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theme/themeOverride10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Override8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theme/themeOverride9.xml" ContentType="application/vnd.openxmlformats-officedocument.themeOverr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415" r:id="rId2"/>
    <p:sldId id="396" r:id="rId3"/>
    <p:sldId id="397" r:id="rId4"/>
    <p:sldId id="398" r:id="rId5"/>
    <p:sldId id="399" r:id="rId6"/>
    <p:sldId id="400" r:id="rId7"/>
    <p:sldId id="401" r:id="rId8"/>
    <p:sldId id="402" r:id="rId9"/>
    <p:sldId id="403" r:id="rId10"/>
    <p:sldId id="404" r:id="rId11"/>
    <p:sldId id="405" r:id="rId12"/>
    <p:sldId id="406" r:id="rId13"/>
    <p:sldId id="407" r:id="rId14"/>
    <p:sldId id="408" r:id="rId15"/>
    <p:sldId id="409" r:id="rId16"/>
    <p:sldId id="410" r:id="rId17"/>
    <p:sldId id="411" r:id="rId18"/>
    <p:sldId id="412" r:id="rId19"/>
    <p:sldId id="413" r:id="rId20"/>
    <p:sldId id="414" r:id="rId21"/>
    <p:sldId id="368" r:id="rId22"/>
    <p:sldId id="369" r:id="rId23"/>
    <p:sldId id="370" r:id="rId24"/>
    <p:sldId id="371" r:id="rId25"/>
    <p:sldId id="372" r:id="rId26"/>
    <p:sldId id="373" r:id="rId27"/>
    <p:sldId id="374" r:id="rId28"/>
    <p:sldId id="375" r:id="rId29"/>
    <p:sldId id="376" r:id="rId30"/>
    <p:sldId id="377" r:id="rId31"/>
    <p:sldId id="378" r:id="rId32"/>
    <p:sldId id="379" r:id="rId33"/>
    <p:sldId id="380" r:id="rId34"/>
    <p:sldId id="381" r:id="rId35"/>
    <p:sldId id="382" r:id="rId36"/>
    <p:sldId id="383" r:id="rId37"/>
    <p:sldId id="384" r:id="rId38"/>
    <p:sldId id="385" r:id="rId39"/>
    <p:sldId id="386" r:id="rId40"/>
    <p:sldId id="387" r:id="rId41"/>
    <p:sldId id="388" r:id="rId42"/>
    <p:sldId id="389" r:id="rId43"/>
    <p:sldId id="390" r:id="rId44"/>
    <p:sldId id="391" r:id="rId45"/>
    <p:sldId id="392" r:id="rId46"/>
    <p:sldId id="393" r:id="rId47"/>
    <p:sldId id="394" r:id="rId48"/>
  </p:sldIdLst>
  <p:sldSz cx="9144000" cy="6858000" type="screen4x3"/>
  <p:notesSz cx="6797675" cy="987425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9999"/>
    <a:srgbClr val="EB641B"/>
    <a:srgbClr val="33CCCC"/>
    <a:srgbClr val="8A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825" autoAdjust="0"/>
    <p:restoredTop sz="96522" autoAdjust="0"/>
  </p:normalViewPr>
  <p:slideViewPr>
    <p:cSldViewPr>
      <p:cViewPr varScale="1">
        <p:scale>
          <a:sx n="110" d="100"/>
          <a:sy n="11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Office_Excel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Office_Excel10.xlsx"/><Relationship Id="rId1" Type="http://schemas.openxmlformats.org/officeDocument/2006/relationships/themeOverride" Target="../theme/themeOverride10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Office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Office_Excel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Office_Excel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Office_Excel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Office_Excel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Office_Excel7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Office_Excel8.xlsx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Hoja_de_c_lculo_de_Microsoft_Office_Excel9.xlsx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228988825142125E-2"/>
          <c:y val="3.3031201221017131E-2"/>
          <c:w val="0.97652304667141798"/>
          <c:h val="0.87617180786121085"/>
        </c:manualLayout>
      </c:layout>
      <c:barChart>
        <c:barDir val="col"/>
        <c:grouping val="clustered"/>
        <c:ser>
          <c:idx val="0"/>
          <c:order val="0"/>
          <c:tx>
            <c:strRef>
              <c:f>Hoja1!$B$1</c:f>
              <c:strCache>
                <c:ptCount val="1"/>
                <c:pt idx="0">
                  <c:v>Solicitudes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soft" dir="t"/>
            </a:scene3d>
            <a:sp3d>
              <a:bevelT/>
              <a:bevelB/>
            </a:sp3d>
          </c:spPr>
          <c:dPt>
            <c:idx val="0"/>
            <c:spPr>
              <a:solidFill>
                <a:srgbClr val="C000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"/>
            <c:spPr>
              <a:solidFill>
                <a:srgbClr val="00CC66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2"/>
            <c:spPr>
              <a:solidFill>
                <a:srgbClr val="CC0066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3"/>
            <c:spPr>
              <a:solidFill>
                <a:srgbClr val="FFC00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4"/>
            <c:spPr>
              <a:solidFill>
                <a:srgbClr val="39639D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5"/>
            <c:spPr>
              <a:solidFill>
                <a:sysClr val="window" lastClr="FFFFFF">
                  <a:lumMod val="65000"/>
                </a:sys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6"/>
            <c:spPr>
              <a:solidFill>
                <a:srgbClr val="9966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7"/>
            <c:spPr>
              <a:solidFill>
                <a:srgbClr val="00B05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8"/>
            <c:spPr>
              <a:solidFill>
                <a:srgbClr val="00B0F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9"/>
            <c:spPr>
              <a:solidFill>
                <a:srgbClr val="EB641B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0"/>
            <c:spPr>
              <a:solidFill>
                <a:srgbClr val="009999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1"/>
            <c:spPr>
              <a:solidFill>
                <a:srgbClr val="33CCCC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2"/>
            <c:spPr>
              <a:solidFill>
                <a:srgbClr val="1F497D">
                  <a:lumMod val="75000"/>
                </a:srgb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Hoja1!$A$2:$A$14</c:f>
              <c:numCache>
                <c:formatCode>General</c:formatCode>
                <c:ptCount val="13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</c:numCache>
            </c:numRef>
          </c:cat>
          <c:val>
            <c:numRef>
              <c:f>Hoja1!$B$2:$B$14</c:f>
              <c:numCache>
                <c:formatCode>#,##0</c:formatCode>
                <c:ptCount val="13"/>
                <c:pt idx="0">
                  <c:v>2665</c:v>
                </c:pt>
                <c:pt idx="1">
                  <c:v>4359</c:v>
                </c:pt>
                <c:pt idx="2">
                  <c:v>6621</c:v>
                </c:pt>
                <c:pt idx="3">
                  <c:v>19044</c:v>
                </c:pt>
                <c:pt idx="4">
                  <c:v>41164</c:v>
                </c:pt>
                <c:pt idx="5">
                  <c:v>96233</c:v>
                </c:pt>
                <c:pt idx="6">
                  <c:v>89571</c:v>
                </c:pt>
                <c:pt idx="7">
                  <c:v>94048</c:v>
                </c:pt>
                <c:pt idx="8">
                  <c:v>91576</c:v>
                </c:pt>
                <c:pt idx="9">
                  <c:v>103470</c:v>
                </c:pt>
                <c:pt idx="10">
                  <c:v>111964</c:v>
                </c:pt>
                <c:pt idx="11">
                  <c:v>106525</c:v>
                </c:pt>
                <c:pt idx="12">
                  <c:v>127020</c:v>
                </c:pt>
              </c:numCache>
            </c:numRef>
          </c:val>
        </c:ser>
        <c:dLbls>
          <c:showVal val="1"/>
        </c:dLbls>
        <c:gapWidth val="120"/>
        <c:axId val="282176128"/>
        <c:axId val="282354816"/>
      </c:barChart>
      <c:catAx>
        <c:axId val="282176128"/>
        <c:scaling>
          <c:orientation val="minMax"/>
        </c:scaling>
        <c:axPos val="b"/>
        <c:numFmt formatCode="General" sourceLinked="1"/>
        <c:majorTickMark val="cross"/>
        <c:tickLblPos val="nextTo"/>
        <c:txPr>
          <a:bodyPr/>
          <a:lstStyle/>
          <a:p>
            <a:pPr>
              <a:defRPr sz="1050"/>
            </a:pPr>
            <a:endParaRPr lang="es-ES"/>
          </a:p>
        </c:txPr>
        <c:crossAx val="282354816"/>
        <c:crosses val="autoZero"/>
        <c:auto val="1"/>
        <c:lblAlgn val="ctr"/>
        <c:lblOffset val="100"/>
      </c:catAx>
      <c:valAx>
        <c:axId val="282354816"/>
        <c:scaling>
          <c:orientation val="minMax"/>
          <c:max val="140000"/>
          <c:min val="0"/>
        </c:scaling>
        <c:delete val="1"/>
        <c:axPos val="l"/>
        <c:numFmt formatCode="#,##0" sourceLinked="0"/>
        <c:tickLblPos val="none"/>
        <c:crossAx val="282176128"/>
        <c:crosses val="autoZero"/>
        <c:crossBetween val="between"/>
        <c:majorUnit val="20000"/>
      </c:valAx>
    </c:plotArea>
    <c:plotVisOnly val="1"/>
    <c:dispBlanksAs val="gap"/>
  </c:chart>
  <c:txPr>
    <a:bodyPr/>
    <a:lstStyle/>
    <a:p>
      <a:pPr>
        <a:defRPr sz="1100" b="1">
          <a:latin typeface="Calibri" pitchFamily="34" charset="0"/>
        </a:defRPr>
      </a:pPr>
      <a:endParaRPr lang="es-ES"/>
    </a:p>
  </c:txPr>
  <c:externalData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4107556791840467E-2"/>
          <c:y val="4.5256744995648523E-2"/>
          <c:w val="0.95920259619842374"/>
          <c:h val="0.83912337328591102"/>
        </c:manualLayout>
      </c:layout>
      <c:barChart>
        <c:barDir val="col"/>
        <c:grouping val="clustered"/>
        <c:ser>
          <c:idx val="0"/>
          <c:order val="0"/>
          <c:tx>
            <c:strRef>
              <c:f>'Gráfica 4.7'!$B$3</c:f>
              <c:strCache>
                <c:ptCount val="1"/>
                <c:pt idx="0">
                  <c:v>Servidores públicos</c:v>
                </c:pt>
              </c:strCache>
            </c:strRef>
          </c:tx>
          <c:dPt>
            <c:idx val="0"/>
            <c:spPr>
              <a:solidFill>
                <a:schemeClr val="accent6"/>
              </a:solidFill>
              <a:ln>
                <a:noFill/>
              </a:ln>
              <a:scene3d>
                <a:camera prst="orthographicFront"/>
                <a:lightRig rig="soft" dir="t"/>
              </a:scene3d>
              <a:sp3d prstMaterial="metal">
                <a:bevelT/>
                <a:bevelB/>
              </a:sp3d>
            </c:spPr>
          </c:dPt>
          <c:dPt>
            <c:idx val="1"/>
            <c:spPr>
              <a:solidFill>
                <a:srgbClr val="CC0066"/>
              </a:solidFill>
              <a:ln>
                <a:noFill/>
              </a:ln>
              <a:scene3d>
                <a:camera prst="orthographicFront"/>
                <a:lightRig rig="soft" dir="t"/>
              </a:scene3d>
              <a:sp3d prstMaterial="metal">
                <a:bevelT/>
                <a:bevelB/>
              </a:sp3d>
            </c:spPr>
          </c:dPt>
          <c:dPt>
            <c:idx val="2"/>
            <c:spPr>
              <a:scene3d>
                <a:camera prst="orthographicFront"/>
                <a:lightRig rig="threePt" dir="t"/>
              </a:scene3d>
              <a:sp3d prstMaterial="metal">
                <a:bevelT/>
                <a:bevelB/>
              </a:sp3d>
            </c:spPr>
          </c:dPt>
          <c:dPt>
            <c:idx val="3"/>
            <c:spPr>
              <a:solidFill>
                <a:srgbClr val="9BBB59">
                  <a:lumMod val="75000"/>
                </a:srgbClr>
              </a:solidFill>
              <a:scene3d>
                <a:camera prst="orthographicFront"/>
                <a:lightRig rig="threePt" dir="t"/>
              </a:scene3d>
              <a:sp3d prstMaterial="metal">
                <a:bevelT/>
                <a:bevelB/>
              </a:sp3d>
            </c:spPr>
          </c:dPt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'Gráfica 4.7'!$A$4:$A$7</c:f>
              <c:strCache>
                <c:ptCount val="4"/>
                <c:pt idx="0">
                  <c:v>2013: 5,404 solicitudes ARCO</c:v>
                </c:pt>
                <c:pt idx="1">
                  <c:v>2014: 6,798 solicitudes ARCO</c:v>
                </c:pt>
                <c:pt idx="2">
                  <c:v>2015: 9,468 solicitudes ARCO</c:v>
                </c:pt>
                <c:pt idx="3">
                  <c:v>2016: 11,820 solicitudes ARCO</c:v>
                </c:pt>
              </c:strCache>
            </c:strRef>
          </c:cat>
          <c:val>
            <c:numRef>
              <c:f>'Gráfica 4.7'!$B$4:$B$7</c:f>
              <c:numCache>
                <c:formatCode>0.0</c:formatCode>
                <c:ptCount val="4"/>
                <c:pt idx="0">
                  <c:v>2.2886750555144344</c:v>
                </c:pt>
                <c:pt idx="1">
                  <c:v>2.2999999999999998</c:v>
                </c:pt>
                <c:pt idx="2">
                  <c:v>2.2000000000000002</c:v>
                </c:pt>
                <c:pt idx="3">
                  <c:v>2.1</c:v>
                </c:pt>
              </c:numCache>
            </c:numRef>
          </c:val>
        </c:ser>
        <c:overlap val="-25"/>
        <c:axId val="264524160"/>
        <c:axId val="264525696"/>
      </c:barChart>
      <c:catAx>
        <c:axId val="264524160"/>
        <c:scaling>
          <c:orientation val="minMax"/>
        </c:scaling>
        <c:axPos val="b"/>
        <c:numFmt formatCode="General" sourceLinked="1"/>
        <c:majorTickMark val="cross"/>
        <c:tickLblPos val="nextTo"/>
        <c:crossAx val="264525696"/>
        <c:crosses val="autoZero"/>
        <c:auto val="1"/>
        <c:lblAlgn val="ctr"/>
        <c:lblOffset val="100"/>
      </c:catAx>
      <c:valAx>
        <c:axId val="264525696"/>
        <c:scaling>
          <c:orientation val="minMax"/>
          <c:max val="5"/>
          <c:min val="0"/>
        </c:scaling>
        <c:delete val="1"/>
        <c:axPos val="l"/>
        <c:numFmt formatCode="0.0" sourceLinked="1"/>
        <c:tickLblPos val="none"/>
        <c:crossAx val="264524160"/>
        <c:crosses val="autoZero"/>
        <c:crossBetween val="between"/>
        <c:majorUnit val="1"/>
      </c:valAx>
    </c:plotArea>
    <c:plotVisOnly val="1"/>
    <c:dispBlanksAs val="gap"/>
  </c:chart>
  <c:txPr>
    <a:bodyPr/>
    <a:lstStyle/>
    <a:p>
      <a:pPr>
        <a:defRPr b="1">
          <a:latin typeface="Arial" pitchFamily="34" charset="0"/>
          <a:cs typeface="Arial" pitchFamily="34" charset="0"/>
        </a:defRPr>
      </a:pPr>
      <a:endParaRPr lang="es-ES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ser>
          <c:idx val="0"/>
          <c:order val="0"/>
          <c:tx>
            <c:strRef>
              <c:f>Hoja1!$B$1</c:f>
              <c:strCache>
                <c:ptCount val="1"/>
                <c:pt idx="0">
                  <c:v>2006: 6,621
solicitudes</c:v>
                </c:pt>
              </c:strCache>
            </c:strRef>
          </c:tx>
          <c:spPr>
            <a:ln>
              <a:solidFill>
                <a:srgbClr val="CC0066"/>
              </a:solidFill>
            </a:ln>
          </c:spPr>
          <c:marker>
            <c:symbol val="diamond"/>
            <c:size val="7"/>
            <c:spPr>
              <a:solidFill>
                <a:srgbClr val="CC0066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Hoja1!$B$2:$B$13</c:f>
              <c:numCache>
                <c:formatCode>#,##0</c:formatCode>
                <c:ptCount val="12"/>
                <c:pt idx="0">
                  <c:v>348</c:v>
                </c:pt>
                <c:pt idx="1">
                  <c:v>373</c:v>
                </c:pt>
                <c:pt idx="2">
                  <c:v>464</c:v>
                </c:pt>
                <c:pt idx="3">
                  <c:v>430</c:v>
                </c:pt>
                <c:pt idx="4">
                  <c:v>558</c:v>
                </c:pt>
                <c:pt idx="5">
                  <c:v>574</c:v>
                </c:pt>
                <c:pt idx="6">
                  <c:v>490</c:v>
                </c:pt>
                <c:pt idx="7">
                  <c:v>718</c:v>
                </c:pt>
                <c:pt idx="8">
                  <c:v>603</c:v>
                </c:pt>
                <c:pt idx="9">
                  <c:v>746</c:v>
                </c:pt>
                <c:pt idx="10">
                  <c:v>940</c:v>
                </c:pt>
                <c:pt idx="11">
                  <c:v>377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2007: 19,044
solicitudes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pPr>
              <a:solidFill>
                <a:srgbClr val="FFC00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Hoja1!$C$2:$C$13</c:f>
              <c:numCache>
                <c:formatCode>#,##0</c:formatCode>
                <c:ptCount val="12"/>
                <c:pt idx="0">
                  <c:v>1048</c:v>
                </c:pt>
                <c:pt idx="1">
                  <c:v>1287</c:v>
                </c:pt>
                <c:pt idx="2">
                  <c:v>1299</c:v>
                </c:pt>
                <c:pt idx="3">
                  <c:v>1501</c:v>
                </c:pt>
                <c:pt idx="4">
                  <c:v>1353</c:v>
                </c:pt>
                <c:pt idx="5">
                  <c:v>1332</c:v>
                </c:pt>
                <c:pt idx="6">
                  <c:v>1467</c:v>
                </c:pt>
                <c:pt idx="7">
                  <c:v>1661</c:v>
                </c:pt>
                <c:pt idx="8">
                  <c:v>1843</c:v>
                </c:pt>
                <c:pt idx="9">
                  <c:v>2999</c:v>
                </c:pt>
                <c:pt idx="10">
                  <c:v>2323</c:v>
                </c:pt>
                <c:pt idx="11">
                  <c:v>931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2008: 41,164
solicitudes</c:v>
                </c:pt>
              </c:strCache>
            </c:strRef>
          </c:tx>
          <c:spPr>
            <a:ln>
              <a:solidFill>
                <a:srgbClr val="39639D"/>
              </a:solidFill>
            </a:ln>
          </c:spPr>
          <c:marker>
            <c:spPr>
              <a:solidFill>
                <a:srgbClr val="39639D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Hoja1!$D$2:$D$13</c:f>
              <c:numCache>
                <c:formatCode>#,##0</c:formatCode>
                <c:ptCount val="12"/>
                <c:pt idx="0">
                  <c:v>2081</c:v>
                </c:pt>
                <c:pt idx="1">
                  <c:v>1831</c:v>
                </c:pt>
                <c:pt idx="2">
                  <c:v>2193</c:v>
                </c:pt>
                <c:pt idx="3">
                  <c:v>3526</c:v>
                </c:pt>
                <c:pt idx="4">
                  <c:v>4238</c:v>
                </c:pt>
                <c:pt idx="5">
                  <c:v>4996</c:v>
                </c:pt>
                <c:pt idx="6">
                  <c:v>3650</c:v>
                </c:pt>
                <c:pt idx="7">
                  <c:v>3832</c:v>
                </c:pt>
                <c:pt idx="8">
                  <c:v>3520</c:v>
                </c:pt>
                <c:pt idx="9">
                  <c:v>4149</c:v>
                </c:pt>
                <c:pt idx="10">
                  <c:v>3887</c:v>
                </c:pt>
                <c:pt idx="11">
                  <c:v>3261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2009: 96,233
solicitudes</c:v>
                </c:pt>
              </c:strCache>
            </c:strRef>
          </c:tx>
          <c:spPr>
            <a:ln>
              <a:solidFill>
                <a:srgbClr val="A6A6A6"/>
              </a:solidFill>
            </a:ln>
          </c:spPr>
          <c:marker>
            <c:symbol val="circle"/>
            <c:size val="7"/>
            <c:spPr>
              <a:solidFill>
                <a:srgbClr val="A6A6A6"/>
              </a:solidFill>
              <a:ln w="15875"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Hoja1!$E$2:$E$13</c:f>
              <c:numCache>
                <c:formatCode>#,##0</c:formatCode>
                <c:ptCount val="12"/>
                <c:pt idx="0">
                  <c:v>2942</c:v>
                </c:pt>
                <c:pt idx="1">
                  <c:v>4447</c:v>
                </c:pt>
                <c:pt idx="2">
                  <c:v>6832</c:v>
                </c:pt>
                <c:pt idx="3">
                  <c:v>8074</c:v>
                </c:pt>
                <c:pt idx="4">
                  <c:v>9151</c:v>
                </c:pt>
                <c:pt idx="5">
                  <c:v>13898</c:v>
                </c:pt>
                <c:pt idx="6">
                  <c:v>8191</c:v>
                </c:pt>
                <c:pt idx="7">
                  <c:v>9888</c:v>
                </c:pt>
                <c:pt idx="8">
                  <c:v>6665</c:v>
                </c:pt>
                <c:pt idx="9">
                  <c:v>10750</c:v>
                </c:pt>
                <c:pt idx="10">
                  <c:v>8286</c:v>
                </c:pt>
                <c:pt idx="11">
                  <c:v>7109</c:v>
                </c:pt>
              </c:numCache>
            </c:numRef>
          </c:val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2010: 89,571
solicitudes</c:v>
                </c:pt>
              </c:strCache>
            </c:strRef>
          </c:tx>
          <c:spPr>
            <a:ln>
              <a:solidFill>
                <a:srgbClr val="996633"/>
              </a:solidFill>
            </a:ln>
          </c:spPr>
          <c:marker>
            <c:symbol val="star"/>
            <c:size val="8"/>
            <c:spPr>
              <a:noFill/>
              <a:ln w="12700">
                <a:solidFill>
                  <a:srgbClr val="996633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Hoja1!$F$2:$F$13</c:f>
              <c:numCache>
                <c:formatCode>#,##0</c:formatCode>
                <c:ptCount val="12"/>
                <c:pt idx="0">
                  <c:v>7733</c:v>
                </c:pt>
                <c:pt idx="1">
                  <c:v>7514</c:v>
                </c:pt>
                <c:pt idx="2">
                  <c:v>6814</c:v>
                </c:pt>
                <c:pt idx="3">
                  <c:v>6521</c:v>
                </c:pt>
                <c:pt idx="4">
                  <c:v>5694</c:v>
                </c:pt>
                <c:pt idx="5">
                  <c:v>10198</c:v>
                </c:pt>
                <c:pt idx="6">
                  <c:v>7680</c:v>
                </c:pt>
                <c:pt idx="7">
                  <c:v>7852</c:v>
                </c:pt>
                <c:pt idx="8">
                  <c:v>8463</c:v>
                </c:pt>
                <c:pt idx="9">
                  <c:v>7544</c:v>
                </c:pt>
                <c:pt idx="10">
                  <c:v>8478</c:v>
                </c:pt>
                <c:pt idx="11">
                  <c:v>5080</c:v>
                </c:pt>
              </c:numCache>
            </c:numRef>
          </c:val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2011: 94,048
solicitudes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diamond"/>
            <c:size val="7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Hoja1!$G$2:$G$13</c:f>
              <c:numCache>
                <c:formatCode>#,##0</c:formatCode>
                <c:ptCount val="12"/>
                <c:pt idx="0">
                  <c:v>6867</c:v>
                </c:pt>
                <c:pt idx="1">
                  <c:v>8106</c:v>
                </c:pt>
                <c:pt idx="2">
                  <c:v>10689</c:v>
                </c:pt>
                <c:pt idx="3">
                  <c:v>7339</c:v>
                </c:pt>
                <c:pt idx="4">
                  <c:v>8271</c:v>
                </c:pt>
                <c:pt idx="5">
                  <c:v>8200</c:v>
                </c:pt>
                <c:pt idx="6">
                  <c:v>4249</c:v>
                </c:pt>
                <c:pt idx="7">
                  <c:v>10445</c:v>
                </c:pt>
                <c:pt idx="8">
                  <c:v>7330</c:v>
                </c:pt>
                <c:pt idx="9">
                  <c:v>8214</c:v>
                </c:pt>
                <c:pt idx="10">
                  <c:v>9172</c:v>
                </c:pt>
                <c:pt idx="11">
                  <c:v>5166</c:v>
                </c:pt>
              </c:numCache>
            </c:numRef>
          </c:val>
        </c:ser>
        <c:ser>
          <c:idx val="6"/>
          <c:order val="6"/>
          <c:tx>
            <c:strRef>
              <c:f>Hoja1!$H$1</c:f>
              <c:strCache>
                <c:ptCount val="1"/>
                <c:pt idx="0">
                  <c:v>2012: 91,576
solicitudes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pPr>
              <a:solidFill>
                <a:srgbClr val="00B0F0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Hoja1!$H$2:$H$13</c:f>
              <c:numCache>
                <c:formatCode>#,##0</c:formatCode>
                <c:ptCount val="12"/>
                <c:pt idx="0">
                  <c:v>8880</c:v>
                </c:pt>
                <c:pt idx="1">
                  <c:v>8502</c:v>
                </c:pt>
                <c:pt idx="2">
                  <c:v>8262</c:v>
                </c:pt>
                <c:pt idx="3">
                  <c:v>6918</c:v>
                </c:pt>
                <c:pt idx="4">
                  <c:v>8124</c:v>
                </c:pt>
                <c:pt idx="5">
                  <c:v>8677</c:v>
                </c:pt>
                <c:pt idx="6">
                  <c:v>6214</c:v>
                </c:pt>
                <c:pt idx="7">
                  <c:v>8728</c:v>
                </c:pt>
                <c:pt idx="8">
                  <c:v>5819</c:v>
                </c:pt>
                <c:pt idx="9">
                  <c:v>10105</c:v>
                </c:pt>
                <c:pt idx="10">
                  <c:v>8065</c:v>
                </c:pt>
                <c:pt idx="11">
                  <c:v>3282</c:v>
                </c:pt>
              </c:numCache>
            </c:numRef>
          </c:val>
        </c:ser>
        <c:ser>
          <c:idx val="7"/>
          <c:order val="7"/>
          <c:tx>
            <c:strRef>
              <c:f>Hoja1!$I$1</c:f>
              <c:strCache>
                <c:ptCount val="1"/>
                <c:pt idx="0">
                  <c:v>2013: 103,470
solicitudes</c:v>
                </c:pt>
              </c:strCache>
            </c:strRef>
          </c:tx>
          <c:spPr>
            <a:ln>
              <a:solidFill>
                <a:srgbClr val="EB641B"/>
              </a:solidFill>
            </a:ln>
          </c:spPr>
          <c:marker>
            <c:symbol val="triangle"/>
            <c:size val="7"/>
            <c:spPr>
              <a:solidFill>
                <a:srgbClr val="EB641B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Hoja1!$I$2:$I$13</c:f>
              <c:numCache>
                <c:formatCode>#,##0</c:formatCode>
                <c:ptCount val="12"/>
                <c:pt idx="0">
                  <c:v>10596</c:v>
                </c:pt>
                <c:pt idx="1">
                  <c:v>8346</c:v>
                </c:pt>
                <c:pt idx="2">
                  <c:v>6157</c:v>
                </c:pt>
                <c:pt idx="3">
                  <c:v>10621</c:v>
                </c:pt>
                <c:pt idx="4">
                  <c:v>8988</c:v>
                </c:pt>
                <c:pt idx="5">
                  <c:v>9991</c:v>
                </c:pt>
                <c:pt idx="6">
                  <c:v>6531</c:v>
                </c:pt>
                <c:pt idx="7">
                  <c:v>10800</c:v>
                </c:pt>
                <c:pt idx="8">
                  <c:v>7511</c:v>
                </c:pt>
                <c:pt idx="9">
                  <c:v>10270</c:v>
                </c:pt>
                <c:pt idx="10">
                  <c:v>8674</c:v>
                </c:pt>
                <c:pt idx="11">
                  <c:v>4985</c:v>
                </c:pt>
              </c:numCache>
            </c:numRef>
          </c:val>
        </c:ser>
        <c:ser>
          <c:idx val="8"/>
          <c:order val="8"/>
          <c:tx>
            <c:strRef>
              <c:f>Hoja1!$J$1</c:f>
              <c:strCache>
                <c:ptCount val="1"/>
                <c:pt idx="0">
                  <c:v>2014: 111,964
solicitudes</c:v>
                </c:pt>
              </c:strCache>
            </c:strRef>
          </c:tx>
          <c:spPr>
            <a:ln>
              <a:solidFill>
                <a:srgbClr val="009999"/>
              </a:solidFill>
            </a:ln>
          </c:spPr>
          <c:marker>
            <c:symbol val="circle"/>
            <c:size val="7"/>
            <c:spPr>
              <a:solidFill>
                <a:srgbClr val="009999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Hoja1!$J$2:$J$13</c:f>
              <c:numCache>
                <c:formatCode>#,##0</c:formatCode>
                <c:ptCount val="12"/>
                <c:pt idx="0">
                  <c:v>11398</c:v>
                </c:pt>
                <c:pt idx="1">
                  <c:v>9738</c:v>
                </c:pt>
                <c:pt idx="2">
                  <c:v>10790</c:v>
                </c:pt>
                <c:pt idx="3">
                  <c:v>8214</c:v>
                </c:pt>
                <c:pt idx="4">
                  <c:v>8515</c:v>
                </c:pt>
                <c:pt idx="5">
                  <c:v>9721</c:v>
                </c:pt>
                <c:pt idx="6">
                  <c:v>5863</c:v>
                </c:pt>
                <c:pt idx="7">
                  <c:v>11069</c:v>
                </c:pt>
                <c:pt idx="8">
                  <c:v>9141</c:v>
                </c:pt>
                <c:pt idx="9">
                  <c:v>11553</c:v>
                </c:pt>
                <c:pt idx="10">
                  <c:v>10000</c:v>
                </c:pt>
                <c:pt idx="11">
                  <c:v>5962</c:v>
                </c:pt>
              </c:numCache>
            </c:numRef>
          </c:val>
        </c:ser>
        <c:ser>
          <c:idx val="9"/>
          <c:order val="9"/>
          <c:tx>
            <c:strRef>
              <c:f>Hoja1!$K$1</c:f>
              <c:strCache>
                <c:ptCount val="1"/>
                <c:pt idx="0">
                  <c:v>2015: 106,525
solicitudes</c:v>
                </c:pt>
              </c:strCache>
            </c:strRef>
          </c:tx>
          <c:spPr>
            <a:ln>
              <a:solidFill>
                <a:srgbClr val="33CCCC"/>
              </a:solidFill>
            </a:ln>
          </c:spPr>
          <c:marker>
            <c:symbol val="star"/>
            <c:size val="7"/>
            <c:spPr>
              <a:noFill/>
              <a:ln>
                <a:solidFill>
                  <a:srgbClr val="33CCCC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Hoja1!$K$2:$K$13</c:f>
              <c:numCache>
                <c:formatCode>#,##0</c:formatCode>
                <c:ptCount val="12"/>
                <c:pt idx="0">
                  <c:v>8076</c:v>
                </c:pt>
                <c:pt idx="1">
                  <c:v>9099</c:v>
                </c:pt>
                <c:pt idx="2">
                  <c:v>10401</c:v>
                </c:pt>
                <c:pt idx="3">
                  <c:v>9123</c:v>
                </c:pt>
                <c:pt idx="4">
                  <c:v>7903</c:v>
                </c:pt>
                <c:pt idx="5">
                  <c:v>8815</c:v>
                </c:pt>
                <c:pt idx="6">
                  <c:v>5363</c:v>
                </c:pt>
                <c:pt idx="7">
                  <c:v>13039</c:v>
                </c:pt>
                <c:pt idx="8">
                  <c:v>7755</c:v>
                </c:pt>
                <c:pt idx="9">
                  <c:v>10815</c:v>
                </c:pt>
                <c:pt idx="10">
                  <c:v>10930</c:v>
                </c:pt>
                <c:pt idx="11">
                  <c:v>5206</c:v>
                </c:pt>
              </c:numCache>
            </c:numRef>
          </c:val>
        </c:ser>
        <c:ser>
          <c:idx val="10"/>
          <c:order val="10"/>
          <c:tx>
            <c:strRef>
              <c:f>Hoja1!$L$1</c:f>
              <c:strCache>
                <c:ptCount val="1"/>
                <c:pt idx="0">
                  <c:v>2016: 127,020
solicitudes</c:v>
                </c:pt>
              </c:strCache>
            </c:strRef>
          </c:tx>
          <c:spPr>
            <a:ln>
              <a:solidFill>
                <a:srgbClr val="1F497D">
                  <a:lumMod val="75000"/>
                </a:srgbClr>
              </a:solidFill>
            </a:ln>
          </c:spPr>
          <c:marker>
            <c:spPr>
              <a:solidFill>
                <a:srgbClr val="1F497D">
                  <a:lumMod val="75000"/>
                </a:srgb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marker>
          <c:cat>
            <c:strRef>
              <c:f>Hoja1!$A$2:$A$13</c:f>
              <c:strCache>
                <c:ptCount val="12"/>
                <c:pt idx="0">
                  <c:v>Ene</c:v>
                </c:pt>
                <c:pt idx="1">
                  <c:v>Feb</c:v>
                </c:pt>
                <c:pt idx="2">
                  <c:v>Mar</c:v>
                </c:pt>
                <c:pt idx="3">
                  <c:v>Abr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Ago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Hoja1!$L$2:$L$13</c:f>
              <c:numCache>
                <c:formatCode>#,##0</c:formatCode>
                <c:ptCount val="12"/>
                <c:pt idx="0">
                  <c:v>10413</c:v>
                </c:pt>
                <c:pt idx="1">
                  <c:v>12499</c:v>
                </c:pt>
                <c:pt idx="2">
                  <c:v>10683</c:v>
                </c:pt>
                <c:pt idx="3">
                  <c:v>11546</c:v>
                </c:pt>
                <c:pt idx="4">
                  <c:v>17465</c:v>
                </c:pt>
                <c:pt idx="5">
                  <c:v>10022</c:v>
                </c:pt>
                <c:pt idx="6">
                  <c:v>5289</c:v>
                </c:pt>
                <c:pt idx="7">
                  <c:v>13934</c:v>
                </c:pt>
                <c:pt idx="8">
                  <c:v>10169</c:v>
                </c:pt>
                <c:pt idx="9">
                  <c:v>10122</c:v>
                </c:pt>
                <c:pt idx="10">
                  <c:v>10281</c:v>
                </c:pt>
                <c:pt idx="11">
                  <c:v>4597</c:v>
                </c:pt>
              </c:numCache>
            </c:numRef>
          </c:val>
        </c:ser>
        <c:marker val="1"/>
        <c:axId val="253967744"/>
        <c:axId val="253977728"/>
      </c:lineChart>
      <c:catAx>
        <c:axId val="253967744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0" vert="horz"/>
          <a:lstStyle/>
          <a:p>
            <a:pPr>
              <a:defRPr/>
            </a:pPr>
            <a:endParaRPr lang="es-ES"/>
          </a:p>
        </c:txPr>
        <c:crossAx val="253977728"/>
        <c:crosses val="autoZero"/>
        <c:auto val="1"/>
        <c:lblAlgn val="ctr"/>
        <c:lblOffset val="100"/>
      </c:catAx>
      <c:valAx>
        <c:axId val="253977728"/>
        <c:scaling>
          <c:orientation val="minMax"/>
          <c:max val="20000"/>
        </c:scaling>
        <c:axPos val="l"/>
        <c:majorGridlines/>
        <c:numFmt formatCode="#,##0" sourceLinked="0"/>
        <c:majorTickMark val="cross"/>
        <c:tickLblPos val="nextTo"/>
        <c:crossAx val="253967744"/>
        <c:crosses val="autoZero"/>
        <c:crossBetween val="between"/>
        <c:majorUnit val="500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/>
            </a:pPr>
            <a:endParaRPr lang="es-ES"/>
          </a:p>
        </c:txPr>
      </c:dTable>
    </c:plotArea>
    <c:plotVisOnly val="1"/>
    <c:dispBlanksAs val="gap"/>
  </c:chart>
  <c:txPr>
    <a:bodyPr/>
    <a:lstStyle/>
    <a:p>
      <a:pPr>
        <a:defRPr sz="1100" b="1">
          <a:latin typeface="Calibri" pitchFamily="34" charset="0"/>
        </a:defRPr>
      </a:pPr>
      <a:endParaRPr lang="es-ES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179871457189147E-2"/>
          <c:y val="5.7069706280358713E-2"/>
          <c:w val="0.87806961332962441"/>
          <c:h val="0.79510558097881345"/>
        </c:manualLayout>
      </c:layout>
      <c:barChart>
        <c:barDir val="col"/>
        <c:grouping val="clustered"/>
        <c:ser>
          <c:idx val="0"/>
          <c:order val="0"/>
          <c:tx>
            <c:strRef>
              <c:f>Solicitudes!$B$1</c:f>
              <c:strCache>
                <c:ptCount val="1"/>
              </c:strCache>
            </c:strRef>
          </c:tx>
          <c:spPr>
            <a:solidFill>
              <a:srgbClr val="00808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dPt>
            <c:idx val="0"/>
            <c:spPr>
              <a:solidFill>
                <a:srgbClr val="F79646">
                  <a:lumMod val="75000"/>
                </a:srgbClr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1"/>
            <c:spPr>
              <a:solidFill>
                <a:srgbClr val="00206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2"/>
            <c:spPr>
              <a:solidFill>
                <a:srgbClr val="7030A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Pt>
            <c:idx val="3"/>
            <c:spPr>
              <a:solidFill>
                <a:srgbClr val="990033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</c:dPt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Solicitudes!$A$2:$A$5</c:f>
              <c:strCach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3t 2016</c:v>
                </c:pt>
              </c:strCache>
            </c:strRef>
          </c:cat>
          <c:val>
            <c:numRef>
              <c:f>Solicitudes!$B$2:$B$5</c:f>
              <c:numCache>
                <c:formatCode>#,##0</c:formatCode>
                <c:ptCount val="4"/>
                <c:pt idx="0">
                  <c:v>6094</c:v>
                </c:pt>
                <c:pt idx="1">
                  <c:v>7656</c:v>
                </c:pt>
                <c:pt idx="2">
                  <c:v>10265</c:v>
                </c:pt>
                <c:pt idx="3">
                  <c:v>13055</c:v>
                </c:pt>
              </c:numCache>
            </c:numRef>
          </c:val>
        </c:ser>
        <c:dLbls>
          <c:showVal val="1"/>
        </c:dLbls>
        <c:gapWidth val="120"/>
        <c:overlap val="15"/>
        <c:axId val="76660096"/>
        <c:axId val="243317760"/>
      </c:barChart>
      <c:catAx>
        <c:axId val="76660096"/>
        <c:scaling>
          <c:orientation val="minMax"/>
        </c:scaling>
        <c:axPos val="b"/>
        <c:numFmt formatCode="General" sourceLinked="1"/>
        <c:majorTickMark val="cross"/>
        <c:tickLblPos val="nextTo"/>
        <c:crossAx val="243317760"/>
        <c:crosses val="autoZero"/>
        <c:auto val="1"/>
        <c:lblAlgn val="ctr"/>
        <c:lblOffset val="100"/>
      </c:catAx>
      <c:valAx>
        <c:axId val="243317760"/>
        <c:scaling>
          <c:orientation val="minMax"/>
          <c:min val="0"/>
        </c:scaling>
        <c:axPos val="l"/>
        <c:numFmt formatCode="#,##0" sourceLinked="0"/>
        <c:majorTickMark val="cross"/>
        <c:tickLblPos val="nextTo"/>
        <c:crossAx val="7666009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 b="1">
          <a:latin typeface="Calibri" pitchFamily="34" charset="0"/>
        </a:defRPr>
      </a:pPr>
      <a:endParaRPr lang="es-ES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style val="3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00" u="sng"/>
            </a:pPr>
            <a:r>
              <a:rPr lang="es-MX" sz="1000" u="sng" dirty="0"/>
              <a:t>Porcentaje</a:t>
            </a:r>
          </a:p>
        </c:rich>
      </c:tx>
      <c:layout>
        <c:manualLayout>
          <c:xMode val="edge"/>
          <c:yMode val="edge"/>
          <c:x val="0.46475615917925583"/>
          <c:y val="0.21986968980358604"/>
        </c:manualLayout>
      </c:layout>
      <c:overlay val="1"/>
    </c:title>
    <c:plotArea>
      <c:layout>
        <c:manualLayout>
          <c:layoutTarget val="inner"/>
          <c:xMode val="edge"/>
          <c:yMode val="edge"/>
          <c:x val="2.5730994152046785E-2"/>
          <c:y val="0.25367576986761303"/>
          <c:w val="0.94853801169590668"/>
          <c:h val="0.61698791783258966"/>
        </c:manualLayout>
      </c:layout>
      <c:barChart>
        <c:barDir val="col"/>
        <c:grouping val="clustered"/>
        <c:ser>
          <c:idx val="3"/>
          <c:order val="0"/>
          <c:tx>
            <c:strRef>
              <c:f>'Gráfica 4. 4'!$E$3</c:f>
              <c:strCache>
                <c:ptCount val="1"/>
                <c:pt idx="0">
                  <c:v>2013: 6,094 solicitudes ARCO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scene3d>
              <a:camera prst="orthographicFront"/>
              <a:lightRig rig="threePt" dir="t"/>
            </a:scene3d>
            <a:sp3d prstMaterial="metal">
              <a:bevelT/>
              <a:bevelB/>
            </a:sp3d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'Gráfica 4. 4'!$A$4:$A$7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'Gráfica 4. 4'!$E$4:$E$7</c:f>
              <c:numCache>
                <c:formatCode>#,##0.00</c:formatCode>
                <c:ptCount val="4"/>
                <c:pt idx="0">
                  <c:v>46.914998359041668</c:v>
                </c:pt>
                <c:pt idx="1">
                  <c:v>4.0203478831637689</c:v>
                </c:pt>
                <c:pt idx="2">
                  <c:v>0.52510666229077785</c:v>
                </c:pt>
                <c:pt idx="3">
                  <c:v>48.539547095503771</c:v>
                </c:pt>
              </c:numCache>
            </c:numRef>
          </c:val>
        </c:ser>
        <c:ser>
          <c:idx val="4"/>
          <c:order val="1"/>
          <c:tx>
            <c:strRef>
              <c:f>'Gráfica 4. 4'!$F$3</c:f>
              <c:strCache>
                <c:ptCount val="1"/>
                <c:pt idx="0">
                  <c:v>2014: 7,656 solicitudes ARCO</c:v>
                </c:pt>
              </c:strCache>
            </c:strRef>
          </c:tx>
          <c:spPr>
            <a:solidFill>
              <a:srgbClr val="7030A0"/>
            </a:solidFill>
            <a:scene3d>
              <a:camera prst="orthographicFront"/>
              <a:lightRig rig="threePt" dir="t"/>
            </a:scene3d>
            <a:sp3d prstMaterial="metal">
              <a:bevelT/>
              <a:bevelB/>
            </a:sp3d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'Gráfica 4. 4'!$A$4:$A$7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'Gráfica 4. 4'!$F$4:$F$7</c:f>
              <c:numCache>
                <c:formatCode>#,##0.00</c:formatCode>
                <c:ptCount val="4"/>
                <c:pt idx="0">
                  <c:v>38.18</c:v>
                </c:pt>
                <c:pt idx="1">
                  <c:v>4.51</c:v>
                </c:pt>
                <c:pt idx="2">
                  <c:v>0.51</c:v>
                </c:pt>
                <c:pt idx="3">
                  <c:v>56.809999999999995</c:v>
                </c:pt>
              </c:numCache>
            </c:numRef>
          </c:val>
        </c:ser>
        <c:ser>
          <c:idx val="5"/>
          <c:order val="2"/>
          <c:tx>
            <c:strRef>
              <c:f>'Gráfica 4. 4'!$G$3</c:f>
              <c:strCache>
                <c:ptCount val="1"/>
                <c:pt idx="0">
                  <c:v>2015: 10,265 solicitudes ARCO</c:v>
                </c:pt>
              </c:strCache>
            </c:strRef>
          </c:tx>
          <c:spPr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'Gráfica 4. 4'!$A$4:$A$7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'Gráfica 4. 4'!$G$4:$G$7</c:f>
              <c:numCache>
                <c:formatCode>#,##0.00</c:formatCode>
                <c:ptCount val="4"/>
                <c:pt idx="0">
                  <c:v>31.14</c:v>
                </c:pt>
                <c:pt idx="1">
                  <c:v>4.72</c:v>
                </c:pt>
                <c:pt idx="2">
                  <c:v>0.24000000000000002</c:v>
                </c:pt>
                <c:pt idx="3">
                  <c:v>63.89</c:v>
                </c:pt>
              </c:numCache>
            </c:numRef>
          </c:val>
        </c:ser>
        <c:ser>
          <c:idx val="6"/>
          <c:order val="3"/>
          <c:tx>
            <c:strRef>
              <c:f>'Gráfica 4. 4'!$H$3</c:f>
              <c:strCache>
                <c:ptCount val="1"/>
                <c:pt idx="0">
                  <c:v>2016: 13,055 solicitudes ARCO</c:v>
                </c:pt>
              </c:strCache>
            </c:strRef>
          </c:tx>
          <c:spPr>
            <a:solidFill>
              <a:srgbClr val="FF0000"/>
            </a:solidFill>
            <a:scene3d>
              <a:camera prst="orthographicFront"/>
              <a:lightRig rig="threePt" dir="t"/>
            </a:scene3d>
            <a:sp3d prstMaterial="matte">
              <a:bevelT/>
              <a:bevelB/>
            </a:sp3d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'Gráfica 4. 4'!$A$4:$A$7</c:f>
              <c:strCache>
                <c:ptCount val="4"/>
                <c:pt idx="0">
                  <c:v>INFOMEX</c:v>
                </c:pt>
                <c:pt idx="1">
                  <c:v>Tel-InfoDF</c:v>
                </c:pt>
                <c:pt idx="2">
                  <c:v>Correo electrónico</c:v>
                </c:pt>
                <c:pt idx="3">
                  <c:v>Personalmente en la OIP</c:v>
                </c:pt>
              </c:strCache>
            </c:strRef>
          </c:cat>
          <c:val>
            <c:numRef>
              <c:f>'Gráfica 4. 4'!$H$4:$H$7</c:f>
              <c:numCache>
                <c:formatCode>0.00</c:formatCode>
                <c:ptCount val="4"/>
                <c:pt idx="0">
                  <c:v>24.672539256989651</c:v>
                </c:pt>
                <c:pt idx="1">
                  <c:v>7.7671390271926466</c:v>
                </c:pt>
                <c:pt idx="2">
                  <c:v>0.32171581769437002</c:v>
                </c:pt>
                <c:pt idx="3">
                  <c:v>67.238605898123311</c:v>
                </c:pt>
              </c:numCache>
            </c:numRef>
          </c:val>
        </c:ser>
        <c:overlap val="-25"/>
        <c:axId val="259304832"/>
        <c:axId val="259314816"/>
      </c:barChart>
      <c:catAx>
        <c:axId val="259304832"/>
        <c:scaling>
          <c:orientation val="minMax"/>
        </c:scaling>
        <c:axPos val="b"/>
        <c:numFmt formatCode="General" sourceLinked="1"/>
        <c:majorTickMark val="cross"/>
        <c:tickLblPos val="nextTo"/>
        <c:crossAx val="259314816"/>
        <c:crosses val="autoZero"/>
        <c:auto val="1"/>
        <c:lblAlgn val="ctr"/>
        <c:lblOffset val="100"/>
      </c:catAx>
      <c:valAx>
        <c:axId val="259314816"/>
        <c:scaling>
          <c:orientation val="minMax"/>
        </c:scaling>
        <c:delete val="1"/>
        <c:axPos val="l"/>
        <c:numFmt formatCode="#,##0.00" sourceLinked="1"/>
        <c:tickLblPos val="none"/>
        <c:crossAx val="25930483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4.9659783812889713E-2"/>
          <c:y val="2.574497494506384E-2"/>
          <c:w val="0.85823787377568261"/>
          <c:h val="0.14357621880397128"/>
        </c:manualLayout>
      </c:layout>
    </c:legend>
    <c:plotVisOnly val="1"/>
    <c:dispBlanksAs val="zero"/>
  </c:chart>
  <c:txPr>
    <a:bodyPr/>
    <a:lstStyle/>
    <a:p>
      <a:pPr>
        <a:defRPr sz="1000" b="1">
          <a:latin typeface="Arial" pitchFamily="34" charset="0"/>
          <a:cs typeface="Arial" pitchFamily="34" charset="0"/>
        </a:defRPr>
      </a:pPr>
      <a:endParaRPr lang="es-ES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style val="3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00" u="sng"/>
            </a:pPr>
            <a:r>
              <a:rPr lang="es-MX" sz="1000" u="sng" dirty="0"/>
              <a:t>Porcentajes</a:t>
            </a:r>
          </a:p>
        </c:rich>
      </c:tx>
      <c:layout>
        <c:manualLayout>
          <c:xMode val="edge"/>
          <c:yMode val="edge"/>
          <c:x val="0.46201110695287118"/>
          <c:y val="0.20191059453359594"/>
        </c:manualLayout>
      </c:layout>
    </c:title>
    <c:plotArea>
      <c:layout>
        <c:manualLayout>
          <c:layoutTarget val="inner"/>
          <c:xMode val="edge"/>
          <c:yMode val="edge"/>
          <c:x val="2.5958702064896755E-2"/>
          <c:y val="0.3179063728145145"/>
          <c:w val="0.94808259587019972"/>
          <c:h val="0.55788970823091555"/>
        </c:manualLayout>
      </c:layout>
      <c:barChart>
        <c:barDir val="col"/>
        <c:grouping val="clustered"/>
        <c:ser>
          <c:idx val="3"/>
          <c:order val="0"/>
          <c:tx>
            <c:strRef>
              <c:f>'Gráfica 4. 5'!$E$3</c:f>
              <c:strCache>
                <c:ptCount val="1"/>
                <c:pt idx="0">
                  <c:v>2013: 5,404 solicitudes ARCO</c:v>
                </c:pt>
              </c:strCache>
            </c:strRef>
          </c:tx>
          <c:spPr>
            <a:solidFill>
              <a:srgbClr val="9BBB59">
                <a:lumMod val="75000"/>
              </a:srgbClr>
            </a:solidFill>
            <a:scene3d>
              <a:camera prst="orthographicFront"/>
              <a:lightRig rig="threePt" dir="t"/>
            </a:scene3d>
            <a:sp3d prstMaterial="metal">
              <a:bevelT/>
              <a:bevelB/>
            </a:sp3d>
          </c:spP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/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'Gráfica 4. 5'!$A$4:$A$7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'Gráfica 4. 5'!$E$4:$E$7</c:f>
              <c:numCache>
                <c:formatCode>#,##0.00</c:formatCode>
                <c:ptCount val="4"/>
                <c:pt idx="0">
                  <c:v>64.082161361954093</c:v>
                </c:pt>
                <c:pt idx="1">
                  <c:v>24.796447076239819</c:v>
                </c:pt>
                <c:pt idx="2">
                  <c:v>8.6972612879348592</c:v>
                </c:pt>
                <c:pt idx="3">
                  <c:v>2.4241302738712069</c:v>
                </c:pt>
              </c:numCache>
            </c:numRef>
          </c:val>
        </c:ser>
        <c:ser>
          <c:idx val="4"/>
          <c:order val="1"/>
          <c:tx>
            <c:strRef>
              <c:f>'Gráfica 4. 5'!$F$3</c:f>
              <c:strCache>
                <c:ptCount val="1"/>
                <c:pt idx="0">
                  <c:v>2014: 6,798 solicitudes ARCO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dLbls>
            <c:dLbl>
              <c:idx val="0"/>
              <c:layout/>
              <c:dLblPos val="out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elete val="1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/>
                </a:pPr>
                <a:endParaRPr lang="es-ES"/>
              </a:p>
            </c:txPr>
            <c:dLblPos val="outEnd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'Gráfica 4. 5'!$A$4:$A$7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'Gráfica 4. 5'!$F$4:$F$7</c:f>
              <c:numCache>
                <c:formatCode>#,##0.00</c:formatCode>
                <c:ptCount val="4"/>
                <c:pt idx="0">
                  <c:v>71.3</c:v>
                </c:pt>
                <c:pt idx="1">
                  <c:v>20.6</c:v>
                </c:pt>
                <c:pt idx="2">
                  <c:v>6.7</c:v>
                </c:pt>
                <c:pt idx="3">
                  <c:v>1.5</c:v>
                </c:pt>
              </c:numCache>
            </c:numRef>
          </c:val>
        </c:ser>
        <c:ser>
          <c:idx val="5"/>
          <c:order val="2"/>
          <c:tx>
            <c:strRef>
              <c:f>'Gráfica 4. 5'!$G$3</c:f>
              <c:strCache>
                <c:ptCount val="1"/>
                <c:pt idx="0">
                  <c:v>2015: 9,468 solicitudes ARCO</c:v>
                </c:pt>
              </c:strCache>
            </c:strRef>
          </c:tx>
          <c:spPr>
            <a:solidFill>
              <a:srgbClr val="00B050"/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/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'Gráfica 4. 5'!$A$4:$A$7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'Gráfica 4. 5'!$G$4:$G$7</c:f>
              <c:numCache>
                <c:formatCode>#,##0.00</c:formatCode>
                <c:ptCount val="4"/>
                <c:pt idx="0">
                  <c:v>78.22</c:v>
                </c:pt>
                <c:pt idx="1">
                  <c:v>16.38</c:v>
                </c:pt>
                <c:pt idx="2">
                  <c:v>4.03</c:v>
                </c:pt>
                <c:pt idx="3">
                  <c:v>1.36</c:v>
                </c:pt>
              </c:numCache>
            </c:numRef>
          </c:val>
        </c:ser>
        <c:ser>
          <c:idx val="6"/>
          <c:order val="3"/>
          <c:tx>
            <c:strRef>
              <c:f>'Gráfica 4. 5'!$H$3</c:f>
              <c:strCache>
                <c:ptCount val="1"/>
                <c:pt idx="0">
                  <c:v>2016: 13,055 solicitudes ARCO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800"/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'Gráfica 4. 5'!$A$4:$A$7</c:f>
              <c:strCache>
                <c:ptCount val="4"/>
                <c:pt idx="0">
                  <c:v>En la OIP</c:v>
                </c:pt>
                <c:pt idx="1">
                  <c:v>Por correo electrónico</c:v>
                </c:pt>
                <c:pt idx="2">
                  <c:v>INFOMEX</c:v>
                </c:pt>
                <c:pt idx="3">
                  <c:v>Otro medio</c:v>
                </c:pt>
              </c:strCache>
            </c:strRef>
          </c:cat>
          <c:val>
            <c:numRef>
              <c:f>'Gráfica 4. 5'!$H$4:$H$7</c:f>
              <c:numCache>
                <c:formatCode>0.00</c:formatCode>
                <c:ptCount val="4"/>
                <c:pt idx="0">
                  <c:v>81.03214890016919</c:v>
                </c:pt>
                <c:pt idx="1">
                  <c:v>13.722504230118446</c:v>
                </c:pt>
                <c:pt idx="2">
                  <c:v>4.2554991539763112</c:v>
                </c:pt>
                <c:pt idx="3">
                  <c:v>0.98984771573604058</c:v>
                </c:pt>
              </c:numCache>
            </c:numRef>
          </c:val>
        </c:ser>
        <c:overlap val="-25"/>
        <c:axId val="260071808"/>
        <c:axId val="260073344"/>
      </c:barChart>
      <c:catAx>
        <c:axId val="260071808"/>
        <c:scaling>
          <c:orientation val="minMax"/>
        </c:scaling>
        <c:axPos val="b"/>
        <c:numFmt formatCode="General" sourceLinked="1"/>
        <c:majorTickMark val="cross"/>
        <c:tickLblPos val="nextTo"/>
        <c:crossAx val="260073344"/>
        <c:crosses val="autoZero"/>
        <c:auto val="1"/>
        <c:lblAlgn val="ctr"/>
        <c:lblOffset val="100"/>
      </c:catAx>
      <c:valAx>
        <c:axId val="260073344"/>
        <c:scaling>
          <c:orientation val="minMax"/>
        </c:scaling>
        <c:delete val="1"/>
        <c:axPos val="l"/>
        <c:numFmt formatCode="#,##0.00" sourceLinked="1"/>
        <c:tickLblPos val="none"/>
        <c:crossAx val="26007180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8.1873107818398669E-2"/>
          <c:y val="1.2345679012345723E-2"/>
          <c:w val="0.84464768860216588"/>
          <c:h val="0.20367021628017318"/>
        </c:manualLayout>
      </c:layout>
    </c:legend>
    <c:plotVisOnly val="1"/>
    <c:dispBlanksAs val="zero"/>
  </c:chart>
  <c:txPr>
    <a:bodyPr/>
    <a:lstStyle/>
    <a:p>
      <a:pPr>
        <a:defRPr sz="1000" b="1">
          <a:latin typeface="Arial" pitchFamily="34" charset="0"/>
          <a:cs typeface="Arial" pitchFamily="34" charset="0"/>
        </a:defRPr>
      </a:pPr>
      <a:endParaRPr lang="es-ES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style val="3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00" u="sng"/>
            </a:pPr>
            <a:r>
              <a:rPr lang="es-MX" sz="1000" u="sng" dirty="0"/>
              <a:t>Porcentaje</a:t>
            </a:r>
          </a:p>
        </c:rich>
      </c:tx>
      <c:layout>
        <c:manualLayout>
          <c:xMode val="edge"/>
          <c:yMode val="edge"/>
          <c:x val="0.49130324170005113"/>
          <c:y val="0.27583238163931839"/>
        </c:manualLayout>
      </c:layout>
    </c:title>
    <c:plotArea>
      <c:layout>
        <c:manualLayout>
          <c:layoutTarget val="inner"/>
          <c:xMode val="edge"/>
          <c:yMode val="edge"/>
          <c:x val="2.7210884353741478E-2"/>
          <c:y val="0.36530239275646254"/>
          <c:w val="0.94557823129251761"/>
          <c:h val="0.55105833992973097"/>
        </c:manualLayout>
      </c:layout>
      <c:barChart>
        <c:barDir val="col"/>
        <c:grouping val="clustered"/>
        <c:ser>
          <c:idx val="3"/>
          <c:order val="0"/>
          <c:tx>
            <c:strRef>
              <c:f>'Gráfica 4.5'!$E$3</c:f>
              <c:strCache>
                <c:ptCount val="1"/>
                <c:pt idx="0">
                  <c:v>2013: 6,094 solicitudes ARCO</c:v>
                </c:pt>
              </c:strCache>
            </c:strRef>
          </c:tx>
          <c:spPr>
            <a:effectLst>
              <a:softEdge rad="0"/>
            </a:effectLst>
            <a:scene3d>
              <a:camera prst="orthographicFront"/>
              <a:lightRig rig="threePt" dir="t"/>
            </a:scene3d>
            <a:sp3d prstMaterial="matte">
              <a:bevelT/>
              <a:bevelB prst="cross"/>
            </a:sp3d>
          </c:spPr>
          <c:dPt>
            <c:idx val="1"/>
            <c:spPr>
              <a:solidFill>
                <a:srgbClr val="FF0000"/>
              </a:solidFill>
              <a:effectLst>
                <a:softEdge rad="114300"/>
              </a:effectLst>
              <a:scene3d>
                <a:camera prst="orthographicFront"/>
                <a:lightRig rig="soft" dir="t">
                  <a:rot lat="0" lon="0" rev="0"/>
                </a:lightRig>
              </a:scene3d>
              <a:sp3d>
                <a:bevelT prst="angle"/>
                <a:bevelB/>
              </a:sp3d>
            </c:spPr>
          </c:dPt>
          <c:dLbls>
            <c:spPr>
              <a:noFill/>
              <a:ln w="25400">
                <a:noFill/>
              </a:ln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'Gráfica 4.5'!$A$4:$A$7</c:f>
              <c:strCache>
                <c:ptCount val="4"/>
                <c:pt idx="0">
                  <c:v>Acceso a datos personales </c:v>
                </c:pt>
                <c:pt idx="1">
                  <c:v>Rectificación de datos personales </c:v>
                </c:pt>
                <c:pt idx="2">
                  <c:v>Cancelación de datos personales </c:v>
                </c:pt>
                <c:pt idx="3">
                  <c:v>Oposición de datos personales </c:v>
                </c:pt>
              </c:strCache>
            </c:strRef>
          </c:cat>
          <c:val>
            <c:numRef>
              <c:f>'Gráfica 4.5'!$E$4:$E$7</c:f>
              <c:numCache>
                <c:formatCode>0.0</c:formatCode>
                <c:ptCount val="4"/>
                <c:pt idx="0">
                  <c:v>94.2</c:v>
                </c:pt>
                <c:pt idx="1">
                  <c:v>2.9</c:v>
                </c:pt>
                <c:pt idx="2" formatCode="General">
                  <c:v>2.2999999999999998</c:v>
                </c:pt>
                <c:pt idx="3" formatCode="General">
                  <c:v>0.60000000000000009</c:v>
                </c:pt>
              </c:numCache>
            </c:numRef>
          </c:val>
        </c:ser>
        <c:ser>
          <c:idx val="4"/>
          <c:order val="1"/>
          <c:tx>
            <c:strRef>
              <c:f>'Gráfica 4.5'!$F$3</c:f>
              <c:strCache>
                <c:ptCount val="1"/>
                <c:pt idx="0">
                  <c:v>2014: 7,656 solicitudes ARCO</c:v>
                </c:pt>
              </c:strCache>
            </c:strRef>
          </c:tx>
          <c:spPr>
            <a:solidFill>
              <a:srgbClr val="7030A0"/>
            </a:solidFill>
            <a:scene3d>
              <a:camera prst="orthographicFront"/>
              <a:lightRig rig="soft" dir="t"/>
            </a:scene3d>
            <a:sp3d>
              <a:bevelT/>
              <a:bevelB prst="relaxedInset"/>
            </a:sp3d>
          </c:spPr>
          <c:dLbls>
            <c:spPr>
              <a:noFill/>
              <a:ln w="25400">
                <a:noFill/>
              </a:ln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'Gráfica 4.5'!$A$4:$A$7</c:f>
              <c:strCache>
                <c:ptCount val="4"/>
                <c:pt idx="0">
                  <c:v>Acceso a datos personales </c:v>
                </c:pt>
                <c:pt idx="1">
                  <c:v>Rectificación de datos personales </c:v>
                </c:pt>
                <c:pt idx="2">
                  <c:v>Cancelación de datos personales </c:v>
                </c:pt>
                <c:pt idx="3">
                  <c:v>Oposición de datos personales </c:v>
                </c:pt>
              </c:strCache>
            </c:strRef>
          </c:cat>
          <c:val>
            <c:numRef>
              <c:f>'Gráfica 4.5'!$F$4:$F$7</c:f>
              <c:numCache>
                <c:formatCode>0.0</c:formatCode>
                <c:ptCount val="4"/>
                <c:pt idx="0">
                  <c:v>89.93</c:v>
                </c:pt>
                <c:pt idx="1">
                  <c:v>5.05</c:v>
                </c:pt>
                <c:pt idx="2" formatCode="General">
                  <c:v>4.83</c:v>
                </c:pt>
                <c:pt idx="3" formatCode="General">
                  <c:v>0.18000000000000002</c:v>
                </c:pt>
              </c:numCache>
            </c:numRef>
          </c:val>
        </c:ser>
        <c:ser>
          <c:idx val="5"/>
          <c:order val="2"/>
          <c:tx>
            <c:strRef>
              <c:f>'Gráfica 4.5'!$G$3</c:f>
              <c:strCache>
                <c:ptCount val="1"/>
                <c:pt idx="0">
                  <c:v>2015: 10,265 solicitudes ARCO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scene3d>
              <a:camera prst="orthographicFront"/>
              <a:lightRig rig="soft" dir="t"/>
            </a:scene3d>
            <a:sp3d>
              <a:bevelT/>
              <a:bevelB prst="relaxedInset"/>
            </a:sp3d>
          </c:spPr>
          <c:dLbls>
            <c:spPr>
              <a:noFill/>
              <a:ln w="25400">
                <a:noFill/>
              </a:ln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'Gráfica 4.5'!$A$4:$A$7</c:f>
              <c:strCache>
                <c:ptCount val="4"/>
                <c:pt idx="0">
                  <c:v>Acceso a datos personales </c:v>
                </c:pt>
                <c:pt idx="1">
                  <c:v>Rectificación de datos personales </c:v>
                </c:pt>
                <c:pt idx="2">
                  <c:v>Cancelación de datos personales </c:v>
                </c:pt>
                <c:pt idx="3">
                  <c:v>Oposición de datos personales </c:v>
                </c:pt>
              </c:strCache>
            </c:strRef>
          </c:cat>
          <c:val>
            <c:numRef>
              <c:f>'Gráfica 4.5'!$G$4:$G$7</c:f>
              <c:numCache>
                <c:formatCode>#,##0.00</c:formatCode>
                <c:ptCount val="4"/>
                <c:pt idx="0">
                  <c:v>91.29</c:v>
                </c:pt>
                <c:pt idx="1">
                  <c:v>6.78</c:v>
                </c:pt>
                <c:pt idx="2">
                  <c:v>1.6300000000000001</c:v>
                </c:pt>
                <c:pt idx="3">
                  <c:v>0.30000000000000004</c:v>
                </c:pt>
              </c:numCache>
            </c:numRef>
          </c:val>
        </c:ser>
        <c:ser>
          <c:idx val="6"/>
          <c:order val="3"/>
          <c:tx>
            <c:strRef>
              <c:f>'Gráfica 4.5'!$H$3</c:f>
              <c:strCache>
                <c:ptCount val="1"/>
                <c:pt idx="0">
                  <c:v>2016: 13,055 solicitudes ARCO</c:v>
                </c:pt>
              </c:strCache>
            </c:strRef>
          </c:tx>
          <c:spPr>
            <a:solidFill>
              <a:schemeClr val="accent5"/>
            </a:solidFill>
            <a:scene3d>
              <a:camera prst="orthographicFront"/>
              <a:lightRig rig="soft" dir="t"/>
            </a:scene3d>
            <a:sp3d>
              <a:bevelT/>
              <a:bevelB prst="relaxedInset"/>
            </a:sp3d>
          </c:spPr>
          <c:dLbls>
            <c:spPr>
              <a:noFill/>
              <a:ln w="25400">
                <a:noFill/>
              </a:ln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'Gráfica 4.5'!$A$4:$A$7</c:f>
              <c:strCache>
                <c:ptCount val="4"/>
                <c:pt idx="0">
                  <c:v>Acceso a datos personales </c:v>
                </c:pt>
                <c:pt idx="1">
                  <c:v>Rectificación de datos personales </c:v>
                </c:pt>
                <c:pt idx="2">
                  <c:v>Cancelación de datos personales </c:v>
                </c:pt>
                <c:pt idx="3">
                  <c:v>Oposición de datos personales </c:v>
                </c:pt>
              </c:strCache>
            </c:strRef>
          </c:cat>
          <c:val>
            <c:numRef>
              <c:f>'Gráfica 4.5'!$H$4:$H$7</c:f>
              <c:numCache>
                <c:formatCode>#,##0.00</c:formatCode>
                <c:ptCount val="4"/>
                <c:pt idx="0">
                  <c:v>93.512064343163544</c:v>
                </c:pt>
                <c:pt idx="1">
                  <c:v>5.4155495978552279</c:v>
                </c:pt>
                <c:pt idx="2">
                  <c:v>0.94982765224052113</c:v>
                </c:pt>
                <c:pt idx="3">
                  <c:v>0.12255840674071239</c:v>
                </c:pt>
              </c:numCache>
            </c:numRef>
          </c:val>
        </c:ser>
        <c:overlap val="-25"/>
        <c:axId val="261145728"/>
        <c:axId val="261147264"/>
      </c:barChart>
      <c:catAx>
        <c:axId val="261145728"/>
        <c:scaling>
          <c:orientation val="minMax"/>
        </c:scaling>
        <c:axPos val="b"/>
        <c:numFmt formatCode="General" sourceLinked="1"/>
        <c:majorTickMark val="cross"/>
        <c:tickLblPos val="nextTo"/>
        <c:crossAx val="261147264"/>
        <c:crosses val="autoZero"/>
        <c:auto val="1"/>
        <c:lblAlgn val="ctr"/>
        <c:lblOffset val="100"/>
      </c:catAx>
      <c:valAx>
        <c:axId val="261147264"/>
        <c:scaling>
          <c:orientation val="minMax"/>
          <c:max val="100"/>
        </c:scaling>
        <c:delete val="1"/>
        <c:axPos val="l"/>
        <c:numFmt formatCode="0.0" sourceLinked="1"/>
        <c:tickLblPos val="none"/>
        <c:crossAx val="261145728"/>
        <c:crosses val="autoZero"/>
        <c:crossBetween val="between"/>
        <c:majorUnit val="20"/>
      </c:valAx>
    </c:plotArea>
    <c:legend>
      <c:legendPos val="t"/>
      <c:layout>
        <c:manualLayout>
          <c:xMode val="edge"/>
          <c:yMode val="edge"/>
          <c:x val="0.15891870424091745"/>
          <c:y val="2.9578449640359841E-2"/>
          <c:w val="0.74541734231273049"/>
          <c:h val="0.17184668710304343"/>
        </c:manualLayout>
      </c:layout>
    </c:legend>
    <c:plotVisOnly val="1"/>
    <c:dispBlanksAs val="zero"/>
  </c:chart>
  <c:txPr>
    <a:bodyPr/>
    <a:lstStyle/>
    <a:p>
      <a:pPr>
        <a:defRPr sz="1000" b="1">
          <a:latin typeface="Arial" pitchFamily="34" charset="0"/>
          <a:cs typeface="Arial" pitchFamily="34" charset="0"/>
        </a:defRPr>
      </a:pPr>
      <a:endParaRPr lang="es-ES"/>
    </a:p>
  </c:txPr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ES"/>
  <c:style val="32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00" u="sng">
                <a:latin typeface="Arial" pitchFamily="34" charset="0"/>
                <a:cs typeface="Arial" pitchFamily="34" charset="0"/>
              </a:defRPr>
            </a:pPr>
            <a:r>
              <a:rPr lang="es-MX" sz="1000" u="sng" dirty="0">
                <a:latin typeface="Arial" pitchFamily="34" charset="0"/>
                <a:cs typeface="Arial" pitchFamily="34" charset="0"/>
              </a:rPr>
              <a:t>Porcentaje</a:t>
            </a:r>
          </a:p>
        </c:rich>
      </c:tx>
      <c:layout>
        <c:manualLayout>
          <c:xMode val="edge"/>
          <c:yMode val="edge"/>
          <c:x val="0.50785151126396677"/>
          <c:y val="0.12988718813376271"/>
        </c:manualLayout>
      </c:layout>
    </c:title>
    <c:plotArea>
      <c:layout>
        <c:manualLayout>
          <c:layoutTarget val="inner"/>
          <c:xMode val="edge"/>
          <c:yMode val="edge"/>
          <c:x val="0.15977893212612357"/>
          <c:y val="0.16719697089933741"/>
          <c:w val="0.83038015206082461"/>
          <c:h val="0.80922643928768168"/>
        </c:manualLayout>
      </c:layout>
      <c:barChart>
        <c:barDir val="bar"/>
        <c:grouping val="clustered"/>
        <c:ser>
          <c:idx val="3"/>
          <c:order val="0"/>
          <c:tx>
            <c:strRef>
              <c:f>'Cuadro 4.4 y Gráfica 4.3'!$E$4</c:f>
              <c:strCache>
                <c:ptCount val="1"/>
                <c:pt idx="0">
                  <c:v>2013: 6,094 solicitudes ARCO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scene3d>
              <a:camera prst="orthographicFront"/>
              <a:lightRig rig="threePt" dir="t">
                <a:rot lat="0" lon="0" rev="1200000"/>
              </a:lightRig>
            </a:scene3d>
            <a:sp3d prstMaterial="metal">
              <a:bevelT w="63500" h="25400"/>
              <a:bevelB/>
            </a:sp3d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/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'Cuadro 4.4 y Gráfica 4.3'!$A$5:$A$14</c:f>
              <c:strCache>
                <c:ptCount val="10"/>
                <c:pt idx="0">
                  <c:v>Datos de identificación</c:v>
                </c:pt>
                <c:pt idx="1">
                  <c:v>Datos laborales</c:v>
                </c:pt>
                <c:pt idx="2">
                  <c:v>Datos patrimoniales</c:v>
                </c:pt>
                <c:pt idx="3">
                  <c:v>Datos sobre procedimientos 
administrativos seguidos
 en forma de juicio
 y/o jurisdiccionales</c:v>
                </c:pt>
                <c:pt idx="4">
                  <c:v>Datos académicos</c:v>
                </c:pt>
                <c:pt idx="5">
                  <c:v>Datos de tránsito y 
movimientos migratorios</c:v>
                </c:pt>
                <c:pt idx="6">
                  <c:v>Datos sobre la
 salud de las personas</c:v>
                </c:pt>
                <c:pt idx="7">
                  <c:v>Datos ideológicos</c:v>
                </c:pt>
                <c:pt idx="8">
                  <c:v>Datos electrónicos</c:v>
                </c:pt>
                <c:pt idx="9">
                  <c:v>Otros</c:v>
                </c:pt>
              </c:strCache>
            </c:strRef>
          </c:cat>
          <c:val>
            <c:numRef>
              <c:f>'Cuadro 4.4 y Gráfica 4.3'!$E$5:$E$14</c:f>
              <c:numCache>
                <c:formatCode>0.0</c:formatCode>
                <c:ptCount val="10"/>
                <c:pt idx="0">
                  <c:v>11.6</c:v>
                </c:pt>
                <c:pt idx="1">
                  <c:v>48.6</c:v>
                </c:pt>
                <c:pt idx="2">
                  <c:v>5.0999999999999996</c:v>
                </c:pt>
                <c:pt idx="3">
                  <c:v>4.5999999999999996</c:v>
                </c:pt>
                <c:pt idx="4">
                  <c:v>0.70000000000000007</c:v>
                </c:pt>
                <c:pt idx="5">
                  <c:v>0.2</c:v>
                </c:pt>
                <c:pt idx="6">
                  <c:v>20.3</c:v>
                </c:pt>
                <c:pt idx="7">
                  <c:v>0.4</c:v>
                </c:pt>
                <c:pt idx="8">
                  <c:v>0.2</c:v>
                </c:pt>
                <c:pt idx="9">
                  <c:v>8.1</c:v>
                </c:pt>
              </c:numCache>
            </c:numRef>
          </c:val>
        </c:ser>
        <c:ser>
          <c:idx val="4"/>
          <c:order val="1"/>
          <c:tx>
            <c:strRef>
              <c:f>'Cuadro 4.4 y Gráfica 4.3'!$F$4</c:f>
              <c:strCache>
                <c:ptCount val="1"/>
                <c:pt idx="0">
                  <c:v>2014: 7, 656 solicitudes ARCO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/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'Cuadro 4.4 y Gráfica 4.3'!$A$5:$A$14</c:f>
              <c:strCache>
                <c:ptCount val="10"/>
                <c:pt idx="0">
                  <c:v>Datos de identificación</c:v>
                </c:pt>
                <c:pt idx="1">
                  <c:v>Datos laborales</c:v>
                </c:pt>
                <c:pt idx="2">
                  <c:v>Datos patrimoniales</c:v>
                </c:pt>
                <c:pt idx="3">
                  <c:v>Datos sobre procedimientos 
administrativos seguidos
 en forma de juicio
 y/o jurisdiccionales</c:v>
                </c:pt>
                <c:pt idx="4">
                  <c:v>Datos académicos</c:v>
                </c:pt>
                <c:pt idx="5">
                  <c:v>Datos de tránsito y 
movimientos migratorios</c:v>
                </c:pt>
                <c:pt idx="6">
                  <c:v>Datos sobre la
 salud de las personas</c:v>
                </c:pt>
                <c:pt idx="7">
                  <c:v>Datos ideológicos</c:v>
                </c:pt>
                <c:pt idx="8">
                  <c:v>Datos electrónicos</c:v>
                </c:pt>
                <c:pt idx="9">
                  <c:v>Otros</c:v>
                </c:pt>
              </c:strCache>
            </c:strRef>
          </c:cat>
          <c:val>
            <c:numRef>
              <c:f>'Cuadro 4.4 y Gráfica 4.3'!$F$5:$F$14</c:f>
              <c:numCache>
                <c:formatCode>0.0</c:formatCode>
                <c:ptCount val="10"/>
                <c:pt idx="0">
                  <c:v>13.1</c:v>
                </c:pt>
                <c:pt idx="1">
                  <c:v>46.89</c:v>
                </c:pt>
                <c:pt idx="2">
                  <c:v>3.13</c:v>
                </c:pt>
                <c:pt idx="3">
                  <c:v>3.44</c:v>
                </c:pt>
                <c:pt idx="4">
                  <c:v>4.0599999999999996</c:v>
                </c:pt>
                <c:pt idx="5">
                  <c:v>0.25</c:v>
                </c:pt>
                <c:pt idx="6">
                  <c:v>21.830000000000002</c:v>
                </c:pt>
                <c:pt idx="7">
                  <c:v>0.22</c:v>
                </c:pt>
                <c:pt idx="8">
                  <c:v>0.65000000000000013</c:v>
                </c:pt>
                <c:pt idx="9">
                  <c:v>6.4300000000000006</c:v>
                </c:pt>
              </c:numCache>
            </c:numRef>
          </c:val>
        </c:ser>
        <c:ser>
          <c:idx val="5"/>
          <c:order val="2"/>
          <c:tx>
            <c:strRef>
              <c:f>'Cuadro 4.4 y Gráfica 4.3'!$G$4</c:f>
              <c:strCache>
                <c:ptCount val="1"/>
                <c:pt idx="0">
                  <c:v>2015: 10,265 solicitudes ARCO</c:v>
                </c:pt>
              </c:strCache>
            </c:strRef>
          </c:tx>
          <c:spPr>
            <a:solidFill>
              <a:srgbClr val="00B050"/>
            </a:solidFill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  <a:bevelB/>
            </a:sp3d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/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'Cuadro 4.4 y Gráfica 4.3'!$A$5:$A$14</c:f>
              <c:strCache>
                <c:ptCount val="10"/>
                <c:pt idx="0">
                  <c:v>Datos de identificación</c:v>
                </c:pt>
                <c:pt idx="1">
                  <c:v>Datos laborales</c:v>
                </c:pt>
                <c:pt idx="2">
                  <c:v>Datos patrimoniales</c:v>
                </c:pt>
                <c:pt idx="3">
                  <c:v>Datos sobre procedimientos 
administrativos seguidos
 en forma de juicio
 y/o jurisdiccionales</c:v>
                </c:pt>
                <c:pt idx="4">
                  <c:v>Datos académicos</c:v>
                </c:pt>
                <c:pt idx="5">
                  <c:v>Datos de tránsito y 
movimientos migratorios</c:v>
                </c:pt>
                <c:pt idx="6">
                  <c:v>Datos sobre la
 salud de las personas</c:v>
                </c:pt>
                <c:pt idx="7">
                  <c:v>Datos ideológicos</c:v>
                </c:pt>
                <c:pt idx="8">
                  <c:v>Datos electrónicos</c:v>
                </c:pt>
                <c:pt idx="9">
                  <c:v>Otros</c:v>
                </c:pt>
              </c:strCache>
            </c:strRef>
          </c:cat>
          <c:val>
            <c:numRef>
              <c:f>'Cuadro 4.4 y Gráfica 4.3'!$G$5:$G$14</c:f>
              <c:numCache>
                <c:formatCode>#,##0.00</c:formatCode>
                <c:ptCount val="10"/>
                <c:pt idx="0">
                  <c:v>8.2399999999999984</c:v>
                </c:pt>
                <c:pt idx="1">
                  <c:v>37.82</c:v>
                </c:pt>
                <c:pt idx="2">
                  <c:v>3.48</c:v>
                </c:pt>
                <c:pt idx="3">
                  <c:v>1.74</c:v>
                </c:pt>
                <c:pt idx="4">
                  <c:v>2.02</c:v>
                </c:pt>
                <c:pt idx="5">
                  <c:v>0.21000000000000002</c:v>
                </c:pt>
                <c:pt idx="6">
                  <c:v>39.1</c:v>
                </c:pt>
                <c:pt idx="7">
                  <c:v>0.19</c:v>
                </c:pt>
                <c:pt idx="8">
                  <c:v>1.48</c:v>
                </c:pt>
                <c:pt idx="9">
                  <c:v>5.71</c:v>
                </c:pt>
              </c:numCache>
            </c:numRef>
          </c:val>
        </c:ser>
        <c:ser>
          <c:idx val="6"/>
          <c:order val="3"/>
          <c:tx>
            <c:strRef>
              <c:f>'Cuadro 4.4 y Gráfica 4.3'!$H$4</c:f>
              <c:strCache>
                <c:ptCount val="1"/>
                <c:pt idx="0">
                  <c:v>2016: 13,055 solicitudes ARCO</c:v>
                </c:pt>
              </c:strCache>
            </c:strRef>
          </c:tx>
          <c:spPr>
            <a:solidFill>
              <a:srgbClr val="FF0000"/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700"/>
                </a:pPr>
                <a:endParaRPr lang="es-ES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'Cuadro 4.4 y Gráfica 4.3'!$A$5:$A$14</c:f>
              <c:strCache>
                <c:ptCount val="10"/>
                <c:pt idx="0">
                  <c:v>Datos de identificación</c:v>
                </c:pt>
                <c:pt idx="1">
                  <c:v>Datos laborales</c:v>
                </c:pt>
                <c:pt idx="2">
                  <c:v>Datos patrimoniales</c:v>
                </c:pt>
                <c:pt idx="3">
                  <c:v>Datos sobre procedimientos 
administrativos seguidos
 en forma de juicio
 y/o jurisdiccionales</c:v>
                </c:pt>
                <c:pt idx="4">
                  <c:v>Datos académicos</c:v>
                </c:pt>
                <c:pt idx="5">
                  <c:v>Datos de tránsito y 
movimientos migratorios</c:v>
                </c:pt>
                <c:pt idx="6">
                  <c:v>Datos sobre la
 salud de las personas</c:v>
                </c:pt>
                <c:pt idx="7">
                  <c:v>Datos ideológicos</c:v>
                </c:pt>
                <c:pt idx="8">
                  <c:v>Datos electrónicos</c:v>
                </c:pt>
                <c:pt idx="9">
                  <c:v>Otros</c:v>
                </c:pt>
              </c:strCache>
            </c:strRef>
          </c:cat>
          <c:val>
            <c:numRef>
              <c:f>'Cuadro 4.4 y Gráfica 4.3'!$H$5:$H$14</c:f>
              <c:numCache>
                <c:formatCode>0.00</c:formatCode>
                <c:ptCount val="10"/>
                <c:pt idx="0">
                  <c:v>9.3757181156644975</c:v>
                </c:pt>
                <c:pt idx="1">
                  <c:v>29.467636920720025</c:v>
                </c:pt>
                <c:pt idx="2">
                  <c:v>3.5848333971658373</c:v>
                </c:pt>
                <c:pt idx="3">
                  <c:v>1.6621983914209115</c:v>
                </c:pt>
                <c:pt idx="4">
                  <c:v>0.68173113749521264</c:v>
                </c:pt>
                <c:pt idx="5">
                  <c:v>0.16851780926847951</c:v>
                </c:pt>
                <c:pt idx="6">
                  <c:v>50.026809651474522</c:v>
                </c:pt>
                <c:pt idx="7">
                  <c:v>8.4258904634239767E-2</c:v>
                </c:pt>
                <c:pt idx="8">
                  <c:v>1.2562236690923019</c:v>
                </c:pt>
                <c:pt idx="9">
                  <c:v>3.6920720030639593</c:v>
                </c:pt>
              </c:numCache>
            </c:numRef>
          </c:val>
        </c:ser>
        <c:overlap val="-25"/>
        <c:axId val="258964864"/>
        <c:axId val="258983040"/>
      </c:barChart>
      <c:catAx>
        <c:axId val="258964864"/>
        <c:scaling>
          <c:orientation val="maxMin"/>
        </c:scaling>
        <c:axPos val="l"/>
        <c:numFmt formatCode="General" sourceLinked="1"/>
        <c:majorTickMark val="cross"/>
        <c:tickLblPos val="nextTo"/>
        <c:spPr>
          <a:noFill/>
        </c:spPr>
        <c:txPr>
          <a:bodyPr rot="0"/>
          <a:lstStyle/>
          <a:p>
            <a:pPr>
              <a:defRPr sz="600"/>
            </a:pPr>
            <a:endParaRPr lang="es-ES"/>
          </a:p>
        </c:txPr>
        <c:crossAx val="258983040"/>
        <c:crosses val="autoZero"/>
        <c:auto val="1"/>
        <c:lblAlgn val="ctr"/>
        <c:lblOffset val="100"/>
      </c:catAx>
      <c:valAx>
        <c:axId val="258983040"/>
        <c:scaling>
          <c:orientation val="minMax"/>
          <c:max val="70"/>
        </c:scaling>
        <c:delete val="1"/>
        <c:axPos val="t"/>
        <c:numFmt formatCode="0.0" sourceLinked="1"/>
        <c:tickLblPos val="none"/>
        <c:crossAx val="258964864"/>
        <c:crosses val="autoZero"/>
        <c:crossBetween val="between"/>
        <c:majorUnit val="10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3221721862836924"/>
          <c:y val="1.3309127268687427E-2"/>
          <c:w val="0.77712977402306993"/>
          <c:h val="9.8808335700232647E-2"/>
        </c:manualLayout>
      </c:layout>
    </c:legend>
    <c:plotVisOnly val="1"/>
    <c:dispBlanksAs val="gap"/>
  </c:chart>
  <c:spPr>
    <a:solidFill>
      <a:sysClr val="window" lastClr="FFFFFF"/>
    </a:solidFill>
    <a:scene3d>
      <a:camera prst="orthographicFront"/>
      <a:lightRig rig="threePt" dir="t"/>
    </a:scene3d>
    <a:sp3d prstMaterial="matte"/>
  </c:spPr>
  <c:txPr>
    <a:bodyPr/>
    <a:lstStyle/>
    <a:p>
      <a:pPr>
        <a:defRPr sz="1000" b="1">
          <a:solidFill>
            <a:sysClr val="windowText" lastClr="000000"/>
          </a:solidFill>
          <a:latin typeface="Arial" pitchFamily="34" charset="0"/>
          <a:cs typeface="Arial" pitchFamily="34" charset="0"/>
        </a:defRPr>
      </a:pPr>
      <a:endParaRPr lang="es-ES"/>
    </a:p>
  </c:txPr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style val="3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000" u="sng"/>
            </a:pPr>
            <a:r>
              <a:rPr lang="es-MX" sz="1000" u="sng" dirty="0"/>
              <a:t>Porcentaje</a:t>
            </a:r>
          </a:p>
        </c:rich>
      </c:tx>
      <c:layout>
        <c:manualLayout>
          <c:xMode val="edge"/>
          <c:yMode val="edge"/>
          <c:x val="0.43428571428571533"/>
          <c:y val="0.20458553791887119"/>
        </c:manualLayout>
      </c:layout>
    </c:title>
    <c:plotArea>
      <c:layout>
        <c:manualLayout>
          <c:layoutTarget val="inner"/>
          <c:xMode val="edge"/>
          <c:yMode val="edge"/>
          <c:x val="2.7210884353741478E-2"/>
          <c:y val="0.36530239275646254"/>
          <c:w val="0.94557823129251761"/>
          <c:h val="0.55105833992973097"/>
        </c:manualLayout>
      </c:layout>
      <c:barChart>
        <c:barDir val="col"/>
        <c:grouping val="clustered"/>
        <c:ser>
          <c:idx val="3"/>
          <c:order val="0"/>
          <c:tx>
            <c:strRef>
              <c:f>'Gráfica 4.5'!$E$3</c:f>
              <c:strCache>
                <c:ptCount val="1"/>
                <c:pt idx="0">
                  <c:v>2013: 5,404 solicitudes ARCO</c:v>
                </c:pt>
              </c:strCache>
            </c:strRef>
          </c:tx>
          <c:spPr>
            <a:effectLst>
              <a:softEdge rad="0"/>
            </a:effectLst>
            <a:scene3d>
              <a:camera prst="orthographicFront"/>
              <a:lightRig rig="threePt" dir="t"/>
            </a:scene3d>
            <a:sp3d prstMaterial="matte">
              <a:bevelT/>
              <a:bevelB prst="cross"/>
            </a:sp3d>
          </c:spPr>
          <c:dPt>
            <c:idx val="1"/>
            <c:spPr>
              <a:solidFill>
                <a:srgbClr val="FF0000"/>
              </a:solidFill>
              <a:effectLst>
                <a:softEdge rad="114300"/>
              </a:effectLst>
              <a:scene3d>
                <a:camera prst="orthographicFront"/>
                <a:lightRig rig="soft" dir="t">
                  <a:rot lat="0" lon="0" rev="0"/>
                </a:lightRig>
              </a:scene3d>
              <a:sp3d>
                <a:bevelT prst="angle"/>
                <a:bevelB/>
              </a:sp3d>
            </c:spPr>
          </c:dPt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'Gráfica 4.5'!$A$4:$A$5</c:f>
              <c:strCache>
                <c:ptCount val="2"/>
                <c:pt idx="0">
                  <c:v>Sí </c:v>
                </c:pt>
                <c:pt idx="1">
                  <c:v>No</c:v>
                </c:pt>
              </c:strCache>
            </c:strRef>
          </c:cat>
          <c:val>
            <c:numRef>
              <c:f>'Gráfica 4.5'!$E$4:$E$5</c:f>
              <c:numCache>
                <c:formatCode>0.0</c:formatCode>
                <c:ptCount val="2"/>
                <c:pt idx="0">
                  <c:v>0.9</c:v>
                </c:pt>
                <c:pt idx="1">
                  <c:v>99.1</c:v>
                </c:pt>
              </c:numCache>
            </c:numRef>
          </c:val>
        </c:ser>
        <c:ser>
          <c:idx val="4"/>
          <c:order val="1"/>
          <c:tx>
            <c:strRef>
              <c:f>'Gráfica 4.5'!$F$3</c:f>
              <c:strCache>
                <c:ptCount val="1"/>
                <c:pt idx="0">
                  <c:v>2014: 6,798 solicitudes ARCO</c:v>
                </c:pt>
              </c:strCache>
            </c:strRef>
          </c:tx>
          <c:spPr>
            <a:solidFill>
              <a:srgbClr val="7030A0"/>
            </a:solidFill>
            <a:scene3d>
              <a:camera prst="orthographicFront"/>
              <a:lightRig rig="soft" dir="t"/>
            </a:scene3d>
            <a:sp3d>
              <a:bevelT/>
              <a:bevelB prst="relaxedInset"/>
            </a:sp3d>
          </c:spP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'Gráfica 4.5'!$A$4:$A$5</c:f>
              <c:strCache>
                <c:ptCount val="2"/>
                <c:pt idx="0">
                  <c:v>Sí </c:v>
                </c:pt>
                <c:pt idx="1">
                  <c:v>No</c:v>
                </c:pt>
              </c:strCache>
            </c:strRef>
          </c:cat>
          <c:val>
            <c:numRef>
              <c:f>'Gráfica 4.5'!$F$4:$F$5</c:f>
              <c:numCache>
                <c:formatCode>0.0</c:formatCode>
                <c:ptCount val="2"/>
                <c:pt idx="0">
                  <c:v>1.1200000000000001</c:v>
                </c:pt>
                <c:pt idx="1">
                  <c:v>98.88</c:v>
                </c:pt>
              </c:numCache>
            </c:numRef>
          </c:val>
        </c:ser>
        <c:ser>
          <c:idx val="5"/>
          <c:order val="2"/>
          <c:tx>
            <c:strRef>
              <c:f>'Gráfica 4.5'!$G$3</c:f>
              <c:strCache>
                <c:ptCount val="1"/>
                <c:pt idx="0">
                  <c:v>2015: 9,468 solicitudes ARCO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scene3d>
              <a:camera prst="orthographicFront"/>
              <a:lightRig rig="soft" dir="t"/>
            </a:scene3d>
            <a:sp3d>
              <a:bevelT/>
              <a:bevelB prst="relaxedInset"/>
            </a:sp3d>
          </c:spP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'Gráfica 4.5'!$A$4:$A$5</c:f>
              <c:strCache>
                <c:ptCount val="2"/>
                <c:pt idx="0">
                  <c:v>Sí </c:v>
                </c:pt>
                <c:pt idx="1">
                  <c:v>No</c:v>
                </c:pt>
              </c:strCache>
            </c:strRef>
          </c:cat>
          <c:val>
            <c:numRef>
              <c:f>'Gráfica 4.5'!$G$4:$G$5</c:f>
              <c:numCache>
                <c:formatCode>0.0</c:formatCode>
                <c:ptCount val="2"/>
                <c:pt idx="0">
                  <c:v>1.02</c:v>
                </c:pt>
                <c:pt idx="1">
                  <c:v>98.98</c:v>
                </c:pt>
              </c:numCache>
            </c:numRef>
          </c:val>
        </c:ser>
        <c:ser>
          <c:idx val="6"/>
          <c:order val="3"/>
          <c:tx>
            <c:strRef>
              <c:f>'Gráfica 4.5'!$H$3</c:f>
              <c:strCache>
                <c:ptCount val="1"/>
                <c:pt idx="0">
                  <c:v>3t 2016: 13,055 solicitudes ARCO</c:v>
                </c:pt>
              </c:strCache>
            </c:strRef>
          </c:tx>
          <c:spPr>
            <a:solidFill>
              <a:schemeClr val="accent5"/>
            </a:solidFill>
            <a:scene3d>
              <a:camera prst="orthographicFront"/>
              <a:lightRig rig="soft" dir="t"/>
            </a:scene3d>
            <a:sp3d>
              <a:bevelT/>
              <a:bevelB prst="relaxedInset"/>
            </a:sp3d>
          </c:spPr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'Gráfica 4.5'!$A$4:$A$5</c:f>
              <c:strCache>
                <c:ptCount val="2"/>
                <c:pt idx="0">
                  <c:v>Sí </c:v>
                </c:pt>
                <c:pt idx="1">
                  <c:v>No</c:v>
                </c:pt>
              </c:strCache>
            </c:strRef>
          </c:cat>
          <c:val>
            <c:numRef>
              <c:f>'Gráfica 4.5'!$H$4:$H$5</c:f>
              <c:numCache>
                <c:formatCode>#,##0.00</c:formatCode>
                <c:ptCount val="2"/>
                <c:pt idx="0">
                  <c:v>0.6175972927241965</c:v>
                </c:pt>
                <c:pt idx="1">
                  <c:v>99.382402707275787</c:v>
                </c:pt>
              </c:numCache>
            </c:numRef>
          </c:val>
        </c:ser>
        <c:overlap val="-25"/>
        <c:axId val="263156480"/>
        <c:axId val="263158016"/>
      </c:barChart>
      <c:catAx>
        <c:axId val="263156480"/>
        <c:scaling>
          <c:orientation val="minMax"/>
        </c:scaling>
        <c:axPos val="b"/>
        <c:numFmt formatCode="General" sourceLinked="1"/>
        <c:majorTickMark val="cross"/>
        <c:tickLblPos val="nextTo"/>
        <c:crossAx val="263158016"/>
        <c:crosses val="autoZero"/>
        <c:auto val="1"/>
        <c:lblAlgn val="ctr"/>
        <c:lblOffset val="100"/>
      </c:catAx>
      <c:valAx>
        <c:axId val="263158016"/>
        <c:scaling>
          <c:orientation val="minMax"/>
          <c:max val="100"/>
        </c:scaling>
        <c:delete val="1"/>
        <c:axPos val="l"/>
        <c:numFmt formatCode="0.0" sourceLinked="1"/>
        <c:tickLblPos val="none"/>
        <c:crossAx val="263156480"/>
        <c:crosses val="autoZero"/>
        <c:crossBetween val="between"/>
        <c:majorUnit val="20"/>
      </c:valAx>
    </c:plotArea>
    <c:legend>
      <c:legendPos val="t"/>
      <c:layout>
        <c:manualLayout>
          <c:xMode val="edge"/>
          <c:yMode val="edge"/>
          <c:x val="0.12774298618420962"/>
          <c:y val="1.9400423762439147E-2"/>
          <c:w val="0.74541734231273027"/>
          <c:h val="0.23546001194295171"/>
        </c:manualLayout>
      </c:layout>
    </c:legend>
    <c:plotVisOnly val="1"/>
    <c:dispBlanksAs val="zero"/>
  </c:chart>
  <c:txPr>
    <a:bodyPr/>
    <a:lstStyle/>
    <a:p>
      <a:pPr>
        <a:defRPr sz="1000" b="1">
          <a:latin typeface="Arial" pitchFamily="34" charset="0"/>
          <a:cs typeface="Arial" pitchFamily="34" charset="0"/>
        </a:defRPr>
      </a:pPr>
      <a:endParaRPr lang="es-ES"/>
    </a:p>
  </c:txPr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8411214953271212E-3"/>
          <c:y val="6.4968794454637824E-2"/>
          <c:w val="0.98933572332000697"/>
          <c:h val="0.82525461820091461"/>
        </c:manualLayout>
      </c:layout>
      <c:barChart>
        <c:barDir val="col"/>
        <c:grouping val="clustered"/>
        <c:ser>
          <c:idx val="0"/>
          <c:order val="0"/>
          <c:tx>
            <c:strRef>
              <c:f>'Gráfica 4. 6 '!$B$3</c:f>
              <c:strCache>
                <c:ptCount val="1"/>
                <c:pt idx="0">
                  <c:v>Días hábiles</c:v>
                </c:pt>
              </c:strCache>
            </c:strRef>
          </c:tx>
          <c:dPt>
            <c:idx val="0"/>
            <c:spPr>
              <a:solidFill>
                <a:schemeClr val="accent6"/>
              </a:solidFill>
              <a:ln>
                <a:noFill/>
              </a:ln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1"/>
            <c:spPr>
              <a:solidFill>
                <a:srgbClr val="CC0066"/>
              </a:solidFill>
              <a:ln>
                <a:noFill/>
              </a:ln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2"/>
            <c:spPr>
              <a:solidFill>
                <a:schemeClr val="accent1"/>
              </a:solidFill>
              <a:ln>
                <a:noFill/>
              </a:ln>
              <a:scene3d>
                <a:camera prst="orthographicFront"/>
                <a:lightRig rig="soft" dir="t"/>
              </a:scene3d>
              <a:sp3d>
                <a:bevelT/>
                <a:bevelB/>
              </a:sp3d>
            </c:spPr>
          </c:dPt>
          <c:dPt>
            <c:idx val="3"/>
            <c:spPr>
              <a:solidFill>
                <a:schemeClr val="accent3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 prstMaterial="metal">
                <a:bevelT/>
                <a:bevelB/>
              </a:sp3d>
            </c:spPr>
          </c:dPt>
          <c:dLbls>
            <c:spPr>
              <a:noFill/>
              <a:ln>
                <a:noFill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'Gráfica 4. 6 '!$A$4:$A$7</c:f>
              <c:strCache>
                <c:ptCount val="4"/>
                <c:pt idx="0">
                  <c:v>2013: 5,404 solicitudes ARCO</c:v>
                </c:pt>
                <c:pt idx="1">
                  <c:v>2014: 6,798 solicitudes ARCO</c:v>
                </c:pt>
                <c:pt idx="2">
                  <c:v>2015: 9,468 solicitudes ARCO</c:v>
                </c:pt>
                <c:pt idx="3">
                  <c:v>3t 2016: 11,028 solicitudes ARCO</c:v>
                </c:pt>
              </c:strCache>
            </c:strRef>
          </c:cat>
          <c:val>
            <c:numRef>
              <c:f>'Gráfica 4. 6 '!$B$4:$B$7</c:f>
              <c:numCache>
                <c:formatCode>0.0</c:formatCode>
                <c:ptCount val="4"/>
                <c:pt idx="0">
                  <c:v>10.486121391561801</c:v>
                </c:pt>
                <c:pt idx="1">
                  <c:v>10.6</c:v>
                </c:pt>
                <c:pt idx="2">
                  <c:v>9.8000000000000007</c:v>
                </c:pt>
                <c:pt idx="3">
                  <c:v>9.6</c:v>
                </c:pt>
              </c:numCache>
            </c:numRef>
          </c:val>
        </c:ser>
        <c:overlap val="-25"/>
        <c:axId val="265486336"/>
        <c:axId val="265487872"/>
      </c:barChart>
      <c:catAx>
        <c:axId val="265486336"/>
        <c:scaling>
          <c:orientation val="minMax"/>
        </c:scaling>
        <c:axPos val="b"/>
        <c:numFmt formatCode="General" sourceLinked="1"/>
        <c:majorTickMark val="cross"/>
        <c:tickLblPos val="nextTo"/>
        <c:crossAx val="265487872"/>
        <c:crosses val="autoZero"/>
        <c:auto val="1"/>
        <c:lblAlgn val="ctr"/>
        <c:lblOffset val="100"/>
      </c:catAx>
      <c:valAx>
        <c:axId val="265487872"/>
        <c:scaling>
          <c:orientation val="minMax"/>
          <c:max val="12"/>
          <c:min val="0"/>
        </c:scaling>
        <c:delete val="1"/>
        <c:axPos val="l"/>
        <c:numFmt formatCode="0.0" sourceLinked="1"/>
        <c:tickLblPos val="none"/>
        <c:crossAx val="265486336"/>
        <c:crosses val="autoZero"/>
        <c:crossBetween val="between"/>
      </c:valAx>
    </c:plotArea>
    <c:plotVisOnly val="1"/>
    <c:dispBlanksAs val="gap"/>
  </c:chart>
  <c:txPr>
    <a:bodyPr/>
    <a:lstStyle/>
    <a:p>
      <a:pPr>
        <a:defRPr b="1">
          <a:latin typeface="Arial" pitchFamily="34" charset="0"/>
          <a:cs typeface="Arial" pitchFamily="34" charset="0"/>
        </a:defRPr>
      </a:pPr>
      <a:endParaRPr lang="es-ES"/>
    </a:p>
  </c:txPr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443" cy="4940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64" y="1"/>
            <a:ext cx="2946443" cy="4940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3AFCC80-CC64-4477-893C-008284F3E21F}" type="datetimeFigureOut">
              <a:rPr lang="es-ES"/>
              <a:pPr>
                <a:defRPr/>
              </a:pPr>
              <a:t>22/02/2017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dirty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0552" y="4690945"/>
            <a:ext cx="5436572" cy="44430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2" y="9378514"/>
            <a:ext cx="2946443" cy="4940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64" y="9378514"/>
            <a:ext cx="2946443" cy="4940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BC447A02-E474-4962-995F-1F4C7E41EFE5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418805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rgbClr val="4BACC6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-1" y="0"/>
            <a:ext cx="914400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BDEE5-9B63-4300-8681-4304F48AA04A}" type="datetimeFigureOut">
              <a:rPr lang="es-ES"/>
              <a:pPr>
                <a:defRPr/>
              </a:pPr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9D18A8-176F-4C5B-9B67-2D00E18256E8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5D205-C2E9-4095-B8A4-50DD071F751B}" type="datetimeFigureOut">
              <a:rPr lang="es-ES"/>
              <a:pPr>
                <a:defRPr/>
              </a:pPr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CA8611-941A-47D5-A3D4-182DCF08FD2D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D344F-2E51-4025-9264-2491E162BCA0}" type="datetimeFigureOut">
              <a:rPr lang="es-ES"/>
              <a:pPr>
                <a:defRPr/>
              </a:pPr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6F5548-B256-482C-9A68-406298823817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-4763"/>
            <a:ext cx="9144000" cy="68675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F54CF-A3ED-4113-95FF-A312E26CEC00}" type="datetimeFigureOut">
              <a:rPr lang="es-ES"/>
              <a:pPr>
                <a:defRPr/>
              </a:pPr>
              <a:t>22/02/2017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ED1C2A-65CB-4327-AB5E-FD1211BC3BF1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EBC9B-C2DF-44A6-BAEC-A79F9DFF15E0}" type="datetimeFigureOut">
              <a:rPr lang="es-ES"/>
              <a:pPr>
                <a:defRPr/>
              </a:pPr>
              <a:t>22/02/2017</a:t>
            </a:fld>
            <a:endParaRPr lang="es-ES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03C8A3-52B5-467F-978A-C4FF805F4D16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7BF24-0CA2-4825-A7BA-BD8A9F070734}" type="datetimeFigureOut">
              <a:rPr lang="es-ES"/>
              <a:pPr>
                <a:defRPr/>
              </a:pPr>
              <a:t>22/02/2017</a:t>
            </a:fld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DA0021-A5DF-4469-981C-0ED0D7FAE74A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098D2-E6BD-4F1F-9E0D-EC4198901816}" type="datetimeFigureOut">
              <a:rPr lang="es-ES"/>
              <a:pPr>
                <a:defRPr/>
              </a:pPr>
              <a:t>22/02/2017</a:t>
            </a:fld>
            <a:endParaRPr lang="es-ES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72A37-E739-4E76-9EE4-33E8236D0772}" type="slidenum">
              <a:rPr lang="es-ES"/>
              <a:pPr/>
              <a:t>‹Nº›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993" y="31406"/>
            <a:ext cx="9064736" cy="900000"/>
          </a:xfrm>
          <a:prstGeom prst="roundRect">
            <a:avLst>
              <a:gd name="adj" fmla="val 1815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agen 5"/>
          <p:cNvPicPr>
            <a:picLocks noChangeAspect="1"/>
          </p:cNvPicPr>
          <p:nvPr userDrawn="1"/>
        </p:nvPicPr>
        <p:blipFill rotWithShape="1">
          <a:blip r:embed="rId3" cstate="print"/>
          <a:srcRect l="43230"/>
          <a:stretch/>
        </p:blipFill>
        <p:spPr>
          <a:xfrm>
            <a:off x="8086353" y="31406"/>
            <a:ext cx="1011221" cy="900000"/>
          </a:xfrm>
          <a:prstGeom prst="roundRect">
            <a:avLst>
              <a:gd name="adj" fmla="val 1457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/>
            <a:lightRig rig="soft" dir="t"/>
          </a:scene3d>
          <a:sp3d/>
        </p:spPr>
      </p:pic>
      <p:pic>
        <p:nvPicPr>
          <p:cNvPr id="7" name="Imagen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43269" y="95954"/>
            <a:ext cx="576000" cy="71652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4627A-C309-4C56-867B-905C711AACD4}" type="datetimeFigureOut">
              <a:rPr lang="es-ES"/>
              <a:pPr>
                <a:defRPr/>
              </a:pPr>
              <a:t>22/02/2017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5536A5-0911-4D01-BC38-B0F99AC03A8C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BFCE1-6A84-449B-B566-ED6A2D69E63B}" type="datetimeFigureOut">
              <a:rPr lang="es-ES"/>
              <a:pPr>
                <a:defRPr/>
              </a:pPr>
              <a:t>22/02/2017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768BFD-9D21-446E-B63F-53D7C92DCD3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9B20FA-AED8-4E7A-97B7-7C15F783BA3F}" type="datetimeFigureOut">
              <a:rPr lang="es-ES"/>
              <a:pPr>
                <a:defRPr/>
              </a:pPr>
              <a:t>22/02/2017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8AA4104F-2690-4610-8930-35A730557D82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1" r:id="rId1"/>
    <p:sldLayoutId id="2147484201" r:id="rId2"/>
    <p:sldLayoutId id="2147484202" r:id="rId3"/>
    <p:sldLayoutId id="2147484203" r:id="rId4"/>
    <p:sldLayoutId id="2147484204" r:id="rId5"/>
    <p:sldLayoutId id="2147484205" r:id="rId6"/>
    <p:sldLayoutId id="2147484206" r:id="rId7"/>
    <p:sldLayoutId id="2147484207" r:id="rId8"/>
    <p:sldLayoutId id="2147484208" r:id="rId9"/>
    <p:sldLayoutId id="2147484209" r:id="rId10"/>
    <p:sldLayoutId id="214748421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609614" y="5940569"/>
            <a:ext cx="1282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b="1" dirty="0" smtClean="0">
                <a:solidFill>
                  <a:schemeClr val="bg1"/>
                </a:solidFill>
                <a:latin typeface="+mn-lt"/>
              </a:rPr>
              <a:t>Enero</a:t>
            </a:r>
          </a:p>
          <a:p>
            <a:pPr algn="ctr"/>
            <a:r>
              <a:rPr lang="es-MX" sz="1600" b="1" dirty="0" smtClean="0">
                <a:solidFill>
                  <a:schemeClr val="bg1"/>
                </a:solidFill>
                <a:latin typeface="+mn-lt"/>
              </a:rPr>
              <a:t>2017</a:t>
            </a:r>
            <a:endParaRPr lang="es-MX" sz="1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570524" y="4653136"/>
            <a:ext cx="2097330" cy="40011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/>
            <a:r>
              <a:rPr lang="es-MX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Segundo Pleno</a:t>
            </a:r>
            <a:endParaRPr lang="es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10 Rectángulo"/>
          <p:cNvSpPr/>
          <p:nvPr/>
        </p:nvSpPr>
        <p:spPr>
          <a:xfrm>
            <a:off x="4788024" y="1987490"/>
            <a:ext cx="385540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600" b="1" dirty="0" smtClean="0">
                <a:solidFill>
                  <a:schemeClr val="bg1"/>
                </a:solidFill>
                <a:latin typeface="Calibri" pitchFamily="34" charset="0"/>
              </a:rPr>
              <a:t>Informe Estadístico del Ejercicio del Derecho de Acceso a la Información Pública en la Ciudad de México</a:t>
            </a:r>
            <a:endParaRPr lang="es-ES" sz="2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0 Rectángulo"/>
          <p:cNvSpPr/>
          <p:nvPr/>
        </p:nvSpPr>
        <p:spPr>
          <a:xfrm>
            <a:off x="4470292" y="4360748"/>
            <a:ext cx="417313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600" b="1" dirty="0" smtClean="0">
                <a:solidFill>
                  <a:schemeClr val="bg1"/>
                </a:solidFill>
                <a:latin typeface="Calibri" pitchFamily="34" charset="0"/>
              </a:rPr>
              <a:t>2006 - 2016</a:t>
            </a:r>
            <a:endParaRPr lang="es-ES" sz="26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2878067"/>
              </p:ext>
            </p:extLst>
          </p:nvPr>
        </p:nvGraphicFramePr>
        <p:xfrm>
          <a:off x="66940" y="1068571"/>
          <a:ext cx="9000000" cy="54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de Evaluación del Desarrollo Social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de la Judicatura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Económico y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Consejo para Prevenir y Eliminar la Discriminación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Contraloría General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2,711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Coordinación de los Centros de Transferencia Modal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Corporación Mexicana de Impresión,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Álvaro Obregón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Azcapotzalco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Benito Juárez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2,962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2,819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2,755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Coyoacán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Cuajimalpa de Morelos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Cuauhtémoc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3,326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Gustavo A. Madero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2,868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Iztacalco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3,040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Iztapalapa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La Magdalena Contreras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9377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03121314"/>
              </p:ext>
            </p:extLst>
          </p:nvPr>
        </p:nvGraphicFramePr>
        <p:xfrm>
          <a:off x="66940" y="1068571"/>
          <a:ext cx="9000000" cy="57200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Miguel Hidalgo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2,659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2,700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3,121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Milpa Alta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Tláhuac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Tlalpan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2,613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Venustiano Carranza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Delegación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Escuela de Administración Pública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Central de Abasto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Centro Histórico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de Apoyo a la Infraestructura Vial y del Transporte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de Recuperación Crediticia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Educación Garantizada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Fondo de Apoyo a la Educación y el Empleo de las y los Jóvenes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Fondo para el Desarrollo Económico y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Irrevocable de Administración con Actividades Empresariales, identificado con el número F/1889 “Corredor Cultural Chapultepec-Zona Rosa” 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705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15138686"/>
              </p:ext>
            </p:extLst>
          </p:nvPr>
        </p:nvGraphicFramePr>
        <p:xfrm>
          <a:off x="66940" y="1068571"/>
          <a:ext cx="9000000" cy="561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Museo de Arte Popular Mexicano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Museo del Estanquillo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para el Fondo de Promoción para el Financiamiento del Transporte Público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para el Mejoramiento de las Vías de Comunicación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para la Promoción y Desarrollo del Cine Mexicano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Público Ciudad Digital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Público Complejo Ambiental Xochimilco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Público de la Zona de Santa Fe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Fideicomiso Público del Fondo de Apoyo a la Procuración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Ambiental Público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de Desarrollo Económico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de Seguridad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Mixto de Promoción Turística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para el Desarrollo Social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Fondo para la Atención y Apoyo a las Víctimas del Delito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7481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95044687"/>
              </p:ext>
            </p:extLst>
          </p:nvPr>
        </p:nvGraphicFramePr>
        <p:xfrm>
          <a:off x="66940" y="1068571"/>
          <a:ext cx="9000000" cy="5616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Heroico Cuerpo de Bomberos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Acceso a la Información Pública y Protección de Datos Personales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Asistencia e Integración Social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Capacitación para el Trabajo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Ciencia y Tecnología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Educación Media Superior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Formación Profesional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la Juventud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las Mujeres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Verificación Administrativa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 Vivienda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del Deporte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Electoral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Local de la Infraestructura Física Educativa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para la Atención de los Adultos Mayores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para la Atención y Prevención de las Adicciones en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4198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18604890"/>
              </p:ext>
            </p:extLst>
          </p:nvPr>
        </p:nvGraphicFramePr>
        <p:xfrm>
          <a:off x="66940" y="1068571"/>
          <a:ext cx="9000000" cy="54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para la Integración al Desarrollo de las Personas con Discapacidad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para la Seguridad de las Construcciones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Instituto Técnico de Formación Policial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Jefatura de Gobierno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Junta de Asistencia Privada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Junta Local de Conciliación y Arbitraje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Mecanismo de Seguimiento y Evaluación del Programa de Derechos Humanos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Metrobús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Oficialía Mayor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2,716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2,949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2,688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3,665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Planta de Asfalto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Policía Auxiliar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Policía Bancaria e Industrial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PROCDMX,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Procuraduría Ambiental y del Ordenamiento Territorial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Procuraduría General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2,787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2,946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3,414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3,393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Procuraduría Social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8455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65776538"/>
              </p:ext>
            </p:extLst>
          </p:nvPr>
        </p:nvGraphicFramePr>
        <p:xfrm>
          <a:off x="66940" y="1068571"/>
          <a:ext cx="9000000" cy="54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Proyecto Metro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Red de Transporte de Pasajeros del Distrito Federal (Sistema de Movilidad 1 CDMX)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Ciencia, Tecnología e Innovación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Cultura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Desarrollo Económico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Desarrollo Rural y Equidad para las Comunidades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Desarrollo Social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Desarrollo Urbano y Vivienda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3,408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3,174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3,697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3,382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3,793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Educación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Finanzas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3,053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3,069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2,957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Gobierno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Movilidad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2,892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Obras y Servicios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Protección Civil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Salud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2,686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3,068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3,594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3,933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4,815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Seguridad Pública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2,291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4,091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3,189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4,075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4,596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Trabajo y Fomento al Empleo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7870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71236403"/>
              </p:ext>
            </p:extLst>
          </p:nvPr>
        </p:nvGraphicFramePr>
        <p:xfrm>
          <a:off x="66940" y="1068571"/>
          <a:ext cx="9000000" cy="54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 Turismo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Secretaría del Medio Ambiente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2,766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 de Transportes Eléctricos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 Público de Localización Telefónica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Servicios de Salud Pública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3,472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6,045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Servicios Metropolitanos, S.A. de C.V.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Sistema de Aguas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Sistema de Radio y Televisión Digital del Gobierno del Distrito Federal (Capital 21)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Sistema de Transporte Colectivo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1,336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Sistema para el Desarrollo Integral de la Familia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Tribunal de lo Contencioso Administrativo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Tribunal Electoral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Tribunal Superior de Justicia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1,701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2,047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Universidad Autónoma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Encuentro Social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MORENA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Movimiento Ciudadano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8235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29878140"/>
              </p:ext>
            </p:extLst>
          </p:nvPr>
        </p:nvGraphicFramePr>
        <p:xfrm>
          <a:off x="66940" y="1068571"/>
          <a:ext cx="9000000" cy="324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Calibri" pitchFamily="34" charset="0"/>
                        </a:rPr>
                        <a:t>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Calibri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Nueva Alianza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Acción Nacional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de la Revolución Democrática en 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del Trabajo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Humanista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Revolucionario Institucional en 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Socialdemócrata en 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Partido Verde Ecologista de México en 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 Total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6,621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96,233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89,571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94,048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91,576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103,470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111,964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106,525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127,020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72000">
                <a:tc>
                  <a:txBody>
                    <a:bodyPr/>
                    <a:lstStyle/>
                    <a:p>
                      <a:pPr algn="l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6000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ES" sz="3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Total </a:t>
                      </a:r>
                      <a:r>
                        <a:rPr lang="es-ES" sz="11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 Sujetos O</a:t>
                      </a:r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bligados por año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2048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1.4 Total de solicitudes por Órgano de G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obierno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5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44418718"/>
              </p:ext>
            </p:extLst>
          </p:nvPr>
        </p:nvGraphicFramePr>
        <p:xfrm>
          <a:off x="154861" y="1257874"/>
          <a:ext cx="8809627" cy="4860000"/>
        </p:xfrm>
        <a:graphic>
          <a:graphicData uri="http://schemas.openxmlformats.org/drawingml/2006/table">
            <a:tbl>
              <a:tblPr/>
              <a:tblGrid>
                <a:gridCol w="364546"/>
                <a:gridCol w="1055635"/>
                <a:gridCol w="659772"/>
                <a:gridCol w="659772"/>
                <a:gridCol w="659772"/>
                <a:gridCol w="659772"/>
                <a:gridCol w="659772"/>
                <a:gridCol w="659772"/>
                <a:gridCol w="659772"/>
                <a:gridCol w="659772"/>
                <a:gridCol w="659772"/>
                <a:gridCol w="725749"/>
                <a:gridCol w="725749"/>
              </a:tblGrid>
              <a:tr h="540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Órgano </a:t>
                      </a: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de</a:t>
                      </a:r>
                    </a:p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Gobierno 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2006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2007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2008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2009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2010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2011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2012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2013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2014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2015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itchFamily="34" charset="0"/>
                        </a:rPr>
                        <a:t>2016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Ejecutivo 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5,059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15,601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34,116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80,521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74,321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79,604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77,458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89,891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99,142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95,438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114,123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tabLst/>
                      </a:pPr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Administración</a:t>
                      </a:r>
                    </a:p>
                    <a:p>
                      <a:pPr marL="0" indent="0" algn="l" fontAlgn="ctr">
                        <a:tabLst/>
                      </a:pPr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Pública Central</a:t>
                      </a:r>
                      <a:endParaRPr lang="es-ES" sz="11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2,128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6,556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28,171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29,717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32,618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30,378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38,090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39,242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37,677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47,473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Desconcentrados y Paraestatales </a:t>
                      </a:r>
                      <a:r>
                        <a:rPr lang="es-ES" sz="1100" b="1" i="1" u="none" strike="noStrike" baseline="30000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1</a:t>
                      </a:r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endParaRPr lang="es-ES" sz="11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3,758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7,952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22,745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18,500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19,159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18,176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22,535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26,854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25,751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30,935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0000"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 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Delegaciones </a:t>
                      </a:r>
                    </a:p>
                    <a:p>
                      <a:pPr algn="l" fontAlgn="ctr"/>
                      <a:r>
                        <a:rPr lang="es-ES" sz="1100" b="1" i="1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Políticas</a:t>
                      </a:r>
                      <a:endParaRPr lang="es-ES" sz="1100" b="1" i="1" u="none" strike="noStrike" dirty="0">
                        <a:solidFill>
                          <a:srgbClr val="000000"/>
                        </a:solidFill>
                        <a:latin typeface="Calibri" pitchFamily="34" charset="0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5,287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13,120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29,605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26,104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27,827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28,904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29,266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33,046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32,010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35,715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Judicial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1,246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2,723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2,714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2,088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Legislativo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4,760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4,554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4,766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2,694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3,233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Autónomo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3,732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5,297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5,600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5,511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5,676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4,853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5,323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54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100" b="1" i="0" u="none" strike="noStrike" kern="120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Partidos</a:t>
                      </a:r>
                      <a:r>
                        <a:rPr kumimoji="0" lang="es-ES" sz="11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Políticos en el</a:t>
                      </a:r>
                    </a:p>
                    <a:p>
                      <a:pPr marL="0" algn="l" rtl="0" eaLnBrk="1" fontAlgn="b" latinLnBrk="0" hangingPunct="1"/>
                      <a:r>
                        <a:rPr kumimoji="0" lang="es-ES" sz="11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Distrito Federal</a:t>
                      </a:r>
                      <a:endParaRPr kumimoji="0" lang="es-ES" sz="11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1,097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4,208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2,808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1,452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1,813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s-ES" sz="1100" b="1" i="0" u="none" strike="noStrike" kern="1200" baseline="0" dirty="0" smtClean="0">
                          <a:solidFill>
                            <a:srgbClr val="000000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 Otro tipo de Sujeto</a:t>
                      </a:r>
                      <a:endParaRPr kumimoji="0" lang="es-ES" sz="1100" b="1" i="0" u="none" strike="noStrike" kern="1200" dirty="0">
                        <a:solidFill>
                          <a:srgbClr val="000000"/>
                        </a:solidFill>
                        <a:latin typeface="Calibri" pitchFamily="34" charset="0"/>
                        <a:ea typeface="+mn-ea"/>
                        <a:cs typeface="+mn-cs"/>
                      </a:endParaRP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CC">
                        <a:alpha val="50196"/>
                      </a:srgbClr>
                    </a:solidFill>
                  </a:tcPr>
                </a:tc>
              </a:tr>
              <a:tr h="3600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 </a:t>
                      </a:r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latin typeface="Calibri" pitchFamily="34" charset="0"/>
                        </a:rPr>
                        <a:t>Total </a:t>
                      </a:r>
                    </a:p>
                  </a:txBody>
                  <a:tcPr marL="8268" marR="8268" marT="8268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6,621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19,044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41,164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96,233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89,571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94,048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91,576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103,470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111,964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106,525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127,020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99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79512" y="6171996"/>
            <a:ext cx="8712967" cy="419103"/>
          </a:xfrm>
          <a:prstGeom prst="rect">
            <a:avLst/>
          </a:prstGeom>
        </p:spPr>
        <p:txBody>
          <a:bodyPr/>
          <a:lstStyle/>
          <a:p>
            <a:pPr marL="85725" indent="-857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baseline="3000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1 </a:t>
            </a:r>
            <a:r>
              <a:rPr lang="es-MX" sz="1000" b="1" dirty="0" smtClean="0">
                <a:latin typeface="Calibri" pitchFamily="34" charset="0"/>
              </a:rPr>
              <a:t>Conforme al artículo 97 del Estatuto de Gobierno del D.F., la Administración Pública Paraestatal está integrada por los Organismos Descentralizados, las Empresas de Participación Estatal Mayoritaria y los Fideicomisos Públicos</a:t>
            </a:r>
            <a:r>
              <a:rPr lang="es-MX" sz="1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.</a:t>
            </a:r>
            <a:endParaRPr lang="es-MX" sz="1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263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19</a:t>
            </a:fld>
            <a:endParaRPr lang="es-MX" dirty="0"/>
          </a:p>
        </p:txBody>
      </p:sp>
      <p:sp>
        <p:nvSpPr>
          <p:cNvPr id="4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MX" b="1" dirty="0" smtClean="0">
                <a:solidFill>
                  <a:schemeClr val="bg1"/>
                </a:solidFill>
                <a:latin typeface="Calibri" pitchFamily="34" charset="0"/>
              </a:rPr>
              <a:t>Nota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14918" y="1018411"/>
            <a:ext cx="8516440" cy="57861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/>
            <a:r>
              <a:rPr lang="es-MX" sz="1000" b="1" dirty="0">
                <a:latin typeface="Calibri" pitchFamily="34" charset="0"/>
                <a:cs typeface="Calibri" pitchFamily="34" charset="0"/>
              </a:rPr>
              <a:t>En el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año 2016,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el total de solicitudes fue de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127,020, compuesto por 113,965 solicitudes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de información pública y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13,055 solicitudes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de datos personales, ambas capturadas por los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Sujetos Obligados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en el </a:t>
            </a:r>
            <a:r>
              <a:rPr lang="es-MX" sz="1000" b="1" i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Sistema de Captura de Reportes Estadísticos de Solicitudes de Información (SICRESI</a:t>
            </a:r>
            <a:r>
              <a:rPr lang="es-MX" sz="1000" b="1" i="1" kern="0" dirty="0">
                <a:latin typeface="Calibri" pitchFamily="34" charset="0"/>
                <a:cs typeface="Arial" pitchFamily="34" charset="0"/>
              </a:rPr>
              <a:t>)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.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El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Fideicomiso Público Complejo Ambiental Xochimilco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y Movimiento Ciudadano en el Distrito Federal no presentaron su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informe estadístico de solicitudes de información pública y de datos personales.</a:t>
            </a:r>
            <a:endParaRPr lang="es-ES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es-MX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En el 2015, el total de solicitudes fue de 106,525, de las cuales 96,260 corresponden a solicitudes de información pública y 10,265 a solicitudes de datos personales, ambas capturadas por los Entes Obligados en el </a:t>
            </a:r>
            <a:r>
              <a:rPr lang="es-MX" sz="10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Sistema de Captura de Reportes Estadísticos de Solicitudes de Información (SICRESI)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.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La Delegación Tláhuac y el Fideicomiso Público Complejo Ambiental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Xochimilco no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presentaron su informe estadístico de solicitudes de información pública y de datos personales.</a:t>
            </a:r>
            <a:endParaRPr lang="es-ES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es-MX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Para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el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ejercicio 2014,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el total de solicitudes fue de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111,964,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las cuales se distribuyen de la siguiente manera: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104,308 corresponden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a solicitudes de información pública y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7,656 a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solicitudes de datos personales, ambas capturadas por los Entes Obligados en el </a:t>
            </a:r>
            <a:r>
              <a:rPr lang="es-MX" sz="1000" b="1" i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Sistema de Captura de Reportes Estadísticos de Solicitudes de Información (SICRESI</a:t>
            </a:r>
            <a:r>
              <a:rPr lang="es-MX" sz="10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)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/>
            <a:endParaRPr lang="es-MX" sz="10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En el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ejercicio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2013, el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total de solicitudes fue de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103,470, las cuales se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distribuyen de la siguiente manera: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97,376 corresponden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a solicitudes de información pública y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6,094 a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solicitudes de datos personales, ambas capturadas por los Entes Obligados en el </a:t>
            </a:r>
            <a:r>
              <a:rPr lang="es-MX" sz="1000" b="1" i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Sistema de Captura de Reportes Estadísticos de Solicitudes de Información (SICRESI</a:t>
            </a:r>
            <a:r>
              <a:rPr lang="es-MX" sz="10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)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.</a:t>
            </a:r>
            <a:r>
              <a:rPr lang="es-MX" sz="1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El Consejo Económico y Social de la Ciudad de </a:t>
            </a:r>
            <a:r>
              <a:rPr lang="es-MX" sz="1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México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 y el Fideicomiso Fondo de Apoyo a la Educación y el Empleo de las y los Jóvenes del Distrito Federal no presentaron su informe estadístico de solicitudes de información pública y de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datos personales.</a:t>
            </a:r>
            <a:endParaRPr lang="es-MX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es-MX" sz="10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En el 2012, el total de solicitudes fue de 91,576, mismas que se distribuyen de la siguiente manera: 86,341 corresponden a solicitudes de información pública y 5,235 a solicitudes de datos personales, ambas capturadas por los Entes Obligados en el </a:t>
            </a:r>
            <a:r>
              <a:rPr lang="es-MX" sz="10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SICRESI;</a:t>
            </a:r>
            <a:r>
              <a:rPr lang="es-MX" sz="1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el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Fideicomiso Central de Abasto de la Ciudad de México y el Fideicomiso Fondo de Apoyo a la Educación y el Empleo de las y los Jóvenes del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Distrito Federal no presentaron su informe estadístico de solicitudes de información pública y de datos personales.</a:t>
            </a:r>
          </a:p>
          <a:p>
            <a:pPr algn="just"/>
            <a:endParaRPr lang="es-MX" sz="10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En el año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2011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el total de solicitudes fue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de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94,048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y está compuesto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por: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89,610 solicitudes de información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pública y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4,288 solicitudes de datos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personales, ambas capturadas por los Entes Obligados en el </a:t>
            </a:r>
            <a:r>
              <a:rPr lang="es-MX" sz="10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SICRESI,</a:t>
            </a:r>
            <a:r>
              <a:rPr lang="es-MX" sz="1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más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150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solicitudes del Fideicomiso Central de Abasto de la Ciudad de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México. El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total de solicitudes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correspondientes al Fideicomiso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se consultó en el Sistema de Reportes Estadísticos INFOMEX II ya que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dicho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Ente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 no capturó sus solicitudes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en el </a:t>
            </a:r>
            <a:r>
              <a:rPr lang="es-MX" sz="10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SICRESI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es-MX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es-MX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Para 2010, la cifra fue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de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89,571,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y está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compuesta por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86,249 solicitudes de información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pública y 3,128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solicitudes de datos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personales, además de 194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solicitudes del Fideicomiso Central de Abasto de la Ciudad de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México. El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total de solicitudes del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Fideicomiso se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consultó el Sistema de Reportes Estadísticos INFOMEX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II,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ya que dicho Ente público no entregó su informe estadístico de solicitudes de información pública y de datos personales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de 2010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. </a:t>
            </a:r>
            <a:endParaRPr lang="es-MX" sz="10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endParaRPr lang="es-MX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000" b="1" dirty="0">
                <a:latin typeface="Calibri" pitchFamily="34" charset="0"/>
                <a:cs typeface="Calibri" pitchFamily="34" charset="0"/>
              </a:rPr>
              <a:t>Para el año 2009,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el total de solicitudes fue de 96,233 y está compuesto por: 91,523 solicitudes de información pública y 2,640 solicitudes de datos personales; completan la cifra 390 solicitudes del Fideicomiso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Central de Abasto de la Ciudad de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México; 345 solicitudes del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Fideicomiso Museo del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Estanquillo;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830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solicitudes de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la Delegación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Xochimilco (correspondientes al cuarto trimestre de 2009) y 505 solicitudes de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la Universidad Autónoma de la Ciudad de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México. Los datos para estos Entes Obligados se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tomaron del Sistema de Reportes Estadísticos INFOMEX II, ya que dichos Entes públicos NO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presentaron o presentaron incompleto (Delegación Xochimilco) su </a:t>
            </a:r>
            <a:r>
              <a:rPr lang="es-MX" sz="1000" b="1" dirty="0">
                <a:latin typeface="Calibri" pitchFamily="34" charset="0"/>
                <a:cs typeface="Calibri" pitchFamily="34" charset="0"/>
              </a:rPr>
              <a:t>informe estadístico de solicitudes de información pública y de datos personales </a:t>
            </a:r>
            <a:r>
              <a:rPr lang="es-MX" sz="1000" b="1" dirty="0" smtClean="0">
                <a:latin typeface="Calibri" pitchFamily="34" charset="0"/>
                <a:cs typeface="Calibri" pitchFamily="34" charset="0"/>
              </a:rPr>
              <a:t>2009.</a:t>
            </a:r>
            <a:endParaRPr lang="es-MX" sz="10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557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</a:t>
            </a:fld>
            <a:endParaRPr lang="es-MX" dirty="0"/>
          </a:p>
        </p:txBody>
      </p:sp>
      <p:sp>
        <p:nvSpPr>
          <p:cNvPr id="40" name="Rectangle 3"/>
          <p:cNvSpPr txBox="1">
            <a:spLocks noChangeArrowheads="1"/>
          </p:cNvSpPr>
          <p:nvPr/>
        </p:nvSpPr>
        <p:spPr>
          <a:xfrm>
            <a:off x="323890" y="1282879"/>
            <a:ext cx="8496582" cy="5303587"/>
          </a:xfrm>
          <a:prstGeom prst="rect">
            <a:avLst/>
          </a:prstGeom>
        </p:spPr>
        <p:txBody>
          <a:bodyPr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Con base en las solicitudes capturadas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en el </a:t>
            </a:r>
            <a:r>
              <a:rPr lang="es-MX" sz="2000" b="1" i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Sistema de Captura de Reportes Estadísticos de Solicitudes de Información (</a:t>
            </a:r>
            <a:r>
              <a:rPr lang="es-MX" sz="20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SICRESI)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por los Sujetos Obligados supeditados a la ley de transparencia y de datos personales, se realizó el presente reporte a fin de: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Dar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a conocer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el total de solicitudes de información pública (SIP) y de datos personales (SDP)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correspondiente al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ejercicio 2016, así como los totales para los años 2006, 2007, 2008, 2009, 2010, 2011, 2012, 2013, 2014 y 2015.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Difundir la información que se obtiene mediante las variables que son observadas en el </a:t>
            </a:r>
            <a:r>
              <a:rPr lang="es-MX" sz="2000" b="1" i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SICRESI,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para los periodos 2012, 2013, 2014, 2015 y 2016.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MX" sz="2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Brindar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información para la oportuna toma de decisiones para mejorar la política pública de la transparencia y de la promoción del Ejercicio del Derecho de Acceso a la Información (EDAI)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y del Derecho a Acceso, Rectificación, Cancelación u Oposición (ARCO) de datos personales en la Ciudad de México.</a:t>
            </a:r>
            <a:endParaRPr lang="es-MX" sz="2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5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Calibri" pitchFamily="34" charset="0"/>
                <a:ea typeface="ヒラギノ角ゴ Pro W3" pitchFamily="16" charset="-128"/>
              </a:rPr>
              <a:t>Objetivo</a:t>
            </a:r>
            <a:endParaRPr lang="es-ES" sz="16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505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386070" y="1999726"/>
            <a:ext cx="63802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b="1" dirty="0" smtClean="0">
                <a:solidFill>
                  <a:prstClr val="black"/>
                </a:solidFill>
                <a:latin typeface="Calibri" pitchFamily="34" charset="0"/>
              </a:rPr>
              <a:t>2. Resultados del Ejercicio del Derecho de Acceso a la Información Pública en la Ciudad de México</a:t>
            </a:r>
          </a:p>
        </p:txBody>
      </p:sp>
    </p:spTree>
    <p:extLst>
      <p:ext uri="{BB962C8B-B14F-4D97-AF65-F5344CB8AC3E}">
        <p14:creationId xmlns:p14="http://schemas.microsoft.com/office/powerpoint/2010/main" xmlns="" val="380009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428728" y="1643050"/>
            <a:ext cx="63802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b="1" dirty="0" smtClean="0">
                <a:solidFill>
                  <a:prstClr val="black"/>
                </a:solidFill>
                <a:latin typeface="Calibri" pitchFamily="34" charset="0"/>
              </a:rPr>
              <a:t>2. Resultados del Ejercicio de los </a:t>
            </a:r>
            <a:r>
              <a:rPr lang="es-MX" sz="3600" b="1" dirty="0">
                <a:solidFill>
                  <a:prstClr val="black"/>
                </a:solidFill>
                <a:latin typeface="Calibri" pitchFamily="34" charset="0"/>
              </a:rPr>
              <a:t>d</a:t>
            </a:r>
            <a:r>
              <a:rPr lang="es-MX" sz="3600" b="1" dirty="0" smtClean="0">
                <a:solidFill>
                  <a:prstClr val="black"/>
                </a:solidFill>
                <a:latin typeface="Calibri" pitchFamily="34" charset="0"/>
              </a:rPr>
              <a:t>erechos de Acceso, Rectificación, Cancelación y Oposición de Datos Personales en el Distrito Federal</a:t>
            </a:r>
          </a:p>
        </p:txBody>
      </p:sp>
    </p:spTree>
    <p:extLst>
      <p:ext uri="{BB962C8B-B14F-4D97-AF65-F5344CB8AC3E}">
        <p14:creationId xmlns:p14="http://schemas.microsoft.com/office/powerpoint/2010/main" xmlns="" val="391599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endParaRPr lang="es-ES" b="1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 Solicitudes de acceso, rectificación, cancelación u oposición de datos </a:t>
            </a:r>
            <a:r>
              <a:rPr lang="es-ES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personales recibidas</a:t>
            </a:r>
            <a:endParaRPr lang="es-MX" sz="14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a 2016</a:t>
            </a:r>
            <a:endParaRPr lang="es-ES" sz="14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  <a:p>
            <a:pPr algn="ctr"/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10 CuadroTexto"/>
          <p:cNvSpPr txBox="1"/>
          <p:nvPr/>
        </p:nvSpPr>
        <p:spPr>
          <a:xfrm>
            <a:off x="1700233" y="1259247"/>
            <a:ext cx="572928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solidFill>
                  <a:prstClr val="black"/>
                </a:solidFill>
                <a:latin typeface="Calibri" pitchFamily="34" charset="0"/>
              </a:rPr>
              <a:t>Total de solicitudes ARCO de datos personales, 2013 a 2016: 37,070</a:t>
            </a:r>
            <a:endParaRPr lang="es-ES" sz="1300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18" name="2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33973414"/>
              </p:ext>
            </p:extLst>
          </p:nvPr>
        </p:nvGraphicFramePr>
        <p:xfrm>
          <a:off x="0" y="1857364"/>
          <a:ext cx="8815740" cy="4773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00027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2.2 Solicitudes de acceso, rectificación, cancelación u oposición de datos personales recibidas por Ente obligado. </a:t>
            </a: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a 2016</a:t>
            </a:r>
            <a:endParaRPr lang="es-ES" sz="14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54945464"/>
              </p:ext>
            </p:extLst>
          </p:nvPr>
        </p:nvGraphicFramePr>
        <p:xfrm>
          <a:off x="642910" y="1142984"/>
          <a:ext cx="8215370" cy="4948196"/>
        </p:xfrm>
        <a:graphic>
          <a:graphicData uri="http://schemas.openxmlformats.org/drawingml/2006/table">
            <a:tbl>
              <a:tblPr/>
              <a:tblGrid>
                <a:gridCol w="5460804"/>
                <a:gridCol w="724887"/>
                <a:gridCol w="724887"/>
                <a:gridCol w="652396"/>
                <a:gridCol w="652396"/>
              </a:tblGrid>
              <a:tr h="166968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Entes obligados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2013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9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2014</a:t>
                      </a: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2015</a:t>
                      </a:r>
                      <a:endParaRPr lang="es-ES" sz="9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2016</a:t>
                      </a:r>
                      <a:endParaRPr lang="es-ES" sz="9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5672" marR="5672" marT="5672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</a:tr>
              <a:tr h="185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Agencia de Gestión Urbana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21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66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8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Agencia de Protección Sanitaria del Gobierno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39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19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83"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Asamblea Legislativa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59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53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Auditoría Superior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41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31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845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Autoridad de la Zona Patrimonio Mundial Natural y Cultural de la Humanidad en Xochimilco, Tláhuac y Milpa Alta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5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Autoridad del Centro Histórico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6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Autoridad del Espacio Público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19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Caja de Previsión de la Policía Auxiliar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208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311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8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Caja de Previsión de la Policía Preventiva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22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36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6070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Caja de Previsión para Trabajadores a Lista de Raya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63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72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8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PROCDMX, S.A. de C.V.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7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4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-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8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Centro de Atención a Emergencias y Protección Ciudadana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8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7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Comisión de Derechos Humanos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68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45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Comisión de Filmaciones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Consejería Jurídica y de Servicios Legales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70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61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8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Consejo de Evaluación del Desarrollo Social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4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4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Consejo de la Judicatura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8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16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Consejo Económico y Social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5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8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439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Consejo para Prevenir y Eliminar la Discriminación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3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Contraloría General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66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110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8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Coordinación de los Centros de Transferencia Modal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6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4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83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Corporación Mexicana de Impresión, S.A. de C.V.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28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Delegación Álvaro Obregón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33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20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28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Delegación Azcapotzalco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11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20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28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 Delegación Benito Juárez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34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Arial" pitchFamily="34" charset="0"/>
                        </a:rPr>
                        <a:t>31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4928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2.2 Solicitudes de acceso, rectificación, cancelación u oposición de datos personales recibidas por Ente obligado. </a:t>
            </a: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a 2016</a:t>
            </a:r>
            <a:endParaRPr lang="es-ES" sz="14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5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34106955"/>
              </p:ext>
            </p:extLst>
          </p:nvPr>
        </p:nvGraphicFramePr>
        <p:xfrm>
          <a:off x="714348" y="1000108"/>
          <a:ext cx="8001058" cy="5286416"/>
        </p:xfrm>
        <a:graphic>
          <a:graphicData uri="http://schemas.openxmlformats.org/drawingml/2006/table">
            <a:tbl>
              <a:tblPr/>
              <a:tblGrid>
                <a:gridCol w="5330726"/>
                <a:gridCol w="702718"/>
                <a:gridCol w="702718"/>
                <a:gridCol w="632448"/>
                <a:gridCol w="632448"/>
              </a:tblGrid>
              <a:tr h="17332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Delegación Coyoacán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29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2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Delegación Cuajimalpa de Morelos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2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Delegación Cuauhtémoc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Delegación Gustavo A. Madero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24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Delegación Iztacalco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Delegación Iztapalapa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37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35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Delegación La Magdalena Contreras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Delegación Miguel Hidalgo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28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39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Delegación Milpa Alta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Delegación Tláhuac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Delegación Tlalpan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49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36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Delegación Venustiano Carranza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29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Delegación Xochimilco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19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283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Escuela de Administración Pública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2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Fideicomiso Central de Abasto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2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Fideicomiso Centro Histórico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2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Fideicomiso de Recuperación Crediticia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2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Fideicomiso Educación Garantizada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2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Fideicomiso Fondo de Apoyo a la Educación y el Empleo de las y los Jóvenes del DF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S/D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259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Fideicomiso Fondo para el Desarrollo Económico y Social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2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Fideicomiso Museo de Arte Popular Mexicano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2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Fideicomiso Museo del Estanquillo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66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Fideicomiso para el Fondo de Promoción para el Financiamiento del Transporte Público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2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Fideicomiso para el Mejoramiento de las Vías de Comunicación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2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Fideicomiso para la Promoción y Desarrollo del Cine Mexicano en 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2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Fideicomiso Público Ciudad Digital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2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Fideicomiso Público Complejo Ambiental Xochimilco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2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Fideicomiso Público de la Zona de Santa Fe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2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Fideicomiso Público del Fondo de Apoyo a la Procuración de Justicia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2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Fondo Ambiental Público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4289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2.2 Solicitudes de acceso, rectificación, cancelación u oposición de datos personales recibidas por Ente obligado. </a:t>
            </a: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a 2016</a:t>
            </a:r>
            <a:endParaRPr lang="es-ES" sz="14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81266796"/>
              </p:ext>
            </p:extLst>
          </p:nvPr>
        </p:nvGraphicFramePr>
        <p:xfrm>
          <a:off x="642910" y="1142984"/>
          <a:ext cx="8072493" cy="5314681"/>
        </p:xfrm>
        <a:graphic>
          <a:graphicData uri="http://schemas.openxmlformats.org/drawingml/2006/table">
            <a:tbl>
              <a:tblPr/>
              <a:tblGrid>
                <a:gridCol w="5365831"/>
                <a:gridCol w="712280"/>
                <a:gridCol w="712280"/>
                <a:gridCol w="641051"/>
                <a:gridCol w="641051"/>
              </a:tblGrid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Fondo de Desarrollo Económico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Fondo de Seguridad Pública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Fondo Mixto de Promoción Turística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Fondo para el Desarrollo Social de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Fondo para la Atención y Apoyo a las Víctimas del Delito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Heroico Cuerpo de Bomberos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68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30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1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de Acceso a la Información Pública y Protección de Datos Personales del DF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203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145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200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147">
                <a:tc>
                  <a:txBody>
                    <a:bodyPr/>
                    <a:lstStyle/>
                    <a:p>
                      <a:pPr algn="l" rtl="0" fontAlgn="t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Instituto de Capacitación para el Trabajo de la Ciudad de México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de Ciencia y Tecnología del Distrito Federal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de Educación Media Superior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de Formación Profesional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de la Juventud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de las Mujeres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de Verificación Administrativa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de Vivienda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139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del Deporte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Electoral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Local de la Infraestructura Física Educativa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para la Atención de los Adultos Mayores en 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76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para la Integración al Desarrollo de las Personas con Discapacidad del DF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11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para la Atención y Prevención de las Adicciones en la Ciudad de México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Instituto Técnico de Formación Policial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Instituto para la Seguridad de las Construcciones en el Distrito Federal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Jefatura de Gobierno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38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Junta de Asistencia Privada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Junta Local de Conciliación y Arbitraje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57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36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16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Mecanismo </a:t>
                      </a:r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 Seguimiento y Evaluación del Programa de Derechos Humanos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318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Metrobús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5993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2.2 Solicitudes de acceso, rectificación, cancelación u oposición de datos personales recibidas por Ente obligado. </a:t>
            </a: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a 2016</a:t>
            </a:r>
            <a:endParaRPr lang="es-ES" sz="14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63459323"/>
              </p:ext>
            </p:extLst>
          </p:nvPr>
        </p:nvGraphicFramePr>
        <p:xfrm>
          <a:off x="571472" y="1142984"/>
          <a:ext cx="8238856" cy="5000659"/>
        </p:xfrm>
        <a:graphic>
          <a:graphicData uri="http://schemas.openxmlformats.org/drawingml/2006/table">
            <a:tbl>
              <a:tblPr/>
              <a:tblGrid>
                <a:gridCol w="5489158"/>
                <a:gridCol w="723605"/>
                <a:gridCol w="723605"/>
                <a:gridCol w="651244"/>
                <a:gridCol w="651244"/>
              </a:tblGrid>
              <a:tr h="18735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Oficialía Mayor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136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98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135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5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Planta de Asfalto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5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Policía Auxiliar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919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1153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1040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900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98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Policía Bancaria e Industrial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13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5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Procuraduría Ambiental y del Ordenamiento Territorial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5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Procuraduría General de Justicia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470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200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5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Procuraduría Social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26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34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22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98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Proyecto Metro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5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Red de Transporte de Pasajeros del Distrito Federal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5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Secretaría de Ciencia, Tecnología e Innovación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latin typeface="+mn-lt"/>
                        </a:rPr>
                        <a:t>4</a:t>
                      </a:r>
                      <a:endParaRPr lang="es-ES" sz="1000" b="1" i="0" u="none" strike="noStrike" dirty="0"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5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Cultura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latin typeface="+mn-lt"/>
                        </a:rPr>
                        <a:t>6</a:t>
                      </a:r>
                      <a:endParaRPr lang="es-ES" sz="1000" b="1" i="0" u="none" strike="noStrike" dirty="0"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98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Desarrollo Económico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5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Desarrollo Rural y Equidad para las Comunidades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5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Desarrollo Social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latin typeface="+mn-lt"/>
                        </a:rPr>
                        <a:t>47</a:t>
                      </a:r>
                      <a:endParaRPr lang="es-ES" sz="1000" b="1" i="0" u="none" strike="noStrike" dirty="0"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5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Desarrollo Urbano y Vivienda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latin typeface="+mn-lt"/>
                        </a:rPr>
                        <a:t>67</a:t>
                      </a:r>
                      <a:endParaRPr lang="es-ES" sz="1000" b="1" i="0" u="none" strike="noStrike" dirty="0"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98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Educación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latin typeface="+mn-lt"/>
                        </a:rPr>
                        <a:t>25</a:t>
                      </a:r>
                      <a:endParaRPr lang="es-ES" sz="1000" b="1" i="0" u="none" strike="noStrike" dirty="0"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5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Finanzas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77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latin typeface="+mn-lt"/>
                        </a:rPr>
                        <a:t>66</a:t>
                      </a:r>
                      <a:endParaRPr lang="es-ES" sz="1000" b="1" i="0" u="none" strike="noStrike" dirty="0"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5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Gobierno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47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latin typeface="+mn-lt"/>
                        </a:rPr>
                        <a:t>61</a:t>
                      </a:r>
                      <a:endParaRPr lang="es-ES" sz="1000" b="1" i="0" u="none" strike="noStrike" dirty="0"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5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Obras y Servicios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98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Protección Civil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5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Salud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1790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2618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5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Seguridad Pública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197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2315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344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5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Trabajo y Fomento al Empleo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290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36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984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</a:t>
                      </a:r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Movilidad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192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5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 Turismo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latin typeface="+mn-lt"/>
                        </a:rPr>
                        <a:t>6</a:t>
                      </a:r>
                      <a:endParaRPr lang="es-ES" sz="1000" b="1" i="0" u="none" strike="noStrike" dirty="0"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91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Secretaría del Medio Ambiente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latin typeface="+mn-lt"/>
                        </a:rPr>
                        <a:t>7</a:t>
                      </a:r>
                      <a:endParaRPr lang="es-ES" sz="1000" b="1" i="0" u="none" strike="noStrike" dirty="0"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8725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MX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2.2 Solicitudes de acceso, rectificación, cancelación u oposición de datos personales recibidas por Ente obligado. </a:t>
            </a: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a 2016</a:t>
            </a:r>
            <a:endParaRPr lang="es-ES" sz="14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9999326"/>
              </p:ext>
            </p:extLst>
          </p:nvPr>
        </p:nvGraphicFramePr>
        <p:xfrm>
          <a:off x="571472" y="1000109"/>
          <a:ext cx="8143932" cy="5462119"/>
        </p:xfrm>
        <a:graphic>
          <a:graphicData uri="http://schemas.openxmlformats.org/drawingml/2006/table">
            <a:tbl>
              <a:tblPr/>
              <a:tblGrid>
                <a:gridCol w="5413314"/>
                <a:gridCol w="718583"/>
                <a:gridCol w="718583"/>
                <a:gridCol w="646726"/>
                <a:gridCol w="646726"/>
              </a:tblGrid>
              <a:tr h="183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 de Transportes Eléctricos del Distrito Federal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de Salud Pública del Distrito Federal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319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514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2,810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5248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56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Metropolitanos, S.A. de C.V.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Sistema de Aguas de la Ciudad de México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99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206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Sistema de Radio y Televisión Digital del Gobierno del Distrito Federal (Capital 21)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Sistema de Transporte Colectivo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Sistema para el Desarrollo Integral de la Familia del Distrito Federal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39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56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Tribunal de lo Contencioso Administrativo del Distrito Federal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Tribunal Electoral del Distrito Federal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Tribunal Superior de Justicia del Distrito Federal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63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56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Universidad Autónoma de la Ciudad de México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56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Encuentro Social en el Distrito Federal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56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MORENA en</a:t>
                      </a:r>
                      <a:r>
                        <a:rPr lang="es-ES" sz="1000" b="1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el Distrito Federal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Movimiento Ciudadano en el Distrito Federal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Nueva Alianza en el Distrito Federal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562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Partido Acción Nacional en el Distrito Federal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Partido de la Revolución Democrática en el Distrito Federal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Partido del Trabajo en el Distrito Federal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Partido Humanista en el Distrito Federal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5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Partido Revolucionario Institucional en el Distrito Federal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91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Partido Socialdemócrata en el Distrito Federal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7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Partido Verde Ecologista de México en el Distrito Federal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7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 Total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6,094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7,656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latin typeface="+mn-lt"/>
                        </a:rPr>
                        <a:t>10,265</a:t>
                      </a:r>
                      <a:endParaRPr lang="es-ES" sz="10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13,055</a:t>
                      </a:r>
                      <a:endParaRPr lang="es-ES" sz="10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</a:tr>
              <a:tr h="606387">
                <a:tc>
                  <a:txBody>
                    <a:bodyPr/>
                    <a:lstStyle/>
                    <a:p>
                      <a:pPr algn="l" rtl="0" fontAlgn="ctr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  <a:endParaRPr lang="es-ES" sz="1000" b="1" i="0" u="none" strike="noStrike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l" rtl="0" fontAlgn="ctr"/>
                      <a:endParaRPr lang="es-ES" sz="1000" b="1" i="0" u="none" strike="noStrike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l" rtl="0" fontAlgn="ctr"/>
                      <a:endParaRPr lang="es-ES" sz="1000" b="1" i="0" u="none" strike="noStrike" dirty="0" smtClean="0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l" rtl="0" fontAlgn="ctr"/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5672" marR="5672" marT="56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672" marR="5672" marT="56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5672" marR="5672" marT="56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747">
                <a:tc>
                  <a:txBody>
                    <a:bodyPr/>
                    <a:lstStyle/>
                    <a:p>
                      <a:pPr algn="l" rtl="0" fontAlgn="t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 Total Entes obligados por año</a:t>
                      </a:r>
                    </a:p>
                  </a:txBody>
                  <a:tcPr marL="5672" marR="5672" marT="5672" marB="0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120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121</a:t>
                      </a: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123</a:t>
                      </a:r>
                      <a:endParaRPr lang="es-ES" sz="10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122</a:t>
                      </a:r>
                      <a:endParaRPr lang="es-ES" sz="10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5672" marR="5672" marT="5672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</a:tr>
            </a:tbl>
          </a:graphicData>
        </a:graphic>
      </p:graphicFrame>
      <p:sp>
        <p:nvSpPr>
          <p:cNvPr id="5" name="4 Rectángulo"/>
          <p:cNvSpPr/>
          <p:nvPr/>
        </p:nvSpPr>
        <p:spPr>
          <a:xfrm>
            <a:off x="785783" y="5589240"/>
            <a:ext cx="7708593" cy="60016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s-MX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S/D. Sin Dato. Entes obligados que no presentaron su informe estadístico de solicitudes de datos personales, y por lo tanto, </a:t>
            </a:r>
            <a:r>
              <a:rPr lang="es-MX" sz="1100" b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incumplieron con </a:t>
            </a:r>
            <a:r>
              <a:rPr lang="es-MX" sz="1100" b="1" dirty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lo establecido en los Lineamientos para la Protección de Datos Personales en el Distrito Federal, numeral 37, fracciones I y II, referentes a la fracción III, Artículo 21 de la </a:t>
            </a:r>
            <a:r>
              <a:rPr lang="es-MX" sz="1100" b="1" dirty="0" smtClean="0">
                <a:solidFill>
                  <a:prstClr val="black"/>
                </a:solidFill>
                <a:latin typeface="Calibri" pitchFamily="34" charset="0"/>
                <a:cs typeface="Calibri" pitchFamily="34" charset="0"/>
              </a:rPr>
              <a:t>LPDPDF</a:t>
            </a:r>
            <a:endParaRPr lang="es-MX" sz="1100" b="1" dirty="0">
              <a:solidFill>
                <a:prstClr val="black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180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2.3 Solicitudes de acceso, rectificación, cancelación u oposición de datos personales recibidas por Órgano de gobierno</a:t>
            </a: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a 2016</a:t>
            </a:r>
            <a:endParaRPr lang="es-ES" sz="14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187624" y="6084488"/>
            <a:ext cx="6696744" cy="419103"/>
          </a:xfrm>
          <a:prstGeom prst="rect">
            <a:avLst/>
          </a:prstGeom>
        </p:spPr>
        <p:txBody>
          <a:bodyPr/>
          <a:lstStyle/>
          <a:p>
            <a:pPr marL="85725" indent="-857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sz="1000" b="1" kern="0" baseline="3000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1 </a:t>
            </a:r>
            <a:r>
              <a:rPr lang="es-MX" sz="1000" b="1" dirty="0" smtClean="0">
                <a:latin typeface="Calibri" pitchFamily="34" charset="0"/>
              </a:rPr>
              <a:t>Conforme al artículo 97 del Estatuto de Gobierno del D.F., la Administración Pública Paraestatal está integrada por los Organismos Descentralizados, las Empresas de Participación Estatal Mayoritaria y los Fideicomisos Públicos</a:t>
            </a:r>
            <a:r>
              <a:rPr lang="es-MX" sz="1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.</a:t>
            </a:r>
            <a:endParaRPr lang="es-MX" sz="1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605036"/>
              </p:ext>
            </p:extLst>
          </p:nvPr>
        </p:nvGraphicFramePr>
        <p:xfrm>
          <a:off x="928662" y="1357297"/>
          <a:ext cx="7429551" cy="4286284"/>
        </p:xfrm>
        <a:graphic>
          <a:graphicData uri="http://schemas.openxmlformats.org/drawingml/2006/table">
            <a:tbl>
              <a:tblPr/>
              <a:tblGrid>
                <a:gridCol w="1305906"/>
                <a:gridCol w="874806"/>
                <a:gridCol w="777605"/>
                <a:gridCol w="874806"/>
                <a:gridCol w="680405"/>
                <a:gridCol w="874806"/>
                <a:gridCol w="680405"/>
                <a:gridCol w="736080"/>
                <a:gridCol w="624732"/>
              </a:tblGrid>
              <a:tr h="26323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Órgano de gobierno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2015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117" marR="6117" marT="6117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2016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482594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263233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Ejecutivo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5,585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91.6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7,208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94.1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9,837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95.83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12,511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95.83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663415">
                <a:tc>
                  <a:txBody>
                    <a:bodyPr/>
                    <a:lstStyle/>
                    <a:p>
                      <a:pPr lvl="0"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</a:t>
                      </a:r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Administración</a:t>
                      </a:r>
                    </a:p>
                    <a:p>
                      <a:pPr lvl="0" algn="l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Pública Central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2,912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47.8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3,797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49.5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3,997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38.94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4,412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33.80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330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Desconcentrados </a:t>
                      </a:r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y </a:t>
                      </a:r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Paraestatales1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2,276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37.3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2,790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36.4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5,104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49.72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7,518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57.59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9132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Delegaciones </a:t>
                      </a:r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Políticas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397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6.5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621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8.1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666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6.49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581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233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Judicial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49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0.8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53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0.6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0.68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263233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Legislativo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1.6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84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1.0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58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0.57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263233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Autónomo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343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5.6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282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3.6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335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3.26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663415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Partidos Políticos en el Distrito Federal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17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</a:t>
                      </a: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29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35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0.34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</a:tr>
              <a:tr h="263233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6,094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7,656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10,265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13,055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117" marR="6117" marT="6117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177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29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2.4 Entes obligados con el mayor número de solicitudes de acceso, rectificación, cancelación u oposición de datos personales </a:t>
            </a:r>
          </a:p>
          <a:p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94196001"/>
              </p:ext>
            </p:extLst>
          </p:nvPr>
        </p:nvGraphicFramePr>
        <p:xfrm>
          <a:off x="857220" y="1000108"/>
          <a:ext cx="8122161" cy="5464931"/>
        </p:xfrm>
        <a:graphic>
          <a:graphicData uri="http://schemas.openxmlformats.org/drawingml/2006/table">
            <a:tbl>
              <a:tblPr/>
              <a:tblGrid>
                <a:gridCol w="5535613"/>
                <a:gridCol w="1293274"/>
                <a:gridCol w="1293274"/>
              </a:tblGrid>
              <a:tr h="16809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Entes </a:t>
                      </a:r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Arial"/>
                        </a:rPr>
                        <a:t>obligados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4726" marR="4726" marT="472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baseline="0" dirty="0" smtClean="0">
                          <a:solidFill>
                            <a:srgbClr val="FFFFFF"/>
                          </a:solidFill>
                          <a:latin typeface="Arial"/>
                        </a:rPr>
                        <a:t>2016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4726" marR="4726" marT="472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4824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Solicitudes ARCO</a:t>
                      </a:r>
                    </a:p>
                  </a:txBody>
                  <a:tcPr marL="4726" marR="4726" marT="472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%</a:t>
                      </a:r>
                    </a:p>
                  </a:txBody>
                  <a:tcPr marL="4726" marR="4726" marT="472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Servicios de Salud Pública del Distrito Federal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40.20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Secretaría de Salud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3174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Policía Auxiliar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491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Caja de Previsión de la Policía Auxiliar del Distrito Federal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491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Secretaría de Seguridad Pública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Procuraduría General de Justicia del Distrito Federal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Secretaría de Movilidad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488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Instituto de Acceso a la Información Pública y Protección de Datos Personales del Distrito Federal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Oficialía Mayor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Caja de Previsión para Trabajadores a Lista de Raya del Distrito Federal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Delegación Cuauhtémoc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Caja de Previsión de la Policía Preventiva del Distrito Federal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Agencia de Gestión Urbana de la Ciudad de México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2491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Instituto de Vivienda del Distrito Federal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Sistema de Aguas de la Ciudad de México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2491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Comisión de Derechos Humanos del Distrito Federal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Sistema para el Desarrollo Integral de la Familia del Distrito Federal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Consejería Jurídica y de Servicios Legales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2491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Delegación Benito Juárez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Tribunal Superior de Justicia del Distrito Federal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Secretaría de Finanzas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Contraloría General del Distrito Federal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2491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Asamblea Legislativa del Distrito Federal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Policía Bancaria e Industrial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Delegación Miguel Hidalgo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4726" marR="4726" marT="472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 smtClean="0">
                          <a:solidFill>
                            <a:srgbClr val="FFFFFF"/>
                          </a:solidFill>
                          <a:latin typeface="+mn-lt"/>
                        </a:rPr>
                        <a:t>11,986</a:t>
                      </a:r>
                      <a:endParaRPr lang="es-ES" sz="1400" b="1" i="0" u="none" strike="noStrike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4726" marR="4726" marT="472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100</a:t>
                      </a:r>
                      <a:endParaRPr lang="es-ES" sz="14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42C9E"/>
                    </a:solidFill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26" marR="4726" marT="47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26" marR="4726" marT="47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ES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4726" marR="4726" marT="47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809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Total de solicitudes ARCO</a:t>
                      </a:r>
                    </a:p>
                  </a:txBody>
                  <a:tcPr marL="4726" marR="4726" marT="472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 smtClean="0">
                          <a:solidFill>
                            <a:srgbClr val="FFFFFF"/>
                          </a:solidFill>
                          <a:latin typeface="+mn-lt"/>
                        </a:rPr>
                        <a:t>13,055</a:t>
                      </a:r>
                      <a:endParaRPr lang="es-ES" sz="1400" b="1" i="0" u="none" strike="noStrike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4726" marR="4726" marT="472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400" b="1" i="0" u="none" strike="noStrike" dirty="0" smtClean="0">
                          <a:solidFill>
                            <a:srgbClr val="FFFFFF"/>
                          </a:solidFill>
                          <a:latin typeface="+mn-lt"/>
                        </a:rPr>
                        <a:t>91.81</a:t>
                      </a:r>
                      <a:endParaRPr lang="es-ES" sz="1400" b="1" i="0" u="none" strike="noStrike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4726" marR="4726" marT="472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42C9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9609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</a:t>
            </a:fld>
            <a:endParaRPr lang="es-MX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14387" y="1268760"/>
            <a:ext cx="7500937" cy="5022438"/>
          </a:xfrm>
          <a:prstGeom prst="rect">
            <a:avLst/>
          </a:prstGeom>
        </p:spPr>
        <p:txBody>
          <a:bodyPr anchor="ctr"/>
          <a:lstStyle/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Introducción ……………………………………………………..……………..…. 4</a:t>
            </a: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Total de solicitudes</a:t>
            </a:r>
          </a:p>
          <a:p>
            <a:pPr marL="9906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(de Información pública y de datos personales) ……….………….. 6</a:t>
            </a: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2000" b="1" kern="0" dirty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Resultados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 del Ejercicio del Derecho de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Acceso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a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la</a:t>
            </a:r>
          </a:p>
          <a:p>
            <a:pPr marL="9906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Información </a:t>
            </a:r>
            <a:r>
              <a:rPr lang="es-MX" sz="2000" b="1" kern="0" dirty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Pública en la Ciudad de México </a:t>
            </a: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…………………….…. 19</a:t>
            </a:r>
          </a:p>
          <a:p>
            <a:pPr marL="990600" indent="-4572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Perfil sociodemográfico de los solicitantes ………………………..  62</a:t>
            </a: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  <a:defRPr/>
            </a:pPr>
            <a:endParaRPr lang="es-MX" sz="2000" b="1" kern="0" dirty="0" smtClean="0">
              <a:solidFill>
                <a:sysClr val="windowText" lastClr="000000"/>
              </a:solidFill>
              <a:latin typeface="Calibri" pitchFamily="34" charset="0"/>
              <a:cs typeface="Arial" pitchFamily="34" charset="0"/>
            </a:endParaRPr>
          </a:p>
          <a:p>
            <a:pPr marL="533400" indent="-5334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 startAt="4"/>
              <a:defRPr/>
            </a:pPr>
            <a:r>
              <a:rPr lang="es-MX" sz="2000" b="1" kern="0" dirty="0" smtClean="0">
                <a:solidFill>
                  <a:sysClr val="windowText" lastClr="000000"/>
                </a:solidFill>
                <a:latin typeface="Calibri" pitchFamily="34" charset="0"/>
                <a:cs typeface="Arial" pitchFamily="34" charset="0"/>
              </a:rPr>
              <a:t>Nota …….……………………………………………………………..….………….. 68</a:t>
            </a:r>
          </a:p>
        </p:txBody>
      </p:sp>
      <p:sp>
        <p:nvSpPr>
          <p:cNvPr id="8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  <a:latin typeface="Calibri" pitchFamily="34" charset="0"/>
                <a:ea typeface="ヒラギノ角ゴ Pro W3" pitchFamily="16" charset="-128"/>
              </a:rPr>
              <a:t>Índice</a:t>
            </a:r>
            <a:endParaRPr lang="es-ES" sz="16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226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2.5 Medio por el que se presentó  la solicitud de acceso, rectificación, cancelación u oposición de datos personales</a:t>
            </a: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a 2016</a:t>
            </a:r>
            <a:endParaRPr lang="es-ES" sz="14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07753617"/>
              </p:ext>
            </p:extLst>
          </p:nvPr>
        </p:nvGraphicFramePr>
        <p:xfrm>
          <a:off x="76169" y="1052736"/>
          <a:ext cx="8888319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05270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2.6 Medio por el que se notificó la respuesta</a:t>
            </a:r>
          </a:p>
          <a:p>
            <a:endParaRPr lang="es-ES" sz="1400" b="1" i="1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a 2016</a:t>
            </a:r>
            <a:endParaRPr lang="es-ES" sz="14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7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580942628"/>
              </p:ext>
            </p:extLst>
          </p:nvPr>
        </p:nvGraphicFramePr>
        <p:xfrm>
          <a:off x="110336" y="1448158"/>
          <a:ext cx="8612083" cy="5221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11 CuadroTexto"/>
          <p:cNvSpPr txBox="1"/>
          <p:nvPr/>
        </p:nvSpPr>
        <p:spPr>
          <a:xfrm>
            <a:off x="1357290" y="1142984"/>
            <a:ext cx="63497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solidFill>
                  <a:prstClr val="black"/>
                </a:solidFill>
                <a:latin typeface="Calibri" pitchFamily="34" charset="0"/>
              </a:rPr>
              <a:t>Sólo solicitudes ARCO de datos personales “Procedentes” o “Improcedentes”</a:t>
            </a:r>
            <a:endParaRPr lang="es-ES" sz="1300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8798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2.7 Derecho objeto de la solicitud de acceso, rectificación, cancelación u oposición de datos personales</a:t>
            </a: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a 2016</a:t>
            </a:r>
            <a:endParaRPr lang="es-ES" sz="14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5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11488434"/>
              </p:ext>
            </p:extLst>
          </p:nvPr>
        </p:nvGraphicFramePr>
        <p:xfrm>
          <a:off x="85184" y="1556792"/>
          <a:ext cx="8773096" cy="4991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9249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2.8 Categoría de datos personales sobre las que recae la solicitud de acceso, rectificación, cancelación u oposición de datos personales</a:t>
            </a: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a 2016</a:t>
            </a:r>
            <a:endParaRPr lang="es-ES" sz="14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8" name="5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632576761"/>
              </p:ext>
            </p:extLst>
          </p:nvPr>
        </p:nvGraphicFramePr>
        <p:xfrm>
          <a:off x="179512" y="1124744"/>
          <a:ext cx="8568952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03542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2.9 Estado en que se encontraba la solicitud ARCO de datos personales al final del periodo del corte</a:t>
            </a: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a 2016</a:t>
            </a:r>
            <a:endParaRPr lang="es-ES" sz="14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82445801"/>
              </p:ext>
            </p:extLst>
          </p:nvPr>
        </p:nvGraphicFramePr>
        <p:xfrm>
          <a:off x="857223" y="1214422"/>
          <a:ext cx="7429552" cy="5214976"/>
        </p:xfrm>
        <a:graphic>
          <a:graphicData uri="http://schemas.openxmlformats.org/drawingml/2006/table">
            <a:tbl>
              <a:tblPr/>
              <a:tblGrid>
                <a:gridCol w="2442985"/>
                <a:gridCol w="801412"/>
                <a:gridCol w="534275"/>
                <a:gridCol w="712367"/>
                <a:gridCol w="445229"/>
                <a:gridCol w="623321"/>
                <a:gridCol w="534275"/>
                <a:gridCol w="712367"/>
                <a:gridCol w="623321"/>
              </a:tblGrid>
              <a:tr h="50063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Estado de la solicitud a la fecha de corte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2015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694" marR="6694" marT="6694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2016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1022134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000" b="1" i="0" u="none" strike="noStrike" dirty="0" smtClean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000" b="1" i="0" u="none" strike="noStrike" dirty="0" smtClean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  <a:p>
                      <a:pPr algn="ctr" fontAlgn="ctr"/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</a:tr>
              <a:tr h="50063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Procedente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4,272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70.1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5,707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74.5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8,207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80.0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latin typeface="Calibri"/>
                        </a:rPr>
                        <a:t>10,570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latin typeface="Calibri"/>
                        </a:rPr>
                        <a:t>80.97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63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Improcedente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18.6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1,091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14.3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1,261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12.3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latin typeface="Calibri"/>
                        </a:rPr>
                        <a:t>1,250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latin typeface="Calibri"/>
                        </a:rPr>
                        <a:t>9.57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63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En trámite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227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3.7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455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5.9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382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3.7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latin typeface="Calibri"/>
                        </a:rPr>
                        <a:t>757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latin typeface="Calibri"/>
                        </a:rPr>
                        <a:t>5.80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63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Prevenida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0.8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69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0.7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latin typeface="Calibri"/>
                        </a:rPr>
                        <a:t>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latin typeface="Calibri"/>
                        </a:rPr>
                        <a:t>0.64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8376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Cancelada porque el solicitante no atendió la prevención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413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6.8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356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4.6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338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3.3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latin typeface="Calibri"/>
                        </a:rPr>
                        <a:t>388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latin typeface="Calibri"/>
                        </a:rPr>
                        <a:t>2.97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63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Cancelada a petición del solicitante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0.1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latin typeface="Calibri"/>
                        </a:rPr>
                        <a:t>0.05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638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6,094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7,656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100</a:t>
                      </a:r>
                    </a:p>
                  </a:txBody>
                  <a:tcPr marL="6694" marR="6694" marT="6694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10,265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13,055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5719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2.10 ¿Se previno al solicitante  antes de tramitar y atender esta solicitud acceso, rectificación, cancelación u oposición de datos personales</a:t>
            </a: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</a:t>
            </a:r>
            <a:r>
              <a:rPr lang="pt-BR" sz="1400" b="1" i="1" dirty="0">
                <a:solidFill>
                  <a:schemeClr val="bg1"/>
                </a:solidFill>
                <a:latin typeface="Calibri" pitchFamily="34" charset="0"/>
              </a:rPr>
              <a:t>a </a:t>
            </a:r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3t 2016</a:t>
            </a:r>
            <a:endParaRPr lang="pt-BR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11 CuadroTexto"/>
          <p:cNvSpPr txBox="1"/>
          <p:nvPr/>
        </p:nvSpPr>
        <p:spPr>
          <a:xfrm>
            <a:off x="1390588" y="1006316"/>
            <a:ext cx="63497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solidFill>
                  <a:prstClr val="black"/>
                </a:solidFill>
                <a:latin typeface="Calibri" pitchFamily="34" charset="0"/>
              </a:rPr>
              <a:t>Sólo solicitudes ARCO de datos personales “Procedentes” e “Improcedentes”</a:t>
            </a:r>
            <a:endParaRPr lang="es-ES" sz="1300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9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74060249"/>
              </p:ext>
            </p:extLst>
          </p:nvPr>
        </p:nvGraphicFramePr>
        <p:xfrm>
          <a:off x="395536" y="1556792"/>
          <a:ext cx="8496944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569229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2.11 Sentido de la repuesta de las solicitudes ARCO</a:t>
            </a:r>
          </a:p>
          <a:p>
            <a:endParaRPr lang="es-ES" sz="14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</a:t>
            </a:r>
            <a:r>
              <a:rPr lang="pt-BR" sz="1400" b="1" i="1" dirty="0">
                <a:solidFill>
                  <a:schemeClr val="bg1"/>
                </a:solidFill>
                <a:latin typeface="Calibri" pitchFamily="34" charset="0"/>
              </a:rPr>
              <a:t>a </a:t>
            </a:r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2016</a:t>
            </a:r>
            <a:endParaRPr lang="pt-BR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11 CuadroTexto"/>
          <p:cNvSpPr txBox="1"/>
          <p:nvPr/>
        </p:nvSpPr>
        <p:spPr>
          <a:xfrm>
            <a:off x="1390588" y="1152510"/>
            <a:ext cx="63497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solidFill>
                  <a:prstClr val="black"/>
                </a:solidFill>
                <a:latin typeface="Calibri" pitchFamily="34" charset="0"/>
              </a:rPr>
              <a:t>Sólo solicitudes ARCO de datos personales “Procedentes” e “Improcedentes”</a:t>
            </a:r>
            <a:endParaRPr lang="es-ES" sz="1300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97991537"/>
              </p:ext>
            </p:extLst>
          </p:nvPr>
        </p:nvGraphicFramePr>
        <p:xfrm>
          <a:off x="1285851" y="1500171"/>
          <a:ext cx="6643734" cy="4929223"/>
        </p:xfrm>
        <a:graphic>
          <a:graphicData uri="http://schemas.openxmlformats.org/drawingml/2006/table">
            <a:tbl>
              <a:tblPr/>
              <a:tblGrid>
                <a:gridCol w="2032659"/>
                <a:gridCol w="663136"/>
                <a:gridCol w="496894"/>
                <a:gridCol w="663595"/>
                <a:gridCol w="489320"/>
                <a:gridCol w="588276"/>
                <a:gridCol w="475953"/>
                <a:gridCol w="608147"/>
                <a:gridCol w="625754"/>
              </a:tblGrid>
              <a:tr h="54968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Sentido de la respuesta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2015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169" marR="7169" marT="7169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2016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8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829116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  <a:endParaRPr lang="es-MX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Solicitudes ARCO </a:t>
                      </a:r>
                    </a:p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  <a:endParaRPr lang="es-MX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</a:tr>
              <a:tr h="5496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Procedente con información total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4,091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75.7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5,584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82.1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8,091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85.46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10,464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88.53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1973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Procedente con información parcial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48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0.51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6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Improcedente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1,072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19.8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1,021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15.0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1,179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12.45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6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Inexistencia de información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68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0.72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6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Redireccionada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</a:t>
                      </a:r>
                    </a:p>
                  </a:txBody>
                  <a:tcPr marL="7169" marR="7169" marT="7169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82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0.87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968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5,404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6,798</a:t>
                      </a:r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7169" marR="7169" marT="7169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+mn-lt"/>
                        </a:rPr>
                        <a:t>9,468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 smtClean="0">
                          <a:solidFill>
                            <a:srgbClr val="FFFFFF"/>
                          </a:solidFill>
                          <a:latin typeface="+mn-lt"/>
                        </a:rPr>
                        <a:t>100</a:t>
                      </a:r>
                      <a:endParaRPr lang="es-ES" sz="1200" b="1" i="0" u="none" strike="noStrike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11,820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1697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2.12 Días hábiles transcurridos entre la recepción y la respuesta</a:t>
            </a:r>
          </a:p>
          <a:p>
            <a:endParaRPr lang="es-ES" sz="14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a 2016</a:t>
            </a:r>
            <a:endParaRPr lang="es-ES" sz="14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38992192"/>
              </p:ext>
            </p:extLst>
          </p:nvPr>
        </p:nvGraphicFramePr>
        <p:xfrm>
          <a:off x="2071670" y="1714488"/>
          <a:ext cx="5391453" cy="4668200"/>
        </p:xfrm>
        <a:graphic>
          <a:graphicData uri="http://schemas.openxmlformats.org/drawingml/2006/table">
            <a:tbl>
              <a:tblPr/>
              <a:tblGrid>
                <a:gridCol w="777631"/>
                <a:gridCol w="477291"/>
                <a:gridCol w="556841"/>
                <a:gridCol w="556841"/>
                <a:gridCol w="556841"/>
                <a:gridCol w="556841"/>
                <a:gridCol w="636389"/>
                <a:gridCol w="636389"/>
                <a:gridCol w="636389"/>
              </a:tblGrid>
              <a:tr h="23518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Días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00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2015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2016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</a:tr>
              <a:tr h="235181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hábiles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ARCO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ARCO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ARCO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ARCO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%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0066"/>
                    </a:solidFill>
                  </a:tcPr>
                </a:tc>
              </a:tr>
              <a:tr h="23518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2.72%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232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3.41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272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>
                          <a:effectLst/>
                          <a:latin typeface="+mn-lt"/>
                        </a:rPr>
                        <a:t>2.87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18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4.89%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4.29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336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>
                          <a:effectLst/>
                          <a:latin typeface="+mn-lt"/>
                        </a:rPr>
                        <a:t>3.55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18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1.91%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2.6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207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>
                          <a:effectLst/>
                          <a:latin typeface="+mn-lt"/>
                        </a:rPr>
                        <a:t>2.19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18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2.79%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3.13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254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>
                          <a:effectLst/>
                          <a:latin typeface="+mn-lt"/>
                        </a:rPr>
                        <a:t>2.68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18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4.76%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4.85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450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4.75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18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492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9.10%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6.5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681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7.19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18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3.79%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5.23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531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5.61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048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4.48%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5.57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619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6.54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18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294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5.44%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391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5.57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751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7.93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18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288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5.33%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5.03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626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6.61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894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5.03%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4.42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597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6.31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18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179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3.31%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4.83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472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4.99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18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4.00%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3.69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503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5.31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18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4.92%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4.57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473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5.00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18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6.27%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624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6.59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18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1377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25.48%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1501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22.08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>
                          <a:effectLst/>
                          <a:latin typeface="+mn-lt"/>
                        </a:rPr>
                        <a:t>1711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18.07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18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 o más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5.77%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>
                          <a:effectLst/>
                          <a:latin typeface="+mn-lt"/>
                        </a:rPr>
                        <a:t>361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>
                          <a:effectLst/>
                          <a:latin typeface="+mn-lt"/>
                        </a:rPr>
                        <a:t>3.81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181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FFFFFF"/>
                          </a:solidFill>
                          <a:latin typeface="+mn-lt"/>
                        </a:rPr>
                        <a:t>5,404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050" b="1" i="0" u="none" strike="noStrike" dirty="0">
                          <a:solidFill>
                            <a:srgbClr val="FFFFFF"/>
                          </a:solidFill>
                          <a:latin typeface="+mn-lt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50" b="1" i="0" u="none" strike="noStrike" dirty="0">
                          <a:solidFill>
                            <a:srgbClr val="FFFFFF"/>
                          </a:solidFill>
                          <a:latin typeface="+mn-lt"/>
                        </a:rPr>
                        <a:t>6798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050" b="1" i="0" u="none" strike="noStrike" dirty="0">
                          <a:solidFill>
                            <a:srgbClr val="FFFFFF"/>
                          </a:solidFill>
                          <a:latin typeface="+mn-lt"/>
                        </a:rPr>
                        <a:t>100%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9,468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5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100%</a:t>
                      </a:r>
                      <a:endParaRPr lang="es-MX" sz="105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FFFFFF"/>
                          </a:solidFill>
                          <a:latin typeface="Calibri"/>
                        </a:rPr>
                        <a:t>11,820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FFFFFF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</a:tr>
            </a:tbl>
          </a:graphicData>
        </a:graphic>
      </p:graphicFrame>
      <p:sp>
        <p:nvSpPr>
          <p:cNvPr id="8" name="7 CuadroTexto"/>
          <p:cNvSpPr txBox="1"/>
          <p:nvPr/>
        </p:nvSpPr>
        <p:spPr>
          <a:xfrm>
            <a:off x="1357290" y="1071546"/>
            <a:ext cx="63497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solidFill>
                  <a:prstClr val="black"/>
                </a:solidFill>
                <a:latin typeface="Calibri" pitchFamily="34" charset="0"/>
              </a:rPr>
              <a:t>Sólo solicitudes ARCO de datos personales “Procedentes” e “Improcedentes”</a:t>
            </a:r>
            <a:endParaRPr lang="es-ES" sz="1300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071802" y="1428736"/>
            <a:ext cx="362428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solidFill>
                  <a:prstClr val="black"/>
                </a:solidFill>
                <a:latin typeface="Calibri" pitchFamily="34" charset="0"/>
              </a:rPr>
              <a:t>Distribución de días hábiles transcurridos</a:t>
            </a:r>
          </a:p>
        </p:txBody>
      </p:sp>
    </p:spTree>
    <p:extLst>
      <p:ext uri="{BB962C8B-B14F-4D97-AF65-F5344CB8AC3E}">
        <p14:creationId xmlns:p14="http://schemas.microsoft.com/office/powerpoint/2010/main" xmlns="" val="396486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38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2.12 Días hábiles transcurridos entre la recepción y la respuesta</a:t>
            </a:r>
          </a:p>
          <a:p>
            <a:endParaRPr lang="es-ES" sz="1400" b="1" i="1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a 2016</a:t>
            </a:r>
            <a:endParaRPr lang="es-ES" sz="14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4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730005541"/>
              </p:ext>
            </p:extLst>
          </p:nvPr>
        </p:nvGraphicFramePr>
        <p:xfrm>
          <a:off x="251521" y="2078181"/>
          <a:ext cx="8470898" cy="4231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1390588" y="1152510"/>
            <a:ext cx="63497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solidFill>
                  <a:prstClr val="black"/>
                </a:solidFill>
                <a:latin typeface="Calibri" pitchFamily="34" charset="0"/>
              </a:rPr>
              <a:t>Sólo solicitudes ARCO de datos personales “Procedentes” e “Improcedentes”</a:t>
            </a:r>
            <a:endParaRPr lang="es-ES" sz="1300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131840" y="1606850"/>
            <a:ext cx="34052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" b="1" dirty="0" smtClean="0">
                <a:solidFill>
                  <a:prstClr val="black"/>
                </a:solidFill>
                <a:latin typeface="Calibri" pitchFamily="34" charset="0"/>
              </a:rPr>
              <a:t>Promedio de días hábiles transcurridos</a:t>
            </a:r>
            <a:endParaRPr lang="es-ES" sz="13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014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39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2.13 Número de servidores públicos involucrados en la respuesta</a:t>
            </a:r>
          </a:p>
          <a:p>
            <a:pPr lvl="0"/>
            <a:endParaRPr lang="es-ES" sz="1400" b="1" i="1" dirty="0" smtClean="0">
              <a:solidFill>
                <a:prstClr val="white"/>
              </a:solidFill>
              <a:latin typeface="Calibri" pitchFamily="34" charset="0"/>
            </a:endParaRP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a 2016</a:t>
            </a:r>
            <a:endParaRPr lang="es-ES" sz="14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11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92282015"/>
              </p:ext>
            </p:extLst>
          </p:nvPr>
        </p:nvGraphicFramePr>
        <p:xfrm>
          <a:off x="2143108" y="1785926"/>
          <a:ext cx="5280811" cy="4438042"/>
        </p:xfrm>
        <a:graphic>
          <a:graphicData uri="http://schemas.openxmlformats.org/drawingml/2006/table">
            <a:tbl>
              <a:tblPr/>
              <a:tblGrid>
                <a:gridCol w="986379"/>
                <a:gridCol w="536804"/>
                <a:gridCol w="536804"/>
                <a:gridCol w="536804"/>
                <a:gridCol w="536804"/>
                <a:gridCol w="536804"/>
                <a:gridCol w="536804"/>
                <a:gridCol w="536804"/>
                <a:gridCol w="536804"/>
              </a:tblGrid>
              <a:tr h="317003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Servidores públicos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2015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2016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</a:tr>
              <a:tr h="31700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ARCO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ARCO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ARCO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%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ARCO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%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</a:tr>
              <a:tr h="317003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962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17.80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1,437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21.13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effectLst/>
                          <a:latin typeface="+mn-lt"/>
                        </a:rPr>
                        <a:t>1,403</a:t>
                      </a:r>
                      <a:endParaRPr lang="es-MX" sz="11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effectLst/>
                          <a:latin typeface="+mn-lt"/>
                        </a:rPr>
                        <a:t>14.82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latin typeface="Arial"/>
                        </a:rPr>
                        <a:t>1849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latin typeface="Arial"/>
                        </a:rPr>
                        <a:t>15.64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003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2,940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54.40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3,071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45.17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effectLst/>
                          <a:latin typeface="+mn-lt"/>
                        </a:rPr>
                        <a:t>5,572</a:t>
                      </a:r>
                      <a:endParaRPr lang="es-MX" sz="11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effectLst/>
                          <a:latin typeface="+mn-lt"/>
                        </a:rPr>
                        <a:t>58.85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latin typeface="Arial"/>
                        </a:rPr>
                        <a:t>7953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latin typeface="Arial"/>
                        </a:rPr>
                        <a:t>67.28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003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1,054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19.50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1,795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26.40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effectLst/>
                          <a:latin typeface="+mn-lt"/>
                        </a:rPr>
                        <a:t>1,964</a:t>
                      </a:r>
                      <a:endParaRPr lang="es-MX" sz="1100" b="1" i="0" u="none" strike="noStrike" dirty="0"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effectLst/>
                          <a:latin typeface="+mn-lt"/>
                        </a:rPr>
                        <a:t>20.74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latin typeface="Arial"/>
                        </a:rPr>
                        <a:t>1466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latin typeface="Arial"/>
                        </a:rPr>
                        <a:t>12.40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003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4.87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317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4.66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effectLst/>
                          <a:latin typeface="+mn-lt"/>
                        </a:rPr>
                        <a:t>274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effectLst/>
                          <a:latin typeface="+mn-lt"/>
                        </a:rPr>
                        <a:t>2.89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latin typeface="Arial"/>
                        </a:rPr>
                        <a:t>269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latin typeface="Arial"/>
                        </a:rPr>
                        <a:t>2.28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003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1.26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1.10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effectLst/>
                          <a:latin typeface="+mn-lt"/>
                        </a:rPr>
                        <a:t>174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effectLst/>
                          <a:latin typeface="+mn-lt"/>
                        </a:rPr>
                        <a:t>1.84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latin typeface="Arial"/>
                        </a:rPr>
                        <a:t>159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latin typeface="Arial"/>
                        </a:rPr>
                        <a:t>1.35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003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1.20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0.63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effectLst/>
                          <a:latin typeface="+mn-lt"/>
                        </a:rPr>
                        <a:t>0.43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latin typeface="Arial"/>
                        </a:rPr>
                        <a:t>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latin typeface="Arial"/>
                        </a:rPr>
                        <a:t>0.35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003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0.46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0.35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effectLst/>
                          <a:latin typeface="+mn-lt"/>
                        </a:rPr>
                        <a:t>0.25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latin typeface="Arial"/>
                        </a:rPr>
                        <a:t>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latin typeface="Arial"/>
                        </a:rPr>
                        <a:t>0.28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003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0.13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0.07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effectLst/>
                          <a:latin typeface="+mn-lt"/>
                        </a:rPr>
                        <a:t>0.11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latin typeface="Arial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latin typeface="Arial"/>
                        </a:rPr>
                        <a:t>0.32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003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-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0.04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effectLst/>
                          <a:latin typeface="+mn-lt"/>
                        </a:rPr>
                        <a:t>0.01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latin typeface="Arial"/>
                        </a:rPr>
                        <a:t>0.03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003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0.04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0.02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effectLst/>
                          <a:latin typeface="+mn-lt"/>
                        </a:rPr>
                        <a:t>0.02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>
                          <a:latin typeface="Arial"/>
                        </a:rPr>
                        <a:t>0.03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003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11 o más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18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0.33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26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0.38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0.03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0.04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003">
                <a:tc>
                  <a:txBody>
                    <a:bodyPr/>
                    <a:lstStyle/>
                    <a:p>
                      <a:pPr algn="ctr" rtl="0" fontAlgn="b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5,404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100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6,798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ES" sz="11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100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9,468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latin typeface="Calibri" panose="020F0502020204030204" pitchFamily="34" charset="0"/>
                        </a:rPr>
                        <a:t>100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11,820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latin typeface="Calibri"/>
                        </a:rPr>
                        <a:t>100</a:t>
                      </a:r>
                      <a:endParaRPr lang="es-ES" sz="1100" b="1" i="0" u="none" strike="noStrike" dirty="0">
                        <a:solidFill>
                          <a:srgbClr val="FFFFFF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00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66"/>
                    </a:solidFill>
                  </a:tcPr>
                </a:tc>
              </a:tr>
            </a:tbl>
          </a:graphicData>
        </a:graphic>
      </p:graphicFrame>
      <p:sp>
        <p:nvSpPr>
          <p:cNvPr id="12" name="11 CuadroTexto"/>
          <p:cNvSpPr txBox="1"/>
          <p:nvPr/>
        </p:nvSpPr>
        <p:spPr>
          <a:xfrm>
            <a:off x="1390588" y="1152510"/>
            <a:ext cx="63497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solidFill>
                  <a:prstClr val="black"/>
                </a:solidFill>
                <a:latin typeface="Calibri" pitchFamily="34" charset="0"/>
              </a:rPr>
              <a:t>Sólo solicitudes ARCO de datos personales “Procedentes” e “Improcedentes”</a:t>
            </a:r>
            <a:endParaRPr lang="es-ES" sz="1300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699792" y="1468700"/>
            <a:ext cx="3500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solidFill>
                  <a:prstClr val="black"/>
                </a:solidFill>
                <a:latin typeface="Calibri" pitchFamily="34" charset="0"/>
              </a:rPr>
              <a:t>Número de servidores públicos involucrados</a:t>
            </a:r>
            <a:endParaRPr lang="es-ES" sz="1400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29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</a:t>
            </a:fld>
            <a:endParaRPr lang="es-MX" dirty="0"/>
          </a:p>
        </p:txBody>
      </p:sp>
      <p:sp>
        <p:nvSpPr>
          <p:cNvPr id="7" name="3 Rectángulo"/>
          <p:cNvSpPr/>
          <p:nvPr/>
        </p:nvSpPr>
        <p:spPr>
          <a:xfrm>
            <a:off x="251520" y="1268760"/>
            <a:ext cx="8640960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El principal indicador sobre la forma en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que se ejerce 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Derecho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Acceso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a la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 Pública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el comportamiento de las Solicitudes de Información Pública. Para contar con referentes sobre este derecho, el INFODF desarrolló, entre los años de 2006 y 2010, el </a:t>
            </a:r>
            <a:r>
              <a:rPr lang="es-ES" sz="1600" b="1" i="1" dirty="0" smtClean="0">
                <a:latin typeface="Calibri" pitchFamily="34" charset="0"/>
                <a:cs typeface="Calibri" pitchFamily="34" charset="0"/>
              </a:rPr>
              <a:t>Formato Estadístico de Solicitudes de Información Pública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, el cual utilizaron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los Entes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Obligados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para reportar las variables estadísticas de las solicitudes de información pública y de datos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personales.</a:t>
            </a:r>
          </a:p>
          <a:p>
            <a:pPr algn="just"/>
            <a:endParaRPr lang="es-ES" sz="10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A partir de 2011, con información contenida en la base de datos del Sistema INFOMEX II, se creó el </a:t>
            </a:r>
            <a:r>
              <a:rPr lang="es-ES" sz="1600" b="1" i="1" dirty="0">
                <a:latin typeface="Calibri" pitchFamily="34" charset="0"/>
                <a:cs typeface="Calibri" pitchFamily="34" charset="0"/>
              </a:rPr>
              <a:t>Sistema de Captura de Reportes Estadísticos de Solicitudes de Información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 (SICRESI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), el cual es una herramienta que agiliza la generación de reportes sobre la forma en que se gestionaron las Solicitudes de Información Pública y de Protección de Datos Personales requeridas a los Sujetos  Obligados.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es-ES" sz="16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ES" sz="1600" b="1" u="sng" dirty="0" smtClean="0">
                <a:latin typeface="Calibri" pitchFamily="34" charset="0"/>
                <a:cs typeface="Calibri" pitchFamily="34" charset="0"/>
              </a:rPr>
              <a:t>Mejoras </a:t>
            </a:r>
            <a:r>
              <a:rPr lang="es-ES" sz="1600" b="1" u="sng" dirty="0">
                <a:latin typeface="Calibri" pitchFamily="34" charset="0"/>
                <a:cs typeface="Calibri" pitchFamily="34" charset="0"/>
              </a:rPr>
              <a:t>en el instrumento de captura de solicitudes</a:t>
            </a: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 </a:t>
            </a:r>
            <a:endParaRPr lang="es-ES" sz="1600" b="1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La evolución del instrumento que capta la información de las Solicitudes de Información ha sido muy dinámica. Cabe mencionar que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primer cambio importante que tuvo el formato de captura de solicitudes fue en 2007, al pasar de 13 a 24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variables, siendo aprobado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8 de mayo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2007,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082/SE/08-05/2007.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 </a:t>
            </a:r>
            <a:endParaRPr lang="es-MX" sz="10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El segundo cambio realizado al formato de captura fue en el año 2008, y de 24 variables pasa 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28, siendo aprobado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15 de abril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2008,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143/SE/15-04/2008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sz="2000" b="1" dirty="0" smtClean="0">
                <a:solidFill>
                  <a:schemeClr val="bg1"/>
                </a:solidFill>
                <a:latin typeface="Calibri" pitchFamily="34" charset="0"/>
                <a:ea typeface="ヒラギノ角ゴ Pro W3" pitchFamily="16" charset="-128"/>
              </a:rPr>
              <a:t>Introducción</a:t>
            </a:r>
            <a:endParaRPr lang="es-ES" sz="2000" b="1" dirty="0">
              <a:solidFill>
                <a:schemeClr val="bg1"/>
              </a:solidFill>
              <a:latin typeface="Calibri" pitchFamily="34" charset="0"/>
              <a:ea typeface="ヒラギノ角ゴ Pro W3" pitchFamily="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2007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40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2.13 Número de servidores públicos involucrados en la respuesta</a:t>
            </a:r>
          </a:p>
          <a:p>
            <a:endParaRPr lang="es-ES" sz="14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a 2016</a:t>
            </a:r>
            <a:endParaRPr lang="es-ES" sz="14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5" name="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78538971"/>
              </p:ext>
            </p:extLst>
          </p:nvPr>
        </p:nvGraphicFramePr>
        <p:xfrm>
          <a:off x="251520" y="1916832"/>
          <a:ext cx="8470899" cy="4524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6 CuadroTexto"/>
          <p:cNvSpPr txBox="1"/>
          <p:nvPr/>
        </p:nvSpPr>
        <p:spPr>
          <a:xfrm>
            <a:off x="1390588" y="1152510"/>
            <a:ext cx="63497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300" b="1" i="1" u="sng" dirty="0" smtClean="0">
                <a:solidFill>
                  <a:prstClr val="black"/>
                </a:solidFill>
                <a:latin typeface="Calibri" pitchFamily="34" charset="0"/>
              </a:rPr>
              <a:t>Sólo solicitudes ARCO de datos personales “Procedentes” e “Improcedentes”</a:t>
            </a:r>
            <a:endParaRPr lang="es-ES" sz="1300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771800" y="1444898"/>
            <a:ext cx="3762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>
                <a:solidFill>
                  <a:prstClr val="black"/>
                </a:solidFill>
                <a:latin typeface="Calibri" pitchFamily="34" charset="0"/>
              </a:rPr>
              <a:t>Promedio de servidores públicos involucrados</a:t>
            </a:r>
            <a:endParaRPr lang="es-ES" sz="14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230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41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1043608" y="3284984"/>
            <a:ext cx="7139038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s-MX" sz="3600" b="1" dirty="0" smtClean="0">
                <a:solidFill>
                  <a:prstClr val="black"/>
                </a:solidFill>
                <a:latin typeface="Calibri" pitchFamily="34" charset="0"/>
              </a:rPr>
              <a:t>Perfil sociodemográfico de los solicitantes</a:t>
            </a:r>
            <a:endParaRPr lang="es-ES" sz="16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821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42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Calibri" pitchFamily="34" charset="0"/>
              </a:rPr>
              <a:t>Sociodemográficos</a:t>
            </a:r>
          </a:p>
          <a:p>
            <a:endParaRPr lang="pt-BR" sz="14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a 2016</a:t>
            </a:r>
            <a:endParaRPr lang="es-ES" sz="14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11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38173249"/>
              </p:ext>
            </p:extLst>
          </p:nvPr>
        </p:nvGraphicFramePr>
        <p:xfrm>
          <a:off x="1500167" y="2000238"/>
          <a:ext cx="6429419" cy="3000397"/>
        </p:xfrm>
        <a:graphic>
          <a:graphicData uri="http://schemas.openxmlformats.org/drawingml/2006/table">
            <a:tbl>
              <a:tblPr/>
              <a:tblGrid>
                <a:gridCol w="1302930"/>
                <a:gridCol w="844131"/>
                <a:gridCol w="422065"/>
                <a:gridCol w="844131"/>
                <a:gridCol w="590892"/>
                <a:gridCol w="759718"/>
                <a:gridCol w="506478"/>
                <a:gridCol w="694428"/>
                <a:gridCol w="464646"/>
              </a:tblGrid>
              <a:tr h="39271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Sexo del solicitante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48852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Solicitantes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Solicitantes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%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48852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Femenino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2,441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43.2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2,994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43.05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4,868</a:t>
                      </a:r>
                      <a:endParaRPr lang="es-ES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52.0</a:t>
                      </a:r>
                      <a:endParaRPr lang="es-ES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6,887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58.14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52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Masculino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3,212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3,960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56.94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4,486</a:t>
                      </a:r>
                      <a:endParaRPr lang="es-ES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48.0</a:t>
                      </a:r>
                      <a:endParaRPr lang="es-ES" sz="105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4,957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41.85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71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5,653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6,954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</a:rPr>
                        <a:t>9,354</a:t>
                      </a:r>
                      <a:endParaRPr lang="es-ES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11,845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90.73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260873">
                <a:tc>
                  <a:txBody>
                    <a:bodyPr/>
                    <a:lstStyle/>
                    <a:p>
                      <a:pPr algn="l" fontAlgn="ctr"/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88525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Solicitudes ARCO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6,094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92.8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7,656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90.83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</a:rPr>
                        <a:t>10,265</a:t>
                      </a:r>
                      <a:endParaRPr lang="es-ES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</a:rPr>
                        <a:t>91.12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</a:rPr>
                        <a:t>13,055</a:t>
                      </a:r>
                      <a:endParaRPr lang="es-ES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91.67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</a:tbl>
          </a:graphicData>
        </a:graphic>
      </p:graphicFrame>
      <p:sp>
        <p:nvSpPr>
          <p:cNvPr id="12" name="11 CuadroTexto"/>
          <p:cNvSpPr txBox="1"/>
          <p:nvPr/>
        </p:nvSpPr>
        <p:spPr>
          <a:xfrm>
            <a:off x="1390588" y="1476179"/>
            <a:ext cx="6349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b="1" i="1" u="sng" dirty="0" smtClean="0">
                <a:solidFill>
                  <a:prstClr val="black"/>
                </a:solidFill>
                <a:latin typeface="Calibri" pitchFamily="34" charset="0"/>
              </a:rPr>
              <a:t>Sexo del solicitante</a:t>
            </a:r>
            <a:endParaRPr lang="es-ES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002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43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Calibri" pitchFamily="34" charset="0"/>
              </a:rPr>
              <a:t>Sociodemográficos</a:t>
            </a:r>
          </a:p>
          <a:p>
            <a:endParaRPr lang="pt-BR" sz="1400" b="1" i="1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a 2016</a:t>
            </a:r>
            <a:endParaRPr lang="es-ES" sz="14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6821608"/>
              </p:ext>
            </p:extLst>
          </p:nvPr>
        </p:nvGraphicFramePr>
        <p:xfrm>
          <a:off x="1785918" y="1785926"/>
          <a:ext cx="5944693" cy="4786349"/>
        </p:xfrm>
        <a:graphic>
          <a:graphicData uri="http://schemas.openxmlformats.org/drawingml/2006/table">
            <a:tbl>
              <a:tblPr/>
              <a:tblGrid>
                <a:gridCol w="1060921"/>
                <a:gridCol w="848738"/>
                <a:gridCol w="469025"/>
                <a:gridCol w="756352"/>
                <a:gridCol w="317606"/>
                <a:gridCol w="726066"/>
                <a:gridCol w="347892"/>
                <a:gridCol w="722524"/>
                <a:gridCol w="695569"/>
              </a:tblGrid>
              <a:tr h="32556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Grupos de edad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2015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2016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2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412898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41289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Hasta 19 años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effectLst/>
                          <a:latin typeface="+mn-lt"/>
                        </a:rPr>
                        <a:t>1.1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89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 20 a 29 años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358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16.3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effectLst/>
                          <a:latin typeface="+mn-lt"/>
                        </a:rPr>
                        <a:t>459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>
                          <a:effectLst/>
                          <a:latin typeface="+mn-lt"/>
                        </a:rPr>
                        <a:t>17.8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89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 30 a 39 años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27.6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518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23.6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effectLst/>
                          <a:latin typeface="+mn-lt"/>
                        </a:rPr>
                        <a:t>574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>
                          <a:effectLst/>
                          <a:latin typeface="+mn-lt"/>
                        </a:rPr>
                        <a:t>22.2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22.78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89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 40 a 49 años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21.2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592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27.0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effectLst/>
                          <a:latin typeface="+mn-lt"/>
                        </a:rPr>
                        <a:t>620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effectLst/>
                          <a:latin typeface="+mn-lt"/>
                        </a:rPr>
                        <a:t>24.0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21.00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89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 50 a 59 años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388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17.7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>
                          <a:effectLst/>
                          <a:latin typeface="+mn-lt"/>
                        </a:rPr>
                        <a:t>501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effectLst/>
                          <a:latin typeface="+mn-lt"/>
                        </a:rPr>
                        <a:t>19.4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19.50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89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 60 a 69 años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10.3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207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9.4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>
                          <a:effectLst/>
                          <a:latin typeface="+mn-lt"/>
                        </a:rPr>
                        <a:t>294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effectLst/>
                          <a:latin typeface="+mn-lt"/>
                        </a:rPr>
                        <a:t>11.4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11.66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89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 o más años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74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3.3</a:t>
                      </a:r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>
                          <a:effectLst/>
                          <a:latin typeface="+mn-lt"/>
                        </a:rPr>
                        <a:t>108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effectLst/>
                          <a:latin typeface="+mn-lt"/>
                        </a:rPr>
                        <a:t>4.2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565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2,193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2,190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2,584</a:t>
                      </a:r>
                      <a:endParaRPr lang="es-MX" sz="1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2,805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100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216269">
                <a:tc>
                  <a:txBody>
                    <a:bodyPr/>
                    <a:lstStyle/>
                    <a:p>
                      <a:pPr algn="l" fontAlgn="ctr"/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61576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 Total Solicitudes ARCO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6,094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36.0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7,656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28.6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10,265</a:t>
                      </a:r>
                      <a:endParaRPr lang="es-MX" sz="10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</a:rPr>
                        <a:t>25.17</a:t>
                      </a:r>
                      <a:endParaRPr lang="es-ES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13,055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21.49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</a:tbl>
          </a:graphicData>
        </a:graphic>
      </p:graphicFrame>
      <p:sp>
        <p:nvSpPr>
          <p:cNvPr id="10" name="11 CuadroTexto"/>
          <p:cNvSpPr txBox="1"/>
          <p:nvPr/>
        </p:nvSpPr>
        <p:spPr>
          <a:xfrm>
            <a:off x="1390588" y="1268760"/>
            <a:ext cx="6349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b="1" i="1" u="sng" dirty="0" smtClean="0">
                <a:solidFill>
                  <a:prstClr val="black"/>
                </a:solidFill>
                <a:latin typeface="Calibri" pitchFamily="34" charset="0"/>
              </a:rPr>
              <a:t>Grupo de edad del solicitante</a:t>
            </a:r>
            <a:endParaRPr lang="es-ES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265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44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Calibri" pitchFamily="34" charset="0"/>
              </a:rPr>
              <a:t>Sociodemográficos</a:t>
            </a:r>
          </a:p>
          <a:p>
            <a:endParaRPr lang="pt-BR" sz="1400" b="1" i="1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a 2016</a:t>
            </a:r>
            <a:endParaRPr lang="es-ES" sz="14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59620994"/>
              </p:ext>
            </p:extLst>
          </p:nvPr>
        </p:nvGraphicFramePr>
        <p:xfrm>
          <a:off x="1071537" y="1571612"/>
          <a:ext cx="7143802" cy="4857780"/>
        </p:xfrm>
        <a:graphic>
          <a:graphicData uri="http://schemas.openxmlformats.org/drawingml/2006/table">
            <a:tbl>
              <a:tblPr/>
              <a:tblGrid>
                <a:gridCol w="1442602"/>
                <a:gridCol w="934622"/>
                <a:gridCol w="373849"/>
                <a:gridCol w="1121547"/>
                <a:gridCol w="686499"/>
                <a:gridCol w="902361"/>
                <a:gridCol w="373849"/>
                <a:gridCol w="841161"/>
                <a:gridCol w="467312"/>
              </a:tblGrid>
              <a:tr h="38436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Escolaridad del solicitante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2015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2016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409179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38436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Sin estudios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179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Primaria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122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8.1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179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Secundaria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26.2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514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34.38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30.66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179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Bachillerato o carrera técnica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828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55.38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179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Licenciatura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61.3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53.72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28.85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179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Maestría o doctorado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0.26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368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Otro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1,104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5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54.36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368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1,573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1,495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</a:rPr>
                        <a:t>1,843</a:t>
                      </a:r>
                      <a:endParaRPr lang="es-ES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2,031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100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255331">
                <a:tc>
                  <a:txBody>
                    <a:bodyPr/>
                    <a:lstStyle/>
                    <a:p>
                      <a:pPr algn="l" fontAlgn="ctr"/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609903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 Solicitudes ARCO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6,094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25.8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7,656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19.52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7,648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17.95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13,055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15.56</a:t>
                      </a:r>
                    </a:p>
                    <a:p>
                      <a:pPr algn="ctr" fontAlgn="ctr"/>
                      <a:endParaRPr lang="es-ES" sz="11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</a:tbl>
          </a:graphicData>
        </a:graphic>
      </p:graphicFrame>
      <p:sp>
        <p:nvSpPr>
          <p:cNvPr id="9" name="11 CuadroTexto"/>
          <p:cNvSpPr txBox="1"/>
          <p:nvPr/>
        </p:nvSpPr>
        <p:spPr>
          <a:xfrm>
            <a:off x="1377201" y="1157741"/>
            <a:ext cx="63497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s-MX" sz="1600" b="1" i="1" u="sng" dirty="0" smtClean="0">
                <a:solidFill>
                  <a:prstClr val="black"/>
                </a:solidFill>
                <a:latin typeface="Calibri" pitchFamily="34" charset="0"/>
              </a:rPr>
              <a:t>Escolaridad del solicitante</a:t>
            </a:r>
            <a:endParaRPr lang="es-ES" sz="1600" b="1" i="1" u="sng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491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45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Calibri" pitchFamily="34" charset="0"/>
              </a:rPr>
              <a:t>Sociodemográficos</a:t>
            </a:r>
          </a:p>
          <a:p>
            <a:endParaRPr lang="pt-BR" sz="1400" b="1" i="1" dirty="0" smtClean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pt-BR" sz="1400" b="1" i="1" dirty="0" smtClean="0">
                <a:solidFill>
                  <a:schemeClr val="bg1"/>
                </a:solidFill>
                <a:latin typeface="Calibri" pitchFamily="34" charset="0"/>
              </a:rPr>
              <a:t>2013 a 2016</a:t>
            </a:r>
            <a:endParaRPr lang="es-ES" sz="14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26567219"/>
              </p:ext>
            </p:extLst>
          </p:nvPr>
        </p:nvGraphicFramePr>
        <p:xfrm>
          <a:off x="1643042" y="1785926"/>
          <a:ext cx="6025202" cy="4478074"/>
        </p:xfrm>
        <a:graphic>
          <a:graphicData uri="http://schemas.openxmlformats.org/drawingml/2006/table">
            <a:tbl>
              <a:tblPr/>
              <a:tblGrid>
                <a:gridCol w="1348007"/>
                <a:gridCol w="723690"/>
                <a:gridCol w="460532"/>
                <a:gridCol w="723690"/>
                <a:gridCol w="460532"/>
                <a:gridCol w="649677"/>
                <a:gridCol w="370070"/>
                <a:gridCol w="724736"/>
                <a:gridCol w="564268"/>
              </a:tblGrid>
              <a:tr h="30203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Ocupación del solicitante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2015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2016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302037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30203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Empresario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5.8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latin typeface="+mn-lt"/>
                        </a:rPr>
                        <a:t>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4.12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55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3.3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03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Medios de comunicación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latin typeface="+mn-lt"/>
                        </a:rPr>
                        <a:t>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2.4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58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3.5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03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Comerciante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latin typeface="+mn-lt"/>
                        </a:rPr>
                        <a:t>145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11.5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151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9.1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03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Servidor público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1.8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27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1.6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03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ONG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1.6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0.6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03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Académico o estudiante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latin typeface="+mn-lt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13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0.8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03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Empleado u obrero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525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36.0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latin typeface="+mn-lt"/>
                        </a:rPr>
                        <a:t>387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30.71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594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35.7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32.20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03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Asociación política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0.6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latin typeface="+mn-lt"/>
                        </a:rPr>
                        <a:t>-</a:t>
                      </a:r>
                      <a:endParaRPr lang="es-ES" sz="1100" b="1" i="0" u="none" strike="noStrike" dirty="0"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0.7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03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Hogar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-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03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Otro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622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42.7</a:t>
                      </a: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583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46.2</a:t>
                      </a:r>
                      <a:endParaRPr lang="es-MX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743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44.7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48.39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037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1,457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1260</a:t>
                      </a:r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100</a:t>
                      </a:r>
                      <a:endParaRPr lang="es-MX" sz="1100" b="1" i="0" u="none" strike="noStrike" dirty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+mn-lt"/>
                        </a:rPr>
                        <a:t>1,663</a:t>
                      </a:r>
                      <a:endParaRPr lang="es-ES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+mn-lt"/>
                        </a:rPr>
                        <a:t>100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1,736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100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200638">
                <a:tc>
                  <a:txBody>
                    <a:bodyPr/>
                    <a:lstStyle/>
                    <a:p>
                      <a:pPr algn="l" fontAlgn="ctr"/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02037">
                <a:tc>
                  <a:txBody>
                    <a:bodyPr/>
                    <a:lstStyle/>
                    <a:p>
                      <a:pPr algn="l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 Solicitudes ARCO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6,094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23.9</a:t>
                      </a: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7,656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5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16.4</a:t>
                      </a:r>
                      <a:endParaRPr lang="es-MX" sz="105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6456" marR="6456" marT="6456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kern="5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</a:rPr>
                        <a:t>10,265</a:t>
                      </a:r>
                      <a:endParaRPr lang="es-ES" sz="1100" b="1" i="0" u="none" strike="noStrike" kern="500" baseline="0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Calibri"/>
                        </a:rPr>
                        <a:t>16.20</a:t>
                      </a:r>
                      <a:endParaRPr lang="es-ES" sz="1100" b="1" i="0" u="none" strike="noStrike" dirty="0">
                        <a:solidFill>
                          <a:schemeClr val="bg1">
                            <a:lumMod val="95000"/>
                          </a:schemeClr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13,055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13.30</a:t>
                      </a:r>
                      <a:endParaRPr lang="es-ES" sz="11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</a:tbl>
          </a:graphicData>
        </a:graphic>
      </p:graphicFrame>
      <p:sp>
        <p:nvSpPr>
          <p:cNvPr id="10" name="Rectángulo 3"/>
          <p:cNvSpPr/>
          <p:nvPr/>
        </p:nvSpPr>
        <p:spPr>
          <a:xfrm>
            <a:off x="2428860" y="1214422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1600" b="1" i="1" u="sng" dirty="0" smtClean="0">
                <a:solidFill>
                  <a:prstClr val="black"/>
                </a:solidFill>
                <a:latin typeface="+mj-lt"/>
              </a:rPr>
              <a:t>Ocupación del Solicitante</a:t>
            </a:r>
            <a:endParaRPr lang="es-ES" sz="1600" b="1" i="1" u="sng" dirty="0">
              <a:solidFill>
                <a:prstClr val="black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314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46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214282" y="285728"/>
            <a:ext cx="8100392" cy="48583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s-ES" sz="1600" b="1" dirty="0" smtClean="0">
                <a:solidFill>
                  <a:schemeClr val="bg1"/>
                </a:solidFill>
                <a:latin typeface="Calibri" pitchFamily="34" charset="0"/>
              </a:rPr>
              <a:t>Sociodemográficos (Estado de la República del Solicitante)</a:t>
            </a:r>
          </a:p>
          <a:p>
            <a:r>
              <a:rPr lang="pt-BR" sz="1200" b="1" i="1" dirty="0" smtClean="0">
                <a:solidFill>
                  <a:schemeClr val="bg1"/>
                </a:solidFill>
                <a:latin typeface="Calibri" pitchFamily="34" charset="0"/>
              </a:rPr>
              <a:t>2013 a 2016</a:t>
            </a:r>
            <a:endParaRPr lang="es-ES" sz="1200" b="1" i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87661839"/>
              </p:ext>
            </p:extLst>
          </p:nvPr>
        </p:nvGraphicFramePr>
        <p:xfrm>
          <a:off x="571472" y="928670"/>
          <a:ext cx="7488833" cy="6047296"/>
        </p:xfrm>
        <a:graphic>
          <a:graphicData uri="http://schemas.openxmlformats.org/drawingml/2006/table">
            <a:tbl>
              <a:tblPr/>
              <a:tblGrid>
                <a:gridCol w="1314305"/>
                <a:gridCol w="910274"/>
                <a:gridCol w="413761"/>
                <a:gridCol w="827524"/>
                <a:gridCol w="662017"/>
                <a:gridCol w="954412"/>
                <a:gridCol w="452376"/>
                <a:gridCol w="1009808"/>
                <a:gridCol w="944356"/>
              </a:tblGrid>
              <a:tr h="13123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Estado de la </a:t>
                      </a:r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República 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2015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2016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13123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Solicitantes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%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13123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Aguascalientes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0.18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.05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Baja California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0.63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0.36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0.22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Baja California Sur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0.13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900" b="0" i="0" u="none" strike="noStrike" dirty="0" smtClean="0">
                          <a:effectLst/>
                          <a:latin typeface="Calibri"/>
                        </a:rPr>
                        <a:t>-</a:t>
                      </a:r>
                      <a:endParaRPr lang="es-MX" sz="9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 smtClean="0">
                          <a:effectLst/>
                          <a:latin typeface="Calibri"/>
                        </a:rPr>
                        <a:t>-</a:t>
                      </a:r>
                      <a:endParaRPr lang="es-MX" sz="9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Campeche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0.18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23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Coahuila de Zaragoza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900" b="0" i="0" u="none" strike="noStrike" dirty="0" smtClean="0">
                          <a:effectLst/>
                          <a:latin typeface="Calibri"/>
                        </a:rPr>
                        <a:t>-</a:t>
                      </a:r>
                      <a:endParaRPr lang="es-MX" sz="9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 smtClean="0">
                          <a:effectLst/>
                          <a:latin typeface="Calibri"/>
                        </a:rPr>
                        <a:t>-</a:t>
                      </a:r>
                      <a:endParaRPr lang="es-MX" sz="9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Colima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Chiapas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Chihuahua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0.58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0.17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Distrito Federal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2,026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91.10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1,779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93.14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2096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91.53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14.10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Durango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0.09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765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Estado de México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0.83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1.22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Guanajuato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0.18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.05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0.13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Guerrero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Hidalgo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0.41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Jalisco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0.09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1.09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23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Michoacán de Ocampo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Morelos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0.26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0.57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Nayarit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900" b="0" i="0" u="none" strike="noStrike" dirty="0" smtClean="0">
                          <a:effectLst/>
                          <a:latin typeface="Calibri"/>
                        </a:rPr>
                        <a:t>-</a:t>
                      </a:r>
                      <a:endParaRPr lang="es-MX" sz="9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 smtClean="0">
                          <a:effectLst/>
                          <a:latin typeface="Calibri"/>
                        </a:rPr>
                        <a:t>-</a:t>
                      </a:r>
                      <a:endParaRPr lang="es-MX" sz="9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Nuevo León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0.13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Oaxaca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0.94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0.78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0.17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Puebla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1.09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1.00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325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Querétaro de Arteaga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900" b="0" i="0" u="none" strike="noStrike" dirty="0" smtClean="0">
                          <a:effectLst/>
                          <a:latin typeface="Calibri"/>
                        </a:rPr>
                        <a:t>-</a:t>
                      </a:r>
                      <a:endParaRPr lang="es-MX" sz="9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 smtClean="0">
                          <a:effectLst/>
                          <a:latin typeface="Calibri"/>
                        </a:rPr>
                        <a:t>-</a:t>
                      </a:r>
                      <a:endParaRPr lang="es-MX" sz="9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23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Quintana Roo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0.45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0.41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San Luis Potosí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0.09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Sinaloa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0.27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869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Sonora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Tabasco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0.17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Tamaulipas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0.76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0.13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Tlaxcala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0.13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Veracruz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0.72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0.89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0.92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Yucatán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0.15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0.61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23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Zacatecas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0.00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578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Otro país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0.17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23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Otro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900" b="0" i="0" u="none" strike="noStrike" dirty="0" smtClean="0">
                          <a:effectLst/>
                          <a:latin typeface="Calibri"/>
                        </a:rPr>
                        <a:t>-</a:t>
                      </a:r>
                      <a:endParaRPr lang="es-MX" sz="9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0" i="0" u="none" strike="noStrike" dirty="0" smtClean="0">
                          <a:effectLst/>
                          <a:latin typeface="Calibri"/>
                        </a:rPr>
                        <a:t>-</a:t>
                      </a:r>
                      <a:endParaRPr lang="es-MX" sz="9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23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México</a:t>
                      </a:r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0.05</a:t>
                      </a:r>
                      <a:endParaRPr lang="es-MX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800" b="1" i="0" u="none" strike="noStrike"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800" b="1" i="0" u="none" strike="noStrike" dirty="0">
                          <a:effectLst/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23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2,224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1,910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2,290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100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2,031</a:t>
                      </a:r>
                      <a:endParaRPr lang="es-ES" sz="900" b="0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900" b="0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42C9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  <a:tr h="131232">
                <a:tc>
                  <a:txBody>
                    <a:bodyPr/>
                    <a:lstStyle/>
                    <a:p>
                      <a:pPr algn="l" fontAlgn="ctr"/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31232">
                <a:tc>
                  <a:txBody>
                    <a:bodyPr/>
                    <a:lstStyle/>
                    <a:p>
                      <a:pPr algn="l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 Solicitudes ARCO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6,094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36.5</a:t>
                      </a: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7,656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24.94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7,648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9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22.31</a:t>
                      </a:r>
                      <a:endParaRPr lang="es-MX" sz="9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11,028</a:t>
                      </a:r>
                      <a:endParaRPr lang="es-ES" sz="10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 dirty="0" smtClean="0">
                          <a:solidFill>
                            <a:schemeClr val="bg1"/>
                          </a:solidFill>
                          <a:latin typeface="Calibri"/>
                        </a:rPr>
                        <a:t>15.56</a:t>
                      </a:r>
                    </a:p>
                    <a:p>
                      <a:pPr algn="ctr" fontAlgn="ctr"/>
                      <a:endParaRPr lang="es-ES" sz="10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dbl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42C9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7147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47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Actualización de la información</a:t>
            </a:r>
          </a:p>
        </p:txBody>
      </p:sp>
      <p:sp>
        <p:nvSpPr>
          <p:cNvPr id="7" name="Rectángulo 1"/>
          <p:cNvSpPr/>
          <p:nvPr/>
        </p:nvSpPr>
        <p:spPr>
          <a:xfrm>
            <a:off x="2071670" y="2413338"/>
            <a:ext cx="51435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b="1" dirty="0">
                <a:solidFill>
                  <a:srgbClr val="333333"/>
                </a:solidFill>
                <a:latin typeface="Arial" panose="020B0604020202020204" pitchFamily="34" charset="0"/>
              </a:rPr>
              <a:t>Unidad Administrativa responsable de emitir la información: Dirección de </a:t>
            </a:r>
            <a:r>
              <a:rPr lang="es-MX" b="1" dirty="0" smtClean="0">
                <a:solidFill>
                  <a:srgbClr val="333333"/>
                </a:solidFill>
                <a:latin typeface="Arial" panose="020B0604020202020204" pitchFamily="34" charset="0"/>
              </a:rPr>
              <a:t>Datos Personales</a:t>
            </a:r>
          </a:p>
          <a:p>
            <a:pPr algn="ctr"/>
            <a:endParaRPr lang="es-MX" b="1" dirty="0" smtClean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ctr"/>
            <a:r>
              <a:rPr lang="es-ES" b="1" dirty="0" smtClean="0">
                <a:solidFill>
                  <a:srgbClr val="333333"/>
                </a:solidFill>
              </a:rPr>
              <a:t>Periodo de actualización de la información: Trimestral </a:t>
            </a:r>
            <a:endParaRPr lang="es-MX" b="1" dirty="0" smtClean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ctr"/>
            <a:r>
              <a:rPr lang="es-MX" b="1" dirty="0">
                <a:solidFill>
                  <a:srgbClr val="333333"/>
                </a:solidFill>
                <a:latin typeface="Arial" panose="020B0604020202020204" pitchFamily="34" charset="0"/>
              </a:rPr>
              <a:t/>
            </a:r>
            <a:br>
              <a:rPr lang="es-MX" b="1" dirty="0">
                <a:solidFill>
                  <a:srgbClr val="333333"/>
                </a:solidFill>
                <a:latin typeface="Arial" panose="020B0604020202020204" pitchFamily="34" charset="0"/>
              </a:rPr>
            </a:br>
            <a:r>
              <a:rPr lang="es-MX" b="1" dirty="0">
                <a:solidFill>
                  <a:srgbClr val="FF0000"/>
                </a:solidFill>
                <a:latin typeface="Arial" panose="020B0604020202020204" pitchFamily="34" charset="0"/>
              </a:rPr>
              <a:t>Fecha de actualización</a:t>
            </a:r>
            <a:r>
              <a:rPr lang="es-MX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: 31/12/2016</a:t>
            </a:r>
          </a:p>
          <a:p>
            <a:pPr algn="ctr"/>
            <a:endParaRPr lang="es-MX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/>
            <a:r>
              <a:rPr lang="es-MX" b="1" dirty="0">
                <a:solidFill>
                  <a:srgbClr val="FF0000"/>
                </a:solidFill>
                <a:latin typeface="Arial" panose="020B0604020202020204" pitchFamily="34" charset="0"/>
              </a:rPr>
              <a:t>Fecha de validación</a:t>
            </a:r>
            <a:r>
              <a:rPr lang="es-MX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: 13/02/2017</a:t>
            </a:r>
            <a:endParaRPr lang="es-MX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581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5</a:t>
            </a:fld>
            <a:endParaRPr lang="es-MX" dirty="0"/>
          </a:p>
        </p:txBody>
      </p:sp>
      <p:sp>
        <p:nvSpPr>
          <p:cNvPr id="5" name="3 Rectángulo"/>
          <p:cNvSpPr/>
          <p:nvPr/>
        </p:nvSpPr>
        <p:spPr>
          <a:xfrm>
            <a:off x="251520" y="1271518"/>
            <a:ext cx="864096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Con la aprobación de la Ley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Protección de Datos Personales para el Distrito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Federal (LPDPDF),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el formato de captura de solicitudes cambia en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2009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, y se presentan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a la consideración del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dos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formatos, uno para capturar las solicitudes de información pública (29 variables) y otro formato para capturar las solicitudes de datos personales (25 variables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), mismos que fueron aprobados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20 de mayo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2009,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243/SO/20-05/2009.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>
                <a:latin typeface="Calibri" pitchFamily="34" charset="0"/>
                <a:cs typeface="Calibri" pitchFamily="34" charset="0"/>
              </a:rPr>
              <a:t> 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En 2010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, la Dirección de Evaluación y Estudios con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el apoyo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la Dirección de Tecnologías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Información, transformó los formatos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de captura y se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creó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el </a:t>
            </a:r>
            <a:r>
              <a:rPr lang="es-ES" sz="1600" b="1" i="1" dirty="0">
                <a:latin typeface="Calibri" pitchFamily="34" charset="0"/>
                <a:cs typeface="Calibri" pitchFamily="34" charset="0"/>
              </a:rPr>
              <a:t>Sistema de Captura de Reportes Estadísticos de Solicitudes de Información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 (SICRESI). Con este sistema, a partir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de 2011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, los Entes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Obligados estuvieron en condiciones 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capturar directamente esta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vía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internet, logrando los siguientes beneficios: validación expedita de la información, ahorro 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trabajo a las Oficinas de Información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Pública, al tiempo de contar con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esta información de manera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oportuna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. El uso de este sistema se aprobó por el Pleno del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INFODF el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6 de abril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2011,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mediante acuerdo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0383/SO/06-04/2011; y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que derivado de la reforma al artículo 47 de la LTAIPDF, fue modificado mediante el Acuerdo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0827/SO/09-09/2015.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s-MX" sz="1600" b="1" dirty="0">
                <a:latin typeface="Calibri" pitchFamily="34" charset="0"/>
                <a:cs typeface="Calibri" pitchFamily="34" charset="0"/>
              </a:rPr>
              <a:t> </a:t>
            </a:r>
          </a:p>
          <a:p>
            <a:pPr algn="just"/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2007 a la fecha, la Dirección de Evaluación y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Estudios junto con las Unidades de Transparencia,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han venido realizando de manera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trimestral,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el llenado de los informes y la publicación de los resultados del Ejercicio del Derecho de Acceso a la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Información con el propósito de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obtener datos más precisos para dar seguimiento al cumplimiento de diversos aspectos de la Ley de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Transparencia, Acceso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a la Información 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Pública y Rendición de Cuentas de la Ciudad de México (LTAIPRC) </a:t>
            </a:r>
            <a:r>
              <a:rPr lang="es-ES" sz="1600" b="1" dirty="0">
                <a:latin typeface="Calibri" pitchFamily="34" charset="0"/>
                <a:cs typeface="Calibri" pitchFamily="34" charset="0"/>
              </a:rPr>
              <a:t>y de la Ley de Protección de Datos Personales para el Distrito Federal (LPDPDF</a:t>
            </a:r>
            <a:r>
              <a:rPr lang="es-ES" sz="1600" b="1" dirty="0" smtClean="0">
                <a:latin typeface="Calibri" pitchFamily="34" charset="0"/>
                <a:cs typeface="Calibri" pitchFamily="34" charset="0"/>
              </a:rPr>
              <a:t>).</a:t>
            </a:r>
            <a:endParaRPr lang="es-MX" sz="1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sz="2000" b="1" dirty="0" smtClean="0">
                <a:solidFill>
                  <a:schemeClr val="bg1"/>
                </a:solidFill>
                <a:latin typeface="Calibri" pitchFamily="34" charset="0"/>
                <a:ea typeface="ヒラギノ角ゴ Pro W3" pitchFamily="16" charset="-128"/>
              </a:rPr>
              <a:t>Introducción</a:t>
            </a:r>
            <a:endParaRPr lang="es-ES" sz="2000" b="1" dirty="0">
              <a:solidFill>
                <a:schemeClr val="bg1"/>
              </a:solidFill>
              <a:latin typeface="Calibri" pitchFamily="34" charset="0"/>
              <a:ea typeface="ヒラギノ角ゴ Pro W3" pitchFamily="1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613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Rectángulo"/>
          <p:cNvSpPr/>
          <p:nvPr/>
        </p:nvSpPr>
        <p:spPr>
          <a:xfrm>
            <a:off x="1702566" y="2010612"/>
            <a:ext cx="57411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b="1" dirty="0" smtClean="0">
                <a:solidFill>
                  <a:prstClr val="black"/>
                </a:solidFill>
                <a:latin typeface="Calibri" pitchFamily="34" charset="0"/>
              </a:rPr>
              <a:t>1. Total de solicitudes</a:t>
            </a:r>
          </a:p>
          <a:p>
            <a:pPr algn="ctr"/>
            <a:endParaRPr lang="es-MX" sz="1600" b="1" i="1" dirty="0" smtClean="0">
              <a:solidFill>
                <a:prstClr val="black"/>
              </a:solidFill>
              <a:latin typeface="Calibri" pitchFamily="34" charset="0"/>
            </a:endParaRPr>
          </a:p>
          <a:p>
            <a:pPr algn="ctr"/>
            <a:endParaRPr lang="es-MX" sz="1600" b="1" i="1" dirty="0" smtClean="0">
              <a:solidFill>
                <a:prstClr val="black"/>
              </a:solidFill>
              <a:latin typeface="Calibri" pitchFamily="34" charset="0"/>
            </a:endParaRPr>
          </a:p>
          <a:p>
            <a:pPr algn="ctr"/>
            <a:r>
              <a:rPr lang="es-MX" sz="1600" b="1" i="1" dirty="0" smtClean="0">
                <a:solidFill>
                  <a:prstClr val="black"/>
                </a:solidFill>
                <a:latin typeface="Calibri" pitchFamily="34" charset="0"/>
              </a:rPr>
              <a:t>(Solicitudes de Información Pública y de Datos Personales)</a:t>
            </a:r>
            <a:endParaRPr lang="es-ES" sz="1200" i="1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721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1.1 Total de solicitudes a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los Sujetos Obligados de la Ciudad de México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2004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22 CuadroTexto"/>
          <p:cNvSpPr txBox="1"/>
          <p:nvPr/>
        </p:nvSpPr>
        <p:spPr>
          <a:xfrm>
            <a:off x="1700233" y="1268760"/>
            <a:ext cx="57292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b="1" dirty="0" smtClean="0">
                <a:latin typeface="Calibri" pitchFamily="34" charset="0"/>
              </a:rPr>
              <a:t>Total de solicitudes, 2004-2016</a:t>
            </a:r>
            <a:r>
              <a:rPr lang="es-MX" sz="1100" b="1" dirty="0">
                <a:latin typeface="Calibri" pitchFamily="34" charset="0"/>
              </a:rPr>
              <a:t>: </a:t>
            </a:r>
            <a:r>
              <a:rPr lang="es-MX" sz="1100" b="1" dirty="0" smtClean="0">
                <a:latin typeface="Calibri" pitchFamily="34" charset="0"/>
              </a:rPr>
              <a:t>894,260</a:t>
            </a:r>
            <a:endParaRPr lang="es-MX" sz="1100" b="1" dirty="0">
              <a:latin typeface="Calibri" pitchFamily="34" charset="0"/>
            </a:endParaRPr>
          </a:p>
        </p:txBody>
      </p:sp>
      <p:graphicFrame>
        <p:nvGraphicFramePr>
          <p:cNvPr id="7" name="23 Gráfico"/>
          <p:cNvGraphicFramePr/>
          <p:nvPr>
            <p:extLst>
              <p:ext uri="{D42A27DB-BD31-4B8C-83A1-F6EECF244321}">
                <p14:modId xmlns:p14="http://schemas.microsoft.com/office/powerpoint/2010/main" xmlns="" val="2262541797"/>
              </p:ext>
            </p:extLst>
          </p:nvPr>
        </p:nvGraphicFramePr>
        <p:xfrm>
          <a:off x="146854" y="1700808"/>
          <a:ext cx="8856984" cy="4270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8 CuadroTexto"/>
          <p:cNvSpPr txBox="1"/>
          <p:nvPr/>
        </p:nvSpPr>
        <p:spPr>
          <a:xfrm>
            <a:off x="1794132" y="6047548"/>
            <a:ext cx="88868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2006-2007: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187.6%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9" name="9 CuadroTexto"/>
          <p:cNvSpPr txBox="1"/>
          <p:nvPr/>
        </p:nvSpPr>
        <p:spPr>
          <a:xfrm>
            <a:off x="2503821" y="6043354"/>
            <a:ext cx="82851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2007-2008: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116.2%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10" name="14 CuadroTexto"/>
          <p:cNvSpPr txBox="1"/>
          <p:nvPr/>
        </p:nvSpPr>
        <p:spPr>
          <a:xfrm>
            <a:off x="3134315" y="6043354"/>
            <a:ext cx="87919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2008-2009: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133.8%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11" name="19 CuadroTexto"/>
          <p:cNvSpPr txBox="1"/>
          <p:nvPr/>
        </p:nvSpPr>
        <p:spPr>
          <a:xfrm>
            <a:off x="509108" y="6039160"/>
            <a:ext cx="80557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Incremento 2004-2005: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63.6%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12" name="20 CuadroTexto"/>
          <p:cNvSpPr txBox="1"/>
          <p:nvPr/>
        </p:nvSpPr>
        <p:spPr>
          <a:xfrm>
            <a:off x="1125278" y="6043354"/>
            <a:ext cx="90267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2005-2006: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51.9%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13" name="16 CuadroTexto"/>
          <p:cNvSpPr txBox="1"/>
          <p:nvPr/>
        </p:nvSpPr>
        <p:spPr>
          <a:xfrm>
            <a:off x="3790303" y="6043354"/>
            <a:ext cx="91043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Decremento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2009-2010: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-6.9%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14" name="18 CuadroTexto"/>
          <p:cNvSpPr txBox="1"/>
          <p:nvPr/>
        </p:nvSpPr>
        <p:spPr>
          <a:xfrm>
            <a:off x="4468819" y="6043354"/>
            <a:ext cx="87777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2010-2011: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5.0%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15" name="18 CuadroTexto"/>
          <p:cNvSpPr txBox="1"/>
          <p:nvPr/>
        </p:nvSpPr>
        <p:spPr>
          <a:xfrm>
            <a:off x="5147335" y="6043354"/>
            <a:ext cx="87777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Decremento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2011-2012: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-2.6%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20" name="Elipse 19"/>
          <p:cNvSpPr/>
          <p:nvPr/>
        </p:nvSpPr>
        <p:spPr>
          <a:xfrm>
            <a:off x="806802" y="5215900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Flecha derecha 20"/>
          <p:cNvSpPr/>
          <p:nvPr/>
        </p:nvSpPr>
        <p:spPr>
          <a:xfrm rot="18720000">
            <a:off x="863692" y="525683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0" name="Elipse 29"/>
          <p:cNvSpPr/>
          <p:nvPr/>
        </p:nvSpPr>
        <p:spPr>
          <a:xfrm>
            <a:off x="4129561" y="5227739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1" name="Flecha derecha 30"/>
          <p:cNvSpPr/>
          <p:nvPr/>
        </p:nvSpPr>
        <p:spPr>
          <a:xfrm rot="2460000">
            <a:off x="4187717" y="527214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4" name="18 CuadroTexto"/>
          <p:cNvSpPr txBox="1"/>
          <p:nvPr/>
        </p:nvSpPr>
        <p:spPr>
          <a:xfrm>
            <a:off x="5805069" y="6043060"/>
            <a:ext cx="87777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2012-2013: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13.0%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37" name="18 CuadroTexto"/>
          <p:cNvSpPr txBox="1"/>
          <p:nvPr/>
        </p:nvSpPr>
        <p:spPr>
          <a:xfrm>
            <a:off x="6473194" y="6042639"/>
            <a:ext cx="87777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Incremento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2013-2014: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8.2%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7</a:t>
            </a:fld>
            <a:endParaRPr lang="es-MX" dirty="0"/>
          </a:p>
        </p:txBody>
      </p:sp>
      <p:sp>
        <p:nvSpPr>
          <p:cNvPr id="39" name="18 CuadroTexto"/>
          <p:cNvSpPr txBox="1"/>
          <p:nvPr/>
        </p:nvSpPr>
        <p:spPr>
          <a:xfrm>
            <a:off x="7132330" y="6044665"/>
            <a:ext cx="87777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 smtClean="0">
                <a:latin typeface="Calibri" pitchFamily="34" charset="0"/>
              </a:rPr>
              <a:t>Decremento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2014-2015: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-4.9%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42" name="Elipse 19"/>
          <p:cNvSpPr/>
          <p:nvPr/>
        </p:nvSpPr>
        <p:spPr>
          <a:xfrm>
            <a:off x="1476385" y="5229200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3" name="Flecha derecha 20"/>
          <p:cNvSpPr/>
          <p:nvPr/>
        </p:nvSpPr>
        <p:spPr>
          <a:xfrm rot="18720000">
            <a:off x="1533275" y="527013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6" name="Elipse 19"/>
          <p:cNvSpPr/>
          <p:nvPr/>
        </p:nvSpPr>
        <p:spPr>
          <a:xfrm>
            <a:off x="2132685" y="5229200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7" name="Flecha derecha 20"/>
          <p:cNvSpPr/>
          <p:nvPr/>
        </p:nvSpPr>
        <p:spPr>
          <a:xfrm rot="18720000">
            <a:off x="2189575" y="527013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8" name="Elipse 19"/>
          <p:cNvSpPr/>
          <p:nvPr/>
        </p:nvSpPr>
        <p:spPr>
          <a:xfrm>
            <a:off x="2802268" y="5231614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9" name="Flecha derecha 20"/>
          <p:cNvSpPr/>
          <p:nvPr/>
        </p:nvSpPr>
        <p:spPr>
          <a:xfrm rot="18720000">
            <a:off x="2859158" y="5272544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0" name="Elipse 19"/>
          <p:cNvSpPr/>
          <p:nvPr/>
        </p:nvSpPr>
        <p:spPr>
          <a:xfrm>
            <a:off x="3461460" y="5228210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1" name="Flecha derecha 20"/>
          <p:cNvSpPr/>
          <p:nvPr/>
        </p:nvSpPr>
        <p:spPr>
          <a:xfrm rot="18720000">
            <a:off x="3518350" y="526914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2" name="Elipse 29"/>
          <p:cNvSpPr/>
          <p:nvPr/>
        </p:nvSpPr>
        <p:spPr>
          <a:xfrm>
            <a:off x="5467293" y="523690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3" name="Flecha derecha 30"/>
          <p:cNvSpPr/>
          <p:nvPr/>
        </p:nvSpPr>
        <p:spPr>
          <a:xfrm rot="2460000">
            <a:off x="5525449" y="5281307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4" name="Elipse 19"/>
          <p:cNvSpPr/>
          <p:nvPr/>
        </p:nvSpPr>
        <p:spPr>
          <a:xfrm>
            <a:off x="4799192" y="5226491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5" name="Flecha derecha 20"/>
          <p:cNvSpPr/>
          <p:nvPr/>
        </p:nvSpPr>
        <p:spPr>
          <a:xfrm rot="18720000">
            <a:off x="4856082" y="5267421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6" name="Elipse 29"/>
          <p:cNvSpPr/>
          <p:nvPr/>
        </p:nvSpPr>
        <p:spPr>
          <a:xfrm>
            <a:off x="7462735" y="5236906"/>
            <a:ext cx="216000" cy="216000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7" name="Flecha derecha 30"/>
          <p:cNvSpPr/>
          <p:nvPr/>
        </p:nvSpPr>
        <p:spPr>
          <a:xfrm rot="2460000">
            <a:off x="7520891" y="5281307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8" name="Elipse 19"/>
          <p:cNvSpPr/>
          <p:nvPr/>
        </p:nvSpPr>
        <p:spPr>
          <a:xfrm>
            <a:off x="6135442" y="5229895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9" name="Flecha derecha 20"/>
          <p:cNvSpPr/>
          <p:nvPr/>
        </p:nvSpPr>
        <p:spPr>
          <a:xfrm rot="18720000">
            <a:off x="6192332" y="5270825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0" name="Elipse 19"/>
          <p:cNvSpPr/>
          <p:nvPr/>
        </p:nvSpPr>
        <p:spPr>
          <a:xfrm>
            <a:off x="6794634" y="5237377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1" name="Flecha derecha 20"/>
          <p:cNvSpPr/>
          <p:nvPr/>
        </p:nvSpPr>
        <p:spPr>
          <a:xfrm rot="18720000">
            <a:off x="6851524" y="5278307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4" name="18 CuadroTexto"/>
          <p:cNvSpPr txBox="1"/>
          <p:nvPr/>
        </p:nvSpPr>
        <p:spPr>
          <a:xfrm>
            <a:off x="7849467" y="6043060"/>
            <a:ext cx="79797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00" b="1" dirty="0">
                <a:latin typeface="Calibri" pitchFamily="34" charset="0"/>
              </a:rPr>
              <a:t>Incremento</a:t>
            </a:r>
            <a:endParaRPr lang="es-MX" sz="900" b="1" dirty="0" smtClean="0">
              <a:latin typeface="Calibri" pitchFamily="34" charset="0"/>
            </a:endParaRPr>
          </a:p>
          <a:p>
            <a:pPr algn="ctr"/>
            <a:r>
              <a:rPr lang="es-MX" sz="900" b="1" dirty="0" smtClean="0">
                <a:latin typeface="Calibri" pitchFamily="34" charset="0"/>
              </a:rPr>
              <a:t>2015-2016:</a:t>
            </a:r>
          </a:p>
          <a:p>
            <a:pPr algn="ctr"/>
            <a:r>
              <a:rPr lang="es-MX" sz="900" b="1" dirty="0" smtClean="0">
                <a:latin typeface="Calibri" pitchFamily="34" charset="0"/>
              </a:rPr>
              <a:t>19.2%</a:t>
            </a:r>
            <a:endParaRPr lang="es-ES" sz="900" dirty="0">
              <a:latin typeface="Calibri" pitchFamily="34" charset="0"/>
            </a:endParaRPr>
          </a:p>
        </p:txBody>
      </p:sp>
      <p:sp>
        <p:nvSpPr>
          <p:cNvPr id="45" name="Elipse 44"/>
          <p:cNvSpPr/>
          <p:nvPr/>
        </p:nvSpPr>
        <p:spPr>
          <a:xfrm>
            <a:off x="8111302" y="5229200"/>
            <a:ext cx="216000" cy="216000"/>
          </a:xfrm>
          <a:prstGeom prst="ellipse">
            <a:avLst/>
          </a:prstGeom>
          <a:solidFill>
            <a:srgbClr val="00CC6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2" name="Flecha derecha 61"/>
          <p:cNvSpPr/>
          <p:nvPr/>
        </p:nvSpPr>
        <p:spPr>
          <a:xfrm rot="18720000">
            <a:off x="8168192" y="5270130"/>
            <a:ext cx="108000" cy="108000"/>
          </a:xfrm>
          <a:prstGeom prst="rightArrow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xmlns="" val="290469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8</a:t>
            </a:fld>
            <a:endParaRPr lang="es-MX" dirty="0"/>
          </a:p>
        </p:txBody>
      </p:sp>
      <p:sp>
        <p:nvSpPr>
          <p:cNvPr id="39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1.2 Total de solicitudes por año y mes</a:t>
            </a: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0" name="8 CuadroTexto"/>
          <p:cNvSpPr txBox="1"/>
          <p:nvPr/>
        </p:nvSpPr>
        <p:spPr>
          <a:xfrm>
            <a:off x="1700233" y="1124744"/>
            <a:ext cx="57292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b="1" dirty="0" smtClean="0">
                <a:latin typeface="Calibri" pitchFamily="34" charset="0"/>
              </a:rPr>
              <a:t>Total de solicitudes, 2006-2016</a:t>
            </a:r>
            <a:r>
              <a:rPr lang="es-MX" sz="1100" b="1" dirty="0">
                <a:latin typeface="Calibri" pitchFamily="34" charset="0"/>
              </a:rPr>
              <a:t>: </a:t>
            </a:r>
            <a:r>
              <a:rPr lang="es-MX" sz="1100" b="1" dirty="0" smtClean="0">
                <a:latin typeface="Calibri" pitchFamily="34" charset="0"/>
              </a:rPr>
              <a:t>887,236</a:t>
            </a:r>
            <a:endParaRPr lang="es-MX" sz="1100" b="1" dirty="0">
              <a:latin typeface="Calibri" pitchFamily="34" charset="0"/>
            </a:endParaRPr>
          </a:p>
        </p:txBody>
      </p:sp>
      <p:graphicFrame>
        <p:nvGraphicFramePr>
          <p:cNvPr id="41" name="6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099576360"/>
              </p:ext>
            </p:extLst>
          </p:nvPr>
        </p:nvGraphicFramePr>
        <p:xfrm>
          <a:off x="214313" y="1386355"/>
          <a:ext cx="8715375" cy="5355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1706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36034" y="6439217"/>
            <a:ext cx="441297" cy="365125"/>
          </a:xfrm>
        </p:spPr>
        <p:txBody>
          <a:bodyPr anchor="b"/>
          <a:lstStyle>
            <a:lvl1pPr>
              <a:defRPr sz="1000" b="1">
                <a:latin typeface="Calibri" pitchFamily="34" charset="0"/>
              </a:defRPr>
            </a:lvl1pPr>
          </a:lstStyle>
          <a:p>
            <a:pPr>
              <a:defRPr/>
            </a:pPr>
            <a:fld id="{BD43386B-512A-4F48-AC60-1F2A615D5642}" type="slidenum">
              <a:rPr lang="es-MX" smtClean="0"/>
              <a:pPr>
                <a:defRPr/>
              </a:pPr>
              <a:t>9</a:t>
            </a:fld>
            <a:endParaRPr lang="es-MX" dirty="0"/>
          </a:p>
        </p:txBody>
      </p:sp>
      <p:sp>
        <p:nvSpPr>
          <p:cNvPr id="6" name="1 CuadroTexto"/>
          <p:cNvSpPr txBox="1"/>
          <p:nvPr/>
        </p:nvSpPr>
        <p:spPr>
          <a:xfrm>
            <a:off x="76169" y="62842"/>
            <a:ext cx="8024223" cy="864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1.3 Total de solicitudes por </a:t>
            </a:r>
            <a:r>
              <a:rPr lang="es-ES" b="1" dirty="0" smtClean="0">
                <a:solidFill>
                  <a:schemeClr val="bg1"/>
                </a:solidFill>
                <a:latin typeface="Calibri" pitchFamily="34" charset="0"/>
              </a:rPr>
              <a:t>Sujeto Obligado</a:t>
            </a:r>
            <a:endParaRPr lang="es-ES" b="1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latin typeface="Calibri" pitchFamily="34" charset="0"/>
              </a:rPr>
              <a:t>(solicitudes de información pública y de datos personales)</a:t>
            </a:r>
          </a:p>
          <a:p>
            <a:pPr algn="ctr"/>
            <a:r>
              <a:rPr lang="es-ES" sz="1400" b="1" i="1" dirty="0">
                <a:solidFill>
                  <a:schemeClr val="bg1"/>
                </a:solidFill>
                <a:latin typeface="Calibri" pitchFamily="34" charset="0"/>
              </a:rPr>
              <a:t>2006 </a:t>
            </a:r>
            <a:r>
              <a:rPr lang="es-ES" sz="1400" b="1" i="1" dirty="0" smtClean="0">
                <a:solidFill>
                  <a:schemeClr val="bg1"/>
                </a:solidFill>
                <a:latin typeface="Calibri" pitchFamily="34" charset="0"/>
              </a:rPr>
              <a:t>- 2016</a:t>
            </a:r>
            <a:endParaRPr lang="es-ES" sz="1400" b="1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7" name="4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81162220"/>
              </p:ext>
            </p:extLst>
          </p:nvPr>
        </p:nvGraphicFramePr>
        <p:xfrm>
          <a:off x="66940" y="1068571"/>
          <a:ext cx="9000000" cy="540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  <a:gridCol w="540000"/>
              </a:tblGrid>
              <a:tr h="28800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Sujetos Obligados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" marR="1918" marT="0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2007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2008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2009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2010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2011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2012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2013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2014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2015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1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2016</a:t>
                      </a:r>
                      <a:endParaRPr lang="es-MX" sz="11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18" marR="1918" marT="1918" marB="0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99"/>
                    </a:solidFill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Agencia de Gestión Urbana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Agencia de Protección Sanitaria del Gobierno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Asamblea Constituyente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Asamblea Legislativa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2,631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2,348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1,675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2,318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Auditoría Superior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2,129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2,594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2,418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Autoridad de la Zona Patrimonio Mundial Natural y Cultural de la Humanidad en Xochimilco, Tláhuac y Milpa Alta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Autoridad del Centro Histórico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Autoridad del Espacio Público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609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1,125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2,546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Caja de Previsión de la Policía Auxiliar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496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514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Caja de Previsión de la Policía Preventiva del </a:t>
                      </a:r>
                      <a:r>
                        <a:rPr lang="es-E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</a:t>
                      </a:r>
                      <a:endParaRPr lang="es-E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Caja de Previsión para Trabajadores a Lista de Raya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Centro de Comando, Control, Cómputo, Comunicaciones y Contacto Ciudadano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530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Comisión de Derechos Humanos del Distrito Federal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645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1,107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1,066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1,055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1,077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Comisión de Filmaciones de la Ciudad de México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8000">
                <a:tc>
                  <a:txBody>
                    <a:bodyPr/>
                    <a:lstStyle/>
                    <a:p>
                      <a:pPr algn="l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Consejería Jurídica y de Servicios Legales</a:t>
                      </a:r>
                    </a:p>
                  </a:txBody>
                  <a:tcPr marL="36000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1,376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1,480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1,538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1,537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2,065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1,803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1,660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2,004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9422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Concurrencia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</a:minorFont>
  </a:fontScheme>
  <a:fmtScheme name="Concurrencia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95000" t="-106500" r="5000" b="2065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5172</TotalTime>
  <Words>8217</Words>
  <Application>Microsoft Office PowerPoint</Application>
  <PresentationFormat>Presentación en pantalla (4:3)</PresentationFormat>
  <Paragraphs>4174</Paragraphs>
  <Slides>47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47</vt:i4>
      </vt:variant>
    </vt:vector>
  </HeadingPairs>
  <TitlesOfParts>
    <vt:vector size="48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Daniel Atalo Navarro Ramírez</dc:creator>
  <cp:lastModifiedBy>David Otero</cp:lastModifiedBy>
  <cp:revision>468</cp:revision>
  <cp:lastPrinted>2016-02-12T20:45:17Z</cp:lastPrinted>
  <dcterms:created xsi:type="dcterms:W3CDTF">2009-04-14T16:15:20Z</dcterms:created>
  <dcterms:modified xsi:type="dcterms:W3CDTF">2017-02-22T17:50:25Z</dcterms:modified>
</cp:coreProperties>
</file>