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theme/themeOverride3.xml" ContentType="application/vnd.openxmlformats-officedocument.themeOverr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theme/themeOverride4.xml" ContentType="application/vnd.openxmlformats-officedocument.themeOverride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theme/themeOverride5.xml" ContentType="application/vnd.openxmlformats-officedocument.themeOverride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theme/themeOverride6.xml" ContentType="application/vnd.openxmlformats-officedocument.themeOverride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drawings/drawing1.xml" ContentType="application/vnd.openxmlformats-officedocument.drawingml.chartshapes+xml"/>
  <Override PartName="/ppt/charts/chart2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0"/>
  </p:notesMasterIdLst>
  <p:sldIdLst>
    <p:sldId id="258" r:id="rId2"/>
    <p:sldId id="293" r:id="rId3"/>
    <p:sldId id="294" r:id="rId4"/>
    <p:sldId id="295" r:id="rId5"/>
    <p:sldId id="296" r:id="rId6"/>
    <p:sldId id="349" r:id="rId7"/>
    <p:sldId id="282" r:id="rId8"/>
    <p:sldId id="291" r:id="rId9"/>
    <p:sldId id="420" r:id="rId10"/>
    <p:sldId id="573" r:id="rId11"/>
    <p:sldId id="574" r:id="rId12"/>
    <p:sldId id="575" r:id="rId13"/>
    <p:sldId id="576" r:id="rId14"/>
    <p:sldId id="577" r:id="rId15"/>
    <p:sldId id="578" r:id="rId16"/>
    <p:sldId id="579" r:id="rId17"/>
    <p:sldId id="534" r:id="rId18"/>
    <p:sldId id="299" r:id="rId19"/>
    <p:sldId id="350" r:id="rId20"/>
    <p:sldId id="308" r:id="rId21"/>
    <p:sldId id="309" r:id="rId22"/>
    <p:sldId id="580" r:id="rId23"/>
    <p:sldId id="581" r:id="rId24"/>
    <p:sldId id="582" r:id="rId25"/>
    <p:sldId id="583" r:id="rId26"/>
    <p:sldId id="584" r:id="rId27"/>
    <p:sldId id="585" r:id="rId28"/>
    <p:sldId id="541" r:id="rId29"/>
    <p:sldId id="316" r:id="rId30"/>
    <p:sldId id="318" r:id="rId31"/>
    <p:sldId id="586" r:id="rId32"/>
    <p:sldId id="587" r:id="rId33"/>
    <p:sldId id="588" r:id="rId34"/>
    <p:sldId id="589" r:id="rId35"/>
    <p:sldId id="590" r:id="rId36"/>
    <p:sldId id="591" r:id="rId37"/>
    <p:sldId id="592" r:id="rId38"/>
    <p:sldId id="593" r:id="rId39"/>
    <p:sldId id="594" r:id="rId40"/>
    <p:sldId id="595" r:id="rId41"/>
    <p:sldId id="596" r:id="rId42"/>
    <p:sldId id="597" r:id="rId43"/>
    <p:sldId id="598" r:id="rId44"/>
    <p:sldId id="599" r:id="rId45"/>
    <p:sldId id="600" r:id="rId46"/>
    <p:sldId id="601" r:id="rId47"/>
    <p:sldId id="602" r:id="rId48"/>
    <p:sldId id="603" r:id="rId49"/>
    <p:sldId id="604" r:id="rId50"/>
    <p:sldId id="605" r:id="rId51"/>
    <p:sldId id="606" r:id="rId52"/>
    <p:sldId id="607" r:id="rId53"/>
    <p:sldId id="608" r:id="rId54"/>
    <p:sldId id="609" r:id="rId55"/>
    <p:sldId id="610" r:id="rId56"/>
    <p:sldId id="611" r:id="rId57"/>
    <p:sldId id="612" r:id="rId58"/>
    <p:sldId id="613" r:id="rId59"/>
    <p:sldId id="614" r:id="rId60"/>
    <p:sldId id="615" r:id="rId61"/>
    <p:sldId id="616" r:id="rId62"/>
    <p:sldId id="617" r:id="rId63"/>
    <p:sldId id="618" r:id="rId64"/>
    <p:sldId id="619" r:id="rId65"/>
    <p:sldId id="620" r:id="rId66"/>
    <p:sldId id="621" r:id="rId67"/>
    <p:sldId id="622" r:id="rId68"/>
    <p:sldId id="623" r:id="rId69"/>
  </p:sldIdLst>
  <p:sldSz cx="9144000" cy="6858000" type="screen4x3"/>
  <p:notesSz cx="7010400" cy="92964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  <a:srgbClr val="009999"/>
    <a:srgbClr val="00FFCC"/>
    <a:srgbClr val="008080"/>
    <a:srgbClr val="EB641B"/>
    <a:srgbClr val="8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825" autoAdjust="0"/>
    <p:restoredTop sz="96522" autoAdjust="0"/>
  </p:normalViewPr>
  <p:slideViewPr>
    <p:cSldViewPr>
      <p:cViewPr varScale="1">
        <p:scale>
          <a:sx n="88" d="100"/>
          <a:sy n="88" d="100"/>
        </p:scale>
        <p:origin x="97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5.xlsx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16.xlsx"/><Relationship Id="rId1" Type="http://schemas.openxmlformats.org/officeDocument/2006/relationships/themeOverride" Target="../theme/themeOverride4.xm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7.xlsx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18.xlsx"/><Relationship Id="rId1" Type="http://schemas.openxmlformats.org/officeDocument/2006/relationships/themeOverride" Target="../theme/themeOverride5.xm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9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2.xlsx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20.xlsx"/><Relationship Id="rId1" Type="http://schemas.openxmlformats.org/officeDocument/2006/relationships/themeOverride" Target="../theme/themeOverride6.xm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3.xlsx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Hoja_de_c_lculo_de_Microsoft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5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8.xlsx"/><Relationship Id="rId1" Type="http://schemas.openxmlformats.org/officeDocument/2006/relationships/themeOverride" Target="../theme/themeOverride3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1228988825142125E-2"/>
          <c:y val="3.303120122101711E-2"/>
          <c:w val="0.97652304667141776"/>
          <c:h val="0.876171807861210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Solicitudes</c:v>
                </c:pt>
              </c:strCache>
            </c:strRef>
          </c:tx>
          <c:spPr>
            <a:solidFill>
              <a:srgbClr val="00808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1"/>
            <c:invertIfNegative val="0"/>
            <c:bubble3D val="0"/>
            <c:spPr>
              <a:solidFill>
                <a:srgbClr val="00CC66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2"/>
            <c:invertIfNegative val="0"/>
            <c:bubble3D val="0"/>
            <c:spPr>
              <a:solidFill>
                <a:srgbClr val="CC0066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4"/>
            <c:invertIfNegative val="0"/>
            <c:bubble3D val="0"/>
            <c:spPr>
              <a:solidFill>
                <a:srgbClr val="39639D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5"/>
            <c:invertIfNegative val="0"/>
            <c:bubble3D val="0"/>
            <c:spPr>
              <a:solidFill>
                <a:sysClr val="window" lastClr="FFFFFF">
                  <a:lumMod val="65000"/>
                </a:sys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6"/>
            <c:invertIfNegative val="0"/>
            <c:bubble3D val="0"/>
            <c:spPr>
              <a:solidFill>
                <a:srgbClr val="996633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7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8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9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10"/>
            <c:invertIfNegative val="0"/>
            <c:bubble3D val="0"/>
            <c:spPr>
              <a:solidFill>
                <a:srgbClr val="009999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11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Pt>
            <c:idx val="12"/>
            <c:invertIfNegative val="0"/>
            <c:bubble3D val="0"/>
            <c:spPr>
              <a:solidFill>
                <a:srgbClr val="1F497D">
                  <a:lumMod val="75000"/>
                </a:srgb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Hoja1!$A$2:$A$14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Hoja1!$B$2:$B$14</c:f>
              <c:numCache>
                <c:formatCode>#,##0</c:formatCode>
                <c:ptCount val="13"/>
                <c:pt idx="0">
                  <c:v>2665</c:v>
                </c:pt>
                <c:pt idx="1">
                  <c:v>4359</c:v>
                </c:pt>
                <c:pt idx="2">
                  <c:v>6621</c:v>
                </c:pt>
                <c:pt idx="3">
                  <c:v>19044</c:v>
                </c:pt>
                <c:pt idx="4">
                  <c:v>41164</c:v>
                </c:pt>
                <c:pt idx="5">
                  <c:v>96233</c:v>
                </c:pt>
                <c:pt idx="6">
                  <c:v>89571</c:v>
                </c:pt>
                <c:pt idx="7">
                  <c:v>94048</c:v>
                </c:pt>
                <c:pt idx="8">
                  <c:v>91576</c:v>
                </c:pt>
                <c:pt idx="9">
                  <c:v>103470</c:v>
                </c:pt>
                <c:pt idx="10">
                  <c:v>111964</c:v>
                </c:pt>
                <c:pt idx="11">
                  <c:v>106525</c:v>
                </c:pt>
                <c:pt idx="12">
                  <c:v>127020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20"/>
        <c:axId val="559873328"/>
        <c:axId val="559874504"/>
      </c:barChart>
      <c:catAx>
        <c:axId val="559873328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txPr>
          <a:bodyPr/>
          <a:lstStyle/>
          <a:p>
            <a:pPr>
              <a:defRPr sz="1050"/>
            </a:pPr>
            <a:endParaRPr lang="es-ES"/>
          </a:p>
        </c:txPr>
        <c:crossAx val="559874504"/>
        <c:crosses val="autoZero"/>
        <c:auto val="1"/>
        <c:lblAlgn val="ctr"/>
        <c:lblOffset val="100"/>
        <c:noMultiLvlLbl val="0"/>
      </c:catAx>
      <c:valAx>
        <c:axId val="559874504"/>
        <c:scaling>
          <c:orientation val="minMax"/>
          <c:max val="140000"/>
          <c:min val="0"/>
        </c:scaling>
        <c:delete val="1"/>
        <c:axPos val="l"/>
        <c:numFmt formatCode="#,##0" sourceLinked="0"/>
        <c:majorTickMark val="out"/>
        <c:minorTickMark val="none"/>
        <c:tickLblPos val="nextTo"/>
        <c:crossAx val="559873328"/>
        <c:crosses val="autoZero"/>
        <c:crossBetween val="between"/>
        <c:majorUnit val="20000"/>
      </c:valAx>
    </c:plotArea>
    <c:plotVisOnly val="1"/>
    <c:dispBlanksAs val="gap"/>
    <c:showDLblsOverMax val="0"/>
  </c:chart>
  <c:txPr>
    <a:bodyPr/>
    <a:lstStyle/>
    <a:p>
      <a:pPr>
        <a:defRPr sz="1100" b="1">
          <a:latin typeface="Calibri" pitchFamily="34" charset="0"/>
        </a:defRPr>
      </a:pPr>
      <a:endParaRPr lang="es-ES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63895973733415E-2"/>
          <c:y val="3.7308888755950197E-2"/>
          <c:w val="0.9587220805253317"/>
          <c:h val="0.747780962371702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008080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88E-46CB-BBCD-45E505978075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88E-46CB-BBCD-45E505978075}"/>
              </c:ext>
            </c:extLst>
          </c:dPt>
          <c:dPt>
            <c:idx val="2"/>
            <c:invertIfNegative val="0"/>
            <c:bubble3D val="0"/>
            <c:spPr>
              <a:solidFill>
                <a:srgbClr val="009999"/>
              </a:solidFill>
              <a:ln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88E-46CB-BBCD-45E505978075}"/>
              </c:ext>
            </c:extLst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88E-46CB-BBCD-45E505978075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B88E-46CB-BBCD-45E505978075}"/>
              </c:ext>
            </c:extLst>
          </c:dPt>
          <c:dPt>
            <c:idx val="5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B88E-46CB-BBCD-45E505978075}"/>
              </c:ext>
            </c:extLst>
          </c:dPt>
          <c:dLbls>
            <c:dLbl>
              <c:idx val="0"/>
              <c:layout>
                <c:manualLayout>
                  <c:x val="-1.8762690670303945E-3"/>
                  <c:y val="-1.8646432447676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88E-46CB-BBCD-45E50597807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2012:
2,493
solicitudes</c:v>
                </c:pt>
                <c:pt idx="1">
                  <c:v>2013:
1,632
solicitudes</c:v>
                </c:pt>
                <c:pt idx="2">
                  <c:v>2014:
1,682
solicitudes</c:v>
                </c:pt>
                <c:pt idx="3">
                  <c:v>2015:
893
solicitudes</c:v>
                </c:pt>
                <c:pt idx="4">
                  <c:v>2016:
723
solicitudes</c:v>
                </c:pt>
              </c:strCache>
            </c:strRef>
          </c:cat>
          <c:val>
            <c:numRef>
              <c:f>Hoja1!$B$2:$B$6</c:f>
              <c:numCache>
                <c:formatCode>0.0</c:formatCode>
                <c:ptCount val="5"/>
                <c:pt idx="0">
                  <c:v>3.49338146811071</c:v>
                </c:pt>
                <c:pt idx="1">
                  <c:v>4.5600490196078427</c:v>
                </c:pt>
                <c:pt idx="2">
                  <c:v>3.9233055885850154</c:v>
                </c:pt>
                <c:pt idx="3">
                  <c:v>4.7816349384098533</c:v>
                </c:pt>
                <c:pt idx="4">
                  <c:v>4.4052558782849225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B88E-46CB-BBCD-45E50597807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630792544"/>
        <c:axId val="630790192"/>
        <c:axId val="0"/>
      </c:bar3DChart>
      <c:catAx>
        <c:axId val="630792544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630790192"/>
        <c:crosses val="autoZero"/>
        <c:auto val="1"/>
        <c:lblAlgn val="ctr"/>
        <c:lblOffset val="100"/>
        <c:noMultiLvlLbl val="0"/>
      </c:catAx>
      <c:valAx>
        <c:axId val="630790192"/>
        <c:scaling>
          <c:orientation val="minMax"/>
          <c:max val="6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630792544"/>
        <c:crosses val="autoZero"/>
        <c:crossBetween val="between"/>
        <c:majorUnit val="2.5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/>
              <a:t>Porcentajes</a:t>
            </a:r>
          </a:p>
        </c:rich>
      </c:tx>
      <c:layout>
        <c:manualLayout>
          <c:xMode val="edge"/>
          <c:yMode val="edge"/>
          <c:x val="0.43882709482348375"/>
          <c:y val="0.2442023350062555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9555418684733678E-2"/>
          <c:y val="0.31759756162358782"/>
          <c:w val="0.96088916263053525"/>
          <c:h val="0.609478375188587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2012: 78,024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0.0</c:formatCode>
                <c:ptCount val="2"/>
                <c:pt idx="0">
                  <c:v>2.2044499128473292</c:v>
                </c:pt>
                <c:pt idx="1">
                  <c:v>97.795550087152677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580-419E-9D51-520DAC38A2B0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2013: 87,625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Hoja1!$C$2:$C$3</c:f>
              <c:numCache>
                <c:formatCode>0.0</c:formatCode>
                <c:ptCount val="2"/>
                <c:pt idx="0">
                  <c:v>1.9925820256776035</c:v>
                </c:pt>
                <c:pt idx="1">
                  <c:v>98.007417974322394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580-419E-9D51-520DAC38A2B0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2014: 94,276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Hoja1!$D$2:$D$3</c:f>
              <c:numCache>
                <c:formatCode>0.0</c:formatCode>
                <c:ptCount val="2"/>
                <c:pt idx="0">
                  <c:v>2.379184522041665</c:v>
                </c:pt>
                <c:pt idx="1">
                  <c:v>97.620815477958331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580-419E-9D51-520DAC38A2B0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2015: 85,912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Hoja1!$E$2:$E$3</c:f>
              <c:numCache>
                <c:formatCode>0.0</c:formatCode>
                <c:ptCount val="2"/>
                <c:pt idx="0">
                  <c:v>1.8111556010801748</c:v>
                </c:pt>
                <c:pt idx="1">
                  <c:v>98.188844398919827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580-419E-9D51-520DAC38A2B0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2016: 103,917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Hoja1!$F$2:$F$3</c:f>
              <c:numCache>
                <c:formatCode>0.0</c:formatCode>
                <c:ptCount val="2"/>
                <c:pt idx="0">
                  <c:v>1.5550872330802468</c:v>
                </c:pt>
                <c:pt idx="1">
                  <c:v>98.444912766919757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580-419E-9D51-520DAC38A2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631388168"/>
        <c:axId val="631386208"/>
      </c:barChart>
      <c:catAx>
        <c:axId val="631388168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631386208"/>
        <c:crosses val="autoZero"/>
        <c:auto val="1"/>
        <c:lblAlgn val="ctr"/>
        <c:lblOffset val="100"/>
        <c:noMultiLvlLbl val="0"/>
      </c:catAx>
      <c:valAx>
        <c:axId val="631386208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one"/>
        <c:crossAx val="63138816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8.2039234276313055E-3"/>
          <c:y val="2.9201124140000475E-2"/>
          <c:w val="0.98367051015713214"/>
          <c:h val="0.167937114989946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/>
              <a:t>Porcentajes</a:t>
            </a:r>
          </a:p>
        </c:rich>
      </c:tx>
      <c:layout>
        <c:manualLayout>
          <c:xMode val="edge"/>
          <c:yMode val="edge"/>
          <c:x val="0.41727027266235284"/>
          <c:y val="0.31018022481137575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9555418684733678E-2"/>
          <c:y val="0.3730191022340662"/>
          <c:w val="0.96088916263053525"/>
          <c:h val="0.554056845375889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2015: 710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Prevención total</c:v>
                </c:pt>
                <c:pt idx="1">
                  <c:v>Prevención parcial</c:v>
                </c:pt>
              </c:strCache>
            </c:strRef>
          </c:cat>
          <c:val>
            <c:numRef>
              <c:f>Hoja1!$B$2:$B$3</c:f>
              <c:numCache>
                <c:formatCode>0.0</c:formatCode>
                <c:ptCount val="2"/>
                <c:pt idx="0">
                  <c:v>75.352112676056336</c:v>
                </c:pt>
                <c:pt idx="1">
                  <c:v>24.647887323943664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580-419E-9D51-520DAC38A2B0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2016: 1,616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Prevención total</c:v>
                </c:pt>
                <c:pt idx="1">
                  <c:v>Prevención parcial</c:v>
                </c:pt>
              </c:strCache>
            </c:strRef>
          </c:cat>
          <c:val>
            <c:numRef>
              <c:f>Hoja1!$C$2:$C$3</c:f>
              <c:numCache>
                <c:formatCode>0.0</c:formatCode>
                <c:ptCount val="2"/>
                <c:pt idx="0">
                  <c:v>81.435643564356425</c:v>
                </c:pt>
                <c:pt idx="1">
                  <c:v>18.564356435643564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580-419E-9D51-520DAC38A2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11010896"/>
        <c:axId val="411012072"/>
      </c:barChart>
      <c:catAx>
        <c:axId val="411010896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411012072"/>
        <c:crosses val="autoZero"/>
        <c:auto val="1"/>
        <c:lblAlgn val="ctr"/>
        <c:lblOffset val="100"/>
        <c:noMultiLvlLbl val="0"/>
      </c:catAx>
      <c:valAx>
        <c:axId val="411012072"/>
        <c:scaling>
          <c:orientation val="minMax"/>
          <c:max val="100"/>
        </c:scaling>
        <c:delete val="1"/>
        <c:axPos val="l"/>
        <c:numFmt formatCode="0.0" sourceLinked="1"/>
        <c:majorTickMark val="out"/>
        <c:minorTickMark val="none"/>
        <c:tickLblPos val="nextTo"/>
        <c:crossAx val="41101089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2.9760921831295851E-2"/>
          <c:y val="0.16907442980483817"/>
          <c:w val="0.96660640912325879"/>
          <c:h val="0.1291123499962179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/>
              <a:t>Porcentajes</a:t>
            </a:r>
          </a:p>
        </c:rich>
      </c:tx>
      <c:layout>
        <c:manualLayout>
          <c:xMode val="edge"/>
          <c:yMode val="edge"/>
          <c:x val="0.45158581916824125"/>
          <c:y val="0.2187450934554988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"/>
          <c:y val="0.30334511946337683"/>
          <c:w val="0.99037985678358975"/>
          <c:h val="0.56789301993820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2012: 78,024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Sí. Por el volumen de la información</c:v>
                </c:pt>
                <c:pt idx="1">
                  <c:v>Sí. Por la complejidad de la información</c:v>
                </c:pt>
                <c:pt idx="2">
                  <c:v>Sí. Por volumen y complejidad de la información</c:v>
                </c:pt>
                <c:pt idx="3">
                  <c:v>No</c:v>
                </c:pt>
              </c:strCache>
            </c:strRef>
          </c:cat>
          <c:val>
            <c:numRef>
              <c:f>Hoja1!$B$2:$B$5</c:f>
              <c:numCache>
                <c:formatCode>0.0</c:formatCode>
                <c:ptCount val="4"/>
                <c:pt idx="0">
                  <c:v>1.5456782528452784</c:v>
                </c:pt>
                <c:pt idx="1">
                  <c:v>6.4813390751563613</c:v>
                </c:pt>
                <c:pt idx="2">
                  <c:v>3.4527837588434327</c:v>
                </c:pt>
                <c:pt idx="3">
                  <c:v>88.520198913154928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80-4DF1-A73E-40BE1CE290FA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2013: 87,625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Sí. Por el volumen de la información</c:v>
                </c:pt>
                <c:pt idx="1">
                  <c:v>Sí. Por la complejidad de la información</c:v>
                </c:pt>
                <c:pt idx="2">
                  <c:v>Sí. Por volumen y complejidad de la información</c:v>
                </c:pt>
                <c:pt idx="3">
                  <c:v>No</c:v>
                </c:pt>
              </c:strCache>
            </c:strRef>
          </c:cat>
          <c:val>
            <c:numRef>
              <c:f>Hoja1!$C$2:$C$5</c:f>
              <c:numCache>
                <c:formatCode>0.0</c:formatCode>
                <c:ptCount val="4"/>
                <c:pt idx="0">
                  <c:v>1.1492154065620543</c:v>
                </c:pt>
                <c:pt idx="1">
                  <c:v>8.5888730385164056</c:v>
                </c:pt>
                <c:pt idx="2">
                  <c:v>4.3708987161198287</c:v>
                </c:pt>
                <c:pt idx="3">
                  <c:v>85.891012838801714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A80-4DF1-A73E-40BE1CE290FA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2014: 94,276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Sí. Por el volumen de la información</c:v>
                </c:pt>
                <c:pt idx="1">
                  <c:v>Sí. Por la complejidad de la información</c:v>
                </c:pt>
                <c:pt idx="2">
                  <c:v>Sí. Por volumen y complejidad de la información</c:v>
                </c:pt>
                <c:pt idx="3">
                  <c:v>No</c:v>
                </c:pt>
              </c:strCache>
            </c:strRef>
          </c:cat>
          <c:val>
            <c:numRef>
              <c:f>Hoja1!$D$2:$D$5</c:f>
              <c:numCache>
                <c:formatCode>0.0</c:formatCode>
                <c:ptCount val="4"/>
                <c:pt idx="0">
                  <c:v>1.0395010395010396</c:v>
                </c:pt>
                <c:pt idx="1">
                  <c:v>8.4454155882727306</c:v>
                </c:pt>
                <c:pt idx="2">
                  <c:v>5.7851414994272137</c:v>
                </c:pt>
                <c:pt idx="3">
                  <c:v>84.729941872799017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A80-4DF1-A73E-40BE1CE290FA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2015: 85,912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Sí. Por el volumen de la información</c:v>
                </c:pt>
                <c:pt idx="1">
                  <c:v>Sí. Por la complejidad de la información</c:v>
                </c:pt>
                <c:pt idx="2">
                  <c:v>Sí. Por volumen y complejidad de la información</c:v>
                </c:pt>
                <c:pt idx="3">
                  <c:v>No</c:v>
                </c:pt>
              </c:strCache>
            </c:strRef>
          </c:cat>
          <c:val>
            <c:numRef>
              <c:f>Hoja1!$E$2:$E$5</c:f>
              <c:numCache>
                <c:formatCode>0.0</c:formatCode>
                <c:ptCount val="4"/>
                <c:pt idx="0">
                  <c:v>1.2256727814507868</c:v>
                </c:pt>
                <c:pt idx="1">
                  <c:v>8.3236334854269476</c:v>
                </c:pt>
                <c:pt idx="2">
                  <c:v>6.6800912561691028</c:v>
                </c:pt>
                <c:pt idx="3">
                  <c:v>83.770602476953158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A80-4DF1-A73E-40BE1CE290FA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2016: 103,917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Sí. Por el volumen de la información</c:v>
                </c:pt>
                <c:pt idx="1">
                  <c:v>Sí. Por la complejidad de la información</c:v>
                </c:pt>
                <c:pt idx="2">
                  <c:v>Sí. Por volumen y complejidad de la información</c:v>
                </c:pt>
                <c:pt idx="3">
                  <c:v>No</c:v>
                </c:pt>
              </c:strCache>
            </c:strRef>
          </c:cat>
          <c:val>
            <c:numRef>
              <c:f>Hoja1!$F$2:$F$5</c:f>
              <c:numCache>
                <c:formatCode>0.0</c:formatCode>
                <c:ptCount val="4"/>
                <c:pt idx="0">
                  <c:v>2.5760943830172156</c:v>
                </c:pt>
                <c:pt idx="1">
                  <c:v>7.6792055197898321</c:v>
                </c:pt>
                <c:pt idx="2">
                  <c:v>7.4203450830951629</c:v>
                </c:pt>
                <c:pt idx="3">
                  <c:v>82.32435501409779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D91-43E0-A3C1-80EC174766E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635556088"/>
        <c:axId val="635557656"/>
      </c:barChart>
      <c:catAx>
        <c:axId val="635556088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635557656"/>
        <c:crosses val="autoZero"/>
        <c:auto val="1"/>
        <c:lblAlgn val="ctr"/>
        <c:lblOffset val="100"/>
        <c:noMultiLvlLbl val="0"/>
      </c:catAx>
      <c:valAx>
        <c:axId val="635557656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one"/>
        <c:crossAx val="63555608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7.1884689579945647E-3"/>
          <c:y val="1.893217700098242E-2"/>
          <c:w val="0.98208545010150383"/>
          <c:h val="0.1403861728729013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07F-4843-B67F-0072C53F1BD4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07F-4843-B67F-0072C53F1BD4}"/>
              </c:ext>
            </c:extLst>
          </c:dPt>
          <c:dPt>
            <c:idx val="2"/>
            <c:invertIfNegative val="0"/>
            <c:bubble3D val="0"/>
            <c:spPr>
              <a:solidFill>
                <a:srgbClr val="009999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07F-4843-B67F-0072C53F1BD4}"/>
              </c:ext>
            </c:extLst>
          </c:dPt>
          <c:dPt>
            <c:idx val="3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6-707F-4843-B67F-0072C53F1BD4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707F-4843-B67F-0072C53F1BD4}"/>
              </c:ext>
            </c:extLst>
          </c:dPt>
          <c:dPt>
            <c:idx val="5"/>
            <c:invertIfNegative val="0"/>
            <c:bubble3D val="0"/>
            <c:spPr>
              <a:solidFill>
                <a:srgbClr val="7F7F7F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707F-4843-B67F-0072C53F1BD4}"/>
              </c:ext>
            </c:extLst>
          </c:dPt>
          <c:dLbls>
            <c:dLbl>
              <c:idx val="0"/>
              <c:layout>
                <c:manualLayout>
                  <c:x val="1.7544975767391487E-3"/>
                  <c:y val="-2.7586173607055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07F-4843-B67F-0072C53F1BD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-2.75861736070550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707F-4843-B67F-0072C53F1BD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2448113040027941E-3"/>
                  <c:y val="-1.8390782404703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707F-4843-B67F-0072C53F1BD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8.112028260006985E-3"/>
                  <c:y val="-2.14559128054873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707F-4843-B67F-0072C53F1BD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2012:
11,709
solicitudes</c:v>
                </c:pt>
                <c:pt idx="1">
                  <c:v>2013:
15,255
solicitudes</c:v>
                </c:pt>
                <c:pt idx="2">
                  <c:v>2014:
13,861
solicitudes</c:v>
                </c:pt>
                <c:pt idx="3">
                  <c:v>2015:
12,768
solicitudes</c:v>
                </c:pt>
                <c:pt idx="4">
                  <c:v>2016:
13,923
solicitudes</c:v>
                </c:pt>
              </c:strCache>
            </c:strRef>
          </c:cat>
          <c:val>
            <c:numRef>
              <c:f>Hoja1!$B$2:$B$6</c:f>
              <c:numCache>
                <c:formatCode>0.0</c:formatCode>
                <c:ptCount val="5"/>
                <c:pt idx="0">
                  <c:v>1.9445725510291236</c:v>
                </c:pt>
                <c:pt idx="1">
                  <c:v>1.7451982956407697</c:v>
                </c:pt>
                <c:pt idx="2">
                  <c:v>1.9557751965947601</c:v>
                </c:pt>
                <c:pt idx="3">
                  <c:v>1.8981046365914864</c:v>
                </c:pt>
                <c:pt idx="4">
                  <c:v>1.9987789987790103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707F-4843-B67F-0072C53F1BD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635559224"/>
        <c:axId val="635559616"/>
        <c:axId val="0"/>
      </c:bar3DChart>
      <c:catAx>
        <c:axId val="635559224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635559616"/>
        <c:crosses val="autoZero"/>
        <c:auto val="1"/>
        <c:lblAlgn val="ctr"/>
        <c:lblOffset val="100"/>
        <c:noMultiLvlLbl val="0"/>
      </c:catAx>
      <c:valAx>
        <c:axId val="635559616"/>
        <c:scaling>
          <c:orientation val="minMax"/>
          <c:max val="2.8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635559224"/>
        <c:crosses val="autoZero"/>
        <c:crossBetween val="between"/>
        <c:majorUnit val="1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3785329330256861"/>
          <c:y val="0.24899194207179595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0215733379330382E-2"/>
          <c:y val="0.35315193736643635"/>
          <c:w val="0.98133244783459717"/>
          <c:h val="0.616410063914467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2012: 56, 840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Aceptada con información total</c:v>
                </c:pt>
                <c:pt idx="1">
                  <c:v>Aceptada con información parcial</c:v>
                </c:pt>
              </c:strCache>
            </c:strRef>
          </c:cat>
          <c:val>
            <c:numRef>
              <c:f>Hoja1!$B$2:$B$3</c:f>
              <c:numCache>
                <c:formatCode>0.0</c:formatCode>
                <c:ptCount val="2"/>
                <c:pt idx="0">
                  <c:v>94.408866995073893</c:v>
                </c:pt>
                <c:pt idx="1">
                  <c:v>5.5911330049261085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1AE-4191-9A11-64A0BCFFD1DB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2013: 60,136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Aceptada con información total</c:v>
                </c:pt>
                <c:pt idx="1">
                  <c:v>Aceptada con información parcial</c:v>
                </c:pt>
              </c:strCache>
            </c:strRef>
          </c:cat>
          <c:val>
            <c:numRef>
              <c:f>Hoja1!$C$2:$C$3</c:f>
              <c:numCache>
                <c:formatCode>0.0</c:formatCode>
                <c:ptCount val="2"/>
                <c:pt idx="0">
                  <c:v>94.352800319276312</c:v>
                </c:pt>
                <c:pt idx="1">
                  <c:v>5.647199680723693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1AE-4191-9A11-64A0BCFFD1DB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2014: 69,363 solicitudes</c:v>
                </c:pt>
              </c:strCache>
            </c:strRef>
          </c:tx>
          <c:spPr>
            <a:solidFill>
              <a:srgbClr val="00808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Aceptada con información total</c:v>
                </c:pt>
                <c:pt idx="1">
                  <c:v>Aceptada con información parcial</c:v>
                </c:pt>
              </c:strCache>
            </c:strRef>
          </c:cat>
          <c:val>
            <c:numRef>
              <c:f>Hoja1!$D$2:$D$3</c:f>
              <c:numCache>
                <c:formatCode>0.0</c:formatCode>
                <c:ptCount val="2"/>
                <c:pt idx="0">
                  <c:v>94.362988913397629</c:v>
                </c:pt>
                <c:pt idx="1">
                  <c:v>5.6370110866023673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1AE-4191-9A11-64A0BCFFD1DB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2015: 64,660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 w="95250" h="101600"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Aceptada con información total</c:v>
                </c:pt>
                <c:pt idx="1">
                  <c:v>Aceptada con información parcial</c:v>
                </c:pt>
              </c:strCache>
            </c:strRef>
          </c:cat>
          <c:val>
            <c:numRef>
              <c:f>Hoja1!$E$2:$E$3</c:f>
              <c:numCache>
                <c:formatCode>0.0</c:formatCode>
                <c:ptCount val="2"/>
                <c:pt idx="0">
                  <c:v>93.37921435199506</c:v>
                </c:pt>
                <c:pt idx="1">
                  <c:v>6.6207856480049498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1AE-4191-9A11-64A0BCFFD1DB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2016: 78,878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 w="63500" h="25400"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Aceptada con información total</c:v>
                </c:pt>
                <c:pt idx="1">
                  <c:v>Aceptada con información parcial</c:v>
                </c:pt>
              </c:strCache>
            </c:strRef>
          </c:cat>
          <c:val>
            <c:numRef>
              <c:f>Hoja1!$F$2:$F$3</c:f>
              <c:numCache>
                <c:formatCode>0.0</c:formatCode>
                <c:ptCount val="2"/>
                <c:pt idx="0">
                  <c:v>93.635741271330403</c:v>
                </c:pt>
                <c:pt idx="1">
                  <c:v>6.36425872866959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313-4B95-955C-98F93750BFD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79"/>
        <c:overlap val="-25"/>
        <c:axId val="572863768"/>
        <c:axId val="572864160"/>
      </c:barChart>
      <c:catAx>
        <c:axId val="572863768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572864160"/>
        <c:crosses val="autoZero"/>
        <c:auto val="1"/>
        <c:lblAlgn val="ctr"/>
        <c:lblOffset val="50"/>
        <c:noMultiLvlLbl val="0"/>
      </c:catAx>
      <c:valAx>
        <c:axId val="572864160"/>
        <c:scaling>
          <c:orientation val="minMax"/>
          <c:max val="105"/>
        </c:scaling>
        <c:delete val="1"/>
        <c:axPos val="l"/>
        <c:numFmt formatCode="0.0" sourceLinked="1"/>
        <c:majorTickMark val="none"/>
        <c:minorTickMark val="none"/>
        <c:tickLblPos val="none"/>
        <c:crossAx val="57286376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9010081530390903E-2"/>
          <c:y val="2.8703517515843994E-2"/>
          <c:w val="0.96169326484891604"/>
          <c:h val="0.16504477443682727"/>
        </c:manualLayout>
      </c:layout>
      <c:overlay val="0"/>
    </c:legend>
    <c:plotVisOnly val="1"/>
    <c:dispBlanksAs val="gap"/>
    <c:showDLblsOverMax val="0"/>
  </c:chart>
  <c:spPr>
    <a:scene3d>
      <a:camera prst="orthographicFront"/>
      <a:lightRig rig="threePt" dir="t"/>
    </a:scene3d>
    <a:sp3d prstMaterial="matte"/>
  </c:spPr>
  <c:txPr>
    <a:bodyPr/>
    <a:lstStyle/>
    <a:p>
      <a:pPr>
        <a:defRPr sz="1300" b="1">
          <a:solidFill>
            <a:schemeClr val="tx1"/>
          </a:solidFill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3244337436291552"/>
          <c:y val="0.2507163026067845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1886731335504414E-2"/>
          <c:y val="0.28978609606140687"/>
          <c:w val="0.97827644261851843"/>
          <c:h val="0.700041101820936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2012: 1,618 solicitudes</c:v>
                </c:pt>
              </c:strCache>
            </c:strRef>
          </c:tx>
          <c:spPr>
            <a:solidFill>
              <a:srgbClr val="00B0F0"/>
            </a:solidFill>
            <a:ln w="9525"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Información reservada</c:v>
                </c:pt>
                <c:pt idx="1">
                  <c:v>Información confidencial</c:v>
                </c:pt>
              </c:strCache>
            </c:strRef>
          </c:cat>
          <c:val>
            <c:numRef>
              <c:f>Hoja1!$B$2:$B$3</c:f>
              <c:numCache>
                <c:formatCode>0.0</c:formatCode>
                <c:ptCount val="2"/>
                <c:pt idx="0">
                  <c:v>47.898640296662549</c:v>
                </c:pt>
                <c:pt idx="1">
                  <c:v>52.101359703337458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63A-4928-B556-18DD986AC7B5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2013: 2,397 solicitudes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Información reservada</c:v>
                </c:pt>
                <c:pt idx="1">
                  <c:v>Información confidencial</c:v>
                </c:pt>
              </c:strCache>
            </c:strRef>
          </c:cat>
          <c:val>
            <c:numRef>
              <c:f>Hoja1!$C$2:$C$3</c:f>
              <c:numCache>
                <c:formatCode>0.0</c:formatCode>
                <c:ptCount val="2"/>
                <c:pt idx="0">
                  <c:v>71.923237380058396</c:v>
                </c:pt>
                <c:pt idx="1">
                  <c:v>28.076762619941594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63A-4928-B556-18DD986AC7B5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2014: 1,291 solicitudes</c:v>
                </c:pt>
              </c:strCache>
            </c:strRef>
          </c:tx>
          <c:spPr>
            <a:solidFill>
              <a:srgbClr val="00808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Información reservada</c:v>
                </c:pt>
                <c:pt idx="1">
                  <c:v>Información confidencial</c:v>
                </c:pt>
              </c:strCache>
            </c:strRef>
          </c:cat>
          <c:val>
            <c:numRef>
              <c:f>Hoja1!$D$2:$D$3</c:f>
              <c:numCache>
                <c:formatCode>0.0</c:formatCode>
                <c:ptCount val="2"/>
                <c:pt idx="0">
                  <c:v>47.172734314484892</c:v>
                </c:pt>
                <c:pt idx="1">
                  <c:v>52.827265685515101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63A-4928-B556-18DD986AC7B5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2015: 1,101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 w="95250" h="101600"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Información reservada</c:v>
                </c:pt>
                <c:pt idx="1">
                  <c:v>Información confidencial</c:v>
                </c:pt>
              </c:strCache>
            </c:strRef>
          </c:cat>
          <c:val>
            <c:numRef>
              <c:f>Hoja1!$E$2:$E$3</c:f>
              <c:numCache>
                <c:formatCode>0.0</c:formatCode>
                <c:ptCount val="2"/>
                <c:pt idx="0">
                  <c:v>47.502270663033606</c:v>
                </c:pt>
                <c:pt idx="1">
                  <c:v>52.497729336966394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63A-4928-B556-18DD986AC7B5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2016: 1,305 solicitudes</c:v>
                </c:pt>
              </c:strCache>
            </c:strRef>
          </c:tx>
          <c:spPr>
            <a:solidFill>
              <a:srgbClr val="1F497D">
                <a:lumMod val="75000"/>
              </a:srgb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 w="95250" h="101600"/>
              <a:bevelB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Información reservada</c:v>
                </c:pt>
                <c:pt idx="1">
                  <c:v>Información confidencial</c:v>
                </c:pt>
              </c:strCache>
            </c:strRef>
          </c:cat>
          <c:val>
            <c:numRef>
              <c:f>Hoja1!$F$2:$F$3</c:f>
              <c:numCache>
                <c:formatCode>0.0</c:formatCode>
                <c:ptCount val="2"/>
                <c:pt idx="0">
                  <c:v>54.712643678160923</c:v>
                </c:pt>
                <c:pt idx="1">
                  <c:v>45.287356321839077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35C-4DAB-9077-ACBF76DF6D8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97"/>
        <c:overlap val="-25"/>
        <c:axId val="572864944"/>
        <c:axId val="420593480"/>
      </c:barChart>
      <c:catAx>
        <c:axId val="572864944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420593480"/>
        <c:crosses val="autoZero"/>
        <c:auto val="1"/>
        <c:lblAlgn val="ctr"/>
        <c:lblOffset val="50"/>
        <c:noMultiLvlLbl val="0"/>
      </c:catAx>
      <c:valAx>
        <c:axId val="420593480"/>
        <c:scaling>
          <c:orientation val="minMax"/>
          <c:max val="105"/>
        </c:scaling>
        <c:delete val="1"/>
        <c:axPos val="l"/>
        <c:numFmt formatCode="0.0" sourceLinked="1"/>
        <c:majorTickMark val="none"/>
        <c:minorTickMark val="none"/>
        <c:tickLblPos val="none"/>
        <c:crossAx val="57286494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9.6109610229978912E-3"/>
          <c:y val="2.6112108111612704E-2"/>
          <c:w val="0.97898374283986433"/>
          <c:h val="0.16606001564353357"/>
        </c:manualLayout>
      </c:layout>
      <c:overlay val="0"/>
    </c:legend>
    <c:plotVisOnly val="1"/>
    <c:dispBlanksAs val="gap"/>
    <c:showDLblsOverMax val="0"/>
  </c:chart>
  <c:spPr>
    <a:scene3d>
      <a:camera prst="orthographicFront"/>
      <a:lightRig rig="threePt" dir="t"/>
    </a:scene3d>
    <a:sp3d prstMaterial="matte"/>
  </c:spPr>
  <c:txPr>
    <a:bodyPr/>
    <a:lstStyle/>
    <a:p>
      <a:pPr>
        <a:defRPr sz="1300" b="1">
          <a:solidFill>
            <a:schemeClr val="tx1"/>
          </a:solidFill>
          <a:latin typeface="Calibri" pitchFamily="34" charset="0"/>
        </a:defRPr>
      </a:pPr>
      <a:endParaRPr lang="es-ES"/>
    </a:p>
  </c:tx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5092590580424613"/>
          <c:y val="0.2326982838265349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3744167314742806E-2"/>
          <c:y val="0.2962555474940658"/>
          <c:w val="0.97603905121653145"/>
          <c:h val="0.601207953050197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2012: 56,840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0.0</c:formatCode>
                <c:ptCount val="2"/>
                <c:pt idx="0">
                  <c:v>97.287121745249834</c:v>
                </c:pt>
                <c:pt idx="1">
                  <c:v>2.712878254750176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ABD-4B0C-8B09-5C4D67EA42BA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2013: 60,136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Hoja1!$C$2:$C$3</c:f>
              <c:numCache>
                <c:formatCode>0.0</c:formatCode>
                <c:ptCount val="2"/>
                <c:pt idx="0">
                  <c:v>96.950246108820011</c:v>
                </c:pt>
                <c:pt idx="1">
                  <c:v>3.049753891179992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ABD-4B0C-8B09-5C4D67EA42BA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2014: 69,363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Hoja1!$D$2:$D$3</c:f>
              <c:numCache>
                <c:formatCode>0.0</c:formatCode>
                <c:ptCount val="2"/>
                <c:pt idx="0">
                  <c:v>97.882156192782901</c:v>
                </c:pt>
                <c:pt idx="1">
                  <c:v>2.117843807217104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ABD-4B0C-8B09-5C4D67EA42BA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2015: 64,660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Hoja1!$E$2:$E$3</c:f>
              <c:numCache>
                <c:formatCode>0.0</c:formatCode>
                <c:ptCount val="2"/>
                <c:pt idx="0">
                  <c:v>97.983297247138879</c:v>
                </c:pt>
                <c:pt idx="1">
                  <c:v>2.0167027528611197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ABD-4B0C-8B09-5C4D67EA42BA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2016: 78,878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Hoja1!$F$2:$F$3</c:f>
              <c:numCache>
                <c:formatCode>0.0</c:formatCode>
                <c:ptCount val="2"/>
                <c:pt idx="0">
                  <c:v>97.05494561221127</c:v>
                </c:pt>
                <c:pt idx="1">
                  <c:v>2.945054387788737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23C-4E7B-8FB3-529C4C35AF4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630791760"/>
        <c:axId val="630789408"/>
      </c:barChart>
      <c:catAx>
        <c:axId val="630791760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630789408"/>
        <c:crosses val="autoZero"/>
        <c:auto val="1"/>
        <c:lblAlgn val="ctr"/>
        <c:lblOffset val="100"/>
        <c:noMultiLvlLbl val="0"/>
      </c:catAx>
      <c:valAx>
        <c:axId val="630789408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one"/>
        <c:crossAx val="63079176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2708657371403174E-2"/>
          <c:y val="1.893217700098233E-2"/>
          <c:w val="0.97154408438744888"/>
          <c:h val="0.1767592615274783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33411633785774619"/>
          <c:y val="1.4869357191353651E-2"/>
          <c:w val="0.61955737815119061"/>
          <c:h val="0.9600663717720122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2012: 56,840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Sí</c:v>
                </c:pt>
                <c:pt idx="1">
                  <c:v>Sí. Consulta directa</c:v>
                </c:pt>
                <c:pt idx="2">
                  <c:v>No. Por no pagar cuota de reproducción</c:v>
                </c:pt>
                <c:pt idx="3">
                  <c:v>No. Por caducidad del trámite</c:v>
                </c:pt>
                <c:pt idx="4">
                  <c:v>No. Otra razón</c:v>
                </c:pt>
              </c:strCache>
            </c:strRef>
          </c:cat>
          <c:val>
            <c:numRef>
              <c:f>Hoja1!$B$2:$B$6</c:f>
              <c:numCache>
                <c:formatCode>0.0</c:formatCode>
                <c:ptCount val="5"/>
                <c:pt idx="0">
                  <c:v>96.377551020408163</c:v>
                </c:pt>
                <c:pt idx="1">
                  <c:v>0.90957072484166079</c:v>
                </c:pt>
                <c:pt idx="2">
                  <c:v>1.6291344123856439</c:v>
                </c:pt>
                <c:pt idx="3">
                  <c:v>0.12315270935960591</c:v>
                </c:pt>
                <c:pt idx="4">
                  <c:v>0.96059113300492605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F59-4C92-9290-76AEC0271C4A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2013: 60,136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Sí</c:v>
                </c:pt>
                <c:pt idx="1">
                  <c:v>Sí. Consulta directa</c:v>
                </c:pt>
                <c:pt idx="2">
                  <c:v>No. Por no pagar cuota de reproducción</c:v>
                </c:pt>
                <c:pt idx="3">
                  <c:v>No. Por caducidad del trámite</c:v>
                </c:pt>
                <c:pt idx="4">
                  <c:v>No. Otra razón</c:v>
                </c:pt>
              </c:strCache>
            </c:strRef>
          </c:cat>
          <c:val>
            <c:numRef>
              <c:f>Hoja1!$C$2:$C$6</c:f>
              <c:numCache>
                <c:formatCode>0.0</c:formatCode>
                <c:ptCount val="5"/>
                <c:pt idx="0">
                  <c:v>96.336636956232539</c:v>
                </c:pt>
                <c:pt idx="1">
                  <c:v>0.6136091525874684</c:v>
                </c:pt>
                <c:pt idx="2">
                  <c:v>1.2039377411201277</c:v>
                </c:pt>
                <c:pt idx="3">
                  <c:v>0.16130105095117733</c:v>
                </c:pt>
                <c:pt idx="4">
                  <c:v>1.6845150991086868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F59-4C92-9290-76AEC0271C4A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2014: 69,363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/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Sí</c:v>
                </c:pt>
                <c:pt idx="1">
                  <c:v>Sí. Consulta directa</c:v>
                </c:pt>
                <c:pt idx="2">
                  <c:v>No. Por no pagar cuota de reproducción</c:v>
                </c:pt>
                <c:pt idx="3">
                  <c:v>No. Por caducidad del trámite</c:v>
                </c:pt>
                <c:pt idx="4">
                  <c:v>No. Otra razón</c:v>
                </c:pt>
              </c:strCache>
            </c:strRef>
          </c:cat>
          <c:val>
            <c:numRef>
              <c:f>Hoja1!$D$2:$D$6</c:f>
              <c:numCache>
                <c:formatCode>0.0</c:formatCode>
                <c:ptCount val="5"/>
                <c:pt idx="0">
                  <c:v>97.577959430820471</c:v>
                </c:pt>
                <c:pt idx="1">
                  <c:v>0.30419676196242956</c:v>
                </c:pt>
                <c:pt idx="2">
                  <c:v>1.2182287386647059</c:v>
                </c:pt>
                <c:pt idx="3">
                  <c:v>0.10812681112408633</c:v>
                </c:pt>
                <c:pt idx="4">
                  <c:v>0.79148825742831197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F59-4C92-9290-76AEC0271C4A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2015: 64,660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/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Sí</c:v>
                </c:pt>
                <c:pt idx="1">
                  <c:v>Sí. Consulta directa</c:v>
                </c:pt>
                <c:pt idx="2">
                  <c:v>No. Por no pagar cuota de reproducción</c:v>
                </c:pt>
                <c:pt idx="3">
                  <c:v>No. Por caducidad del trámite</c:v>
                </c:pt>
                <c:pt idx="4">
                  <c:v>No. Otra razón</c:v>
                </c:pt>
              </c:strCache>
            </c:strRef>
          </c:cat>
          <c:val>
            <c:numRef>
              <c:f>Hoja1!$E$2:$E$6</c:f>
              <c:numCache>
                <c:formatCode>0.0</c:formatCode>
                <c:ptCount val="5"/>
                <c:pt idx="0">
                  <c:v>97.271883699350454</c:v>
                </c:pt>
                <c:pt idx="1">
                  <c:v>0.7114135477884318</c:v>
                </c:pt>
                <c:pt idx="2">
                  <c:v>1.1444478812248686</c:v>
                </c:pt>
                <c:pt idx="3">
                  <c:v>0.12836374884008661</c:v>
                </c:pt>
                <c:pt idx="4">
                  <c:v>0.74389112279616454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F59-4C92-9290-76AEC0271C4A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2016: 78,878 solicitudes</c:v>
                </c:pt>
              </c:strCache>
            </c:strRef>
          </c:tx>
          <c:spPr>
            <a:solidFill>
              <a:srgbClr val="1F497D">
                <a:lumMod val="75000"/>
              </a:srgb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Hoja1!$A$2:$A$6</c:f>
              <c:strCache>
                <c:ptCount val="5"/>
                <c:pt idx="0">
                  <c:v>Sí</c:v>
                </c:pt>
                <c:pt idx="1">
                  <c:v>Sí. Consulta directa</c:v>
                </c:pt>
                <c:pt idx="2">
                  <c:v>No. Por no pagar cuota de reproducción</c:v>
                </c:pt>
                <c:pt idx="3">
                  <c:v>No. Por caducidad del trámite</c:v>
                </c:pt>
                <c:pt idx="4">
                  <c:v>No. Otra razón</c:v>
                </c:pt>
              </c:strCache>
            </c:strRef>
          </c:cat>
          <c:val>
            <c:numRef>
              <c:f>Hoja1!$F$2:$F$6</c:f>
              <c:numCache>
                <c:formatCode>0.0</c:formatCode>
                <c:ptCount val="5"/>
                <c:pt idx="0">
                  <c:v>96.713912624559455</c:v>
                </c:pt>
                <c:pt idx="1">
                  <c:v>0.34103298765181672</c:v>
                </c:pt>
                <c:pt idx="2">
                  <c:v>0.84307411445523461</c:v>
                </c:pt>
                <c:pt idx="3">
                  <c:v>0.10142244985927634</c:v>
                </c:pt>
                <c:pt idx="4">
                  <c:v>2.0005578234742258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91F-4EEB-9519-24C9FFBA031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4"/>
        <c:axId val="630790584"/>
        <c:axId val="630792152"/>
      </c:barChart>
      <c:valAx>
        <c:axId val="630792152"/>
        <c:scaling>
          <c:orientation val="minMax"/>
        </c:scaling>
        <c:delete val="1"/>
        <c:axPos val="t"/>
        <c:numFmt formatCode="0.0" sourceLinked="1"/>
        <c:majorTickMark val="out"/>
        <c:minorTickMark val="none"/>
        <c:tickLblPos val="none"/>
        <c:crossAx val="630790584"/>
        <c:crosses val="autoZero"/>
        <c:crossBetween val="between"/>
      </c:valAx>
      <c:catAx>
        <c:axId val="630790584"/>
        <c:scaling>
          <c:orientation val="maxMin"/>
        </c:scaling>
        <c:delete val="0"/>
        <c:axPos val="l"/>
        <c:numFmt formatCode="General" sourceLinked="0"/>
        <c:majorTickMark val="cross"/>
        <c:minorTickMark val="none"/>
        <c:tickLblPos val="nextTo"/>
        <c:crossAx val="630792152"/>
        <c:crosses val="autoZero"/>
        <c:auto val="1"/>
        <c:lblAlgn val="ctr"/>
        <c:lblOffset val="100"/>
        <c:noMultiLvlLbl val="0"/>
      </c:catAx>
    </c:plotArea>
    <c:legend>
      <c:legendPos val="tr"/>
      <c:layout>
        <c:manualLayout>
          <c:xMode val="edge"/>
          <c:yMode val="edge"/>
          <c:x val="0.67491025259549653"/>
          <c:y val="0.44118693125753755"/>
          <c:w val="0.30885235881035772"/>
          <c:h val="0.3496469685341519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/>
              <a:t>Porcentajes</a:t>
            </a:r>
          </a:p>
        </c:rich>
      </c:tx>
      <c:layout>
        <c:manualLayout>
          <c:xMode val="edge"/>
          <c:yMode val="edge"/>
          <c:x val="0.45262951981744642"/>
          <c:y val="0.249364833841933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0216781468725697E-2"/>
          <c:y val="0.36014402348889946"/>
          <c:w val="0.97956643706254865"/>
          <c:h val="0.534883395391808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2012: 56,840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0.0</c:formatCode>
                <c:ptCount val="2"/>
                <c:pt idx="0">
                  <c:v>6.257916959887404</c:v>
                </c:pt>
                <c:pt idx="1">
                  <c:v>93.742083040112604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2AC-4510-862B-8CD4CEF143B6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2013: 60,136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Hoja1!$C$2:$C$3</c:f>
              <c:numCache>
                <c:formatCode>0.0</c:formatCode>
                <c:ptCount val="2"/>
                <c:pt idx="0">
                  <c:v>6.2475056538512703</c:v>
                </c:pt>
                <c:pt idx="1">
                  <c:v>93.752494346148723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2AC-4510-862B-8CD4CEF143B6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2014: 69,363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Hoja1!$D$2:$D$3</c:f>
              <c:numCache>
                <c:formatCode>0.0</c:formatCode>
                <c:ptCount val="2"/>
                <c:pt idx="0">
                  <c:v>5.1266525380966801</c:v>
                </c:pt>
                <c:pt idx="1">
                  <c:v>94.873347461903322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2AC-4510-862B-8CD4CEF143B6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2015: 64,660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Hoja1!$E$2:$E$3</c:f>
              <c:numCache>
                <c:formatCode>0.0</c:formatCode>
                <c:ptCount val="2"/>
                <c:pt idx="0">
                  <c:v>6.2712650788741104</c:v>
                </c:pt>
                <c:pt idx="1">
                  <c:v>93.728734921125891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2AC-4510-862B-8CD4CEF143B6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2016: 78,878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Hoja1!$F$2:$F$3</c:f>
              <c:numCache>
                <c:formatCode>0.0</c:formatCode>
                <c:ptCount val="2"/>
                <c:pt idx="0">
                  <c:v>3.4166687796343722</c:v>
                </c:pt>
                <c:pt idx="1">
                  <c:v>96.583331220365636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14F-4A40-8115-20F881FF113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630792936"/>
        <c:axId val="637610016"/>
      </c:barChart>
      <c:catAx>
        <c:axId val="630792936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637610016"/>
        <c:crosses val="autoZero"/>
        <c:auto val="1"/>
        <c:lblAlgn val="ctr"/>
        <c:lblOffset val="100"/>
        <c:noMultiLvlLbl val="0"/>
      </c:catAx>
      <c:valAx>
        <c:axId val="637610016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one"/>
        <c:crossAx val="63079293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1078630152205308E-2"/>
          <c:y val="1.8932177000982341E-2"/>
          <c:w val="0.97240497583601826"/>
          <c:h val="0.1767592615274783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2006: 6,621
solicitudes</c:v>
                </c:pt>
              </c:strCache>
            </c:strRef>
          </c:tx>
          <c:spPr>
            <a:ln>
              <a:solidFill>
                <a:srgbClr val="CC0066"/>
              </a:solidFill>
            </a:ln>
          </c:spPr>
          <c:marker>
            <c:symbol val="diamond"/>
            <c:size val="7"/>
            <c:spPr>
              <a:solidFill>
                <a:srgbClr val="CC0066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Hoja1!$B$2:$B$13</c:f>
              <c:numCache>
                <c:formatCode>#,##0</c:formatCode>
                <c:ptCount val="12"/>
                <c:pt idx="0">
                  <c:v>348</c:v>
                </c:pt>
                <c:pt idx="1">
                  <c:v>373</c:v>
                </c:pt>
                <c:pt idx="2">
                  <c:v>464</c:v>
                </c:pt>
                <c:pt idx="3">
                  <c:v>430</c:v>
                </c:pt>
                <c:pt idx="4">
                  <c:v>558</c:v>
                </c:pt>
                <c:pt idx="5">
                  <c:v>574</c:v>
                </c:pt>
                <c:pt idx="6">
                  <c:v>490</c:v>
                </c:pt>
                <c:pt idx="7">
                  <c:v>718</c:v>
                </c:pt>
                <c:pt idx="8">
                  <c:v>603</c:v>
                </c:pt>
                <c:pt idx="9">
                  <c:v>746</c:v>
                </c:pt>
                <c:pt idx="10">
                  <c:v>940</c:v>
                </c:pt>
                <c:pt idx="11">
                  <c:v>377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2007: 19,044
solicitudes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pPr>
              <a:solidFill>
                <a:srgbClr val="FFC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Hoja1!$C$2:$C$13</c:f>
              <c:numCache>
                <c:formatCode>#,##0</c:formatCode>
                <c:ptCount val="12"/>
                <c:pt idx="0">
                  <c:v>1048</c:v>
                </c:pt>
                <c:pt idx="1">
                  <c:v>1287</c:v>
                </c:pt>
                <c:pt idx="2">
                  <c:v>1299</c:v>
                </c:pt>
                <c:pt idx="3">
                  <c:v>1501</c:v>
                </c:pt>
                <c:pt idx="4">
                  <c:v>1353</c:v>
                </c:pt>
                <c:pt idx="5">
                  <c:v>1332</c:v>
                </c:pt>
                <c:pt idx="6">
                  <c:v>1467</c:v>
                </c:pt>
                <c:pt idx="7">
                  <c:v>1661</c:v>
                </c:pt>
                <c:pt idx="8">
                  <c:v>1843</c:v>
                </c:pt>
                <c:pt idx="9">
                  <c:v>2999</c:v>
                </c:pt>
                <c:pt idx="10">
                  <c:v>2323</c:v>
                </c:pt>
                <c:pt idx="11">
                  <c:v>931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2008: 41,164
solicitudes</c:v>
                </c:pt>
              </c:strCache>
            </c:strRef>
          </c:tx>
          <c:spPr>
            <a:ln>
              <a:solidFill>
                <a:srgbClr val="39639D"/>
              </a:solidFill>
            </a:ln>
          </c:spPr>
          <c:marker>
            <c:spPr>
              <a:solidFill>
                <a:srgbClr val="39639D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Hoja1!$D$2:$D$13</c:f>
              <c:numCache>
                <c:formatCode>#,##0</c:formatCode>
                <c:ptCount val="12"/>
                <c:pt idx="0">
                  <c:v>2081</c:v>
                </c:pt>
                <c:pt idx="1">
                  <c:v>1831</c:v>
                </c:pt>
                <c:pt idx="2">
                  <c:v>2193</c:v>
                </c:pt>
                <c:pt idx="3">
                  <c:v>3526</c:v>
                </c:pt>
                <c:pt idx="4">
                  <c:v>4238</c:v>
                </c:pt>
                <c:pt idx="5">
                  <c:v>4996</c:v>
                </c:pt>
                <c:pt idx="6">
                  <c:v>3650</c:v>
                </c:pt>
                <c:pt idx="7">
                  <c:v>3832</c:v>
                </c:pt>
                <c:pt idx="8">
                  <c:v>3520</c:v>
                </c:pt>
                <c:pt idx="9">
                  <c:v>4149</c:v>
                </c:pt>
                <c:pt idx="10">
                  <c:v>3887</c:v>
                </c:pt>
                <c:pt idx="11">
                  <c:v>3261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2009: 96,233
solicitudes</c:v>
                </c:pt>
              </c:strCache>
            </c:strRef>
          </c:tx>
          <c:spPr>
            <a:ln>
              <a:solidFill>
                <a:srgbClr val="A6A6A6"/>
              </a:solidFill>
            </a:ln>
          </c:spPr>
          <c:marker>
            <c:symbol val="circle"/>
            <c:size val="7"/>
            <c:spPr>
              <a:solidFill>
                <a:srgbClr val="A6A6A6"/>
              </a:solidFill>
              <a:ln w="15875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Hoja1!$E$2:$E$13</c:f>
              <c:numCache>
                <c:formatCode>#,##0</c:formatCode>
                <c:ptCount val="12"/>
                <c:pt idx="0">
                  <c:v>2942</c:v>
                </c:pt>
                <c:pt idx="1">
                  <c:v>4447</c:v>
                </c:pt>
                <c:pt idx="2">
                  <c:v>6832</c:v>
                </c:pt>
                <c:pt idx="3">
                  <c:v>8074</c:v>
                </c:pt>
                <c:pt idx="4">
                  <c:v>9151</c:v>
                </c:pt>
                <c:pt idx="5">
                  <c:v>13898</c:v>
                </c:pt>
                <c:pt idx="6">
                  <c:v>8191</c:v>
                </c:pt>
                <c:pt idx="7">
                  <c:v>9888</c:v>
                </c:pt>
                <c:pt idx="8">
                  <c:v>6665</c:v>
                </c:pt>
                <c:pt idx="9">
                  <c:v>10750</c:v>
                </c:pt>
                <c:pt idx="10">
                  <c:v>8286</c:v>
                </c:pt>
                <c:pt idx="11">
                  <c:v>7109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2010: 89,571
solicitudes</c:v>
                </c:pt>
              </c:strCache>
            </c:strRef>
          </c:tx>
          <c:spPr>
            <a:ln>
              <a:solidFill>
                <a:srgbClr val="996633"/>
              </a:solidFill>
            </a:ln>
          </c:spPr>
          <c:marker>
            <c:symbol val="star"/>
            <c:size val="8"/>
            <c:spPr>
              <a:noFill/>
              <a:ln w="12700">
                <a:solidFill>
                  <a:srgbClr val="996633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Hoja1!$F$2:$F$13</c:f>
              <c:numCache>
                <c:formatCode>#,##0</c:formatCode>
                <c:ptCount val="12"/>
                <c:pt idx="0">
                  <c:v>7733</c:v>
                </c:pt>
                <c:pt idx="1">
                  <c:v>7514</c:v>
                </c:pt>
                <c:pt idx="2">
                  <c:v>6814</c:v>
                </c:pt>
                <c:pt idx="3">
                  <c:v>6521</c:v>
                </c:pt>
                <c:pt idx="4">
                  <c:v>5694</c:v>
                </c:pt>
                <c:pt idx="5">
                  <c:v>10198</c:v>
                </c:pt>
                <c:pt idx="6">
                  <c:v>7680</c:v>
                </c:pt>
                <c:pt idx="7">
                  <c:v>7852</c:v>
                </c:pt>
                <c:pt idx="8">
                  <c:v>8463</c:v>
                </c:pt>
                <c:pt idx="9">
                  <c:v>7544</c:v>
                </c:pt>
                <c:pt idx="10">
                  <c:v>8478</c:v>
                </c:pt>
                <c:pt idx="11">
                  <c:v>5080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2011: 94,048
solicitudes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diamond"/>
            <c:size val="7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  <a:scene3d>
                <a:camera prst="orthographicFront"/>
                <a:lightRig rig="soft" dir="t"/>
              </a:scene3d>
              <a:sp3d>
                <a:bevelT/>
                <a:bevelB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Hoja1!$G$2:$G$13</c:f>
              <c:numCache>
                <c:formatCode>#,##0</c:formatCode>
                <c:ptCount val="12"/>
                <c:pt idx="0">
                  <c:v>6867</c:v>
                </c:pt>
                <c:pt idx="1">
                  <c:v>8106</c:v>
                </c:pt>
                <c:pt idx="2">
                  <c:v>10689</c:v>
                </c:pt>
                <c:pt idx="3">
                  <c:v>7339</c:v>
                </c:pt>
                <c:pt idx="4">
                  <c:v>8271</c:v>
                </c:pt>
                <c:pt idx="5">
                  <c:v>8200</c:v>
                </c:pt>
                <c:pt idx="6">
                  <c:v>4249</c:v>
                </c:pt>
                <c:pt idx="7">
                  <c:v>10445</c:v>
                </c:pt>
                <c:pt idx="8">
                  <c:v>7330</c:v>
                </c:pt>
                <c:pt idx="9">
                  <c:v>8214</c:v>
                </c:pt>
                <c:pt idx="10">
                  <c:v>9172</c:v>
                </c:pt>
                <c:pt idx="11">
                  <c:v>5166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Hoja1!$H$1</c:f>
              <c:strCache>
                <c:ptCount val="1"/>
                <c:pt idx="0">
                  <c:v>2012: 91,576
solicitudes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pPr>
              <a:solidFill>
                <a:srgbClr val="00B0F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Hoja1!$H$2:$H$13</c:f>
              <c:numCache>
                <c:formatCode>#,##0</c:formatCode>
                <c:ptCount val="12"/>
                <c:pt idx="0">
                  <c:v>8880</c:v>
                </c:pt>
                <c:pt idx="1">
                  <c:v>8502</c:v>
                </c:pt>
                <c:pt idx="2">
                  <c:v>8262</c:v>
                </c:pt>
                <c:pt idx="3">
                  <c:v>6918</c:v>
                </c:pt>
                <c:pt idx="4">
                  <c:v>8124</c:v>
                </c:pt>
                <c:pt idx="5">
                  <c:v>8677</c:v>
                </c:pt>
                <c:pt idx="6">
                  <c:v>6214</c:v>
                </c:pt>
                <c:pt idx="7">
                  <c:v>8728</c:v>
                </c:pt>
                <c:pt idx="8">
                  <c:v>5819</c:v>
                </c:pt>
                <c:pt idx="9">
                  <c:v>10105</c:v>
                </c:pt>
                <c:pt idx="10">
                  <c:v>8065</c:v>
                </c:pt>
                <c:pt idx="11">
                  <c:v>3282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Hoja1!$I$1</c:f>
              <c:strCache>
                <c:ptCount val="1"/>
                <c:pt idx="0">
                  <c:v>2013: 103,470
solicitudes</c:v>
                </c:pt>
              </c:strCache>
            </c:strRef>
          </c:tx>
          <c:spPr>
            <a:ln>
              <a:solidFill>
                <a:srgbClr val="EB641B"/>
              </a:solidFill>
            </a:ln>
          </c:spPr>
          <c:marker>
            <c:symbol val="triangle"/>
            <c:size val="7"/>
            <c:spPr>
              <a:solidFill>
                <a:srgbClr val="EB641B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Hoja1!$I$2:$I$13</c:f>
              <c:numCache>
                <c:formatCode>#,##0</c:formatCode>
                <c:ptCount val="12"/>
                <c:pt idx="0">
                  <c:v>10596</c:v>
                </c:pt>
                <c:pt idx="1">
                  <c:v>8346</c:v>
                </c:pt>
                <c:pt idx="2">
                  <c:v>6157</c:v>
                </c:pt>
                <c:pt idx="3">
                  <c:v>10621</c:v>
                </c:pt>
                <c:pt idx="4">
                  <c:v>8988</c:v>
                </c:pt>
                <c:pt idx="5">
                  <c:v>9991</c:v>
                </c:pt>
                <c:pt idx="6">
                  <c:v>6531</c:v>
                </c:pt>
                <c:pt idx="7">
                  <c:v>10800</c:v>
                </c:pt>
                <c:pt idx="8">
                  <c:v>7511</c:v>
                </c:pt>
                <c:pt idx="9">
                  <c:v>10270</c:v>
                </c:pt>
                <c:pt idx="10">
                  <c:v>8674</c:v>
                </c:pt>
                <c:pt idx="11">
                  <c:v>4985</c:v>
                </c:pt>
              </c:numCache>
            </c:numRef>
          </c:val>
          <c:smooth val="0"/>
        </c:ser>
        <c:ser>
          <c:idx val="8"/>
          <c:order val="8"/>
          <c:tx>
            <c:strRef>
              <c:f>Hoja1!$J$1</c:f>
              <c:strCache>
                <c:ptCount val="1"/>
                <c:pt idx="0">
                  <c:v>2014: 111,964
solicitudes</c:v>
                </c:pt>
              </c:strCache>
            </c:strRef>
          </c:tx>
          <c:spPr>
            <a:ln>
              <a:solidFill>
                <a:srgbClr val="009999"/>
              </a:solidFill>
            </a:ln>
          </c:spPr>
          <c:marker>
            <c:symbol val="circle"/>
            <c:size val="7"/>
            <c:spPr>
              <a:solidFill>
                <a:srgbClr val="009999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165100" prst="coolSlant"/>
                <a:bevelB w="165100" prst="coolSlant"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Hoja1!$J$2:$J$13</c:f>
              <c:numCache>
                <c:formatCode>#,##0</c:formatCode>
                <c:ptCount val="12"/>
                <c:pt idx="0">
                  <c:v>11398</c:v>
                </c:pt>
                <c:pt idx="1">
                  <c:v>9738</c:v>
                </c:pt>
                <c:pt idx="2">
                  <c:v>10790</c:v>
                </c:pt>
                <c:pt idx="3">
                  <c:v>8214</c:v>
                </c:pt>
                <c:pt idx="4">
                  <c:v>8515</c:v>
                </c:pt>
                <c:pt idx="5">
                  <c:v>9721</c:v>
                </c:pt>
                <c:pt idx="6">
                  <c:v>5863</c:v>
                </c:pt>
                <c:pt idx="7">
                  <c:v>11069</c:v>
                </c:pt>
                <c:pt idx="8">
                  <c:v>9141</c:v>
                </c:pt>
                <c:pt idx="9">
                  <c:v>11553</c:v>
                </c:pt>
                <c:pt idx="10">
                  <c:v>10000</c:v>
                </c:pt>
                <c:pt idx="11">
                  <c:v>5962</c:v>
                </c:pt>
              </c:numCache>
            </c:numRef>
          </c:val>
          <c:smooth val="0"/>
        </c:ser>
        <c:ser>
          <c:idx val="9"/>
          <c:order val="9"/>
          <c:tx>
            <c:strRef>
              <c:f>Hoja1!$K$1</c:f>
              <c:strCache>
                <c:ptCount val="1"/>
                <c:pt idx="0">
                  <c:v>2015: 106,525
solicitudes</c:v>
                </c:pt>
              </c:strCache>
            </c:strRef>
          </c:tx>
          <c:spPr>
            <a:ln>
              <a:solidFill>
                <a:srgbClr val="33CCCC"/>
              </a:solidFill>
            </a:ln>
          </c:spPr>
          <c:marker>
            <c:symbol val="star"/>
            <c:size val="7"/>
            <c:spPr>
              <a:noFill/>
              <a:ln>
                <a:solidFill>
                  <a:srgbClr val="33CCCC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Hoja1!$K$2:$K$13</c:f>
              <c:numCache>
                <c:formatCode>#,##0</c:formatCode>
                <c:ptCount val="12"/>
                <c:pt idx="0">
                  <c:v>8076</c:v>
                </c:pt>
                <c:pt idx="1">
                  <c:v>9099</c:v>
                </c:pt>
                <c:pt idx="2">
                  <c:v>10401</c:v>
                </c:pt>
                <c:pt idx="3">
                  <c:v>9123</c:v>
                </c:pt>
                <c:pt idx="4">
                  <c:v>7903</c:v>
                </c:pt>
                <c:pt idx="5">
                  <c:v>8815</c:v>
                </c:pt>
                <c:pt idx="6">
                  <c:v>5363</c:v>
                </c:pt>
                <c:pt idx="7">
                  <c:v>13039</c:v>
                </c:pt>
                <c:pt idx="8">
                  <c:v>7755</c:v>
                </c:pt>
                <c:pt idx="9">
                  <c:v>10815</c:v>
                </c:pt>
                <c:pt idx="10">
                  <c:v>10930</c:v>
                </c:pt>
                <c:pt idx="11">
                  <c:v>5206</c:v>
                </c:pt>
              </c:numCache>
            </c:numRef>
          </c:val>
          <c:smooth val="0"/>
        </c:ser>
        <c:ser>
          <c:idx val="10"/>
          <c:order val="10"/>
          <c:tx>
            <c:strRef>
              <c:f>Hoja1!$L$1</c:f>
              <c:strCache>
                <c:ptCount val="1"/>
                <c:pt idx="0">
                  <c:v>2016: 127,020
solicitudes</c:v>
                </c:pt>
              </c:strCache>
            </c:strRef>
          </c:tx>
          <c:spPr>
            <a:ln>
              <a:solidFill>
                <a:srgbClr val="1F497D">
                  <a:lumMod val="75000"/>
                </a:srgbClr>
              </a:solidFill>
            </a:ln>
          </c:spPr>
          <c:marker>
            <c:spPr>
              <a:solidFill>
                <a:srgbClr val="1F497D">
                  <a:lumMod val="75000"/>
                </a:srgb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</c:marker>
          <c:cat>
            <c:strRef>
              <c:f>Hoja1!$A$2:$A$13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Hoja1!$L$2:$L$13</c:f>
              <c:numCache>
                <c:formatCode>#,##0</c:formatCode>
                <c:ptCount val="12"/>
                <c:pt idx="0">
                  <c:v>10413</c:v>
                </c:pt>
                <c:pt idx="1">
                  <c:v>12499</c:v>
                </c:pt>
                <c:pt idx="2">
                  <c:v>10683</c:v>
                </c:pt>
                <c:pt idx="3">
                  <c:v>11546</c:v>
                </c:pt>
                <c:pt idx="4">
                  <c:v>17465</c:v>
                </c:pt>
                <c:pt idx="5">
                  <c:v>10022</c:v>
                </c:pt>
                <c:pt idx="6">
                  <c:v>5289</c:v>
                </c:pt>
                <c:pt idx="7">
                  <c:v>13934</c:v>
                </c:pt>
                <c:pt idx="8">
                  <c:v>10169</c:v>
                </c:pt>
                <c:pt idx="9">
                  <c:v>10122</c:v>
                </c:pt>
                <c:pt idx="10">
                  <c:v>10281</c:v>
                </c:pt>
                <c:pt idx="11">
                  <c:v>4597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9867448"/>
        <c:axId val="559867840"/>
      </c:lineChart>
      <c:catAx>
        <c:axId val="559867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es-ES"/>
          </a:p>
        </c:txPr>
        <c:crossAx val="559867840"/>
        <c:crosses val="autoZero"/>
        <c:auto val="1"/>
        <c:lblAlgn val="ctr"/>
        <c:lblOffset val="100"/>
        <c:noMultiLvlLbl val="0"/>
      </c:catAx>
      <c:valAx>
        <c:axId val="559867840"/>
        <c:scaling>
          <c:orientation val="minMax"/>
          <c:max val="20000"/>
        </c:scaling>
        <c:delete val="0"/>
        <c:axPos val="l"/>
        <c:majorGridlines/>
        <c:numFmt formatCode="#,##0" sourceLinked="0"/>
        <c:majorTickMark val="cross"/>
        <c:minorTickMark val="none"/>
        <c:tickLblPos val="nextTo"/>
        <c:crossAx val="559867448"/>
        <c:crosses val="autoZero"/>
        <c:crossBetween val="between"/>
        <c:majorUnit val="5000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000"/>
            </a:pPr>
            <a:endParaRPr lang="es-ES"/>
          </a:p>
        </c:txPr>
      </c:dTable>
    </c:plotArea>
    <c:plotVisOnly val="1"/>
    <c:dispBlanksAs val="gap"/>
    <c:showDLblsOverMax val="0"/>
  </c:chart>
  <c:txPr>
    <a:bodyPr/>
    <a:lstStyle/>
    <a:p>
      <a:pPr>
        <a:defRPr sz="1100" b="1">
          <a:latin typeface="Calibri" pitchFamily="34" charset="0"/>
        </a:defRPr>
      </a:pPr>
      <a:endParaRPr lang="es-ES"/>
    </a:p>
  </c:tx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>
        <c:manualLayout>
          <c:xMode val="edge"/>
          <c:yMode val="edge"/>
          <c:x val="0.43785621042106432"/>
          <c:y val="0.19217968944105726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8708851777705058"/>
          <c:y val="0.24818274861125741"/>
          <c:w val="0.6791952512486833"/>
          <c:h val="0.7212695147350370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2012: 56,840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 y pagó</c:v>
                </c:pt>
                <c:pt idx="1">
                  <c:v>Sí y no pagó</c:v>
                </c:pt>
                <c:pt idx="2">
                  <c:v>No</c:v>
                </c:pt>
              </c:strCache>
            </c:strRef>
          </c:cat>
          <c:val>
            <c:numRef>
              <c:f>Hoja1!$B$2:$B$4</c:f>
              <c:numCache>
                <c:formatCode>0.0</c:formatCode>
                <c:ptCount val="3"/>
                <c:pt idx="0">
                  <c:v>1.7980295566502464</c:v>
                </c:pt>
                <c:pt idx="1">
                  <c:v>4.4598874032371567</c:v>
                </c:pt>
                <c:pt idx="2">
                  <c:v>93.742083040112604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1AA-4030-BE03-1DF9CA5F0827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2013: 60,136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 y pagó</c:v>
                </c:pt>
                <c:pt idx="1">
                  <c:v>Sí y no pagó</c:v>
                </c:pt>
                <c:pt idx="2">
                  <c:v>No</c:v>
                </c:pt>
              </c:strCache>
            </c:strRef>
          </c:cat>
          <c:val>
            <c:numRef>
              <c:f>Hoja1!$C$2:$C$4</c:f>
              <c:numCache>
                <c:formatCode>0.0</c:formatCode>
                <c:ptCount val="3"/>
                <c:pt idx="0">
                  <c:v>1.8508048423573236</c:v>
                </c:pt>
                <c:pt idx="1">
                  <c:v>4.3967008114939468</c:v>
                </c:pt>
                <c:pt idx="2">
                  <c:v>93.752494346148723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1AA-4030-BE03-1DF9CA5F0827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2014: 69,363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 y pagó</c:v>
                </c:pt>
                <c:pt idx="1">
                  <c:v>Sí y no pagó</c:v>
                </c:pt>
                <c:pt idx="2">
                  <c:v>No</c:v>
                </c:pt>
              </c:strCache>
            </c:strRef>
          </c:cat>
          <c:val>
            <c:numRef>
              <c:f>Hoja1!$D$2:$D$4</c:f>
              <c:numCache>
                <c:formatCode>0.0</c:formatCode>
                <c:ptCount val="3"/>
                <c:pt idx="0">
                  <c:v>1.4070902354281101</c:v>
                </c:pt>
                <c:pt idx="1">
                  <c:v>3.71956230266857</c:v>
                </c:pt>
                <c:pt idx="2">
                  <c:v>94.873347461903322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1AA-4030-BE03-1DF9CA5F0827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2015: 64,660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 y pagó</c:v>
                </c:pt>
                <c:pt idx="1">
                  <c:v>Sí y no pagó</c:v>
                </c:pt>
                <c:pt idx="2">
                  <c:v>No</c:v>
                </c:pt>
              </c:strCache>
            </c:strRef>
          </c:cat>
          <c:val>
            <c:numRef>
              <c:f>Hoja1!$E$2:$E$4</c:f>
              <c:numCache>
                <c:formatCode>0.0</c:formatCode>
                <c:ptCount val="3"/>
                <c:pt idx="0">
                  <c:v>1.9641200123724094</c:v>
                </c:pt>
                <c:pt idx="1">
                  <c:v>4.3071450665017013</c:v>
                </c:pt>
                <c:pt idx="2">
                  <c:v>93.728734921125891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1AA-4030-BE03-1DF9CA5F0827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2016: 78,878 solicitudes</c:v>
                </c:pt>
              </c:strCache>
            </c:strRef>
          </c:tx>
          <c:spPr>
            <a:solidFill>
              <a:srgbClr val="1F497D">
                <a:lumMod val="75000"/>
              </a:srgb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Hoja1!$A$2:$A$4</c:f>
              <c:strCache>
                <c:ptCount val="3"/>
                <c:pt idx="0">
                  <c:v>Sí y pagó</c:v>
                </c:pt>
                <c:pt idx="1">
                  <c:v>Sí y no pagó</c:v>
                </c:pt>
                <c:pt idx="2">
                  <c:v>No</c:v>
                </c:pt>
              </c:strCache>
            </c:strRef>
          </c:cat>
          <c:val>
            <c:numRef>
              <c:f>Hoja1!$F$2:$F$4</c:f>
              <c:numCache>
                <c:formatCode>0.0</c:formatCode>
                <c:ptCount val="3"/>
                <c:pt idx="0">
                  <c:v>0.93435431932858348</c:v>
                </c:pt>
                <c:pt idx="1">
                  <c:v>2.4823144603057887</c:v>
                </c:pt>
                <c:pt idx="2">
                  <c:v>96.583331220365636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D7D-4D54-B1A8-9E931EA4DF3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20592696"/>
        <c:axId val="420593872"/>
      </c:barChart>
      <c:valAx>
        <c:axId val="420593872"/>
        <c:scaling>
          <c:orientation val="minMax"/>
        </c:scaling>
        <c:delete val="1"/>
        <c:axPos val="t"/>
        <c:numFmt formatCode="0.0" sourceLinked="1"/>
        <c:majorTickMark val="out"/>
        <c:minorTickMark val="none"/>
        <c:tickLblPos val="none"/>
        <c:crossAx val="420592696"/>
        <c:crosses val="autoZero"/>
        <c:crossBetween val="between"/>
      </c:valAx>
      <c:catAx>
        <c:axId val="420592696"/>
        <c:scaling>
          <c:orientation val="maxMin"/>
        </c:scaling>
        <c:delete val="0"/>
        <c:axPos val="l"/>
        <c:numFmt formatCode="General" sourceLinked="0"/>
        <c:majorTickMark val="cross"/>
        <c:minorTickMark val="none"/>
        <c:tickLblPos val="nextTo"/>
        <c:crossAx val="420593872"/>
        <c:crosses val="autoZero"/>
        <c:auto val="1"/>
        <c:lblAlgn val="ctr"/>
        <c:lblOffset val="100"/>
        <c:noMultiLvlLbl val="0"/>
      </c:catAx>
    </c:plotArea>
    <c:legend>
      <c:legendPos val="t"/>
      <c:layout>
        <c:manualLayout>
          <c:xMode val="edge"/>
          <c:yMode val="edge"/>
          <c:x val="1.7135722293482539E-2"/>
          <c:y val="1.5396479302070217E-2"/>
          <c:w val="0.96294515255880664"/>
          <c:h val="0.1652583782103649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9208536785241682E-2"/>
          <c:y val="3.1460024375325975E-2"/>
          <c:w val="0.96158292642951659"/>
          <c:h val="0.778369195208888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3A7A7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4AA-4577-A441-09041C3B897E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4AA-4577-A441-09041C3B897E}"/>
              </c:ext>
            </c:extLst>
          </c:dPt>
          <c:dPt>
            <c:idx val="2"/>
            <c:invertIfNegative val="0"/>
            <c:bubble3D val="0"/>
            <c:spPr>
              <a:solidFill>
                <a:srgbClr val="00808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4AA-4577-A441-09041C3B897E}"/>
              </c:ext>
            </c:extLst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A4AA-4577-A441-09041C3B897E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A4AA-4577-A441-09041C3B897E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A4AA-4577-A441-09041C3B897E}"/>
              </c:ext>
            </c:extLst>
          </c:dPt>
          <c:dPt>
            <c:idx val="6"/>
            <c:invertIfNegative val="0"/>
            <c:bubble3D val="0"/>
            <c:spPr>
              <a:solidFill>
                <a:srgbClr val="990033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A4AA-4577-A441-09041C3B897E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A4AA-4577-A441-09041C3B897E}"/>
              </c:ext>
            </c:extLst>
          </c:dPt>
          <c:dPt>
            <c:idx val="8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A4AA-4577-A441-09041C3B897E}"/>
              </c:ext>
            </c:extLst>
          </c:dPt>
          <c:dLbls>
            <c:dLbl>
              <c:idx val="0"/>
              <c:layout>
                <c:manualLayout>
                  <c:x val="-1.4664036531232549E-3"/>
                  <c:y val="-2.8600022159387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4AA-4577-A441-09041C3B897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9328073062465099E-3"/>
                  <c:y val="-3.4320026591264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A4AA-4577-A441-09041C3B897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4664036531232549E-3"/>
                  <c:y val="-3.43200265912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A4AA-4577-A441-09041C3B897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-2.5740019943448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A4AA-4577-A441-09041C3B897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7462306168402812E-3"/>
                  <c:y val="-2.28800177275097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A4AA-4577-A441-09041C3B897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2012:
78,024
solicitudes</c:v>
                </c:pt>
                <c:pt idx="1">
                  <c:v>2013:
87,625
solicitudes</c:v>
                </c:pt>
                <c:pt idx="2">
                  <c:v>2014:
94,276
solicitudes</c:v>
                </c:pt>
                <c:pt idx="3">
                  <c:v>2015:
85,912
solicitudes</c:v>
                </c:pt>
                <c:pt idx="4">
                  <c:v>2016:
103,917
solicitudes</c:v>
                </c:pt>
              </c:strCache>
            </c:strRef>
          </c:cat>
          <c:val>
            <c:numRef>
              <c:f>Hoja1!$B$2:$B$6</c:f>
              <c:numCache>
                <c:formatCode>###0.0</c:formatCode>
                <c:ptCount val="5"/>
                <c:pt idx="0">
                  <c:v>7.3977109607300635</c:v>
                </c:pt>
                <c:pt idx="1">
                  <c:v>7.829888730385183</c:v>
                </c:pt>
                <c:pt idx="2">
                  <c:v>7.8329479400907385</c:v>
                </c:pt>
                <c:pt idx="3">
                  <c:v>8.0319396591860333</c:v>
                </c:pt>
                <c:pt idx="4">
                  <c:v>7.8785280560447255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A4AA-4577-A441-09041C3B897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shape val="cylinder"/>
        <c:axId val="420593088"/>
        <c:axId val="420594656"/>
        <c:axId val="0"/>
      </c:bar3DChart>
      <c:catAx>
        <c:axId val="420593088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420594656"/>
        <c:crosses val="autoZero"/>
        <c:auto val="1"/>
        <c:lblAlgn val="ctr"/>
        <c:lblOffset val="100"/>
        <c:noMultiLvlLbl val="0"/>
      </c:catAx>
      <c:valAx>
        <c:axId val="420594656"/>
        <c:scaling>
          <c:orientation val="minMax"/>
          <c:max val="10"/>
          <c:min val="0"/>
        </c:scaling>
        <c:delete val="1"/>
        <c:axPos val="l"/>
        <c:numFmt formatCode="###0.0" sourceLinked="1"/>
        <c:majorTickMark val="none"/>
        <c:minorTickMark val="none"/>
        <c:tickLblPos val="none"/>
        <c:crossAx val="420593088"/>
        <c:crosses val="autoZero"/>
        <c:crossBetween val="between"/>
        <c:majorUnit val="2.5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9208536785241682E-2"/>
          <c:y val="3.1460024375325975E-2"/>
          <c:w val="0.96158292642951659"/>
          <c:h val="0.778369195208888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3A7A7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85D-4A11-BB6D-106A9C8977E9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85D-4A11-BB6D-106A9C8977E9}"/>
              </c:ext>
            </c:extLst>
          </c:dPt>
          <c:dPt>
            <c:idx val="2"/>
            <c:invertIfNegative val="0"/>
            <c:bubble3D val="0"/>
            <c:spPr>
              <a:solidFill>
                <a:srgbClr val="00808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85D-4A11-BB6D-106A9C8977E9}"/>
              </c:ext>
            </c:extLst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385D-4A11-BB6D-106A9C8977E9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85D-4A11-BB6D-106A9C8977E9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385D-4A11-BB6D-106A9C8977E9}"/>
              </c:ext>
            </c:extLst>
          </c:dPt>
          <c:dPt>
            <c:idx val="6"/>
            <c:invertIfNegative val="0"/>
            <c:bubble3D val="0"/>
            <c:spPr>
              <a:solidFill>
                <a:srgbClr val="990033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385D-4A11-BB6D-106A9C8977E9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385D-4A11-BB6D-106A9C8977E9}"/>
              </c:ext>
            </c:extLst>
          </c:dPt>
          <c:dPt>
            <c:idx val="8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385D-4A11-BB6D-106A9C8977E9}"/>
              </c:ext>
            </c:extLst>
          </c:dPt>
          <c:dLbls>
            <c:dLbl>
              <c:idx val="0"/>
              <c:layout>
                <c:manualLayout>
                  <c:x val="-1.4664036531232549E-3"/>
                  <c:y val="-2.8600022159387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85D-4A11-BB6D-106A9C8977E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9328073062465099E-3"/>
                  <c:y val="-3.4320026591264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85D-4A11-BB6D-106A9C8977E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4664036531232549E-3"/>
                  <c:y val="-3.43200265912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385D-4A11-BB6D-106A9C8977E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-2.5740019943448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385D-4A11-BB6D-106A9C8977E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3.4924612336801782E-3"/>
                  <c:y val="-2.28800177275097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2012:
8,957
solicitudes</c:v>
                </c:pt>
                <c:pt idx="1">
                  <c:v>2013:
12,363
solicitudes</c:v>
                </c:pt>
                <c:pt idx="2">
                  <c:v>2014:
14,396
solicitudes</c:v>
                </c:pt>
                <c:pt idx="3">
                  <c:v>2015:
13,943
solicitudes</c:v>
                </c:pt>
                <c:pt idx="4">
                  <c:v>2016:
18,368
solicitudes</c:v>
                </c:pt>
              </c:strCache>
            </c:strRef>
          </c:cat>
          <c:val>
            <c:numRef>
              <c:f>Hoja1!$B$2:$B$6</c:f>
              <c:numCache>
                <c:formatCode>###0.0</c:formatCode>
                <c:ptCount val="5"/>
                <c:pt idx="0">
                  <c:v>17.68002679468578</c:v>
                </c:pt>
                <c:pt idx="1">
                  <c:v>17.685189678880548</c:v>
                </c:pt>
                <c:pt idx="2">
                  <c:v>17.700263962211732</c:v>
                </c:pt>
                <c:pt idx="3">
                  <c:v>17.692462167395895</c:v>
                </c:pt>
                <c:pt idx="4">
                  <c:v>16.511922909407662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385D-4A11-BB6D-106A9C8977E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shape val="cylinder"/>
        <c:axId val="406915856"/>
        <c:axId val="406916640"/>
        <c:axId val="0"/>
      </c:bar3DChart>
      <c:catAx>
        <c:axId val="406915856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406916640"/>
        <c:crosses val="autoZero"/>
        <c:auto val="1"/>
        <c:lblAlgn val="ctr"/>
        <c:lblOffset val="100"/>
        <c:noMultiLvlLbl val="0"/>
      </c:catAx>
      <c:valAx>
        <c:axId val="406916640"/>
        <c:scaling>
          <c:orientation val="minMax"/>
          <c:max val="24"/>
          <c:min val="0"/>
        </c:scaling>
        <c:delete val="1"/>
        <c:axPos val="l"/>
        <c:numFmt formatCode="###0.0" sourceLinked="1"/>
        <c:majorTickMark val="out"/>
        <c:minorTickMark val="none"/>
        <c:tickLblPos val="nextTo"/>
        <c:crossAx val="406915856"/>
        <c:crosses val="autoZero"/>
        <c:crossBetween val="between"/>
        <c:majorUnit val="5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9208536785241682E-2"/>
          <c:y val="3.1460024375325975E-2"/>
          <c:w val="0.96158292642951659"/>
          <c:h val="0.778369195208888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3A7A7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853-417F-8974-FE4049F83386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853-417F-8974-FE4049F83386}"/>
              </c:ext>
            </c:extLst>
          </c:dPt>
          <c:dPt>
            <c:idx val="2"/>
            <c:invertIfNegative val="0"/>
            <c:bubble3D val="0"/>
            <c:spPr>
              <a:solidFill>
                <a:srgbClr val="00808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853-417F-8974-FE4049F83386}"/>
              </c:ext>
            </c:extLst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853-417F-8974-FE4049F83386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4853-417F-8974-FE4049F83386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4853-417F-8974-FE4049F83386}"/>
              </c:ext>
            </c:extLst>
          </c:dPt>
          <c:dPt>
            <c:idx val="6"/>
            <c:invertIfNegative val="0"/>
            <c:bubble3D val="0"/>
            <c:spPr>
              <a:solidFill>
                <a:srgbClr val="990033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4853-417F-8974-FE4049F83386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4853-417F-8974-FE4049F83386}"/>
              </c:ext>
            </c:extLst>
          </c:dPt>
          <c:dPt>
            <c:idx val="8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4853-417F-8974-FE4049F83386}"/>
              </c:ext>
            </c:extLst>
          </c:dPt>
          <c:dLbls>
            <c:dLbl>
              <c:idx val="0"/>
              <c:layout>
                <c:manualLayout>
                  <c:x val="-1.4664036531232549E-3"/>
                  <c:y val="-2.8600022159387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853-417F-8974-FE4049F8338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9328073062465099E-3"/>
                  <c:y val="-3.4320026591264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853-417F-8974-FE4049F8338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4664036531232549E-3"/>
                  <c:y val="-3.43200265912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4853-417F-8974-FE4049F8338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-2.5740019943448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4853-417F-8974-FE4049F8338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746230616840153E-3"/>
                  <c:y val="-2.28800177275097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2012:
69,067
solicitudes</c:v>
                </c:pt>
                <c:pt idx="1">
                  <c:v>2013:
75,262
solicitudes</c:v>
                </c:pt>
                <c:pt idx="2">
                  <c:v>2014:
79,880
solicitudes</c:v>
                </c:pt>
                <c:pt idx="3">
                  <c:v>2015:
71,969
solicitudes</c:v>
                </c:pt>
                <c:pt idx="4">
                  <c:v>2016:
85,549
solicitudes</c:v>
                </c:pt>
              </c:strCache>
            </c:strRef>
          </c:cat>
          <c:val>
            <c:numRef>
              <c:f>Hoja1!$B$2:$B$6</c:f>
              <c:numCache>
                <c:formatCode>###0.0</c:formatCode>
                <c:ptCount val="5"/>
                <c:pt idx="0">
                  <c:v>6.0642419679441906</c:v>
                </c:pt>
                <c:pt idx="1">
                  <c:v>6.2109962530892133</c:v>
                </c:pt>
                <c:pt idx="2">
                  <c:v>6.0546569854782559</c:v>
                </c:pt>
                <c:pt idx="3">
                  <c:v>6.1603468159902421</c:v>
                </c:pt>
                <c:pt idx="4">
                  <c:v>6.0248746332511089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4853-417F-8974-FE4049F8338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shape val="cylinder"/>
        <c:axId val="636176360"/>
        <c:axId val="636175576"/>
        <c:axId val="0"/>
      </c:bar3DChart>
      <c:catAx>
        <c:axId val="636176360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636175576"/>
        <c:crosses val="autoZero"/>
        <c:auto val="1"/>
        <c:lblAlgn val="ctr"/>
        <c:lblOffset val="100"/>
        <c:noMultiLvlLbl val="0"/>
      </c:catAx>
      <c:valAx>
        <c:axId val="636175576"/>
        <c:scaling>
          <c:orientation val="minMax"/>
          <c:max val="24"/>
          <c:min val="0"/>
        </c:scaling>
        <c:delete val="1"/>
        <c:axPos val="l"/>
        <c:numFmt formatCode="###0.0" sourceLinked="1"/>
        <c:majorTickMark val="out"/>
        <c:minorTickMark val="none"/>
        <c:tickLblPos val="nextTo"/>
        <c:crossAx val="636176360"/>
        <c:crosses val="autoZero"/>
        <c:crossBetween val="between"/>
        <c:majorUnit val="5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9208536785241682E-2"/>
          <c:y val="3.1460024375325975E-2"/>
          <c:w val="0.96158292642951659"/>
          <c:h val="0.778369195208888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3A7A7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43F-46F6-A9D1-662CA2A637AD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43F-46F6-A9D1-662CA2A637AD}"/>
              </c:ext>
            </c:extLst>
          </c:dPt>
          <c:dPt>
            <c:idx val="2"/>
            <c:invertIfNegative val="0"/>
            <c:bubble3D val="0"/>
            <c:spPr>
              <a:solidFill>
                <a:srgbClr val="00808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43F-46F6-A9D1-662CA2A637AD}"/>
              </c:ext>
            </c:extLst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243F-46F6-A9D1-662CA2A637AD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243F-46F6-A9D1-662CA2A637AD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243F-46F6-A9D1-662CA2A637AD}"/>
              </c:ext>
            </c:extLst>
          </c:dPt>
          <c:dPt>
            <c:idx val="6"/>
            <c:invertIfNegative val="0"/>
            <c:bubble3D val="0"/>
            <c:spPr>
              <a:solidFill>
                <a:srgbClr val="990033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softEdge"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243F-46F6-A9D1-662CA2A637AD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243F-46F6-A9D1-662CA2A637AD}"/>
              </c:ext>
            </c:extLst>
          </c:dPt>
          <c:dPt>
            <c:idx val="8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243F-46F6-A9D1-662CA2A637AD}"/>
              </c:ext>
            </c:extLst>
          </c:dPt>
          <c:dLbls>
            <c:dLbl>
              <c:idx val="0"/>
              <c:layout>
                <c:manualLayout>
                  <c:x val="-1.4664036531232549E-3"/>
                  <c:y val="-2.8600022159387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243F-46F6-A9D1-662CA2A637A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9328073062465099E-3"/>
                  <c:y val="-3.4320026591264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43F-46F6-A9D1-662CA2A637A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4664036531232549E-3"/>
                  <c:y val="-3.43200265912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243F-46F6-A9D1-662CA2A637A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-2.5740019943448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243F-46F6-A9D1-662CA2A637A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746230616840153E-3"/>
                  <c:y val="-1.7160013295632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2012:
78,024
solicitudes</c:v>
                </c:pt>
                <c:pt idx="1">
                  <c:v>2013:
87,625
solicitudes</c:v>
                </c:pt>
                <c:pt idx="2">
                  <c:v>2014:
94,276
solicitudes</c:v>
                </c:pt>
                <c:pt idx="3">
                  <c:v>2015:
85,912
solicitudes</c:v>
                </c:pt>
                <c:pt idx="4">
                  <c:v>2016:
103,917
solicitudes</c:v>
                </c:pt>
              </c:strCache>
            </c:strRef>
          </c:cat>
          <c:val>
            <c:numRef>
              <c:f>Hoja1!$B$2:$B$6</c:f>
              <c:numCache>
                <c:formatCode>###0.0</c:formatCode>
                <c:ptCount val="5"/>
                <c:pt idx="0">
                  <c:v>2.9367245975597092</c:v>
                </c:pt>
                <c:pt idx="1">
                  <c:v>2.8549843081312547</c:v>
                </c:pt>
                <c:pt idx="2">
                  <c:v>2.8744961602104562</c:v>
                </c:pt>
                <c:pt idx="3">
                  <c:v>2.8486823726604396</c:v>
                </c:pt>
                <c:pt idx="4">
                  <c:v>2.9522407305830458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243F-46F6-A9D1-662CA2A637A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shape val="cylinder"/>
        <c:axId val="637609624"/>
        <c:axId val="637610408"/>
        <c:axId val="0"/>
      </c:bar3DChart>
      <c:catAx>
        <c:axId val="637609624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637610408"/>
        <c:crosses val="autoZero"/>
        <c:auto val="1"/>
        <c:lblAlgn val="ctr"/>
        <c:lblOffset val="100"/>
        <c:noMultiLvlLbl val="0"/>
      </c:catAx>
      <c:valAx>
        <c:axId val="637610408"/>
        <c:scaling>
          <c:orientation val="minMax"/>
          <c:max val="4"/>
          <c:min val="0"/>
        </c:scaling>
        <c:delete val="1"/>
        <c:axPos val="l"/>
        <c:numFmt formatCode="###0.0" sourceLinked="1"/>
        <c:majorTickMark val="out"/>
        <c:minorTickMark val="none"/>
        <c:tickLblPos val="nextTo"/>
        <c:crossAx val="637609624"/>
        <c:crosses val="autoZero"/>
        <c:crossBetween val="between"/>
        <c:majorUnit val="1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  <c:userShapes r:id="rId2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 sz="1100" u="sng"/>
            </a:pPr>
            <a:r>
              <a:rPr lang="es-MX" sz="1100" u="sng" dirty="0"/>
              <a:t>Porcentaje</a:t>
            </a:r>
          </a:p>
        </c:rich>
      </c:tx>
      <c:layout>
        <c:manualLayout>
          <c:xMode val="edge"/>
          <c:yMode val="edge"/>
          <c:x val="0.4563655040150365"/>
          <c:y val="0.10918101113765137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1.6898509455233565E-2"/>
          <c:y val="0.18988697023082091"/>
          <c:w val="0.96666023902626486"/>
          <c:h val="0.65274192624430616"/>
        </c:manualLayout>
      </c:layout>
      <c:lineChart>
        <c:grouping val="standard"/>
        <c:varyColors val="0"/>
        <c:ser>
          <c:idx val="0"/>
          <c:order val="0"/>
          <c:tx>
            <c:strRef>
              <c:f>Hoja1!$A$2</c:f>
              <c:strCache>
                <c:ptCount val="1"/>
                <c:pt idx="0">
                  <c:v>Femenino</c:v>
                </c:pt>
              </c:strCache>
            </c:strRef>
          </c:tx>
          <c:spPr>
            <a:ln w="38100" cap="flat">
              <a:solidFill>
                <a:srgbClr val="FF99FF"/>
              </a:solidFill>
              <a:bevel/>
            </a:ln>
            <a:effectLst/>
          </c:spPr>
          <c:marker>
            <c:symbol val="diamond"/>
            <c:size val="8"/>
            <c:spPr>
              <a:solidFill>
                <a:srgbClr val="FF99FF"/>
              </a:solidFill>
              <a:ln w="9525">
                <a:noFill/>
              </a:ln>
              <a:effectLst/>
              <a:scene3d>
                <a:camera prst="orthographicFront"/>
                <a:lightRig rig="threePt" dir="t"/>
              </a:scene3d>
              <a:sp3d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s-E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Hoja1!$B$1:$K$1</c:f>
              <c:strCache>
                <c:ptCount val="10"/>
                <c:pt idx="0">
                  <c:v>2007:
16,808
solicitantes</c:v>
                </c:pt>
                <c:pt idx="1">
                  <c:v>2008:
26,759
solicitantes</c:v>
                </c:pt>
                <c:pt idx="2">
                  <c:v>2009:
11,931
solicitantes</c:v>
                </c:pt>
                <c:pt idx="3">
                  <c:v>2010:
10,476
solicitantes</c:v>
                </c:pt>
                <c:pt idx="4">
                  <c:v>2011:
15,951
solicitantes</c:v>
                </c:pt>
                <c:pt idx="5">
                  <c:v>2012:
13,985
solicitantes</c:v>
                </c:pt>
                <c:pt idx="6">
                  <c:v>2013:
14,054
solicitantes</c:v>
                </c:pt>
                <c:pt idx="7">
                  <c:v>2014:
16,774
solicitantes</c:v>
                </c:pt>
                <c:pt idx="8">
                  <c:v>2015:
15,694
solicitantes</c:v>
                </c:pt>
                <c:pt idx="9">
                  <c:v>2016:
17,008
solicitantes</c:v>
                </c:pt>
              </c:strCache>
            </c:strRef>
          </c:cat>
          <c:val>
            <c:numRef>
              <c:f>Hoja1!$B$2:$K$2</c:f>
              <c:numCache>
                <c:formatCode>0.0</c:formatCode>
                <c:ptCount val="10"/>
                <c:pt idx="0">
                  <c:v>34.221799143265109</c:v>
                </c:pt>
                <c:pt idx="1">
                  <c:v>35.748720056803322</c:v>
                </c:pt>
                <c:pt idx="2">
                  <c:v>40.432486799094796</c:v>
                </c:pt>
                <c:pt idx="3">
                  <c:v>43.098510882016036</c:v>
                </c:pt>
                <c:pt idx="4">
                  <c:v>42.047520531628116</c:v>
                </c:pt>
                <c:pt idx="5">
                  <c:v>42.545584554880229</c:v>
                </c:pt>
                <c:pt idx="6">
                  <c:v>44.058630994734592</c:v>
                </c:pt>
                <c:pt idx="7">
                  <c:v>46.995349946345534</c:v>
                </c:pt>
                <c:pt idx="8">
                  <c:v>44.1060277813177</c:v>
                </c:pt>
                <c:pt idx="9">
                  <c:v>39.84595484477893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467C-4D44-A7E6-10F5E5DD0484}"/>
            </c:ext>
          </c:extLst>
        </c:ser>
        <c:ser>
          <c:idx val="1"/>
          <c:order val="1"/>
          <c:tx>
            <c:strRef>
              <c:f>Hoja1!$A$3</c:f>
              <c:strCache>
                <c:ptCount val="1"/>
                <c:pt idx="0">
                  <c:v>Masculino</c:v>
                </c:pt>
              </c:strCache>
            </c:strRef>
          </c:tx>
          <c:spPr>
            <a:ln w="44450" cap="flat">
              <a:solidFill>
                <a:schemeClr val="accent4"/>
              </a:solidFill>
              <a:miter lim="800000"/>
            </a:ln>
            <a:effectLst/>
          </c:spPr>
          <c:marker>
            <c:symbol val="circle"/>
            <c:size val="8"/>
            <c:spPr>
              <a:solidFill>
                <a:schemeClr val="accent4"/>
              </a:solidFill>
              <a:ln w="9525">
                <a:noFill/>
              </a:ln>
              <a:effectLst/>
              <a:scene3d>
                <a:camera prst="orthographicFront"/>
                <a:lightRig rig="threePt" dir="t"/>
              </a:scene3d>
              <a:sp3d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s-E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Hoja1!$B$1:$K$1</c:f>
              <c:strCache>
                <c:ptCount val="10"/>
                <c:pt idx="0">
                  <c:v>2007:
16,808
solicitantes</c:v>
                </c:pt>
                <c:pt idx="1">
                  <c:v>2008:
26,759
solicitantes</c:v>
                </c:pt>
                <c:pt idx="2">
                  <c:v>2009:
11,931
solicitantes</c:v>
                </c:pt>
                <c:pt idx="3">
                  <c:v>2010:
10,476
solicitantes</c:v>
                </c:pt>
                <c:pt idx="4">
                  <c:v>2011:
15,951
solicitantes</c:v>
                </c:pt>
                <c:pt idx="5">
                  <c:v>2012:
13,985
solicitantes</c:v>
                </c:pt>
                <c:pt idx="6">
                  <c:v>2013:
14,054
solicitantes</c:v>
                </c:pt>
                <c:pt idx="7">
                  <c:v>2014:
16,774
solicitantes</c:v>
                </c:pt>
                <c:pt idx="8">
                  <c:v>2015:
15,694
solicitantes</c:v>
                </c:pt>
                <c:pt idx="9">
                  <c:v>2016:
17,008
solicitantes</c:v>
                </c:pt>
              </c:strCache>
            </c:strRef>
          </c:cat>
          <c:val>
            <c:numRef>
              <c:f>Hoja1!$B$3:$K$3</c:f>
              <c:numCache>
                <c:formatCode>0.0</c:formatCode>
                <c:ptCount val="10"/>
                <c:pt idx="0">
                  <c:v>65.778200856734884</c:v>
                </c:pt>
                <c:pt idx="1">
                  <c:v>64.251279943196678</c:v>
                </c:pt>
                <c:pt idx="2">
                  <c:v>59.567513200905211</c:v>
                </c:pt>
                <c:pt idx="3">
                  <c:v>56.901489117983964</c:v>
                </c:pt>
                <c:pt idx="4">
                  <c:v>57.952479468371884</c:v>
                </c:pt>
                <c:pt idx="5">
                  <c:v>57.454415445119764</c:v>
                </c:pt>
                <c:pt idx="6">
                  <c:v>55.941369005265408</c:v>
                </c:pt>
                <c:pt idx="7">
                  <c:v>53.004650053654466</c:v>
                </c:pt>
                <c:pt idx="8">
                  <c:v>55.8939722186823</c:v>
                </c:pt>
                <c:pt idx="9">
                  <c:v>60.15404515522107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467C-4D44-A7E6-10F5E5DD04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3688136"/>
        <c:axId val="423689312"/>
      </c:lineChart>
      <c:catAx>
        <c:axId val="423688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s-ES"/>
          </a:p>
        </c:txPr>
        <c:crossAx val="423689312"/>
        <c:crosses val="autoZero"/>
        <c:auto val="1"/>
        <c:lblAlgn val="ctr"/>
        <c:lblOffset val="100"/>
        <c:noMultiLvlLbl val="0"/>
      </c:catAx>
      <c:valAx>
        <c:axId val="423689312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42368813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3009314878384532"/>
          <c:y val="1.5512018760992769E-2"/>
          <c:w val="0.33981358474293927"/>
          <c:h val="5.3008558074392455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 b="1">
          <a:solidFill>
            <a:schemeClr val="tx1"/>
          </a:solidFill>
          <a:latin typeface="Calibri" panose="020F0502020204030204" pitchFamily="34" charset="0"/>
        </a:defRPr>
      </a:pPr>
      <a:endParaRPr lang="es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15828036108494E-2"/>
          <c:y val="3.1791201397010527E-2"/>
          <c:w val="0.96768343927783063"/>
          <c:h val="0.8930559004469791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SIP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</a:sp3d>
          </c:spPr>
          <c:invertIfNegative val="0"/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>
                  <a:rot lat="0" lon="0" rev="20100000"/>
                </a:lightRig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rgbClr val="009999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>
                  <a:rot lat="0" lon="0" rev="20100000"/>
                </a:lightRig>
              </a:scene3d>
              <a:sp3d>
                <a:bevelT/>
              </a:sp3d>
            </c:spPr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>
                  <a:rot lat="0" lon="0" rev="20100000"/>
                </a:lightRig>
              </a:scene3d>
              <a:sp3d>
                <a:bevelT/>
              </a:sp3d>
            </c:spPr>
          </c:dPt>
          <c:dPt>
            <c:idx val="4"/>
            <c:invertIfNegative val="0"/>
            <c:bubble3D val="0"/>
            <c:spPr>
              <a:solidFill>
                <a:srgbClr val="996633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>
                  <a:rot lat="0" lon="0" rev="20100000"/>
                </a:lightRig>
              </a:scene3d>
              <a:sp3d>
                <a:bevelT/>
              </a:sp3d>
            </c:spPr>
          </c:dPt>
          <c:dPt>
            <c:idx val="5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/>
              </a:scene3d>
              <a:sp3d>
                <a:bevelT/>
                <a:bevelB/>
              </a:sp3d>
            </c:spPr>
          </c:dPt>
          <c:dPt>
            <c:idx val="6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/>
              </a:scene3d>
              <a:sp3d>
                <a:bevelT/>
                <a:bevelB/>
              </a:sp3d>
            </c:spPr>
          </c:dPt>
          <c:dPt>
            <c:idx val="7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/>
              </a:scene3d>
              <a:sp3d>
                <a:bevelT/>
                <a:bevelB/>
              </a:sp3d>
            </c:spPr>
          </c:dPt>
          <c:dPt>
            <c:idx val="8"/>
            <c:invertIfNegative val="0"/>
            <c:bubble3D val="0"/>
            <c:spPr>
              <a:solidFill>
                <a:srgbClr val="009999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>
                  <a:rot lat="0" lon="0" rev="20100000"/>
                </a:lightRig>
              </a:scene3d>
              <a:sp3d>
                <a:bevelT/>
              </a:sp3d>
            </c:spPr>
          </c:dPt>
          <c:dPt>
            <c:idx val="9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soft" dir="tl">
                  <a:rot lat="0" lon="0" rev="20100000"/>
                </a:lightRig>
              </a:scene3d>
              <a:sp3d>
                <a:bevelT/>
              </a:sp3d>
            </c:spPr>
          </c:dPt>
          <c:dLbls>
            <c:dLbl>
              <c:idx val="0"/>
              <c:layout>
                <c:manualLayout>
                  <c:x val="-3.2355393850598015E-17"/>
                  <c:y val="-0.3131244356236751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-0.3515149027542369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0.3803052715900939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2942157540239206E-16"/>
                  <c:y val="-0.3513839862258642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"/>
                  <c:y val="-0.4109201554043577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Hoja1!$A$2:$A$6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Hoja1!$B$2:$B$6</c:f>
              <c:numCache>
                <c:formatCode>#,##0</c:formatCode>
                <c:ptCount val="5"/>
                <c:pt idx="0">
                  <c:v>86341</c:v>
                </c:pt>
                <c:pt idx="1">
                  <c:v>97376</c:v>
                </c:pt>
                <c:pt idx="2">
                  <c:v>104308</c:v>
                </c:pt>
                <c:pt idx="3">
                  <c:v>96260</c:v>
                </c:pt>
                <c:pt idx="4">
                  <c:v>113965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71"/>
        <c:overlap val="100"/>
        <c:axId val="421021048"/>
        <c:axId val="421021440"/>
      </c:barChart>
      <c:catAx>
        <c:axId val="421021048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421021440"/>
        <c:crosses val="autoZero"/>
        <c:auto val="1"/>
        <c:lblAlgn val="ctr"/>
        <c:lblOffset val="50"/>
        <c:noMultiLvlLbl val="0"/>
      </c:catAx>
      <c:valAx>
        <c:axId val="421021440"/>
        <c:scaling>
          <c:orientation val="minMax"/>
          <c:max val="140000"/>
          <c:min val="0"/>
        </c:scaling>
        <c:delete val="1"/>
        <c:axPos val="l"/>
        <c:numFmt formatCode="#,##0" sourceLinked="1"/>
        <c:majorTickMark val="out"/>
        <c:minorTickMark val="none"/>
        <c:tickLblPos val="nextTo"/>
        <c:crossAx val="421021048"/>
        <c:crosses val="autoZero"/>
        <c:crossBetween val="between"/>
        <c:majorUnit val="20000"/>
      </c:valAx>
      <c:spPr>
        <a:noFill/>
        <a:ln w="25400">
          <a:noFill/>
        </a:ln>
        <a:scene3d>
          <a:camera prst="orthographicFront"/>
          <a:lightRig rig="threePt" dir="t"/>
        </a:scene3d>
        <a:sp3d prstMaterial="dkEdge"/>
      </c:spPr>
    </c:plotArea>
    <c:plotVisOnly val="1"/>
    <c:dispBlanksAs val="gap"/>
    <c:showDLblsOverMax val="0"/>
  </c:chart>
  <c:spPr>
    <a:scene3d>
      <a:camera prst="orthographicFront"/>
      <a:lightRig rig="threePt" dir="t"/>
    </a:scene3d>
    <a:sp3d prstMaterial="matte"/>
  </c:spPr>
  <c:txPr>
    <a:bodyPr/>
    <a:lstStyle/>
    <a:p>
      <a:pPr>
        <a:defRPr sz="1300" b="1">
          <a:solidFill>
            <a:schemeClr val="tx1"/>
          </a:solidFill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/>
              <a:t>Porcentajes</a:t>
            </a:r>
          </a:p>
        </c:rich>
      </c:tx>
      <c:layout>
        <c:manualLayout>
          <c:xMode val="edge"/>
          <c:yMode val="edge"/>
          <c:x val="0.44390072577519168"/>
          <c:y val="0.2334907993480176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5870267774699898E-2"/>
          <c:y val="0.28668618250940203"/>
          <c:w val="0.96825946445060063"/>
          <c:h val="0.645821126419743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2012: 86,341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INFOMEX</c:v>
                </c:pt>
                <c:pt idx="1">
                  <c:v>Tel-InfoDF</c:v>
                </c:pt>
                <c:pt idx="2">
                  <c:v>Correo electrónico</c:v>
                </c:pt>
                <c:pt idx="3">
                  <c:v>Personalmente en la OIP</c:v>
                </c:pt>
              </c:strCache>
            </c:strRef>
          </c:cat>
          <c:val>
            <c:numRef>
              <c:f>Hoja1!$B$2:$B$5</c:f>
              <c:numCache>
                <c:formatCode>0.0</c:formatCode>
                <c:ptCount val="4"/>
                <c:pt idx="0">
                  <c:v>90.414750813634313</c:v>
                </c:pt>
                <c:pt idx="1">
                  <c:v>3.6135787169479157</c:v>
                </c:pt>
                <c:pt idx="2">
                  <c:v>1.5994718615721386</c:v>
                </c:pt>
                <c:pt idx="3">
                  <c:v>4.3721986078456352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96E-42ED-BE17-908F688C7C16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2013: 97,376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l">
                <a:rot lat="0" lon="0" rev="20100000"/>
              </a:lightRig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INFOMEX</c:v>
                </c:pt>
                <c:pt idx="1">
                  <c:v>Tel-InfoDF</c:v>
                </c:pt>
                <c:pt idx="2">
                  <c:v>Correo electrónico</c:v>
                </c:pt>
                <c:pt idx="3">
                  <c:v>Personalmente en la OIP</c:v>
                </c:pt>
              </c:strCache>
            </c:strRef>
          </c:cat>
          <c:val>
            <c:numRef>
              <c:f>Hoja1!$C$2:$C$5</c:f>
              <c:numCache>
                <c:formatCode>0.0</c:formatCode>
                <c:ptCount val="4"/>
                <c:pt idx="0">
                  <c:v>90.913572132763719</c:v>
                </c:pt>
                <c:pt idx="1">
                  <c:v>3.7216562602694707</c:v>
                </c:pt>
                <c:pt idx="2">
                  <c:v>1.5845793624712456</c:v>
                </c:pt>
                <c:pt idx="3">
                  <c:v>3.7801922444955638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96E-42ED-BE17-908F688C7C16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2014: 104,308 solicitudes</c:v>
                </c:pt>
              </c:strCache>
            </c:strRef>
          </c:tx>
          <c:spPr>
            <a:solidFill>
              <a:srgbClr val="008080"/>
            </a:solidFill>
            <a:ln w="6350"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INFOMEX</c:v>
                </c:pt>
                <c:pt idx="1">
                  <c:v>Tel-InfoDF</c:v>
                </c:pt>
                <c:pt idx="2">
                  <c:v>Correo electrónico</c:v>
                </c:pt>
                <c:pt idx="3">
                  <c:v>Personalmente en la OIP</c:v>
                </c:pt>
              </c:strCache>
            </c:strRef>
          </c:cat>
          <c:val>
            <c:numRef>
              <c:f>Hoja1!$D$2:$D$5</c:f>
              <c:numCache>
                <c:formatCode>0.0</c:formatCode>
                <c:ptCount val="4"/>
                <c:pt idx="0">
                  <c:v>89.645089542508728</c:v>
                </c:pt>
                <c:pt idx="1">
                  <c:v>4.6688652835832345</c:v>
                </c:pt>
                <c:pt idx="2">
                  <c:v>1.997929209648349</c:v>
                </c:pt>
                <c:pt idx="3">
                  <c:v>3.6881159642596923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296E-42ED-BE17-908F688C7C16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2015: 96,260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 w="95250" h="101600"/>
              <a:contourClr>
                <a:srgbClr val="00000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INFOMEX</c:v>
                </c:pt>
                <c:pt idx="1">
                  <c:v>Tel-InfoDF</c:v>
                </c:pt>
                <c:pt idx="2">
                  <c:v>Correo electrónico</c:v>
                </c:pt>
                <c:pt idx="3">
                  <c:v>Personalmente en la OIP</c:v>
                </c:pt>
              </c:strCache>
            </c:strRef>
          </c:cat>
          <c:val>
            <c:numRef>
              <c:f>Hoja1!$E$2:$E$5</c:f>
              <c:numCache>
                <c:formatCode>0.0</c:formatCode>
                <c:ptCount val="4"/>
                <c:pt idx="0">
                  <c:v>92.405983793891551</c:v>
                </c:pt>
                <c:pt idx="1">
                  <c:v>1.778516517764388</c:v>
                </c:pt>
                <c:pt idx="2">
                  <c:v>2.1732806981092874</c:v>
                </c:pt>
                <c:pt idx="3">
                  <c:v>3.642218990234781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296E-42ED-BE17-908F688C7C16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2016: 113,965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 w="63500" h="25400"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INFOMEX</c:v>
                </c:pt>
                <c:pt idx="1">
                  <c:v>Tel-InfoDF</c:v>
                </c:pt>
                <c:pt idx="2">
                  <c:v>Correo electrónico</c:v>
                </c:pt>
                <c:pt idx="3">
                  <c:v>Personalmente en la OIP</c:v>
                </c:pt>
              </c:strCache>
            </c:strRef>
          </c:cat>
          <c:val>
            <c:numRef>
              <c:f>Hoja1!$F$2:$F$5</c:f>
              <c:numCache>
                <c:formatCode>0.0</c:formatCode>
                <c:ptCount val="4"/>
                <c:pt idx="0">
                  <c:v>91.156934146448478</c:v>
                </c:pt>
                <c:pt idx="1">
                  <c:v>3.2466108015618831</c:v>
                </c:pt>
                <c:pt idx="2">
                  <c:v>1.7277234238582022</c:v>
                </c:pt>
                <c:pt idx="3">
                  <c:v>3.8687316281314437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296E-42ED-BE17-908F688C7C1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575501416"/>
        <c:axId val="406913112"/>
      </c:barChart>
      <c:catAx>
        <c:axId val="575501416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406913112"/>
        <c:crosses val="autoZero"/>
        <c:auto val="1"/>
        <c:lblAlgn val="ctr"/>
        <c:lblOffset val="50"/>
        <c:noMultiLvlLbl val="0"/>
      </c:catAx>
      <c:valAx>
        <c:axId val="406913112"/>
        <c:scaling>
          <c:orientation val="minMax"/>
          <c:max val="100"/>
        </c:scaling>
        <c:delete val="1"/>
        <c:axPos val="l"/>
        <c:numFmt formatCode="0.0" sourceLinked="1"/>
        <c:majorTickMark val="none"/>
        <c:minorTickMark val="none"/>
        <c:tickLblPos val="none"/>
        <c:crossAx val="57550141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8.233233179640604E-3"/>
          <c:y val="1.4339160184637021E-2"/>
          <c:w val="0.9831097721592722"/>
          <c:h val="0.15374033783156513"/>
        </c:manualLayout>
      </c:layout>
      <c:overlay val="0"/>
    </c:legend>
    <c:plotVisOnly val="1"/>
    <c:dispBlanksAs val="gap"/>
    <c:showDLblsOverMax val="0"/>
  </c:chart>
  <c:spPr>
    <a:scene3d>
      <a:camera prst="orthographicFront"/>
      <a:lightRig rig="threePt" dir="t"/>
    </a:scene3d>
    <a:sp3d prstMaterial="matte"/>
  </c:spPr>
  <c:txPr>
    <a:bodyPr/>
    <a:lstStyle/>
    <a:p>
      <a:pPr>
        <a:defRPr sz="1300" b="1">
          <a:solidFill>
            <a:schemeClr val="tx1"/>
          </a:solidFill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/>
              <a:t>Porcentajes</a:t>
            </a:r>
          </a:p>
        </c:rich>
      </c:tx>
      <c:layout>
        <c:manualLayout>
          <c:xMode val="edge"/>
          <c:yMode val="edge"/>
          <c:x val="0.44380010812243048"/>
          <c:y val="0.2063169234579330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7679234151268944E-2"/>
          <c:y val="0.29790813841197133"/>
          <c:w val="0.96464153169746492"/>
          <c:h val="0.6186897659359021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2012: 78,024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Hoja1!$B$2:$B$5</c:f>
              <c:numCache>
                <c:formatCode>0.0</c:formatCode>
                <c:ptCount val="4"/>
                <c:pt idx="0">
                  <c:v>5.3829590895109201</c:v>
                </c:pt>
                <c:pt idx="1">
                  <c:v>31.941453911616939</c:v>
                </c:pt>
                <c:pt idx="2">
                  <c:v>61.334973854198708</c:v>
                </c:pt>
                <c:pt idx="3">
                  <c:v>1.340613144673434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FCF-4964-8ABC-53D62F1423EF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2013: 87,625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Hoja1!$C$2:$C$5</c:f>
              <c:numCache>
                <c:formatCode>0.0</c:formatCode>
                <c:ptCount val="4"/>
                <c:pt idx="0">
                  <c:v>5.6125534950071323</c:v>
                </c:pt>
                <c:pt idx="1">
                  <c:v>30.72524964336662</c:v>
                </c:pt>
                <c:pt idx="2">
                  <c:v>62.245934379457914</c:v>
                </c:pt>
                <c:pt idx="3">
                  <c:v>1.4162624821683309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FCF-4964-8ABC-53D62F1423EF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2014: 94,276 solicitudes</c:v>
                </c:pt>
              </c:strCache>
            </c:strRef>
          </c:tx>
          <c:spPr>
            <a:solidFill>
              <a:srgbClr val="00808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Hoja1!$D$2:$D$5</c:f>
              <c:numCache>
                <c:formatCode>0.0</c:formatCode>
                <c:ptCount val="4"/>
                <c:pt idx="0">
                  <c:v>4.6819975391403963</c:v>
                </c:pt>
                <c:pt idx="1">
                  <c:v>31.635835207263778</c:v>
                </c:pt>
                <c:pt idx="2">
                  <c:v>61.874708303279732</c:v>
                </c:pt>
                <c:pt idx="3">
                  <c:v>1.8074589503160932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FCF-4964-8ABC-53D62F1423EF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2015: 85,912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Hoja1!$E$2:$E$5</c:f>
              <c:numCache>
                <c:formatCode>0.0</c:formatCode>
                <c:ptCount val="4"/>
                <c:pt idx="0">
                  <c:v>5.7139864046931743</c:v>
                </c:pt>
                <c:pt idx="1">
                  <c:v>29.511593258217712</c:v>
                </c:pt>
                <c:pt idx="2">
                  <c:v>63.36949436632834</c:v>
                </c:pt>
                <c:pt idx="3">
                  <c:v>1.4049259707607784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FCF-4964-8ABC-53D62F1423EF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2016: 103,917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 w="63500" h="25400"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Hoja1!$F$2:$F$5</c:f>
              <c:numCache>
                <c:formatCode>0.0</c:formatCode>
                <c:ptCount val="4"/>
                <c:pt idx="0">
                  <c:v>4.8019092160089301</c:v>
                </c:pt>
                <c:pt idx="1">
                  <c:v>27.191893530413697</c:v>
                </c:pt>
                <c:pt idx="2">
                  <c:v>65.207810079197827</c:v>
                </c:pt>
                <c:pt idx="3">
                  <c:v>2.798387174379553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FCF-4964-8ABC-53D62F1423E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06913896"/>
        <c:axId val="406915072"/>
      </c:barChart>
      <c:catAx>
        <c:axId val="406913896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406915072"/>
        <c:crosses val="autoZero"/>
        <c:auto val="1"/>
        <c:lblAlgn val="ctr"/>
        <c:lblOffset val="100"/>
        <c:noMultiLvlLbl val="0"/>
      </c:catAx>
      <c:valAx>
        <c:axId val="406915072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one"/>
        <c:crossAx val="406913896"/>
        <c:crosses val="autoZero"/>
        <c:crossBetween val="between"/>
      </c:valAx>
      <c:spPr>
        <a:noFill/>
      </c:spPr>
    </c:plotArea>
    <c:legend>
      <c:legendPos val="t"/>
      <c:layout>
        <c:manualLayout>
          <c:xMode val="edge"/>
          <c:yMode val="edge"/>
          <c:x val="8.4182179884954318E-3"/>
          <c:y val="1.8350154050851733E-2"/>
          <c:w val="0.98092712847337971"/>
          <c:h val="0.16595631430519941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/>
              <a:t>Porcentajes</a:t>
            </a:r>
          </a:p>
        </c:rich>
      </c:tx>
      <c:layout>
        <c:manualLayout>
          <c:xMode val="edge"/>
          <c:yMode val="edge"/>
          <c:x val="0.44282152410415931"/>
          <c:y val="0.20490901337759856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8898541187731276E-2"/>
          <c:y val="0.30308478796473659"/>
          <c:w val="0.96163740887764604"/>
          <c:h val="0.608955418352209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2012 : 56,840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Hoja1!$B$2:$B$5</c:f>
              <c:numCache>
                <c:formatCode>0.0</c:formatCode>
                <c:ptCount val="4"/>
                <c:pt idx="0">
                  <c:v>6.1206896551724137</c:v>
                </c:pt>
                <c:pt idx="1">
                  <c:v>22.960942997888811</c:v>
                </c:pt>
                <c:pt idx="2">
                  <c:v>69.91379310344827</c:v>
                </c:pt>
                <c:pt idx="3">
                  <c:v>1.0045742434904996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75A-4FBB-8206-210A93AFAFA2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2013: 60,136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Hoja1!$C$2:$C$5</c:f>
              <c:numCache>
                <c:formatCode>0.0</c:formatCode>
                <c:ptCount val="4"/>
                <c:pt idx="0">
                  <c:v>5.4975389117999196</c:v>
                </c:pt>
                <c:pt idx="1">
                  <c:v>19.033524012238924</c:v>
                </c:pt>
                <c:pt idx="2">
                  <c:v>74.634162564853</c:v>
                </c:pt>
                <c:pt idx="3">
                  <c:v>0.83477451110815482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75A-4FBB-8206-210A93AFAFA2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2014: 69,363 solicitudes</c:v>
                </c:pt>
              </c:strCache>
            </c:strRef>
          </c:tx>
          <c:spPr>
            <a:solidFill>
              <a:srgbClr val="00808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Hoja1!$D$2:$D$5</c:f>
              <c:numCache>
                <c:formatCode>0.0</c:formatCode>
                <c:ptCount val="4"/>
                <c:pt idx="0">
                  <c:v>4.4822167437971254</c:v>
                </c:pt>
                <c:pt idx="1">
                  <c:v>19.608436774649309</c:v>
                </c:pt>
                <c:pt idx="2">
                  <c:v>74.990989432406323</c:v>
                </c:pt>
                <c:pt idx="3">
                  <c:v>0.91835704914723992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75A-4FBB-8206-210A93AFAFA2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2015: 64,660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Hoja1!$E$2:$E$5</c:f>
              <c:numCache>
                <c:formatCode>0.0</c:formatCode>
                <c:ptCount val="4"/>
                <c:pt idx="0">
                  <c:v>5.2752861119703063</c:v>
                </c:pt>
                <c:pt idx="1">
                  <c:v>19.089081348592636</c:v>
                </c:pt>
                <c:pt idx="2">
                  <c:v>74.570058768945245</c:v>
                </c:pt>
                <c:pt idx="3">
                  <c:v>1.0655737704918031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75A-4FBB-8206-210A93AFAFA2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2016: 78,878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 w="63500" h="25400"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Hoja1!$A$2:$A$5</c:f>
              <c:strCache>
                <c:ptCount val="4"/>
                <c:pt idx="0">
                  <c:v>En la OIP</c:v>
                </c:pt>
                <c:pt idx="1">
                  <c:v>Por correo electrónico</c:v>
                </c:pt>
                <c:pt idx="2">
                  <c:v>INFOMEX</c:v>
                </c:pt>
                <c:pt idx="3">
                  <c:v>Otro medio</c:v>
                </c:pt>
              </c:strCache>
            </c:strRef>
          </c:cat>
          <c:val>
            <c:numRef>
              <c:f>Hoja1!$F$2:$F$5</c:f>
              <c:numCache>
                <c:formatCode>0.0</c:formatCode>
                <c:ptCount val="4"/>
                <c:pt idx="0">
                  <c:v>4.9265955019143481</c:v>
                </c:pt>
                <c:pt idx="1">
                  <c:v>16.108420598899567</c:v>
                </c:pt>
                <c:pt idx="2">
                  <c:v>76.778062324095444</c:v>
                </c:pt>
                <c:pt idx="3">
                  <c:v>2.1869215750906461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75A-4FBB-8206-210A93AFAFA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06914288"/>
        <c:axId val="406914680"/>
      </c:barChart>
      <c:catAx>
        <c:axId val="406914288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406914680"/>
        <c:crosses val="autoZero"/>
        <c:auto val="1"/>
        <c:lblAlgn val="ctr"/>
        <c:lblOffset val="100"/>
        <c:noMultiLvlLbl val="0"/>
      </c:catAx>
      <c:valAx>
        <c:axId val="406914680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one"/>
        <c:crossAx val="406914288"/>
        <c:crosses val="autoZero"/>
        <c:crossBetween val="between"/>
      </c:valAx>
      <c:spPr>
        <a:noFill/>
      </c:spPr>
    </c:plotArea>
    <c:legend>
      <c:legendPos val="t"/>
      <c:layout>
        <c:manualLayout>
          <c:xMode val="edge"/>
          <c:yMode val="edge"/>
          <c:x val="8.9881840051959944E-3"/>
          <c:y val="1.8350154050851733E-2"/>
          <c:w val="0.98058949646620464"/>
          <c:h val="0.16504477443682727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ln w="25400">
          <a:noFill/>
        </a:ln>
      </c:spPr>
    </c:sideWall>
    <c:backWall>
      <c:thickness val="0"/>
      <c:spPr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3.0114709476724809E-2"/>
          <c:y val="3.9914304178022525E-2"/>
          <c:w val="0.93977058104655042"/>
          <c:h val="0.7219311061785282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3A7A7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D16-4835-87E4-F71D7212759E}"/>
              </c:ext>
            </c:extLst>
          </c:dPt>
          <c:dPt>
            <c:idx val="1"/>
            <c:invertIfNegative val="0"/>
            <c:bubble3D val="0"/>
            <c:spPr>
              <a:solidFill>
                <a:srgbClr val="EB641B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D16-4835-87E4-F71D7212759E}"/>
              </c:ext>
            </c:extLst>
          </c:dPt>
          <c:dPt>
            <c:idx val="2"/>
            <c:invertIfNegative val="0"/>
            <c:bubble3D val="0"/>
            <c:spPr>
              <a:solidFill>
                <a:srgbClr val="009999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D16-4835-87E4-F71D7212759E}"/>
              </c:ext>
            </c:extLst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3D16-4835-87E4-F71D7212759E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D16-4835-87E4-F71D7212759E}"/>
              </c:ext>
            </c:extLst>
          </c:dPt>
          <c:dPt>
            <c:idx val="5"/>
            <c:invertIfNegative val="0"/>
            <c:bubble3D val="0"/>
            <c:spPr>
              <a:solidFill>
                <a:srgbClr val="990033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3D16-4835-87E4-F71D7212759E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3D16-4835-87E4-F71D7212759E}"/>
              </c:ext>
            </c:extLst>
          </c:dPt>
          <c:dPt>
            <c:idx val="7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3D16-4835-87E4-F71D7212759E}"/>
              </c:ext>
            </c:extLst>
          </c:dPt>
          <c:dLbls>
            <c:dLbl>
              <c:idx val="0"/>
              <c:layout>
                <c:manualLayout>
                  <c:x val="-1.4470187198646958E-3"/>
                  <c:y val="-1.72273622964028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D16-4835-87E4-F71D7212759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4470187198646958E-3"/>
                  <c:y val="-1.43561352470024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D16-4835-87E4-F71D7212759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2.58410434446043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3D16-4835-87E4-F71D7212759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8940374397293917E-3"/>
                  <c:y val="-3.1583497543405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3D16-4835-87E4-F71D7212759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2012:
86,142
solicitudes</c:v>
                </c:pt>
                <c:pt idx="1">
                  <c:v>2013:
97,237
solicitudes</c:v>
                </c:pt>
                <c:pt idx="2">
                  <c:v>2014:
104,250
solicitudes</c:v>
                </c:pt>
                <c:pt idx="3">
                  <c:v>2015:
96,189
solicitudes</c:v>
                </c:pt>
                <c:pt idx="4">
                  <c:v>2016:
113,554
solicitudes</c:v>
                </c:pt>
              </c:strCache>
            </c:strRef>
          </c:cat>
          <c:val>
            <c:numRef>
              <c:f>Hoja1!$B$2:$B$6</c:f>
              <c:numCache>
                <c:formatCode>0.0</c:formatCode>
                <c:ptCount val="5"/>
                <c:pt idx="0">
                  <c:v>3.165540618977928</c:v>
                </c:pt>
                <c:pt idx="1">
                  <c:v>3.1265156267676071</c:v>
                </c:pt>
                <c:pt idx="2">
                  <c:v>3.3308489208633238</c:v>
                </c:pt>
                <c:pt idx="3">
                  <c:v>3.1453284679121434</c:v>
                </c:pt>
                <c:pt idx="4">
                  <c:v>3.377705761135684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3D16-4835-87E4-F71D7212759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559853336"/>
        <c:axId val="559858824"/>
        <c:axId val="0"/>
      </c:bar3DChart>
      <c:catAx>
        <c:axId val="559853336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crossAx val="559858824"/>
        <c:crosses val="autoZero"/>
        <c:auto val="1"/>
        <c:lblAlgn val="ctr"/>
        <c:lblOffset val="100"/>
        <c:noMultiLvlLbl val="0"/>
      </c:catAx>
      <c:valAx>
        <c:axId val="559858824"/>
        <c:scaling>
          <c:orientation val="minMax"/>
          <c:max val="4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559853336"/>
        <c:crosses val="autoZero"/>
        <c:crossBetween val="between"/>
        <c:majorUnit val="3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300" b="1">
          <a:solidFill>
            <a:schemeClr val="tx1"/>
          </a:solidFill>
          <a:latin typeface="Calibri" pitchFamily="34" charset="0"/>
          <a:cs typeface="Arial" pitchFamily="34" charset="0"/>
        </a:defRPr>
      </a:pPr>
      <a:endParaRPr lang="es-E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300" u="sng"/>
            </a:pPr>
            <a:r>
              <a:rPr lang="es-ES" sz="1300" u="sng" dirty="0"/>
              <a:t>Porcentajes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36989206275175307"/>
          <c:y val="6.2309005047259163E-2"/>
          <c:w val="0.42444196658217331"/>
          <c:h val="0.9260219328654059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2012: 86,341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Programático, presupuestal y financiero</c:v>
                </c:pt>
                <c:pt idx="1">
                  <c:v>Regulatorio</c:v>
                </c:pt>
                <c:pt idx="2">
                  <c:v>Actos de gobierno</c:v>
                </c:pt>
                <c:pt idx="3">
                  <c:v>Relación con la sociedad</c:v>
                </c:pt>
                <c:pt idx="4">
                  <c:v>Organización interna</c:v>
                </c:pt>
                <c:pt idx="5">
                  <c:v>Informes y programas</c:v>
                </c:pt>
                <c:pt idx="6">
                  <c:v>Otros</c:v>
                </c:pt>
              </c:strCache>
            </c:strRef>
          </c:cat>
          <c:val>
            <c:numRef>
              <c:f>Hoja1!$B$2:$B$8</c:f>
              <c:numCache>
                <c:formatCode>0.0</c:formatCode>
                <c:ptCount val="7"/>
                <c:pt idx="0">
                  <c:v>10.152766356655587</c:v>
                </c:pt>
                <c:pt idx="1">
                  <c:v>7.7541376634507362</c:v>
                </c:pt>
                <c:pt idx="2">
                  <c:v>24.023349277863357</c:v>
                </c:pt>
                <c:pt idx="3">
                  <c:v>12.319755388517622</c:v>
                </c:pt>
                <c:pt idx="4">
                  <c:v>13.557869378394969</c:v>
                </c:pt>
                <c:pt idx="5">
                  <c:v>20.086633233342212</c:v>
                </c:pt>
                <c:pt idx="6">
                  <c:v>12.105488701775519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2A4-4B12-955C-F9AE491AF431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2013: 97,376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Programático, presupuestal y financiero</c:v>
                </c:pt>
                <c:pt idx="1">
                  <c:v>Regulatorio</c:v>
                </c:pt>
                <c:pt idx="2">
                  <c:v>Actos de gobierno</c:v>
                </c:pt>
                <c:pt idx="3">
                  <c:v>Relación con la sociedad</c:v>
                </c:pt>
                <c:pt idx="4">
                  <c:v>Organización interna</c:v>
                </c:pt>
                <c:pt idx="5">
                  <c:v>Informes y programas</c:v>
                </c:pt>
                <c:pt idx="6">
                  <c:v>Otros</c:v>
                </c:pt>
              </c:strCache>
            </c:strRef>
          </c:cat>
          <c:val>
            <c:numRef>
              <c:f>Hoja1!$C$2:$C$8</c:f>
              <c:numCache>
                <c:formatCode>0.0</c:formatCode>
                <c:ptCount val="7"/>
                <c:pt idx="0">
                  <c:v>11.442244495563589</c:v>
                </c:pt>
                <c:pt idx="1">
                  <c:v>7.0890157739073283</c:v>
                </c:pt>
                <c:pt idx="2">
                  <c:v>22.154329608938546</c:v>
                </c:pt>
                <c:pt idx="3">
                  <c:v>10.923636214262242</c:v>
                </c:pt>
                <c:pt idx="4">
                  <c:v>12.73722477817943</c:v>
                </c:pt>
                <c:pt idx="5">
                  <c:v>26.425402563259944</c:v>
                </c:pt>
                <c:pt idx="6">
                  <c:v>9.2281465658889257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2A4-4B12-955C-F9AE491AF431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2014: 104,308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/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Programático, presupuestal y financiero</c:v>
                </c:pt>
                <c:pt idx="1">
                  <c:v>Regulatorio</c:v>
                </c:pt>
                <c:pt idx="2">
                  <c:v>Actos de gobierno</c:v>
                </c:pt>
                <c:pt idx="3">
                  <c:v>Relación con la sociedad</c:v>
                </c:pt>
                <c:pt idx="4">
                  <c:v>Organización interna</c:v>
                </c:pt>
                <c:pt idx="5">
                  <c:v>Informes y programas</c:v>
                </c:pt>
                <c:pt idx="6">
                  <c:v>Otros</c:v>
                </c:pt>
              </c:strCache>
            </c:strRef>
          </c:cat>
          <c:val>
            <c:numRef>
              <c:f>Hoja1!$D$2:$D$8</c:f>
              <c:numCache>
                <c:formatCode>0.0</c:formatCode>
                <c:ptCount val="7"/>
                <c:pt idx="0">
                  <c:v>14.130268052306629</c:v>
                </c:pt>
                <c:pt idx="1">
                  <c:v>7.1988725696974338</c:v>
                </c:pt>
                <c:pt idx="2">
                  <c:v>21.421175748744105</c:v>
                </c:pt>
                <c:pt idx="3">
                  <c:v>10.855351459140239</c:v>
                </c:pt>
                <c:pt idx="4">
                  <c:v>12.09686697089389</c:v>
                </c:pt>
                <c:pt idx="5">
                  <c:v>25.686428653602793</c:v>
                </c:pt>
                <c:pt idx="6">
                  <c:v>8.6110365456149101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2A4-4B12-955C-F9AE491AF431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2015: 96,260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/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Programático, presupuestal y financiero</c:v>
                </c:pt>
                <c:pt idx="1">
                  <c:v>Regulatorio</c:v>
                </c:pt>
                <c:pt idx="2">
                  <c:v>Actos de gobierno</c:v>
                </c:pt>
                <c:pt idx="3">
                  <c:v>Relación con la sociedad</c:v>
                </c:pt>
                <c:pt idx="4">
                  <c:v>Organización interna</c:v>
                </c:pt>
                <c:pt idx="5">
                  <c:v>Informes y programas</c:v>
                </c:pt>
                <c:pt idx="6">
                  <c:v>Otros</c:v>
                </c:pt>
              </c:strCache>
            </c:strRef>
          </c:cat>
          <c:val>
            <c:numRef>
              <c:f>Hoja1!$E$2:$E$8</c:f>
              <c:numCache>
                <c:formatCode>0.0</c:formatCode>
                <c:ptCount val="7"/>
                <c:pt idx="0">
                  <c:v>9.7340536048202786</c:v>
                </c:pt>
                <c:pt idx="1">
                  <c:v>7.07147309370455</c:v>
                </c:pt>
                <c:pt idx="2">
                  <c:v>21.742156659048412</c:v>
                </c:pt>
                <c:pt idx="3">
                  <c:v>10.147517141076252</c:v>
                </c:pt>
                <c:pt idx="4">
                  <c:v>14.756908373156035</c:v>
                </c:pt>
                <c:pt idx="5">
                  <c:v>27.40182838146686</c:v>
                </c:pt>
                <c:pt idx="6">
                  <c:v>9.1460627467276119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2A4-4B12-955C-F9AE491AF431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2016: 113,965 solicitudes</c:v>
                </c:pt>
              </c:strCache>
            </c:strRef>
          </c:tx>
          <c:spPr>
            <a:solidFill>
              <a:srgbClr val="1F497D">
                <a:lumMod val="75000"/>
              </a:srgb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Hoja1!$A$2:$A$8</c:f>
              <c:strCache>
                <c:ptCount val="7"/>
                <c:pt idx="0">
                  <c:v>Programático, presupuestal y financiero</c:v>
                </c:pt>
                <c:pt idx="1">
                  <c:v>Regulatorio</c:v>
                </c:pt>
                <c:pt idx="2">
                  <c:v>Actos de gobierno</c:v>
                </c:pt>
                <c:pt idx="3">
                  <c:v>Relación con la sociedad</c:v>
                </c:pt>
                <c:pt idx="4">
                  <c:v>Organización interna</c:v>
                </c:pt>
                <c:pt idx="5">
                  <c:v>Informes y programas</c:v>
                </c:pt>
                <c:pt idx="6">
                  <c:v>Otros</c:v>
                </c:pt>
              </c:strCache>
            </c:strRef>
          </c:cat>
          <c:val>
            <c:numRef>
              <c:f>Hoja1!$F$2:$F$8</c:f>
              <c:numCache>
                <c:formatCode>0.0</c:formatCode>
                <c:ptCount val="7"/>
                <c:pt idx="0">
                  <c:v>9.0843680077216682</c:v>
                </c:pt>
                <c:pt idx="1">
                  <c:v>9.0010090817356208</c:v>
                </c:pt>
                <c:pt idx="2">
                  <c:v>23.209757381652263</c:v>
                </c:pt>
                <c:pt idx="3">
                  <c:v>9.50204010003071</c:v>
                </c:pt>
                <c:pt idx="4">
                  <c:v>12.677576448909752</c:v>
                </c:pt>
                <c:pt idx="5">
                  <c:v>29.58452156363796</c:v>
                </c:pt>
                <c:pt idx="6">
                  <c:v>6.9407274163120256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2A4-4B12-955C-F9AE491AF43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4"/>
        <c:axId val="411010504"/>
        <c:axId val="411011680"/>
      </c:barChart>
      <c:valAx>
        <c:axId val="411011680"/>
        <c:scaling>
          <c:orientation val="minMax"/>
        </c:scaling>
        <c:delete val="1"/>
        <c:axPos val="t"/>
        <c:numFmt formatCode="0.0" sourceLinked="1"/>
        <c:majorTickMark val="out"/>
        <c:minorTickMark val="none"/>
        <c:tickLblPos val="none"/>
        <c:crossAx val="411010504"/>
        <c:crosses val="autoZero"/>
        <c:crossBetween val="between"/>
      </c:valAx>
      <c:catAx>
        <c:axId val="411010504"/>
        <c:scaling>
          <c:orientation val="maxMin"/>
        </c:scaling>
        <c:delete val="0"/>
        <c:axPos val="l"/>
        <c:numFmt formatCode="General" sourceLinked="0"/>
        <c:majorTickMark val="cross"/>
        <c:minorTickMark val="none"/>
        <c:tickLblPos val="nextTo"/>
        <c:crossAx val="411011680"/>
        <c:crosses val="autoZero"/>
        <c:auto val="1"/>
        <c:lblAlgn val="ctr"/>
        <c:lblOffset val="100"/>
        <c:noMultiLvlLbl val="0"/>
      </c:catAx>
    </c:plotArea>
    <c:legend>
      <c:legendPos val="t"/>
      <c:layout>
        <c:manualLayout>
          <c:xMode val="edge"/>
          <c:yMode val="edge"/>
          <c:x val="0.77263990869701349"/>
          <c:y val="0.20247011935382708"/>
          <c:w val="0.21782664788997416"/>
          <c:h val="0.5959105809621715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title>
      <c:tx>
        <c:rich>
          <a:bodyPr/>
          <a:lstStyle/>
          <a:p>
            <a:pPr>
              <a:defRPr sz="1300" u="sng"/>
            </a:pPr>
            <a:r>
              <a:rPr lang="es-ES" sz="1300" u="sng"/>
              <a:t>Porcentajes</a:t>
            </a:r>
          </a:p>
        </c:rich>
      </c:tx>
      <c:layout>
        <c:manualLayout>
          <c:xMode val="edge"/>
          <c:yMode val="edge"/>
          <c:x val="0.43840468259147403"/>
          <c:y val="0.206527978372773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2.5476517101964514E-2"/>
          <c:y val="0.27675744361737575"/>
          <c:w val="0.95671507513657905"/>
          <c:h val="0.639937769260205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2012: 86,341 solicitudes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Sí. Toda la información</c:v>
                </c:pt>
                <c:pt idx="1">
                  <c:v>Sí. Una parte</c:v>
                </c:pt>
                <c:pt idx="2">
                  <c:v>No</c:v>
                </c:pt>
              </c:strCache>
            </c:strRef>
          </c:cat>
          <c:val>
            <c:numRef>
              <c:f>Hoja1!$B$2:$B$4</c:f>
              <c:numCache>
                <c:formatCode>0.0</c:formatCode>
                <c:ptCount val="3"/>
                <c:pt idx="0">
                  <c:v>2.9812024414820306</c:v>
                </c:pt>
                <c:pt idx="1">
                  <c:v>0.27796759361137813</c:v>
                </c:pt>
                <c:pt idx="2">
                  <c:v>96.740829964906595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7CF-49B0-8D94-B3A4E19C026D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2013: 97,376 solicitudes</c:v>
                </c:pt>
              </c:strCache>
            </c:strRef>
          </c:tx>
          <c:spPr>
            <a:solidFill>
              <a:srgbClr val="EB641B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Sí. Toda la información</c:v>
                </c:pt>
                <c:pt idx="1">
                  <c:v>Sí. Una parte</c:v>
                </c:pt>
                <c:pt idx="2">
                  <c:v>No</c:v>
                </c:pt>
              </c:strCache>
            </c:strRef>
          </c:cat>
          <c:val>
            <c:numRef>
              <c:f>Hoja1!$C$2:$C$4</c:f>
              <c:numCache>
                <c:formatCode>0.0</c:formatCode>
                <c:ptCount val="3"/>
                <c:pt idx="0">
                  <c:v>1.9368222149194874</c:v>
                </c:pt>
                <c:pt idx="1">
                  <c:v>0.24544035491291488</c:v>
                </c:pt>
                <c:pt idx="2">
                  <c:v>97.817737430167597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7CF-49B0-8D94-B3A4E19C026D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2014: 104,308 solicitudes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Sí. Toda la información</c:v>
                </c:pt>
                <c:pt idx="1">
                  <c:v>Sí. Una parte</c:v>
                </c:pt>
                <c:pt idx="2">
                  <c:v>No</c:v>
                </c:pt>
              </c:strCache>
            </c:strRef>
          </c:cat>
          <c:val>
            <c:numRef>
              <c:f>Hoja1!$D$2:$D$4</c:f>
              <c:numCache>
                <c:formatCode>0.0</c:formatCode>
                <c:ptCount val="3"/>
                <c:pt idx="0">
                  <c:v>1.6547148828469533</c:v>
                </c:pt>
                <c:pt idx="1">
                  <c:v>0.16010277255819302</c:v>
                </c:pt>
                <c:pt idx="2">
                  <c:v>98.185182344594864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7CF-49B0-8D94-B3A4E19C026D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2015: 96,260 solicitudes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Sí. Toda la información</c:v>
                </c:pt>
                <c:pt idx="1">
                  <c:v>Sí. Una parte</c:v>
                </c:pt>
                <c:pt idx="2">
                  <c:v>No</c:v>
                </c:pt>
              </c:strCache>
            </c:strRef>
          </c:cat>
          <c:val>
            <c:numRef>
              <c:f>Hoja1!$E$2:$E$4</c:f>
              <c:numCache>
                <c:formatCode>0.0</c:formatCode>
                <c:ptCount val="3"/>
                <c:pt idx="0">
                  <c:v>0.95782256388946607</c:v>
                </c:pt>
                <c:pt idx="1">
                  <c:v>0.15582796592561812</c:v>
                </c:pt>
                <c:pt idx="2">
                  <c:v>98.886349470184925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7CF-49B0-8D94-B3A4E19C026D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2016: 113,965 solicitudes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scene3d>
              <a:camera prst="orthographicFront"/>
              <a:lightRig rig="soft" dir="t"/>
            </a:scene3d>
            <a:sp3d>
              <a:bevelT/>
              <a:bevelB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Hoja1!$A$2:$A$4</c:f>
              <c:strCache>
                <c:ptCount val="3"/>
                <c:pt idx="0">
                  <c:v>Sí. Toda la información</c:v>
                </c:pt>
                <c:pt idx="1">
                  <c:v>Sí. Una parte</c:v>
                </c:pt>
                <c:pt idx="2">
                  <c:v>No</c:v>
                </c:pt>
              </c:strCache>
            </c:strRef>
          </c:cat>
          <c:val>
            <c:numRef>
              <c:f>Hoja1!$F$2:$F$4</c:f>
              <c:numCache>
                <c:formatCode>0.0</c:formatCode>
                <c:ptCount val="3"/>
                <c:pt idx="0">
                  <c:v>0.69670512876760415</c:v>
                </c:pt>
                <c:pt idx="1">
                  <c:v>0.10090817356205853</c:v>
                </c:pt>
                <c:pt idx="2">
                  <c:v>99.202386697670335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7CF-49B0-8D94-B3A4E19C026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17671480"/>
        <c:axId val="417671872"/>
      </c:barChart>
      <c:catAx>
        <c:axId val="417671480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crossAx val="417671872"/>
        <c:crosses val="autoZero"/>
        <c:auto val="1"/>
        <c:lblAlgn val="ctr"/>
        <c:lblOffset val="100"/>
        <c:noMultiLvlLbl val="0"/>
      </c:catAx>
      <c:valAx>
        <c:axId val="417671872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one"/>
        <c:crossAx val="417671480"/>
        <c:crosses val="autoZero"/>
        <c:crossBetween val="between"/>
      </c:valAx>
      <c:spPr>
        <a:noFill/>
      </c:spPr>
    </c:plotArea>
    <c:legend>
      <c:legendPos val="t"/>
      <c:layout>
        <c:manualLayout>
          <c:xMode val="edge"/>
          <c:yMode val="edge"/>
          <c:x val="9.5258860126652602E-3"/>
          <c:y val="1.5662611561678339E-2"/>
          <c:w val="0.97977724697255852"/>
          <c:h val="0.155875620301448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300" b="1">
          <a:latin typeface="Calibri" pitchFamily="34" charset="0"/>
        </a:defRPr>
      </a:pPr>
      <a:endParaRPr lang="es-E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0.24134</cdr:x>
      <cdr:y>0</cdr:y>
    </cdr:from>
    <cdr:to>
      <cdr:x>0.75866</cdr:x>
      <cdr:y>0.06584</cdr:y>
    </cdr:to>
    <cdr:sp macro="" textlink="">
      <cdr:nvSpPr>
        <cdr:cNvPr id="2" name="10 CuadroTexto"/>
        <cdr:cNvSpPr txBox="1"/>
      </cdr:nvSpPr>
      <cdr:spPr>
        <a:xfrm xmlns:a="http://schemas.openxmlformats.org/drawingml/2006/main">
          <a:off x="1755203" y="0"/>
          <a:ext cx="3762402" cy="29238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s-MX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MX" sz="1300" b="1" dirty="0">
              <a:latin typeface="Calibri" pitchFamily="34" charset="0"/>
            </a:rPr>
            <a:t>Promedio de servidores públicos involucrados</a:t>
          </a:r>
          <a:endParaRPr lang="es-ES" sz="1300" b="1" dirty="0">
            <a:latin typeface="Calibri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3" y="1"/>
            <a:ext cx="303864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135" y="1"/>
            <a:ext cx="303864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3AFCC80-CC64-4477-893C-008284F3E21F}" type="datetimeFigureOut">
              <a:rPr lang="es-ES"/>
              <a:pPr>
                <a:defRPr/>
              </a:pPr>
              <a:t>31/01/2017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dirty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849" y="4416427"/>
            <a:ext cx="5606703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3" y="8829675"/>
            <a:ext cx="303864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135" y="8829675"/>
            <a:ext cx="3038648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C447A02-E474-4962-995F-1F4C7E41EFE5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18805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-5997"/>
            <a:ext cx="9144002" cy="6869994"/>
          </a:xfrm>
          <a:prstGeom prst="rect">
            <a:avLst/>
          </a:prstGeom>
        </p:spPr>
      </p:pic>
      <p:sp>
        <p:nvSpPr>
          <p:cNvPr id="8" name="Rectángulo 7"/>
          <p:cNvSpPr/>
          <p:nvPr userDrawn="1"/>
        </p:nvSpPr>
        <p:spPr>
          <a:xfrm>
            <a:off x="2656760" y="1484784"/>
            <a:ext cx="6070188" cy="4176464"/>
          </a:xfrm>
          <a:prstGeom prst="rect">
            <a:avLst/>
          </a:prstGeom>
          <a:gradFill flip="none" rotWithShape="1">
            <a:gsLst>
              <a:gs pos="0">
                <a:srgbClr val="009999">
                  <a:shade val="30000"/>
                  <a:satMod val="115000"/>
                </a:srgbClr>
              </a:gs>
              <a:gs pos="50000">
                <a:srgbClr val="009999">
                  <a:shade val="67500"/>
                  <a:satMod val="115000"/>
                </a:srgbClr>
              </a:gs>
              <a:gs pos="100000">
                <a:srgbClr val="009999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Elipse 6"/>
          <p:cNvSpPr/>
          <p:nvPr userDrawn="1"/>
        </p:nvSpPr>
        <p:spPr>
          <a:xfrm>
            <a:off x="430668" y="1484784"/>
            <a:ext cx="4285348" cy="4176464"/>
          </a:xfrm>
          <a:prstGeom prst="ellipse">
            <a:avLst/>
          </a:prstGeom>
          <a:solidFill>
            <a:srgbClr val="33CCCC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 descr="InfoDF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200" y="2672978"/>
            <a:ext cx="3442768" cy="1836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Elipse 10"/>
          <p:cNvSpPr/>
          <p:nvPr userDrawn="1"/>
        </p:nvSpPr>
        <p:spPr>
          <a:xfrm>
            <a:off x="359672" y="88548"/>
            <a:ext cx="1260000" cy="1260000"/>
          </a:xfrm>
          <a:prstGeom prst="ellipse">
            <a:avLst/>
          </a:prstGeom>
          <a:solidFill>
            <a:srgbClr val="00808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/>
          <p:cNvSpPr/>
          <p:nvPr userDrawn="1"/>
        </p:nvSpPr>
        <p:spPr>
          <a:xfrm>
            <a:off x="7622600" y="5805264"/>
            <a:ext cx="1269880" cy="842580"/>
          </a:xfrm>
          <a:prstGeom prst="rect">
            <a:avLst/>
          </a:prstGeom>
          <a:solidFill>
            <a:srgbClr val="33CCCC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BDEE5-9B63-4300-8681-4304F48AA04A}" type="datetimeFigureOut">
              <a:rPr lang="es-ES"/>
              <a:pPr>
                <a:defRPr/>
              </a:pPr>
              <a:t>31/01/2017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9D18A8-176F-4C5B-9B67-2D00E18256E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5D205-C2E9-4095-B8A4-50DD071F751B}" type="datetimeFigureOut">
              <a:rPr lang="es-ES"/>
              <a:pPr>
                <a:defRPr/>
              </a:pPr>
              <a:t>31/01/2017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CA8611-941A-47D5-A3D4-182DCF08FD2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D344F-2E51-4025-9264-2491E162BCA0}" type="datetimeFigureOut">
              <a:rPr lang="es-ES"/>
              <a:pPr>
                <a:defRPr/>
              </a:pPr>
              <a:t>31/01/2017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6F5548-B256-482C-9A68-40629882381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4763"/>
            <a:ext cx="9144000" cy="68675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F54CF-A3ED-4113-95FF-A312E26CEC00}" type="datetimeFigureOut">
              <a:rPr lang="es-ES"/>
              <a:pPr>
                <a:defRPr/>
              </a:pPr>
              <a:t>31/01/2017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ED1C2A-65CB-4327-AB5E-FD1211BC3BF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EBC9B-C2DF-44A6-BAEC-A79F9DFF15E0}" type="datetimeFigureOut">
              <a:rPr lang="es-ES"/>
              <a:pPr>
                <a:defRPr/>
              </a:pPr>
              <a:t>31/01/2017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03C8A3-52B5-467F-978A-C4FF805F4D1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7BF24-0CA2-4825-A7BA-BD8A9F070734}" type="datetimeFigureOut">
              <a:rPr lang="es-ES"/>
              <a:pPr>
                <a:defRPr/>
              </a:pPr>
              <a:t>31/01/2017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A0021-A5DF-4469-981C-0ED0D7FAE74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098D2-E6BD-4F1F-9E0D-EC4198901816}" type="datetimeFigureOut">
              <a:rPr lang="es-ES"/>
              <a:pPr>
                <a:defRPr/>
              </a:pPr>
              <a:t>31/01/2017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72A37-E739-4E76-9EE4-33E8236D0772}" type="slidenum">
              <a:rPr lang="es-ES"/>
              <a:pPr/>
              <a:t>‹Nº›</a:t>
            </a:fld>
            <a:endParaRPr lang="es-ES"/>
          </a:p>
        </p:txBody>
      </p:sp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993" y="31406"/>
            <a:ext cx="9064736" cy="900000"/>
          </a:xfrm>
          <a:prstGeom prst="roundRect">
            <a:avLst>
              <a:gd name="adj" fmla="val 18156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Imagen 5"/>
          <p:cNvPicPr>
            <a:picLocks noChangeAspect="1"/>
          </p:cNvPicPr>
          <p:nvPr userDrawn="1"/>
        </p:nvPicPr>
        <p:blipFill rotWithShape="1">
          <a:blip r:embed="rId3"/>
          <a:srcRect l="43230"/>
          <a:stretch/>
        </p:blipFill>
        <p:spPr>
          <a:xfrm>
            <a:off x="8086353" y="31406"/>
            <a:ext cx="1011221" cy="900000"/>
          </a:xfrm>
          <a:prstGeom prst="roundRect">
            <a:avLst>
              <a:gd name="adj" fmla="val 1457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  <a:scene3d>
            <a:camera prst="orthographicFront"/>
            <a:lightRig rig="soft" dir="t"/>
          </a:scene3d>
          <a:sp3d/>
        </p:spPr>
      </p:pic>
      <p:pic>
        <p:nvPicPr>
          <p:cNvPr id="7" name="Imagen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3269" y="95954"/>
            <a:ext cx="576000" cy="71652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4627A-C309-4C56-867B-905C711AACD4}" type="datetimeFigureOut">
              <a:rPr lang="es-ES"/>
              <a:pPr>
                <a:defRPr/>
              </a:pPr>
              <a:t>31/01/2017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5536A5-0911-4D01-BC38-B0F99AC03A8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BFCE1-6A84-449B-B566-ED6A2D69E63B}" type="datetimeFigureOut">
              <a:rPr lang="es-ES"/>
              <a:pPr>
                <a:defRPr/>
              </a:pPr>
              <a:t>31/01/2017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768BFD-9D21-446E-B63F-53D7C92DCD3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49B20FA-AED8-4E7A-97B7-7C15F783BA3F}" type="datetimeFigureOut">
              <a:rPr lang="es-ES"/>
              <a:pPr>
                <a:defRPr/>
              </a:pPr>
              <a:t>31/01/2017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8AA4104F-2690-4610-8930-35A730557D82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1" r:id="rId1"/>
    <p:sldLayoutId id="2147484201" r:id="rId2"/>
    <p:sldLayoutId id="2147484202" r:id="rId3"/>
    <p:sldLayoutId id="2147484203" r:id="rId4"/>
    <p:sldLayoutId id="2147484204" r:id="rId5"/>
    <p:sldLayoutId id="2147484205" r:id="rId6"/>
    <p:sldLayoutId id="2147484206" r:id="rId7"/>
    <p:sldLayoutId id="2147484207" r:id="rId8"/>
    <p:sldLayoutId id="2147484208" r:id="rId9"/>
    <p:sldLayoutId id="2147484209" r:id="rId10"/>
    <p:sldLayoutId id="21474842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609614" y="5940569"/>
            <a:ext cx="1282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 smtClean="0">
                <a:solidFill>
                  <a:schemeClr val="bg1"/>
                </a:solidFill>
                <a:latin typeface="+mn-lt"/>
              </a:rPr>
              <a:t>Enero</a:t>
            </a:r>
          </a:p>
          <a:p>
            <a:pPr algn="ctr"/>
            <a:r>
              <a:rPr lang="es-MX" sz="1600" b="1" dirty="0" smtClean="0">
                <a:solidFill>
                  <a:schemeClr val="bg1"/>
                </a:solidFill>
                <a:latin typeface="+mn-lt"/>
              </a:rPr>
              <a:t>2017</a:t>
            </a:r>
            <a:endParaRPr lang="es-MX" sz="1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570524" y="4653136"/>
            <a:ext cx="2097330" cy="40011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>
            <a:spAutoFit/>
          </a:bodyPr>
          <a:lstStyle/>
          <a:p>
            <a:pPr algn="ctr"/>
            <a:r>
              <a:rPr lang="es-MX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Segundo Pleno</a:t>
            </a:r>
            <a:endParaRPr lang="es-E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10 Rectángulo"/>
          <p:cNvSpPr/>
          <p:nvPr/>
        </p:nvSpPr>
        <p:spPr>
          <a:xfrm>
            <a:off x="4788024" y="1987490"/>
            <a:ext cx="385540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600" b="1" dirty="0" smtClean="0">
                <a:solidFill>
                  <a:schemeClr val="bg1"/>
                </a:solidFill>
                <a:latin typeface="Calibri" pitchFamily="34" charset="0"/>
              </a:rPr>
              <a:t>Informe Estadístico del Ejercicio del Derecho de Acceso a la Información Pública en la Ciudad de México</a:t>
            </a:r>
            <a:endParaRPr lang="es-ES" sz="2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0 Rectángulo"/>
          <p:cNvSpPr/>
          <p:nvPr/>
        </p:nvSpPr>
        <p:spPr>
          <a:xfrm>
            <a:off x="4470292" y="4360748"/>
            <a:ext cx="417313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600" b="1" dirty="0" smtClean="0">
                <a:solidFill>
                  <a:schemeClr val="bg1"/>
                </a:solidFill>
                <a:latin typeface="Calibri" pitchFamily="34" charset="0"/>
              </a:rPr>
              <a:t>2006 - 2016</a:t>
            </a:r>
            <a:endParaRPr lang="es-ES" sz="26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10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78067"/>
              </p:ext>
            </p:extLst>
          </p:nvPr>
        </p:nvGraphicFramePr>
        <p:xfrm>
          <a:off x="66940" y="1068571"/>
          <a:ext cx="9000000" cy="547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6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Consejo de Evaluación del Desarrollo Social del </a:t>
                      </a:r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Consejo de la Judicatura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Consejo Económico y Social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Consejo para Prevenir y Eliminar la Discriminación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Contraloría General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2,711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Coordinación de los Centros de Transferencia Modal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Corporación Mexicana de Impresión, S.A. de C.V.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Álvaro Obregón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Azcapotzalco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3,223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Benito Juárez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2,962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2,819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2,755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Coyoacán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Cuajimalpa de Morelos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Cuauhtémoc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3,326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Gustavo A. Madero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2,868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Iztacalco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3,040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Iztapalapa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La Magdalena Contreras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377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11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121314"/>
              </p:ext>
            </p:extLst>
          </p:nvPr>
        </p:nvGraphicFramePr>
        <p:xfrm>
          <a:off x="66940" y="1068571"/>
          <a:ext cx="9000000" cy="57200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6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Miguel Hidalgo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2,700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Milpa Alta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Tláhuac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Tlalpan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Venustiano Carranza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Xochimilco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Escuela de Administración Pública del </a:t>
                      </a:r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Central de Abasto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Centro Histórico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de Apoyo a la Infraestructura Vial y del Transporte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de Recuperación Crediticia del </a:t>
                      </a:r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Educación Garantizada del </a:t>
                      </a:r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Fondo de Apoyo a la Educación y el Empleo de las y los Jóvenes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Fondo para el Desarrollo Económico y Social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Irrevocable de Administración con Actividades Empresariales, identificado con el número F/1889 “Corredor Cultural Chapultepec-Zona Rosa” 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05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12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5138686"/>
              </p:ext>
            </p:extLst>
          </p:nvPr>
        </p:nvGraphicFramePr>
        <p:xfrm>
          <a:off x="66940" y="1068571"/>
          <a:ext cx="9000000" cy="561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6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Museo de Arte Popular Mexicano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Museo del Estanquillo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para el Fondo de Promoción para el Financiamiento del Transporte Público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para el Mejoramiento de las Vías de Comunicación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para la Promoción y Desarrollo del Cine Mexicano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Público Ciudad Digital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Público Complejo Ambiental Xochimilco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Público de la Zona de Santa Fe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Público del Fondo de Apoyo a la Procuración de Justicia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Ambiental Público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de Desarrollo Económico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de Seguridad Pública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Mixto de Promoción Turística del </a:t>
                      </a:r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para el Desarrollo Social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para la Atención y Apoyo a las Víctimas del Delito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481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13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044687"/>
              </p:ext>
            </p:extLst>
          </p:nvPr>
        </p:nvGraphicFramePr>
        <p:xfrm>
          <a:off x="66940" y="1068571"/>
          <a:ext cx="9000000" cy="561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6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Heroico Cuerpo de Bomberos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Acceso a la Información Pública y Protección de Datos Personales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Asistencia e Integración Social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Capacitación para el Trabajo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Ciencia y Tecnología del </a:t>
                      </a:r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Educación Media Superior del </a:t>
                      </a:r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Formación Profesional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la Juventud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las Mujeres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Verificación Administrativa del </a:t>
                      </a:r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Vivienda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del Deporte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Electoral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Local de la Infraestructura Física Educativa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para la Atención de los Adultos Mayores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para la Atención y Prevención de las Adicciones en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98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14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604890"/>
              </p:ext>
            </p:extLst>
          </p:nvPr>
        </p:nvGraphicFramePr>
        <p:xfrm>
          <a:off x="66940" y="1068571"/>
          <a:ext cx="9000000" cy="547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6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para la Integración al Desarrollo de las Personas con Discapacidad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para la Seguridad de las Construcciones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Técnico de Formación Policial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Jefatura de Gobierno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Junta de Asistencia Privada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Junta Local de Conciliación y Arbitraje del </a:t>
                      </a:r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Mecanismo de Seguimiento y Evaluación del Programa de Derechos Humanos del </a:t>
                      </a:r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Metrobús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Oficialía Mayor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2,716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2,949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3,665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Planta de Asfalto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Policía Auxiliar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Policía Bancaria e Industrial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PROCDMX, S.A. de C.V.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Procuraduría Ambiental y del Ordenamiento Territorial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Procuraduría General de Justicia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2,787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2,946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3,414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3,393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Procuraduría Social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455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15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5776538"/>
              </p:ext>
            </p:extLst>
          </p:nvPr>
        </p:nvGraphicFramePr>
        <p:xfrm>
          <a:off x="66940" y="1068571"/>
          <a:ext cx="9000000" cy="547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6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Proyecto Metro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Red de Transporte de Pasajeros del Distrito Federal (Sistema de Movilidad 1 CDMX)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Ciencia, Tecnología e Innovación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Cultura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Económico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Rural y Equidad para las Comunidades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Social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Urbano y Vivienda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3,408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3,697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3,382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3,793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Educación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Finanzas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3,053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3,069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2,957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Gobierno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Movilidad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2,892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Obras y Servicios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Protección Civil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Salud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3,068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3,594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3,933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4,815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Seguridad Pública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4,091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4,075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4,596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Trabajo y Fomento al Empleo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870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16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236403"/>
              </p:ext>
            </p:extLst>
          </p:nvPr>
        </p:nvGraphicFramePr>
        <p:xfrm>
          <a:off x="66940" y="1068571"/>
          <a:ext cx="9000000" cy="547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6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Turismo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del Medio Ambiente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2,766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Servicio de Transportes Eléctricos del </a:t>
                      </a:r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Servicio Público de Localización Telefónica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Servicios de Salud Pública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3,472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6,045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Servicios Metropolitanos, S.A. de C.V.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de Aguas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de Radio y Televisión Digital del Gobierno del Distrito Federal (Capital 21)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de Transporte Colectivo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para el Desarrollo Integral de la Familia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Tribunal de lo Contencioso Administrativo del </a:t>
                      </a:r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Tribunal Electoral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Tribunal Superior de Justicia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Universidad Autónoma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Encuentro Social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MORENA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Movimiento Ciudadano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235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17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878140"/>
              </p:ext>
            </p:extLst>
          </p:nvPr>
        </p:nvGraphicFramePr>
        <p:xfrm>
          <a:off x="66940" y="1068571"/>
          <a:ext cx="9000000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6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2006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2007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2008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2009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2010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2011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Nueva Alianza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Acción Nacional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de la Revolución Democrática en el </a:t>
                      </a:r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del Trabajo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Humanista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Revolucionario Institucional en el </a:t>
                      </a:r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Socialdemócrata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Verde Ecologista de México en el </a:t>
                      </a:r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 Total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6,621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19,044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41,164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96,233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89,571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94,048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91,576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103,470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111,964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106,525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127,020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72000">
                <a:tc>
                  <a:txBody>
                    <a:bodyPr/>
                    <a:lstStyle/>
                    <a:p>
                      <a:pPr algn="l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Total </a:t>
                      </a:r>
                      <a:r>
                        <a:rPr lang="es-ES" sz="11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Sujetos O</a:t>
                      </a:r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bligados por año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  <a:endParaRPr lang="es-E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048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18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1.4 Total de solicitudes por Órgano de G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obierno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5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418718"/>
              </p:ext>
            </p:extLst>
          </p:nvPr>
        </p:nvGraphicFramePr>
        <p:xfrm>
          <a:off x="154861" y="1257874"/>
          <a:ext cx="8809627" cy="4860000"/>
        </p:xfrm>
        <a:graphic>
          <a:graphicData uri="http://schemas.openxmlformats.org/drawingml/2006/table">
            <a:tbl>
              <a:tblPr/>
              <a:tblGrid>
                <a:gridCol w="364546"/>
                <a:gridCol w="1055635"/>
                <a:gridCol w="659772"/>
                <a:gridCol w="659772"/>
                <a:gridCol w="659772"/>
                <a:gridCol w="659772"/>
                <a:gridCol w="659772"/>
                <a:gridCol w="659772"/>
                <a:gridCol w="659772"/>
                <a:gridCol w="659772"/>
                <a:gridCol w="659772"/>
                <a:gridCol w="725749"/>
                <a:gridCol w="725749"/>
              </a:tblGrid>
              <a:tr h="5400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Órgano </a:t>
                      </a: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de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Gobierno 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2006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2007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2008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2009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2010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2011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2012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2013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2014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2015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2016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Ejecutivo 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5,059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15,601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34,116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80,521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74,321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79,604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77,458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89,891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99,142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95,438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114,123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tabLst/>
                      </a:pPr>
                      <a:r>
                        <a:rPr lang="es-ES" sz="11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Administración</a:t>
                      </a:r>
                    </a:p>
                    <a:p>
                      <a:pPr marL="0" indent="0" algn="l" fontAlgn="ctr">
                        <a:tabLst/>
                      </a:pPr>
                      <a:r>
                        <a:rPr lang="es-ES" sz="11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Pública Central</a:t>
                      </a:r>
                      <a:endParaRPr lang="es-ES" sz="1100" b="1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6,556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13,044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28,171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29,717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32,618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30,378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38,090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39,242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37,677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47,473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Desconcentrados y Paraestatales </a:t>
                      </a:r>
                      <a:r>
                        <a:rPr lang="es-ES" sz="1100" b="1" i="1" u="none" strike="noStrike" baseline="30000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  <a:r>
                        <a:rPr lang="es-ES" sz="11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endParaRPr lang="es-ES" sz="1100" b="1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3,758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7,952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22,745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18,500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19,159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18,176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22,535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26,854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25,751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30,935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Delegaciones </a:t>
                      </a:r>
                    </a:p>
                    <a:p>
                      <a:pPr algn="l" fontAlgn="ctr"/>
                      <a:r>
                        <a:rPr lang="es-ES" sz="11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Políticas</a:t>
                      </a:r>
                      <a:endParaRPr lang="es-ES" sz="1100" b="1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5,287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13,120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29,605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26,104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27,827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28,904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29,266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33,046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32,010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35,715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Judicial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2,723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2,714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Legislativo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3,511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4,760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4,554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4,766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3,468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3,233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Autónomo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3,732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6,525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6,208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5,297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5,600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5,511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5,676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4,853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5,323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540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1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Partidos</a:t>
                      </a:r>
                      <a:r>
                        <a:rPr kumimoji="0" lang="es-ES" sz="11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Políticos en el</a:t>
                      </a:r>
                    </a:p>
                    <a:p>
                      <a:pPr marL="0" algn="l" rtl="0" eaLnBrk="1" fontAlgn="b" latinLnBrk="0" hangingPunct="1"/>
                      <a:r>
                        <a:rPr kumimoji="0" lang="es-ES" sz="11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Distrito Federal</a:t>
                      </a:r>
                      <a:endParaRPr kumimoji="0" lang="es-ES" sz="11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4,208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2,808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1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Otro tipo de Sujeto</a:t>
                      </a:r>
                      <a:endParaRPr kumimoji="0" lang="es-ES" sz="11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Total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6,621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19,044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41,164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96,233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89,571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94,048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91,576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103,470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111,964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106,525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127,020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79512" y="6171996"/>
            <a:ext cx="8712967" cy="419103"/>
          </a:xfrm>
          <a:prstGeom prst="rect">
            <a:avLst/>
          </a:prstGeom>
        </p:spPr>
        <p:txBody>
          <a:bodyPr/>
          <a:lstStyle/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kern="0" baseline="3000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1 </a:t>
            </a:r>
            <a:r>
              <a:rPr lang="es-MX" sz="1000" b="1" dirty="0" smtClean="0">
                <a:latin typeface="Calibri" pitchFamily="34" charset="0"/>
              </a:rPr>
              <a:t>Conforme al artículo 97 del Estatuto de Gobierno del D.F., la Administración Pública Paraestatal está integrada por los Organismos Descentralizados, las Empresas de Participación Estatal Mayoritaria y los Fideicomisos Públicos</a:t>
            </a:r>
            <a:r>
              <a:rPr lang="es-MX" sz="1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.</a:t>
            </a:r>
            <a:endParaRPr lang="es-MX" sz="1000" b="1" kern="0" dirty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63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86070" y="1999726"/>
            <a:ext cx="63802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b="1" dirty="0" smtClean="0">
                <a:solidFill>
                  <a:prstClr val="black"/>
                </a:solidFill>
                <a:latin typeface="Calibri" pitchFamily="34" charset="0"/>
              </a:rPr>
              <a:t>2. Resultados del Ejercicio del Derecho de Acceso a la Información Pública en la Ciudad de México</a:t>
            </a:r>
          </a:p>
        </p:txBody>
      </p:sp>
    </p:spTree>
    <p:extLst>
      <p:ext uri="{BB962C8B-B14F-4D97-AF65-F5344CB8AC3E}">
        <p14:creationId xmlns:p14="http://schemas.microsoft.com/office/powerpoint/2010/main" val="380009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</a:t>
            </a:fld>
            <a:endParaRPr lang="es-MX" dirty="0"/>
          </a:p>
        </p:txBody>
      </p:sp>
      <p:sp>
        <p:nvSpPr>
          <p:cNvPr id="40" name="Rectangle 3"/>
          <p:cNvSpPr txBox="1">
            <a:spLocks noChangeArrowheads="1"/>
          </p:cNvSpPr>
          <p:nvPr/>
        </p:nvSpPr>
        <p:spPr>
          <a:xfrm>
            <a:off x="323890" y="1282879"/>
            <a:ext cx="8496582" cy="5303587"/>
          </a:xfrm>
          <a:prstGeom prst="rect">
            <a:avLst/>
          </a:prstGeom>
        </p:spPr>
        <p:txBody>
          <a:bodyPr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Con base en las solicitudes capturadas </a:t>
            </a:r>
            <a:r>
              <a:rPr lang="es-MX" sz="20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en el </a:t>
            </a:r>
            <a:r>
              <a:rPr lang="es-MX" sz="2000" b="1" i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Sistema de Captura de Reportes Estadísticos de Solicitudes de Información (</a:t>
            </a:r>
            <a:r>
              <a:rPr lang="es-MX" sz="2000" b="1" i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SICRESI) </a:t>
            </a: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por los Sujetos Obligados supeditados a la ley de transparencia y de datos personales, se realizó el presente reporte a fin de: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2000" b="1" kern="0" dirty="0" smtClean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Dar </a:t>
            </a:r>
            <a:r>
              <a:rPr lang="es-MX" sz="20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a conocer </a:t>
            </a: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el total de solicitudes de información pública (SIP) y de datos personales (SDP) </a:t>
            </a:r>
            <a:r>
              <a:rPr lang="es-MX" sz="20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correspondiente al </a:t>
            </a: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ejercicio 2016, así como los totales para los años 2006, 2007, 2008, 2009, 2010, 2011, 2012, 2013, 2014 y 2015.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2000" b="1" kern="0" dirty="0" smtClean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0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Difundir la información que se obtiene mediante las variables que son observadas en el </a:t>
            </a:r>
            <a:r>
              <a:rPr lang="es-MX" sz="2000" b="1" i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SICRESI,</a:t>
            </a: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 para los periodos 2012, 2013, 2014, 2015 y 2016.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MX" sz="2000" b="1" kern="0" dirty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Brindar </a:t>
            </a:r>
            <a:r>
              <a:rPr lang="es-MX" sz="20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información para la oportuna toma de decisiones para mejorar la política pública de la transparencia y de la promoción del Ejercicio del Derecho de Acceso a la Información (EDAI) </a:t>
            </a: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y del Derecho a Acceso, Rectificación, Cancelación u Oposición (ARCO) de datos personales en la Ciudad de México.</a:t>
            </a:r>
            <a:endParaRPr lang="es-MX" sz="2000" b="1" kern="0" dirty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5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  <a:latin typeface="Calibri" pitchFamily="34" charset="0"/>
                <a:ea typeface="ヒラギノ角ゴ Pro W3" pitchFamily="16" charset="-128"/>
              </a:rPr>
              <a:t>Objetivo</a:t>
            </a:r>
            <a:endParaRPr lang="es-ES" sz="16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05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20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2.1.1 Solicitudes de información pública recibidas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5" name="8 Gráfico"/>
          <p:cNvGraphicFramePr/>
          <p:nvPr>
            <p:extLst>
              <p:ext uri="{D42A27DB-BD31-4B8C-83A1-F6EECF244321}">
                <p14:modId xmlns:p14="http://schemas.microsoft.com/office/powerpoint/2010/main" val="3399457969"/>
              </p:ext>
            </p:extLst>
          </p:nvPr>
        </p:nvGraphicFramePr>
        <p:xfrm>
          <a:off x="971600" y="1789666"/>
          <a:ext cx="7196038" cy="3727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10 CuadroTexto"/>
          <p:cNvSpPr txBox="1"/>
          <p:nvPr/>
        </p:nvSpPr>
        <p:spPr>
          <a:xfrm>
            <a:off x="1700233" y="1259247"/>
            <a:ext cx="572928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 smtClean="0">
                <a:latin typeface="Calibri" panose="020F0502020204030204" pitchFamily="34" charset="0"/>
              </a:rPr>
              <a:t>Total de solicitudes de información pública, 2012-2016: 498,250</a:t>
            </a:r>
            <a:endParaRPr lang="es-MX" sz="1300" b="1" dirty="0">
              <a:latin typeface="Calibri" panose="020F0502020204030204" pitchFamily="34" charset="0"/>
            </a:endParaRPr>
          </a:p>
        </p:txBody>
      </p:sp>
      <p:sp>
        <p:nvSpPr>
          <p:cNvPr id="8" name="33 CuadroTexto"/>
          <p:cNvSpPr txBox="1"/>
          <p:nvPr/>
        </p:nvSpPr>
        <p:spPr>
          <a:xfrm>
            <a:off x="1759186" y="5811035"/>
            <a:ext cx="1444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1200" b="1" dirty="0" smtClean="0">
                <a:latin typeface="Calibri" pitchFamily="34" charset="0"/>
              </a:rPr>
              <a:t>2012-2013:</a:t>
            </a:r>
          </a:p>
          <a:p>
            <a:pPr algn="ctr"/>
            <a:r>
              <a:rPr lang="es-MX" sz="1200" b="1" dirty="0" smtClean="0">
                <a:latin typeface="Calibri" pitchFamily="34" charset="0"/>
              </a:rPr>
              <a:t>12.8%</a:t>
            </a:r>
            <a:endParaRPr lang="es-ES" sz="1200" dirty="0">
              <a:latin typeface="Calibri" pitchFamily="34" charset="0"/>
            </a:endParaRPr>
          </a:p>
        </p:txBody>
      </p:sp>
      <p:sp>
        <p:nvSpPr>
          <p:cNvPr id="9" name="Elipse 8"/>
          <p:cNvSpPr/>
          <p:nvPr/>
        </p:nvSpPr>
        <p:spPr>
          <a:xfrm>
            <a:off x="5096878" y="4736745"/>
            <a:ext cx="360000" cy="36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Flecha derecha 9"/>
          <p:cNvSpPr/>
          <p:nvPr/>
        </p:nvSpPr>
        <p:spPr>
          <a:xfrm rot="2460000">
            <a:off x="5209287" y="4849588"/>
            <a:ext cx="144000" cy="144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Elipse 11"/>
          <p:cNvSpPr/>
          <p:nvPr/>
        </p:nvSpPr>
        <p:spPr>
          <a:xfrm>
            <a:off x="3707904" y="4741446"/>
            <a:ext cx="360040" cy="360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Flecha derecha 12"/>
          <p:cNvSpPr/>
          <p:nvPr/>
        </p:nvSpPr>
        <p:spPr>
          <a:xfrm rot="18720000">
            <a:off x="3825160" y="4834236"/>
            <a:ext cx="144000" cy="144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Elipse 14"/>
          <p:cNvSpPr/>
          <p:nvPr/>
        </p:nvSpPr>
        <p:spPr>
          <a:xfrm>
            <a:off x="6485043" y="4755093"/>
            <a:ext cx="360040" cy="360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Flecha derecha 15"/>
          <p:cNvSpPr/>
          <p:nvPr/>
        </p:nvSpPr>
        <p:spPr>
          <a:xfrm rot="18720000">
            <a:off x="6602299" y="4847883"/>
            <a:ext cx="144000" cy="144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33 CuadroTexto"/>
          <p:cNvSpPr txBox="1"/>
          <p:nvPr/>
        </p:nvSpPr>
        <p:spPr>
          <a:xfrm>
            <a:off x="3157782" y="5805264"/>
            <a:ext cx="1444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Calibri" pitchFamily="34" charset="0"/>
              </a:rPr>
              <a:t>Incremento</a:t>
            </a:r>
            <a:endParaRPr lang="es-MX" sz="1200" b="1" dirty="0">
              <a:latin typeface="Calibri" pitchFamily="34" charset="0"/>
            </a:endParaRPr>
          </a:p>
          <a:p>
            <a:pPr algn="ctr"/>
            <a:r>
              <a:rPr lang="es-MX" sz="1200" b="1" dirty="0" smtClean="0">
                <a:latin typeface="Calibri" pitchFamily="34" charset="0"/>
              </a:rPr>
              <a:t>2013-2014:</a:t>
            </a:r>
          </a:p>
          <a:p>
            <a:pPr algn="ctr"/>
            <a:r>
              <a:rPr lang="es-MX" sz="1200" b="1" dirty="0" smtClean="0">
                <a:latin typeface="Calibri" pitchFamily="34" charset="0"/>
              </a:rPr>
              <a:t>7.1%</a:t>
            </a:r>
            <a:endParaRPr lang="es-ES" sz="1200" dirty="0">
              <a:latin typeface="Calibri" pitchFamily="34" charset="0"/>
            </a:endParaRPr>
          </a:p>
        </p:txBody>
      </p:sp>
      <p:sp>
        <p:nvSpPr>
          <p:cNvPr id="20" name="33 CuadroTexto"/>
          <p:cNvSpPr txBox="1"/>
          <p:nvPr/>
        </p:nvSpPr>
        <p:spPr>
          <a:xfrm>
            <a:off x="4561609" y="5815655"/>
            <a:ext cx="1444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Calibri" pitchFamily="34" charset="0"/>
              </a:rPr>
              <a:t>Decremento</a:t>
            </a:r>
            <a:endParaRPr lang="es-MX" sz="1200" b="1" dirty="0">
              <a:latin typeface="Calibri" pitchFamily="34" charset="0"/>
            </a:endParaRPr>
          </a:p>
          <a:p>
            <a:pPr algn="ctr"/>
            <a:r>
              <a:rPr lang="es-MX" sz="1200" b="1" dirty="0" smtClean="0">
                <a:latin typeface="Calibri" pitchFamily="34" charset="0"/>
              </a:rPr>
              <a:t>2014-2015:</a:t>
            </a:r>
          </a:p>
          <a:p>
            <a:pPr algn="ctr"/>
            <a:r>
              <a:rPr lang="es-MX" sz="1200" b="1" dirty="0" smtClean="0">
                <a:latin typeface="Calibri" pitchFamily="34" charset="0"/>
              </a:rPr>
              <a:t>-7.7%</a:t>
            </a:r>
            <a:endParaRPr lang="es-ES" sz="1200" dirty="0">
              <a:latin typeface="Calibri" pitchFamily="34" charset="0"/>
            </a:endParaRPr>
          </a:p>
        </p:txBody>
      </p:sp>
      <p:sp>
        <p:nvSpPr>
          <p:cNvPr id="21" name="33 CuadroTexto"/>
          <p:cNvSpPr txBox="1"/>
          <p:nvPr/>
        </p:nvSpPr>
        <p:spPr>
          <a:xfrm>
            <a:off x="5946041" y="5805264"/>
            <a:ext cx="1444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latin typeface="Calibri" pitchFamily="34" charset="0"/>
              </a:rPr>
              <a:t>Incremento</a:t>
            </a:r>
            <a:endParaRPr lang="es-MX" sz="1200" b="1" dirty="0">
              <a:latin typeface="Calibri" pitchFamily="34" charset="0"/>
            </a:endParaRPr>
          </a:p>
          <a:p>
            <a:pPr algn="ctr"/>
            <a:r>
              <a:rPr lang="es-MX" sz="1200" b="1" dirty="0" smtClean="0">
                <a:latin typeface="Calibri" pitchFamily="34" charset="0"/>
              </a:rPr>
              <a:t>2015-2016:</a:t>
            </a:r>
          </a:p>
          <a:p>
            <a:pPr algn="ctr"/>
            <a:r>
              <a:rPr lang="es-MX" sz="1200" b="1" dirty="0" smtClean="0">
                <a:latin typeface="Calibri" pitchFamily="34" charset="0"/>
              </a:rPr>
              <a:t>18.4%</a:t>
            </a:r>
            <a:endParaRPr lang="es-ES" sz="1200" dirty="0">
              <a:latin typeface="Calibri" pitchFamily="34" charset="0"/>
            </a:endParaRPr>
          </a:p>
        </p:txBody>
      </p:sp>
      <p:sp>
        <p:nvSpPr>
          <p:cNvPr id="22" name="Elipse 21"/>
          <p:cNvSpPr/>
          <p:nvPr/>
        </p:nvSpPr>
        <p:spPr>
          <a:xfrm>
            <a:off x="2293710" y="4742722"/>
            <a:ext cx="360040" cy="360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3" name="Flecha derecha 22"/>
          <p:cNvSpPr/>
          <p:nvPr/>
        </p:nvSpPr>
        <p:spPr>
          <a:xfrm rot="18720000">
            <a:off x="2410966" y="4835512"/>
            <a:ext cx="144000" cy="144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32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21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1250498"/>
              </p:ext>
            </p:extLst>
          </p:nvPr>
        </p:nvGraphicFramePr>
        <p:xfrm>
          <a:off x="581116" y="1052736"/>
          <a:ext cx="7920000" cy="554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Agencia de Gestión Urbana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Agencia de Protección Sanitaria del Gobierno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Asamblea Constituyente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it-IT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Asamblea Legislativa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Auditoría Superior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Autoridad de la Zona Patrimonio Mundial Natural y Cultural de la Humanidad en Xochimilco, Tláhuac y Milpa Alta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Autoridad del Centro Histórico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Autoridad del Espacio Público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Caja de Previsión de la Policía Auxiliar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Caja de Previsión de la Policía Preventiva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Caja de Previsión para Trabajadores a Lista de Raya del </a:t>
                      </a:r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Centro de Comando, Control, Cómputo, Comunicaciones y Contacto Ciudadano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Comisión de Derechos Humanos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Comisión de Filmaciones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Consejería Jurídica y de Servicios Legales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Consejo de Evaluación del Desarrollo Social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Consejo de la Judicatura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93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22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5336694"/>
              </p:ext>
            </p:extLst>
          </p:nvPr>
        </p:nvGraphicFramePr>
        <p:xfrm>
          <a:off x="581116" y="1052736"/>
          <a:ext cx="7920000" cy="565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Consejo Económico y Social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Consejo para Prevenir y Eliminar la Discriminación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Contraloría General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Coordinación de los Centros de Transferencia Modal del </a:t>
                      </a:r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Corporación Mexicana de Impresión, S.A. de C.V.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Álvaro Obregón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Azcapotzalco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3,207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Benito Juárez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2,926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2,788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Coyoacán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Cuajimalpa de Morelos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Cuauhtémoc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Gustavo A. Madero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Iztacalco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Iztapalapa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La Magdalena Contreras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Miguel Hidalgo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3,088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3,069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Milpa Alta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Tláhuac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517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23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672130"/>
              </p:ext>
            </p:extLst>
          </p:nvPr>
        </p:nvGraphicFramePr>
        <p:xfrm>
          <a:off x="581116" y="1052736"/>
          <a:ext cx="7920000" cy="5688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Tlalpan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Venustiano Carranza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Xochimilco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Escuela de Administración Pública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Central de Abasto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Centro Histórico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de Recuperación Crediticia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Educación Garantizada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Fondo de Apoyo a la Educación y el Empleo de las y los Jóvenes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Fondo para el Desarrollo Económico y Social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Irrevocable de Administración con Actividades Empresariales, identificado con el número F/1889 “Corredor Cultural Chapultepec-Zona Rosa” 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Museo de Arte Popular Mexicano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Museo del Estanquillo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para el Fondo de Promoción para el Financiamiento del Transporte Público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para la Promoción y Desarrollo del Cine Mexicano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8889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24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5086538"/>
              </p:ext>
            </p:extLst>
          </p:nvPr>
        </p:nvGraphicFramePr>
        <p:xfrm>
          <a:off x="581116" y="1052736"/>
          <a:ext cx="7920000" cy="554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Público Complejo Ambiental Xochimilco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Público de la Zona de Santa Fe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Público del Fondo de Apoyo a la Procuración de Justicia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Ambiental Público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de Desarrollo Económico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de Seguridad Pública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Mixto de Promoción Turística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para el Desarrollo Social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 para la Atención y Apoyo a las Víctimas del Delito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Heroico Cuerpo de Bomberos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Acceso a la Información Pública y Protección de Datos Personales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Capacitación para el Trabajo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Ciencia y Tecnología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Educación Media Superior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Formación Profesional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la Juventud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las Mujeres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787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25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890013"/>
              </p:ext>
            </p:extLst>
          </p:nvPr>
        </p:nvGraphicFramePr>
        <p:xfrm>
          <a:off x="581116" y="1052736"/>
          <a:ext cx="7920000" cy="543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Verificación Administrativa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 Vivienda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del Deporte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Electoral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Local de la Infraestructura Física Educativa del </a:t>
                      </a:r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para la Atención de los Adultos Mayores en el </a:t>
                      </a:r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para la Atención y Prevención de las Adicciones en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para la Integración al Desarrollo de las Personas con Discapacidad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para la Seguridad de las Construcciones en el </a:t>
                      </a:r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Instituto Técnico de Formación Policial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Jefatura de Gobierno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Junta de Asistencia Privada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Junta Local de Conciliación y Arbitraje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Mecanismo de Seguimiento y Evaluación del Programa de Derechos Humanos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Metrobús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Oficialía Mayor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2,851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3,515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842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26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79475"/>
              </p:ext>
            </p:extLst>
          </p:nvPr>
        </p:nvGraphicFramePr>
        <p:xfrm>
          <a:off x="581116" y="1052736"/>
          <a:ext cx="7920000" cy="565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Planta de Asfalto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Policía Auxiliar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Policía Bancaria e Industrial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PROCDMX, S.A. de C.V.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Procuraduría Ambiental y del Ordenamiento Territorial del </a:t>
                      </a:r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Procuraduría General de Justicia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3,214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Procuraduría Social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Proyecto Metro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Red de Transporte de Pasajeros del Distrito </a:t>
                      </a:r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Federal</a:t>
                      </a:r>
                    </a:p>
                    <a:p>
                      <a:pPr algn="l" fontAlgn="t"/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de Movilidad 1 CDMX)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Ciencia, Tecnología e Innovación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Cultura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Económico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Rural y Equidad para las Comunidades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Social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Urbano y Vivienda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3,657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3,355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3,726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6,111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Educación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Finanzas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2,880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Gobierno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671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27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565006"/>
              </p:ext>
            </p:extLst>
          </p:nvPr>
        </p:nvGraphicFramePr>
        <p:xfrm>
          <a:off x="581116" y="1052736"/>
          <a:ext cx="7920000" cy="565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Movilidad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Obras y Servicios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Protección Civil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Salud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Seguridad Pública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3,894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2,899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3,731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4,352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Trabajo y Fomento al Empleo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Turismo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del Medio Ambiente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2,756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Servicio de Transportes Eléctricos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Servicios de Salud Pública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Servicios Metropolitanos, S.A. de C.V.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de Aguas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de Radio y Televisión Digital del Gobierno del Distrito Federal (Capital 21)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de Transporte Colectivo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 para el Desarrollo Integral de la Familia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Tribunal de lo Contencioso Administrativo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Tribunal Electoral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Tribunal Superior de Justicia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007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28</a:t>
            </a:fld>
            <a:endParaRPr lang="es-MX" dirty="0"/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0266240"/>
              </p:ext>
            </p:extLst>
          </p:nvPr>
        </p:nvGraphicFramePr>
        <p:xfrm>
          <a:off x="581116" y="1052736"/>
          <a:ext cx="7920000" cy="410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000"/>
                <a:gridCol w="720000"/>
                <a:gridCol w="720000"/>
                <a:gridCol w="720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Sujetos Obligados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0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Universidad Autónoma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Encuentro Social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MORENA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Movimiento Ciudadano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Nueva Alianza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Acción Nacional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de la Revolución Democrática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del Trabajo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Humanista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Revolucionario Institucional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Verde Ecologista de México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de solicitudes de información</a:t>
                      </a:r>
                      <a:r>
                        <a:rPr lang="es-MX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pública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86,341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97,376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104,308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96,260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113,965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72000">
                <a:tc>
                  <a:txBody>
                    <a:bodyPr/>
                    <a:lstStyle/>
                    <a:p>
                      <a:pPr algn="l" fontAlgn="t"/>
                      <a:endParaRPr lang="es-ES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ES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MX" sz="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 de Sujetos Obligados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125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</a:tbl>
          </a:graphicData>
        </a:graphic>
      </p:graphicFrame>
      <p:sp>
        <p:nvSpPr>
          <p:cNvPr id="5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2.1.2 Solicitudes de información pública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99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29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2.1.3 Solicitudes de información pública por Órgano de gobierno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5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824480"/>
              </p:ext>
            </p:extLst>
          </p:nvPr>
        </p:nvGraphicFramePr>
        <p:xfrm>
          <a:off x="1002773" y="1268760"/>
          <a:ext cx="7106892" cy="4860000"/>
        </p:xfrm>
        <a:graphic>
          <a:graphicData uri="http://schemas.openxmlformats.org/drawingml/2006/table">
            <a:tbl>
              <a:tblPr/>
              <a:tblGrid>
                <a:gridCol w="353362"/>
                <a:gridCol w="1353530"/>
                <a:gridCol w="1080000"/>
                <a:gridCol w="1080000"/>
                <a:gridCol w="1080000"/>
                <a:gridCol w="1080000"/>
                <a:gridCol w="1080000"/>
              </a:tblGrid>
              <a:tr h="5400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Órgano </a:t>
                      </a: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de</a:t>
                      </a:r>
                    </a:p>
                    <a:p>
                      <a:pPr algn="ctr" fontAlgn="ctr"/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gobierno 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2012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2013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2014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2015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2016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Ejecutivo 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72,652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84,306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91,934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85,671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101,612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tabLst/>
                      </a:pPr>
                      <a:r>
                        <a:rPr lang="es-ES" sz="13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Administración</a:t>
                      </a:r>
                    </a:p>
                    <a:p>
                      <a:pPr marL="0" indent="0" algn="l" fontAlgn="ctr">
                        <a:tabLst/>
                      </a:pPr>
                      <a:r>
                        <a:rPr lang="es-ES" sz="13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Pública Central</a:t>
                      </a:r>
                      <a:endParaRPr lang="es-ES" sz="1300" b="0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27,824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35,178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35,445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33,680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43,061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Desconcentrados y Paraestatales </a:t>
                      </a:r>
                      <a:r>
                        <a:rPr lang="es-ES" sz="1300" b="0" i="1" u="none" strike="noStrike" baseline="30000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  <a:r>
                        <a:rPr lang="es-ES" sz="13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endParaRPr lang="es-ES" sz="1300" b="0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16,350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20,259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24,064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20,647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23,417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Delegaciones </a:t>
                      </a:r>
                    </a:p>
                    <a:p>
                      <a:pPr algn="l" fontAlgn="ctr"/>
                      <a:r>
                        <a:rPr lang="es-ES" sz="13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Políticas</a:t>
                      </a:r>
                      <a:endParaRPr lang="es-ES" sz="1300" b="0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28,478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28,869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32,425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31,344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35,134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Judicial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Legislativo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4,499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4,666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3,384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Autónomo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5,347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5,168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5,394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4,518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4,961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540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Partidos</a:t>
                      </a:r>
                      <a:r>
                        <a:rPr kumimoji="0" lang="es-ES" sz="13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Políticos en el</a:t>
                      </a:r>
                    </a:p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Distrito Federal</a:t>
                      </a:r>
                      <a:endParaRPr kumimoji="0" lang="es-ES" sz="13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Otro tipo de Sujeto</a:t>
                      </a:r>
                      <a:endParaRPr kumimoji="0" lang="es-ES" sz="13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s-ES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</a:tr>
              <a:tr h="360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" sz="13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Total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86,341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97,376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104,308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96,260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113,965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043608" y="6178249"/>
            <a:ext cx="7056784" cy="419103"/>
          </a:xfrm>
          <a:prstGeom prst="rect">
            <a:avLst/>
          </a:prstGeom>
        </p:spPr>
        <p:txBody>
          <a:bodyPr/>
          <a:lstStyle/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kern="0" baseline="3000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1 </a:t>
            </a:r>
            <a:r>
              <a:rPr lang="es-MX" sz="1000" b="1" dirty="0" smtClean="0">
                <a:latin typeface="Calibri" pitchFamily="34" charset="0"/>
              </a:rPr>
              <a:t>Conforme al artículo 97 del Estatuto de Gobierno del D.F., la Administración Pública Paraestatal está integrada por los Organismos Descentralizados, las Empresas de Participación Estatal Mayoritaria y los Fideicomisos Públicos</a:t>
            </a:r>
            <a:r>
              <a:rPr lang="es-MX" sz="1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.</a:t>
            </a:r>
            <a:endParaRPr lang="es-MX" sz="1000" b="1" kern="0" dirty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83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</a:t>
            </a:fld>
            <a:endParaRPr lang="es-MX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814387" y="1268760"/>
            <a:ext cx="7500937" cy="5022438"/>
          </a:xfrm>
          <a:prstGeom prst="rect">
            <a:avLst/>
          </a:prstGeom>
        </p:spPr>
        <p:txBody>
          <a:bodyPr anchor="ctr"/>
          <a:lstStyle/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Introducción ……………………………………………………..……………..…. 4</a:t>
            </a: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MX" sz="2000" b="1" kern="0" dirty="0" smtClean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Total de solicitudes</a:t>
            </a:r>
          </a:p>
          <a:p>
            <a:pPr marL="990600" indent="-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(de Información pública y de datos personales) ……….………….. 6</a:t>
            </a: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MX" sz="2000" b="1" kern="0" dirty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Resultados</a:t>
            </a:r>
            <a:r>
              <a:rPr lang="es-MX" sz="20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 del Ejercicio del Derecho de </a:t>
            </a: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Acceso </a:t>
            </a:r>
            <a:r>
              <a:rPr lang="es-MX" sz="20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a </a:t>
            </a: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la</a:t>
            </a:r>
          </a:p>
          <a:p>
            <a:pPr marL="990600" indent="-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Información </a:t>
            </a:r>
            <a:r>
              <a:rPr lang="es-MX" sz="20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Pública en la Ciudad de México </a:t>
            </a: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…………………….…. 19</a:t>
            </a:r>
          </a:p>
          <a:p>
            <a:pPr marL="990600" indent="-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MX" sz="2000" b="1" kern="0" dirty="0" smtClean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Perfil sociodemográfico de los solicitantes ………………………..  62</a:t>
            </a: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defRPr/>
            </a:pPr>
            <a:endParaRPr lang="es-MX" sz="2000" b="1" kern="0" dirty="0" smtClean="0">
              <a:solidFill>
                <a:sysClr val="windowText" lastClr="000000"/>
              </a:solidFill>
              <a:latin typeface="Calibri" pitchFamily="34" charset="0"/>
              <a:cs typeface="Arial" pitchFamily="34" charset="0"/>
            </a:endParaRPr>
          </a:p>
          <a:p>
            <a:pPr marL="533400" indent="-533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4"/>
              <a:defRPr/>
            </a:pPr>
            <a:r>
              <a:rPr lang="es-MX" sz="2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Nota …….……………………………………………………………..….………….. 68</a:t>
            </a:r>
          </a:p>
        </p:txBody>
      </p:sp>
      <p:sp>
        <p:nvSpPr>
          <p:cNvPr id="8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  <a:latin typeface="Calibri" pitchFamily="34" charset="0"/>
                <a:ea typeface="ヒラギノ角ゴ Pro W3" pitchFamily="16" charset="-128"/>
              </a:rPr>
              <a:t>Índice</a:t>
            </a:r>
            <a:endParaRPr lang="es-ES" sz="16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26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30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2.1.4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Sujetos Obligados </a:t>
            </a:r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con el mayor/menor número de solicitudes de información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" name="7 CuadroTexto"/>
          <p:cNvSpPr txBox="1"/>
          <p:nvPr/>
        </p:nvSpPr>
        <p:spPr>
          <a:xfrm>
            <a:off x="467544" y="1124744"/>
            <a:ext cx="364333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Sujetos </a:t>
            </a:r>
            <a:r>
              <a:rPr lang="es-MX" sz="1300" b="1" dirty="0" smtClean="0">
                <a:latin typeface="Calibri" pitchFamily="34" charset="0"/>
              </a:rPr>
              <a:t>Obligados con el MAYOR número de solicitudes de información pública</a:t>
            </a:r>
            <a:endParaRPr lang="es-MX" sz="1300" b="1" dirty="0">
              <a:latin typeface="Calibri" pitchFamily="34" charset="0"/>
            </a:endParaRPr>
          </a:p>
        </p:txBody>
      </p:sp>
      <p:sp>
        <p:nvSpPr>
          <p:cNvPr id="5" name="8 CuadroTexto"/>
          <p:cNvSpPr txBox="1"/>
          <p:nvPr/>
        </p:nvSpPr>
        <p:spPr>
          <a:xfrm>
            <a:off x="5018971" y="1129973"/>
            <a:ext cx="340635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Sujetos </a:t>
            </a:r>
            <a:r>
              <a:rPr lang="es-MX" sz="1300" b="1" dirty="0" smtClean="0">
                <a:latin typeface="Calibri" pitchFamily="34" charset="0"/>
              </a:rPr>
              <a:t>Obligados con el MENOR número de solicitudes de información pública</a:t>
            </a:r>
            <a:endParaRPr lang="es-MX" sz="1300" b="1" dirty="0">
              <a:latin typeface="Calibri" pitchFamily="34" charset="0"/>
            </a:endParaRPr>
          </a:p>
        </p:txBody>
      </p:sp>
      <p:graphicFrame>
        <p:nvGraphicFramePr>
          <p:cNvPr id="7" name="1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608717"/>
              </p:ext>
            </p:extLst>
          </p:nvPr>
        </p:nvGraphicFramePr>
        <p:xfrm>
          <a:off x="251520" y="1834418"/>
          <a:ext cx="4212000" cy="4320000"/>
        </p:xfrm>
        <a:graphic>
          <a:graphicData uri="http://schemas.openxmlformats.org/drawingml/2006/table">
            <a:tbl>
              <a:tblPr/>
              <a:tblGrid>
                <a:gridCol w="2772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Sujetos Obligados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SIP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%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Desarrollo Urbano y Vivienda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6,111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5.4%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Seguridad Pública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4,352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3.8%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Oficialía Mayor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3,515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3.1%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Procuraduría General de Justicia del </a:t>
                      </a:r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2.8%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Cuauhtémoc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3,187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2.8%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Miguel Hidalgo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3,069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2.7%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del Medio Ambiente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2,756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2.4%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Movilidad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2.4%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Benito Juárez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2.4%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Contraloría General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2.3%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Delegación Tlalpan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2.3%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Secretaría de Finanzas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2.2%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Autoridad del Espacio Público del </a:t>
                      </a:r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2.2%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marL="44450" indent="0" algn="l" fontAlgn="b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Total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41,876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36.8%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1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0003188"/>
              </p:ext>
            </p:extLst>
          </p:nvPr>
        </p:nvGraphicFramePr>
        <p:xfrm>
          <a:off x="4716016" y="1823475"/>
          <a:ext cx="4212000" cy="4788000"/>
        </p:xfrm>
        <a:graphic>
          <a:graphicData uri="http://schemas.openxmlformats.org/drawingml/2006/table">
            <a:tbl>
              <a:tblPr/>
              <a:tblGrid>
                <a:gridCol w="2772000"/>
                <a:gridCol w="720000"/>
                <a:gridCol w="72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Sujetos O</a:t>
                      </a: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bligados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8947" marR="8947" marT="8947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Público de la Zona de Santa Fe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para la Promoción y Desarrollo del Cine Mexicano en el </a:t>
                      </a:r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Museo de Arte Popular Mexicano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Público del Fondo de Apoyo a la Procuración de Justicia del </a:t>
                      </a:r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Museo del Estanquillo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Público Complejo Ambiental Xochimilco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Partido Humanista en 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Asamblea Constituyente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8000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Fideicomiso Irrevocable de Administración con Actividades Empresariales, identificado con el número F/1889 “Corredor Cultural Chapultepec-Zona Rosa” 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 Total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6000" marR="8947" marT="8947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357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8947" marR="8947" marT="89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0.32%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8947" marR="8947" marT="89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35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31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2.2 Medio de presentación de las solicitudes de información pública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4" name="17 Gráfico"/>
          <p:cNvGraphicFramePr/>
          <p:nvPr>
            <p:extLst/>
          </p:nvPr>
        </p:nvGraphicFramePr>
        <p:xfrm>
          <a:off x="593912" y="1196752"/>
          <a:ext cx="7938528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5387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32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2.3 Medio por el que se notificó la respuesta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11 CuadroTexto"/>
          <p:cNvSpPr txBox="1"/>
          <p:nvPr/>
        </p:nvSpPr>
        <p:spPr>
          <a:xfrm>
            <a:off x="643018" y="1142984"/>
            <a:ext cx="78404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</a:t>
            </a:r>
            <a:endParaRPr lang="es-ES" sz="1300" b="1" i="1" u="sng" dirty="0">
              <a:latin typeface="Calibri" pitchFamily="34" charset="0"/>
            </a:endParaRPr>
          </a:p>
        </p:txBody>
      </p:sp>
      <p:graphicFrame>
        <p:nvGraphicFramePr>
          <p:cNvPr id="7" name="5 Gráfico"/>
          <p:cNvGraphicFramePr/>
          <p:nvPr>
            <p:extLst/>
          </p:nvPr>
        </p:nvGraphicFramePr>
        <p:xfrm>
          <a:off x="594020" y="1628800"/>
          <a:ext cx="7938420" cy="48696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436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33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2.4 Medio por el que se entregó la información solicitada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1 CuadroTexto"/>
          <p:cNvSpPr txBox="1"/>
          <p:nvPr/>
        </p:nvSpPr>
        <p:spPr>
          <a:xfrm>
            <a:off x="643018" y="1142984"/>
            <a:ext cx="78404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“Aceptadas con información total/parcial”</a:t>
            </a:r>
            <a:endParaRPr lang="es-ES" sz="1300" b="1" i="1" u="sng" dirty="0">
              <a:latin typeface="Calibri" pitchFamily="34" charset="0"/>
            </a:endParaRPr>
          </a:p>
        </p:txBody>
      </p:sp>
      <p:graphicFrame>
        <p:nvGraphicFramePr>
          <p:cNvPr id="9" name="5 Gráfico"/>
          <p:cNvGraphicFramePr/>
          <p:nvPr>
            <p:extLst/>
          </p:nvPr>
        </p:nvGraphicFramePr>
        <p:xfrm>
          <a:off x="539552" y="1628800"/>
          <a:ext cx="8064896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669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34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2.5.1 Promedio de preguntas por solicitud de información pública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8 CuadroTexto"/>
          <p:cNvSpPr txBox="1"/>
          <p:nvPr/>
        </p:nvSpPr>
        <p:spPr>
          <a:xfrm>
            <a:off x="3460602" y="1463159"/>
            <a:ext cx="221457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u="sng" dirty="0">
                <a:latin typeface="Calibri" pitchFamily="34" charset="0"/>
              </a:rPr>
              <a:t>Promedio</a:t>
            </a:r>
            <a:endParaRPr lang="es-ES" sz="1300" b="1" u="sng" dirty="0">
              <a:latin typeface="Calibri" pitchFamily="34" charset="0"/>
            </a:endParaRPr>
          </a:p>
        </p:txBody>
      </p:sp>
      <p:graphicFrame>
        <p:nvGraphicFramePr>
          <p:cNvPr id="10" name="6 Gráfico"/>
          <p:cNvGraphicFramePr>
            <a:graphicFrameLocks/>
          </p:cNvGraphicFramePr>
          <p:nvPr>
            <p:extLst/>
          </p:nvPr>
        </p:nvGraphicFramePr>
        <p:xfrm>
          <a:off x="955965" y="2200538"/>
          <a:ext cx="7212326" cy="3559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9 Rectángulo"/>
          <p:cNvSpPr/>
          <p:nvPr/>
        </p:nvSpPr>
        <p:spPr>
          <a:xfrm>
            <a:off x="967491" y="6093296"/>
            <a:ext cx="7200800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s-MX" sz="1100" b="1" dirty="0">
                <a:latin typeface="Calibri" pitchFamily="34" charset="0"/>
              </a:rPr>
              <a:t>Nota: Para el </a:t>
            </a:r>
            <a:r>
              <a:rPr lang="es-MX" sz="1100" b="1" dirty="0" smtClean="0">
                <a:latin typeface="Calibri" pitchFamily="34" charset="0"/>
              </a:rPr>
              <a:t>2016 </a:t>
            </a:r>
            <a:r>
              <a:rPr lang="es-MX" sz="1100" b="1" dirty="0">
                <a:latin typeface="Calibri" pitchFamily="34" charset="0"/>
              </a:rPr>
              <a:t>se realizaron </a:t>
            </a:r>
            <a:r>
              <a:rPr lang="es-MX" sz="1100" b="1" dirty="0" smtClean="0">
                <a:latin typeface="Calibri" pitchFamily="34" charset="0"/>
              </a:rPr>
              <a:t>411 solicitudes </a:t>
            </a:r>
            <a:r>
              <a:rPr lang="es-MX" sz="1100" b="1" dirty="0">
                <a:latin typeface="Calibri" pitchFamily="34" charset="0"/>
              </a:rPr>
              <a:t>de información pública sin requerimiento</a:t>
            </a:r>
            <a:r>
              <a:rPr lang="es-MX" sz="1100" b="1" dirty="0" smtClean="0">
                <a:latin typeface="Calibri" pitchFamily="34" charset="0"/>
              </a:rPr>
              <a:t>, 71 en 2015, </a:t>
            </a:r>
            <a:r>
              <a:rPr lang="es-MX" sz="1100" b="1" dirty="0">
                <a:latin typeface="Calibri" pitchFamily="34" charset="0"/>
              </a:rPr>
              <a:t>58 en 2014, 139 en 2013 y 199 en 2012</a:t>
            </a:r>
            <a:r>
              <a:rPr lang="es-MX" sz="1100" b="1" dirty="0" smtClean="0">
                <a:latin typeface="Calibri" pitchFamily="34" charset="0"/>
              </a:rPr>
              <a:t>.</a:t>
            </a:r>
            <a:endParaRPr lang="es-MX" sz="11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93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35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2.5.2 Número de preguntas por solicitud de información pública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989980" y="1169569"/>
            <a:ext cx="316619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Distribución del número de preguntas por solicitud de información pública</a:t>
            </a:r>
            <a:endParaRPr lang="es-ES" sz="1300" b="1" dirty="0">
              <a:latin typeface="Calibri" pitchFamily="34" charset="0"/>
            </a:endParaRPr>
          </a:p>
        </p:txBody>
      </p:sp>
      <p:graphicFrame>
        <p:nvGraphicFramePr>
          <p:cNvPr id="7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6050932"/>
              </p:ext>
            </p:extLst>
          </p:nvPr>
        </p:nvGraphicFramePr>
        <p:xfrm>
          <a:off x="589788" y="1772816"/>
          <a:ext cx="7956000" cy="4411987"/>
        </p:xfrm>
        <a:graphic>
          <a:graphicData uri="http://schemas.openxmlformats.org/drawingml/2006/table">
            <a:tbl>
              <a:tblPr/>
              <a:tblGrid>
                <a:gridCol w="1200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84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84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84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00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84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84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84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6840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684000">
                  <a:extLst>
                    <a:ext uri="{9D8B030D-6E8A-4147-A177-3AD203B41FA5}">
                      <a16:colId xmlns="" xmlns:a16="http://schemas.microsoft.com/office/drawing/2014/main" val="579759215"/>
                    </a:ext>
                  </a:extLst>
                </a:gridCol>
                <a:gridCol w="684000">
                  <a:extLst>
                    <a:ext uri="{9D8B030D-6E8A-4147-A177-3AD203B41FA5}">
                      <a16:colId xmlns="" xmlns:a16="http://schemas.microsoft.com/office/drawing/2014/main" val="1089000384"/>
                    </a:ext>
                  </a:extLst>
                </a:gridCol>
              </a:tblGrid>
              <a:tr h="360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Número de preguntas que comprende la solicitud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2012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2013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2014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2015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2016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37,398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43.4%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44,852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46.1%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48,499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46.5%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45,029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46.8%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47,635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41.9%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15,052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17.5%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16,252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16.7%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16,279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15.6%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14,553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18,563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16.3%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11,268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13.1%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12,025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12.4%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12,076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10,975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14,536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12.8%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6,586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6,664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7,645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6,595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9,109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4,945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4,831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5,009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5,133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6,209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2,769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3,283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3,799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3,996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4,680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1,850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1,755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2,269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2,103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2,515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1,707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1,676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1,836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2,227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1,207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1,099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1,672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1,052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1,258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1,380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1,615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16 o más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1,207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1,892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1,981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1,270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1,836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chemeClr val="bg1"/>
                          </a:solidFill>
                          <a:latin typeface="+mn-lt"/>
                          <a:cs typeface="Calibri" pitchFamily="34" charset="0"/>
                        </a:rPr>
                        <a:t> Total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86,142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97,237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104,250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96,189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113,554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9" name="9 Rectángulo"/>
          <p:cNvSpPr/>
          <p:nvPr/>
        </p:nvSpPr>
        <p:spPr>
          <a:xfrm>
            <a:off x="967491" y="6321367"/>
            <a:ext cx="7200800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s-MX" sz="1100" b="1" dirty="0">
                <a:latin typeface="Calibri" pitchFamily="34" charset="0"/>
              </a:rPr>
              <a:t>Nota: Para el </a:t>
            </a:r>
            <a:r>
              <a:rPr lang="es-MX" sz="1100" b="1" dirty="0" smtClean="0">
                <a:latin typeface="Calibri" pitchFamily="34" charset="0"/>
              </a:rPr>
              <a:t>2016 </a:t>
            </a:r>
            <a:r>
              <a:rPr lang="es-MX" sz="1100" b="1" dirty="0">
                <a:latin typeface="Calibri" pitchFamily="34" charset="0"/>
              </a:rPr>
              <a:t>se realizaron </a:t>
            </a:r>
            <a:r>
              <a:rPr lang="es-MX" sz="1100" b="1" dirty="0" smtClean="0">
                <a:latin typeface="Calibri" pitchFamily="34" charset="0"/>
              </a:rPr>
              <a:t>411 solicitudes </a:t>
            </a:r>
            <a:r>
              <a:rPr lang="es-MX" sz="1100" b="1" dirty="0">
                <a:latin typeface="Calibri" pitchFamily="34" charset="0"/>
              </a:rPr>
              <a:t>de información pública sin requerimiento</a:t>
            </a:r>
            <a:r>
              <a:rPr lang="es-MX" sz="1100" b="1" dirty="0" smtClean="0">
                <a:latin typeface="Calibri" pitchFamily="34" charset="0"/>
              </a:rPr>
              <a:t>, 71 en 2015, </a:t>
            </a:r>
            <a:r>
              <a:rPr lang="es-MX" sz="1100" b="1" dirty="0">
                <a:latin typeface="Calibri" pitchFamily="34" charset="0"/>
              </a:rPr>
              <a:t>58 en 2014, 139 en 2013 y 199 en 2012</a:t>
            </a:r>
            <a:r>
              <a:rPr lang="es-MX" sz="1100" b="1" dirty="0" smtClean="0">
                <a:latin typeface="Calibri" pitchFamily="34" charset="0"/>
              </a:rPr>
              <a:t>.</a:t>
            </a:r>
            <a:endParaRPr lang="es-MX" sz="11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50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36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2.5.3 Tiempo promedio de respuesta de acuerdo al número de preguntas que comprende la solicitud de información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3 CuadroTexto"/>
          <p:cNvSpPr txBox="1"/>
          <p:nvPr/>
        </p:nvSpPr>
        <p:spPr>
          <a:xfrm>
            <a:off x="987174" y="1340768"/>
            <a:ext cx="7167612" cy="8925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Promedio de días hábiles transcurridos por número de preguntas que comprende la solicitud</a:t>
            </a:r>
          </a:p>
          <a:p>
            <a:pPr algn="ctr"/>
            <a:r>
              <a:rPr lang="es-MX" sz="1300" b="1" i="1" dirty="0">
                <a:latin typeface="Calibri" pitchFamily="34" charset="0"/>
              </a:rPr>
              <a:t>(Sólo solicitudes “Tramitadas y atendidas”)</a:t>
            </a:r>
          </a:p>
          <a:p>
            <a:pPr algn="ctr"/>
            <a:endParaRPr lang="es-MX" sz="1300" b="1" i="1" dirty="0">
              <a:latin typeface="Calibri" pitchFamily="34" charset="0"/>
            </a:endParaRPr>
          </a:p>
          <a:p>
            <a:pPr algn="ctr"/>
            <a:r>
              <a:rPr lang="es-MX" sz="1300" b="1" i="1" u="sng" dirty="0" smtClean="0">
                <a:latin typeface="Calibri" pitchFamily="34" charset="0"/>
              </a:rPr>
              <a:t>PROMEDIO </a:t>
            </a:r>
            <a:r>
              <a:rPr lang="es-MX" sz="1300" b="1" i="1" u="sng" dirty="0" smtClean="0">
                <a:latin typeface="Calibri" pitchFamily="34" charset="0"/>
              </a:rPr>
              <a:t>2016: </a:t>
            </a:r>
            <a:r>
              <a:rPr lang="es-MX" sz="1300" b="1" i="1" u="sng" dirty="0" smtClean="0">
                <a:latin typeface="Calibri" pitchFamily="34" charset="0"/>
              </a:rPr>
              <a:t>7.9</a:t>
            </a:r>
            <a:endParaRPr lang="es-MX" sz="1300" b="1" i="1" u="sng" dirty="0">
              <a:latin typeface="Calibri" pitchFamily="34" charset="0"/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850101"/>
              </p:ext>
            </p:extLst>
          </p:nvPr>
        </p:nvGraphicFramePr>
        <p:xfrm>
          <a:off x="610157" y="2500662"/>
          <a:ext cx="7921645" cy="41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16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80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80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80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80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 fontAlgn="b"/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Una</a:t>
                      </a:r>
                    </a:p>
                    <a:p>
                      <a:pPr algn="ctr" fontAlgn="t"/>
                      <a:r>
                        <a:rPr lang="es-MX" sz="13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pregunta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Dos</a:t>
                      </a:r>
                    </a:p>
                    <a:p>
                      <a:pPr algn="ctr" fontAlgn="t"/>
                      <a:r>
                        <a:rPr lang="es-MX" sz="13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preguntas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Tres</a:t>
                      </a:r>
                    </a:p>
                    <a:p>
                      <a:pPr algn="ctr" fontAlgn="t"/>
                      <a:r>
                        <a:rPr lang="es-MX" sz="13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preguntas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Cuatro</a:t>
                      </a:r>
                    </a:p>
                    <a:p>
                      <a:pPr algn="ctr" fontAlgn="t"/>
                      <a:r>
                        <a:rPr lang="es-MX" sz="13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preguntas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3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 cinco a 10 preguntas</a:t>
                      </a:r>
                      <a:endParaRPr lang="pt-BR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Once o más preguntas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  <a:r>
                        <a:rPr lang="es-MX" sz="13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: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103,854</a:t>
                      </a:r>
                      <a:r>
                        <a:rPr lang="es-MX" sz="13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s-MX" sz="13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3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solicitudes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62102565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2015: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85,875</a:t>
                      </a:r>
                      <a:br>
                        <a:rPr lang="es-MX" sz="13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3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solicitudes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2014: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94,261</a:t>
                      </a:r>
                      <a:br>
                        <a:rPr lang="es-MX" sz="13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3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solicitudes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2013:</a:t>
                      </a:r>
                    </a:p>
                    <a:p>
                      <a:pPr algn="ctr" fontAlgn="b"/>
                      <a:r>
                        <a:rPr lang="es-MX" sz="13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87,561</a:t>
                      </a:r>
                      <a:r>
                        <a:rPr lang="es-MX" sz="13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s-MX" sz="13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MX" sz="13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solicitudes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2012:</a:t>
                      </a:r>
                    </a:p>
                    <a:p>
                      <a:pPr algn="ctr" fontAlgn="b"/>
                      <a:r>
                        <a:rPr lang="es-MX" sz="13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77,977</a:t>
                      </a:r>
                    </a:p>
                    <a:p>
                      <a:pPr algn="ctr" fontAlgn="b"/>
                      <a:r>
                        <a:rPr lang="es-MX" sz="13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solicitudes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89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37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2.6 Temática de las solicitudes de información pública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8" name="15 Gráfico"/>
          <p:cNvGraphicFramePr/>
          <p:nvPr>
            <p:extLst/>
          </p:nvPr>
        </p:nvGraphicFramePr>
        <p:xfrm>
          <a:off x="611560" y="1052737"/>
          <a:ext cx="7992888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7927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38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2.7 Área de interés del solicitante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5" name="5 Tabla"/>
          <p:cNvGraphicFramePr>
            <a:graphicFrameLocks noGrp="1"/>
          </p:cNvGraphicFramePr>
          <p:nvPr>
            <p:extLst/>
          </p:nvPr>
        </p:nvGraphicFramePr>
        <p:xfrm>
          <a:off x="76169" y="1102216"/>
          <a:ext cx="8888316" cy="55994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307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57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5761"/>
                <a:gridCol w="57576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7576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7576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7576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75761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75761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75761">
                  <a:extLst>
                    <a:ext uri="{9D8B030D-6E8A-4147-A177-3AD203B41FA5}">
                      <a16:colId xmlns:a16="http://schemas.microsoft.com/office/drawing/2014/main" xmlns="" val="1633912752"/>
                    </a:ext>
                  </a:extLst>
                </a:gridCol>
                <a:gridCol w="575761">
                  <a:extLst>
                    <a:ext uri="{9D8B030D-6E8A-4147-A177-3AD203B41FA5}">
                      <a16:colId xmlns:a16="http://schemas.microsoft.com/office/drawing/2014/main" xmlns="" val="2329810827"/>
                    </a:ext>
                  </a:extLst>
                </a:gridCol>
              </a:tblGrid>
              <a:tr h="216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Área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2012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2013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2014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2015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2016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pPr algn="l" fontAlgn="t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SIP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9434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Actuación de Asociaciones Políticas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Control y vigilancia de recursos públicos (en general)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17,065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19.8%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19,602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22,453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21.5%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17,015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17.7%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21,864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19.2%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Cultura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Deporte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Derechos Humanos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1,038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Educación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1,068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1,402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1,110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1,303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Empleo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3,708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3,132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3,111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4,130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4,923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Fomento a las actividades económicas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1,351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1,405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1,610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2,182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Impartición de justicia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4,136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4,093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3,639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3,794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4,004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Legislación, Desarrollo legislativo (en general)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1,926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2,330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2,768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3,188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3,850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Medio ambiente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2,101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1,083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1,449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1,290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1,899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Movilizaciones, conflictos sociales y políticos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Obra pública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3,491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2,183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3,436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3,358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3,670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Procesos electorales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1,489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Programas de desarrollo urbano (uso de suelo)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6,061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4,885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4,524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4,886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7,033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Programas sociales de subsidio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2,042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2,735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2,274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2,497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2,803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Salud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1,325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1,496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1,303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1,616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Seguridad pública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4,969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2,750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2,902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3,349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Urbanos (limpieza, jardines, bacheo, </a:t>
                      </a:r>
                      <a:r>
                        <a:rPr lang="es-MX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etc</a:t>
                      </a:r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2,152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1,922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2,511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2,520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2,230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Vialidad y transporte público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3,898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2,390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3,883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3,505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5,860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Vivienda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2,359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2,698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2,639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2,551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2,611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28,084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32.5%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37,402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38.4%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39,799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38.2%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36,435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37.9%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40,598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35.6%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 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86,341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97,376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104,308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96,260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113,965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592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39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2.8.1 Información pública de oficio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5 Gráfico"/>
          <p:cNvGraphicFramePr/>
          <p:nvPr>
            <p:extLst/>
          </p:nvPr>
        </p:nvGraphicFramePr>
        <p:xfrm>
          <a:off x="683568" y="1268760"/>
          <a:ext cx="777686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2756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</a:t>
            </a:fld>
            <a:endParaRPr lang="es-MX" dirty="0"/>
          </a:p>
        </p:txBody>
      </p:sp>
      <p:sp>
        <p:nvSpPr>
          <p:cNvPr id="7" name="3 Rectángulo"/>
          <p:cNvSpPr/>
          <p:nvPr/>
        </p:nvSpPr>
        <p:spPr>
          <a:xfrm>
            <a:off x="251520" y="1268760"/>
            <a:ext cx="8640960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El principal indicador sobre la forma en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que se ejerce el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Derecho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Acceso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a la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Información Pública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es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el comportamiento de las Solicitudes de Información Pública. Para contar con referentes sobre este derecho, el INFODF desarrolló, entre los años de 2006 y 2010, el </a:t>
            </a:r>
            <a:r>
              <a:rPr lang="es-ES" sz="1600" b="1" i="1" dirty="0" smtClean="0">
                <a:latin typeface="Calibri" pitchFamily="34" charset="0"/>
                <a:cs typeface="Calibri" pitchFamily="34" charset="0"/>
              </a:rPr>
              <a:t>Formato Estadístico de Solicitudes de Información Pública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, el cual utilizaron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los Entes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Obligados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para reportar las variables estadísticas de las solicitudes de información pública y de datos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personales.</a:t>
            </a:r>
          </a:p>
          <a:p>
            <a:pPr algn="just"/>
            <a:endParaRPr lang="es-ES" sz="1000" b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A partir de 2011, con información contenida en la base de datos del Sistema INFOMEX II, se creó el </a:t>
            </a:r>
            <a:r>
              <a:rPr lang="es-ES" sz="1600" b="1" i="1" dirty="0">
                <a:latin typeface="Calibri" pitchFamily="34" charset="0"/>
                <a:cs typeface="Calibri" pitchFamily="34" charset="0"/>
              </a:rPr>
              <a:t>Sistema de Captura de Reportes Estadísticos de Solicitudes de Información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 (SICRESI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), el cual es una herramienta que agiliza la generación de reportes sobre la forma en que se gestionaron las Solicitudes de Información Pública y de Protección de Datos Personales requeridas a los Sujetos  Obligados.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  <a:p>
            <a:pPr algn="just"/>
            <a:endParaRPr lang="es-ES" sz="1600" b="1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ES" sz="1600" b="1" u="sng" dirty="0" smtClean="0">
                <a:latin typeface="Calibri" pitchFamily="34" charset="0"/>
                <a:cs typeface="Calibri" pitchFamily="34" charset="0"/>
              </a:rPr>
              <a:t>Mejoras </a:t>
            </a:r>
            <a:r>
              <a:rPr lang="es-ES" sz="1600" b="1" u="sng" dirty="0">
                <a:latin typeface="Calibri" pitchFamily="34" charset="0"/>
                <a:cs typeface="Calibri" pitchFamily="34" charset="0"/>
              </a:rPr>
              <a:t>en el instrumento de captura de solicitudes</a:t>
            </a:r>
          </a:p>
          <a:p>
            <a:pPr algn="just"/>
            <a:r>
              <a:rPr lang="es-ES" sz="1600" b="1" dirty="0">
                <a:latin typeface="Calibri" pitchFamily="34" charset="0"/>
                <a:cs typeface="Calibri" pitchFamily="34" charset="0"/>
              </a:rPr>
              <a:t> </a:t>
            </a:r>
            <a:endParaRPr lang="es-ES" sz="1600" b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La evolución del instrumento que capta la información de las Solicitudes de Información ha sido muy dinámica. Cabe mencionar que el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primer cambio importante que tuvo el formato de captura de solicitudes fue en 2007, al pasar de 13 a 24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variables, siendo aprobado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por el Pleno del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INFODF el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8 de mayo 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2007,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mediante acuerdo 082/SE/08-05/2007.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sz="1600" b="1" dirty="0">
                <a:latin typeface="Calibri" pitchFamily="34" charset="0"/>
                <a:cs typeface="Calibri" pitchFamily="34" charset="0"/>
              </a:rPr>
              <a:t> </a:t>
            </a:r>
            <a:endParaRPr lang="es-MX" sz="10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sz="1600" b="1" dirty="0">
                <a:latin typeface="Calibri" pitchFamily="34" charset="0"/>
                <a:cs typeface="Calibri" pitchFamily="34" charset="0"/>
              </a:rPr>
              <a:t>El segundo cambio realizado al formato de captura fue en el año 2008, y de 24 variables pasa 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28, siendo aprobado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por el Pleno del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INFODF el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15 de abril 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2008,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mediante acuerdo 143/SE/15-04/2008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sz="2000" b="1" dirty="0" smtClean="0">
                <a:solidFill>
                  <a:schemeClr val="bg1"/>
                </a:solidFill>
                <a:latin typeface="Calibri" pitchFamily="34" charset="0"/>
                <a:ea typeface="ヒラギノ角ゴ Pro W3" pitchFamily="16" charset="-128"/>
              </a:rPr>
              <a:t>Introducción</a:t>
            </a:r>
            <a:endParaRPr lang="es-ES" sz="2000" b="1" dirty="0">
              <a:solidFill>
                <a:schemeClr val="bg1"/>
              </a:solidFill>
              <a:latin typeface="Calibri" pitchFamily="34" charset="0"/>
              <a:ea typeface="ヒラギノ角ゴ Pro W3" pitchFamily="1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6200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40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2.8.2 Tiempo promedio de respuesta para las solicitudes de información</a:t>
            </a: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pública de oficio 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11 Rectángulo"/>
          <p:cNvSpPr/>
          <p:nvPr/>
        </p:nvSpPr>
        <p:spPr>
          <a:xfrm>
            <a:off x="971600" y="1268760"/>
            <a:ext cx="7200800" cy="5040560"/>
          </a:xfrm>
          <a:prstGeom prst="rect">
            <a:avLst/>
          </a:prstGeom>
          <a:noFill/>
          <a:ln w="38100"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8" name="7 CuadroTexto"/>
          <p:cNvSpPr txBox="1"/>
          <p:nvPr/>
        </p:nvSpPr>
        <p:spPr>
          <a:xfrm>
            <a:off x="1420972" y="1423662"/>
            <a:ext cx="646339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i="1" u="sng" dirty="0">
                <a:latin typeface="Calibri" pitchFamily="34" charset="0"/>
              </a:rPr>
              <a:t>(Sólo solicitudes con información total de oficio y “Tramitadas y atendidas” )</a:t>
            </a:r>
            <a:endParaRPr lang="es-MX" sz="1300" b="1" dirty="0">
              <a:latin typeface="Calibri" pitchFamily="34" charset="0"/>
            </a:endParaRPr>
          </a:p>
          <a:p>
            <a:pPr algn="ctr"/>
            <a:endParaRPr lang="es-MX" sz="1300" b="1" dirty="0">
              <a:latin typeface="Calibri" pitchFamily="34" charset="0"/>
            </a:endParaRPr>
          </a:p>
          <a:p>
            <a:pPr algn="ctr"/>
            <a:r>
              <a:rPr lang="es-MX" sz="1300" b="1" dirty="0">
                <a:latin typeface="Calibri" pitchFamily="34" charset="0"/>
              </a:rPr>
              <a:t>Promedio de días hábiles transcurridos para las solicitudes de información pública de oficio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460602" y="2416532"/>
            <a:ext cx="221457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u="sng" dirty="0">
                <a:latin typeface="Calibri" pitchFamily="34" charset="0"/>
              </a:rPr>
              <a:t>Promedio</a:t>
            </a:r>
            <a:endParaRPr lang="es-ES" sz="1300" b="1" u="sng" dirty="0">
              <a:latin typeface="Calibri" pitchFamily="34" charset="0"/>
            </a:endParaRPr>
          </a:p>
        </p:txBody>
      </p:sp>
      <p:graphicFrame>
        <p:nvGraphicFramePr>
          <p:cNvPr id="10" name="9 Gráfico"/>
          <p:cNvGraphicFramePr>
            <a:graphicFrameLocks/>
          </p:cNvGraphicFramePr>
          <p:nvPr>
            <p:extLst/>
          </p:nvPr>
        </p:nvGraphicFramePr>
        <p:xfrm>
          <a:off x="1187624" y="2416532"/>
          <a:ext cx="6768752" cy="3964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5482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41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2.9 Atención a las solicitudes de información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11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4212256"/>
              </p:ext>
            </p:extLst>
          </p:nvPr>
        </p:nvGraphicFramePr>
        <p:xfrm>
          <a:off x="345300" y="1789314"/>
          <a:ext cx="8460000" cy="3852000"/>
        </p:xfrm>
        <a:graphic>
          <a:graphicData uri="http://schemas.openxmlformats.org/drawingml/2006/table">
            <a:tbl>
              <a:tblPr/>
              <a:tblGrid>
                <a:gridCol w="162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1302288185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542988310"/>
                    </a:ext>
                  </a:extLst>
                </a:gridCol>
              </a:tblGrid>
              <a:tr h="432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3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respuesta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2012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2013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2014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2015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2016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Tramitada y atendida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78,024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87,625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90.0%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94,276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85,912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89.2%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103,917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91.2%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Pendiente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2,029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3,241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4,172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5,074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4,030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Prevenida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Cancelada porque el solicitante no atendió la prevención</a:t>
                      </a:r>
                      <a:endParaRPr lang="es-MX" sz="1300" b="1" i="0" u="none" strike="noStrike" baseline="300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5,811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5,775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5,323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5,086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5,648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Cancelada a petición del solicitante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0.03%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0.01%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0.01%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0.01%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  Total 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86,341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97,376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104,308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96,260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113,965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807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42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2.10.1 ¿Hubo prevención al solicitante antes de darle trámite a la solicitud?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11 CuadroTexto"/>
          <p:cNvSpPr txBox="1"/>
          <p:nvPr/>
        </p:nvSpPr>
        <p:spPr>
          <a:xfrm>
            <a:off x="2112118" y="1152510"/>
            <a:ext cx="49067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graphicFrame>
        <p:nvGraphicFramePr>
          <p:cNvPr id="7" name="7 Gráfico"/>
          <p:cNvGraphicFramePr/>
          <p:nvPr>
            <p:extLst/>
          </p:nvPr>
        </p:nvGraphicFramePr>
        <p:xfrm>
          <a:off x="727076" y="1628800"/>
          <a:ext cx="7661348" cy="4812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440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43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2.10.2 Tipo y número prevenciones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2015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9" name="11 Rectángulo"/>
          <p:cNvSpPr/>
          <p:nvPr/>
        </p:nvSpPr>
        <p:spPr>
          <a:xfrm>
            <a:off x="4683358" y="1844825"/>
            <a:ext cx="4104455" cy="4752528"/>
          </a:xfrm>
          <a:prstGeom prst="rect">
            <a:avLst/>
          </a:prstGeom>
          <a:noFill/>
          <a:ln w="38100">
            <a:solidFill>
              <a:srgbClr val="33CCCC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3" name="7 CuadroTexto"/>
          <p:cNvSpPr txBox="1"/>
          <p:nvPr/>
        </p:nvSpPr>
        <p:spPr>
          <a:xfrm>
            <a:off x="269875" y="2002062"/>
            <a:ext cx="430212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300" b="1" dirty="0">
                <a:latin typeface="Calibri" pitchFamily="34" charset="0"/>
              </a:rPr>
              <a:t>Tipo de prevención</a:t>
            </a:r>
            <a:endParaRPr lang="es-MX" sz="1300" b="1" dirty="0">
              <a:latin typeface="Calibri" pitchFamily="34" charset="0"/>
            </a:endParaRPr>
          </a:p>
        </p:txBody>
      </p:sp>
      <p:sp>
        <p:nvSpPr>
          <p:cNvPr id="15" name="7 CuadroTexto"/>
          <p:cNvSpPr txBox="1"/>
          <p:nvPr/>
        </p:nvSpPr>
        <p:spPr>
          <a:xfrm>
            <a:off x="1043608" y="1285457"/>
            <a:ext cx="67732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</a:t>
            </a:r>
            <a:r>
              <a:rPr lang="es-MX" sz="1300" b="1" i="1" u="sng" dirty="0" smtClean="0">
                <a:latin typeface="Calibri" pitchFamily="34" charset="0"/>
              </a:rPr>
              <a:t>Prevenidas”</a:t>
            </a:r>
            <a:endParaRPr lang="es-MX" sz="1300" b="1" dirty="0">
              <a:latin typeface="Calibri" pitchFamily="34" charset="0"/>
            </a:endParaRPr>
          </a:p>
        </p:txBody>
      </p:sp>
      <p:sp>
        <p:nvSpPr>
          <p:cNvPr id="16" name="7 CuadroTexto"/>
          <p:cNvSpPr txBox="1"/>
          <p:nvPr/>
        </p:nvSpPr>
        <p:spPr>
          <a:xfrm>
            <a:off x="4888577" y="2002062"/>
            <a:ext cx="366275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300" b="1" dirty="0">
                <a:latin typeface="Calibri" pitchFamily="34" charset="0"/>
              </a:rPr>
              <a:t>Número de preguntas fueron prevenidas</a:t>
            </a:r>
            <a:endParaRPr lang="es-MX" sz="1300" b="1" dirty="0">
              <a:latin typeface="Calibri" pitchFamily="34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/>
          </p:nvPr>
        </p:nvGraphicFramePr>
        <p:xfrm>
          <a:off x="5272840" y="2439089"/>
          <a:ext cx="2916000" cy="3888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92000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s-ES" sz="13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Número de preguntas prevenidas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u="none" strike="noStrike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u="none" strike="noStrike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u="none" strike="noStrike" dirty="0" smtClean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s-E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s-ES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</a:t>
                      </a:r>
                      <a:endParaRPr lang="es-ES" sz="13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baseline="0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2000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</a:t>
                      </a:r>
                      <a:endParaRPr lang="es-ES" sz="13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2000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</a:t>
                      </a:r>
                      <a:endParaRPr lang="es-ES" sz="1300" b="1" i="0" u="none" strike="noStrike" kern="1200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2000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MX" sz="1300" b="1" i="0" u="none" strike="noStrike" kern="1200" dirty="0" smtClean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</a:t>
                      </a:r>
                      <a:endParaRPr lang="es-ES" sz="1300" b="1" i="0" u="none" strike="noStrike" kern="1200" dirty="0">
                        <a:solidFill>
                          <a:srgbClr val="010205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s-ES" sz="1300" b="1" i="0" u="none" strike="noStrike" dirty="0">
                        <a:solidFill>
                          <a:srgbClr val="01020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s-ES" sz="1300" b="1" i="0" u="none" strike="noStrike" kern="1200" dirty="0">
                          <a:solidFill>
                            <a:srgbClr val="0102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2000"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  <a:tr h="72000">
                <a:tc>
                  <a:txBody>
                    <a:bodyPr/>
                    <a:lstStyle/>
                    <a:p>
                      <a:pPr algn="ctr" fontAlgn="t"/>
                      <a:endParaRPr lang="es-ES" sz="200" b="1" i="0" u="none" strike="noStrike" spc="-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MX" sz="200" b="1" i="0" u="none" strike="noStrike" spc="-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s-MX" sz="200" b="1" i="0" u="none" strike="noStrike" spc="-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000"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Promedio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1.5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2.0</a:t>
                      </a:r>
                      <a:endParaRPr lang="es-MX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7 Gráfico"/>
          <p:cNvGraphicFramePr/>
          <p:nvPr>
            <p:extLst/>
          </p:nvPr>
        </p:nvGraphicFramePr>
        <p:xfrm>
          <a:off x="269875" y="1628800"/>
          <a:ext cx="4030615" cy="4812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7683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44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2.11 ¿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Se notificó al solicitante ampliación del plazo para entregar la información</a:t>
            </a:r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?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1 CuadroTexto"/>
          <p:cNvSpPr txBox="1"/>
          <p:nvPr/>
        </p:nvSpPr>
        <p:spPr>
          <a:xfrm>
            <a:off x="2112118" y="1152510"/>
            <a:ext cx="49067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graphicFrame>
        <p:nvGraphicFramePr>
          <p:cNvPr id="9" name="5 Gráfico"/>
          <p:cNvGraphicFramePr/>
          <p:nvPr>
            <p:extLst/>
          </p:nvPr>
        </p:nvGraphicFramePr>
        <p:xfrm>
          <a:off x="611560" y="1628800"/>
          <a:ext cx="792088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2106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45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Tipo de respuesta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11 CuadroTexto"/>
          <p:cNvSpPr txBox="1"/>
          <p:nvPr/>
        </p:nvSpPr>
        <p:spPr>
          <a:xfrm>
            <a:off x="2112118" y="1335273"/>
            <a:ext cx="49067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</a:t>
            </a:r>
          </a:p>
        </p:txBody>
      </p:sp>
      <p:graphicFrame>
        <p:nvGraphicFramePr>
          <p:cNvPr id="10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430784"/>
              </p:ext>
            </p:extLst>
          </p:nvPr>
        </p:nvGraphicFramePr>
        <p:xfrm>
          <a:off x="590778" y="1916832"/>
          <a:ext cx="7956000" cy="4104000"/>
        </p:xfrm>
        <a:graphic>
          <a:graphicData uri="http://schemas.openxmlformats.org/drawingml/2006/table">
            <a:tbl>
              <a:tblPr/>
              <a:tblGrid>
                <a:gridCol w="1836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1179168642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1895719137"/>
                    </a:ext>
                  </a:extLst>
                </a:gridCol>
              </a:tblGrid>
              <a:tr h="432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respuesta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2012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2013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2014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2015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2016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Aceptada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56,840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72.8%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60,136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68.6%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69,363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73.6%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64,660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75.3%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78,878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75.9%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Acceso restringido</a:t>
                      </a:r>
                      <a:endParaRPr lang="es-MX" sz="1200" b="1" i="0" u="none" strike="noStrike" baseline="300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1,618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2,397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1,291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1,101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1,305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Inexistencia de</a:t>
                      </a:r>
                    </a:p>
                    <a:p>
                      <a:pPr algn="l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información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Orientada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7,187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8,708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8,915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6,815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8,946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Turnada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11,709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15,255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17.4%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13,861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14.7%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12,768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14.9%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13,923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13.4%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Improcedente</a:t>
                      </a:r>
                    </a:p>
                    <a:p>
                      <a:pPr algn="l" fontAlgn="t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(conforme al Artículo 57,</a:t>
                      </a:r>
                    </a:p>
                    <a:p>
                      <a:pPr algn="l" fontAlgn="t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párrafo II de la LTAIPDF)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Total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78,024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87,625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94,276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85,912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103,917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030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46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2.13.1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Promedio de </a:t>
            </a:r>
            <a:r>
              <a:rPr lang="es-MX" b="1" dirty="0" smtClean="0">
                <a:solidFill>
                  <a:schemeClr val="bg1"/>
                </a:solidFill>
                <a:latin typeface="Calibri" pitchFamily="34" charset="0"/>
              </a:rPr>
              <a:t>Sujetos Obligados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a los que se turnó la solicitud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1 CuadroTexto"/>
          <p:cNvSpPr txBox="1"/>
          <p:nvPr/>
        </p:nvSpPr>
        <p:spPr>
          <a:xfrm>
            <a:off x="2112118" y="1267930"/>
            <a:ext cx="49067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“Turnadas” </a:t>
            </a:r>
          </a:p>
        </p:txBody>
      </p:sp>
      <p:sp>
        <p:nvSpPr>
          <p:cNvPr id="9" name="9 CuadroTexto"/>
          <p:cNvSpPr txBox="1"/>
          <p:nvPr/>
        </p:nvSpPr>
        <p:spPr>
          <a:xfrm>
            <a:off x="3458708" y="1877616"/>
            <a:ext cx="221457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u="sng" dirty="0">
                <a:latin typeface="Calibri" pitchFamily="34" charset="0"/>
              </a:rPr>
              <a:t>Promedio</a:t>
            </a:r>
            <a:endParaRPr lang="es-ES" sz="1300" b="1" u="sng" dirty="0">
              <a:latin typeface="Calibri" pitchFamily="34" charset="0"/>
            </a:endParaRPr>
          </a:p>
        </p:txBody>
      </p:sp>
      <p:graphicFrame>
        <p:nvGraphicFramePr>
          <p:cNvPr id="11" name="7 Gráfico"/>
          <p:cNvGraphicFramePr>
            <a:graphicFrameLocks/>
          </p:cNvGraphicFramePr>
          <p:nvPr>
            <p:extLst/>
          </p:nvPr>
        </p:nvGraphicFramePr>
        <p:xfrm>
          <a:off x="971599" y="2089625"/>
          <a:ext cx="7200801" cy="4143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565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47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2.13.2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Número de </a:t>
            </a:r>
            <a:r>
              <a:rPr lang="es-MX" b="1" dirty="0" smtClean="0">
                <a:solidFill>
                  <a:schemeClr val="bg1"/>
                </a:solidFill>
                <a:latin typeface="Calibri" pitchFamily="34" charset="0"/>
              </a:rPr>
              <a:t>Sujetos Obligados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a los que se turnó la solicitud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11 CuadroTexto"/>
          <p:cNvSpPr txBox="1"/>
          <p:nvPr/>
        </p:nvSpPr>
        <p:spPr>
          <a:xfrm>
            <a:off x="2112118" y="1267930"/>
            <a:ext cx="49067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“Turnadas” </a:t>
            </a:r>
          </a:p>
        </p:txBody>
      </p:sp>
      <p:sp>
        <p:nvSpPr>
          <p:cNvPr id="10" name="8 CuadroTexto"/>
          <p:cNvSpPr txBox="1"/>
          <p:nvPr/>
        </p:nvSpPr>
        <p:spPr>
          <a:xfrm>
            <a:off x="3109988" y="1875294"/>
            <a:ext cx="290514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Distribución del número de </a:t>
            </a:r>
            <a:r>
              <a:rPr lang="es-MX" sz="1300" b="1" dirty="0" smtClean="0">
                <a:latin typeface="Calibri" pitchFamily="34" charset="0"/>
              </a:rPr>
              <a:t>Sujetos Obligados </a:t>
            </a:r>
            <a:r>
              <a:rPr lang="es-MX" sz="1300" b="1" dirty="0">
                <a:latin typeface="Calibri" pitchFamily="34" charset="0"/>
              </a:rPr>
              <a:t>a los que se turnó la solicitud</a:t>
            </a:r>
            <a:endParaRPr lang="es-ES" sz="1300" b="1" dirty="0">
              <a:latin typeface="Calibri" pitchFamily="34" charset="0"/>
            </a:endParaRPr>
          </a:p>
        </p:txBody>
      </p:sp>
      <p:graphicFrame>
        <p:nvGraphicFramePr>
          <p:cNvPr id="8" name="1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2175500"/>
              </p:ext>
            </p:extLst>
          </p:nvPr>
        </p:nvGraphicFramePr>
        <p:xfrm>
          <a:off x="456658" y="2492896"/>
          <a:ext cx="8244000" cy="3852400"/>
        </p:xfrm>
        <a:graphic>
          <a:graphicData uri="http://schemas.openxmlformats.org/drawingml/2006/table">
            <a:tbl>
              <a:tblPr/>
              <a:tblGrid>
                <a:gridCol w="1404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84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84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84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84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84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84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84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6840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684000">
                  <a:extLst>
                    <a:ext uri="{9D8B030D-6E8A-4147-A177-3AD203B41FA5}">
                      <a16:colId xmlns="" xmlns:a16="http://schemas.microsoft.com/office/drawing/2014/main" val="456089967"/>
                    </a:ext>
                  </a:extLst>
                </a:gridCol>
                <a:gridCol w="684000">
                  <a:extLst>
                    <a:ext uri="{9D8B030D-6E8A-4147-A177-3AD203B41FA5}">
                      <a16:colId xmlns="" xmlns:a16="http://schemas.microsoft.com/office/drawing/2014/main" val="806511013"/>
                    </a:ext>
                  </a:extLst>
                </a:gridCol>
              </a:tblGrid>
              <a:tr h="432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Número de </a:t>
                      </a:r>
                      <a:r>
                        <a:rPr lang="es-MX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Sujetos Obligados</a:t>
                      </a:r>
                      <a:r>
                        <a:rPr lang="es-MX" sz="1200" b="1" i="0" u="none" strike="noStrike" baseline="0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a los que se turnó la solicitud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467" marR="8467" marT="8467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2012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2013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</a:t>
                      </a:r>
                      <a:r>
                        <a:rPr kumimoji="0" lang="es-ES" sz="1200" b="1" i="0" u="none" strike="noStrike" kern="1200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14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</a:t>
                      </a:r>
                      <a:r>
                        <a:rPr kumimoji="0" lang="es-ES" sz="1200" b="1" i="0" u="none" strike="noStrike" kern="1200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15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</a:t>
                      </a:r>
                      <a:r>
                        <a:rPr kumimoji="0" lang="es-ES" sz="1200" b="1" i="0" u="none" strike="noStrike" kern="1200" dirty="0" smtClean="0">
                          <a:solidFill>
                            <a:srgbClr val="FFFFFF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16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SIP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%</a:t>
                      </a:r>
                    </a:p>
                  </a:txBody>
                  <a:tcPr marL="8467" marR="8467" marT="846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8,900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76.0%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11,654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76.4%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10,506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75.8%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9,350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73.2%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10,077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72.4%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1,618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13.8%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2,229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14.6%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1,978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14.3%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1,996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15.6%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2,243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16.1%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164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11 o más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3.2%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2.3%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3.3%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Total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11,709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15,255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13,861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12,768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13,923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22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48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2.14.1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Modalidad de respuesta. “Aceptadas”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1 CuadroTexto"/>
          <p:cNvSpPr txBox="1"/>
          <p:nvPr/>
        </p:nvSpPr>
        <p:spPr>
          <a:xfrm>
            <a:off x="2424460" y="1134580"/>
            <a:ext cx="428628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“Aceptadas” </a:t>
            </a:r>
          </a:p>
        </p:txBody>
      </p:sp>
      <p:graphicFrame>
        <p:nvGraphicFramePr>
          <p:cNvPr id="9" name="6 Gráfico"/>
          <p:cNvGraphicFramePr/>
          <p:nvPr>
            <p:extLst/>
          </p:nvPr>
        </p:nvGraphicFramePr>
        <p:xfrm>
          <a:off x="611222" y="1700808"/>
          <a:ext cx="7921218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776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49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2.14.2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Modalidad de respuesta. “Acceso restringido”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11 CuadroTexto"/>
          <p:cNvSpPr txBox="1"/>
          <p:nvPr/>
        </p:nvSpPr>
        <p:spPr>
          <a:xfrm>
            <a:off x="1674148" y="1134019"/>
            <a:ext cx="577817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“Acceso restringido” </a:t>
            </a:r>
          </a:p>
        </p:txBody>
      </p:sp>
      <p:graphicFrame>
        <p:nvGraphicFramePr>
          <p:cNvPr id="10" name="8 Gráfico"/>
          <p:cNvGraphicFramePr/>
          <p:nvPr>
            <p:extLst/>
          </p:nvPr>
        </p:nvGraphicFramePr>
        <p:xfrm>
          <a:off x="598582" y="1713132"/>
          <a:ext cx="7933858" cy="4812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3520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</a:t>
            </a:fld>
            <a:endParaRPr lang="es-MX" dirty="0"/>
          </a:p>
        </p:txBody>
      </p:sp>
      <p:sp>
        <p:nvSpPr>
          <p:cNvPr id="5" name="3 Rectángulo"/>
          <p:cNvSpPr/>
          <p:nvPr/>
        </p:nvSpPr>
        <p:spPr>
          <a:xfrm>
            <a:off x="251520" y="1271518"/>
            <a:ext cx="864096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Con la aprobación de la Ley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de Protección de Datos Personales para el Distrito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Federal (LPDPDF),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el formato de captura de solicitudes cambia en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2009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, y se presentan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a la consideración del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Pleno del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INFODF dos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formatos, uno para capturar las solicitudes de información pública (29 variables) y otro formato para capturar las solicitudes de datos personales (25 variables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), mismos que fueron aprobados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por el Pleno del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INFODF el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20 de mayo 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2009,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mediante acuerdo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243/SO/20-05/2009.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sz="1600" b="1" dirty="0">
                <a:latin typeface="Calibri" pitchFamily="34" charset="0"/>
                <a:cs typeface="Calibri" pitchFamily="34" charset="0"/>
              </a:rPr>
              <a:t> 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En 2010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, la Dirección de Evaluación y Estudios con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el apoyo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de la Dirección de Tecnologías 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Información, transformó los formatos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de captura y se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creó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el </a:t>
            </a:r>
            <a:r>
              <a:rPr lang="es-ES" sz="1600" b="1" i="1" dirty="0">
                <a:latin typeface="Calibri" pitchFamily="34" charset="0"/>
                <a:cs typeface="Calibri" pitchFamily="34" charset="0"/>
              </a:rPr>
              <a:t>Sistema de Captura de Reportes Estadísticos de Solicitudes de Información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 (SICRESI). Con este sistema, a partir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de 2011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, los Entes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Obligados estuvieron en condiciones de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capturar directamente esta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información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vía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internet, logrando los siguientes beneficios: validación expedita de la información, ahorro de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trabajo a las Oficinas de Información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Pública, al tiempo de contar con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esta información de manera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oportuna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. El uso de este sistema se aprobó por el Pleno del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INFODF el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6 de abril 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2011,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mediante acuerdo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0383/SO/06-04/2011; y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que derivado de la reforma al artículo 47 de la LTAIPDF, fue modificado mediante el Acuerdo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0827/SO/09-09/2015.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MX" sz="1600" b="1" dirty="0">
                <a:latin typeface="Calibri" pitchFamily="34" charset="0"/>
                <a:cs typeface="Calibri" pitchFamily="34" charset="0"/>
              </a:rPr>
              <a:t> </a:t>
            </a:r>
          </a:p>
          <a:p>
            <a:pPr algn="just"/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De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2007 a la fecha, la Dirección de Evaluación y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Estudios junto con las Unidades de Transparencia,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han venido realizando de manera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trimestral,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el llenado de los informes y la publicación de los resultados del Ejercicio del Derecho de Acceso a la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Información con el propósito de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obtener datos más precisos para dar seguimiento al cumplimiento de diversos aspectos de la Ley de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Transparencia, Acceso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a la Información 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Pública y Rendición de Cuentas de la Ciudad de México (LTAIPRC) </a:t>
            </a:r>
            <a:r>
              <a:rPr lang="es-ES" sz="1600" b="1" dirty="0">
                <a:latin typeface="Calibri" pitchFamily="34" charset="0"/>
                <a:cs typeface="Calibri" pitchFamily="34" charset="0"/>
              </a:rPr>
              <a:t>y de la Ley de Protección de Datos Personales para el Distrito Federal (LPDPDF</a:t>
            </a:r>
            <a:r>
              <a:rPr lang="es-ES" sz="1600" b="1" dirty="0" smtClean="0">
                <a:latin typeface="Calibri" pitchFamily="34" charset="0"/>
                <a:cs typeface="Calibri" pitchFamily="34" charset="0"/>
              </a:rPr>
              <a:t>).</a:t>
            </a:r>
            <a:endParaRPr lang="es-MX" sz="16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sz="2000" b="1" dirty="0" smtClean="0">
                <a:solidFill>
                  <a:schemeClr val="bg1"/>
                </a:solidFill>
                <a:latin typeface="Calibri" pitchFamily="34" charset="0"/>
                <a:ea typeface="ヒラギノ角ゴ Pro W3" pitchFamily="16" charset="-128"/>
              </a:rPr>
              <a:t>Introducción</a:t>
            </a:r>
            <a:endParaRPr lang="es-ES" sz="2000" b="1" dirty="0">
              <a:solidFill>
                <a:schemeClr val="bg1"/>
              </a:solidFill>
              <a:latin typeface="Calibri" pitchFamily="34" charset="0"/>
              <a:ea typeface="ヒラギノ角ゴ Pro W3" pitchFamily="1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613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50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2.15.1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¿El solicitante recogió la información o le fue enviada por otro medio?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1 CuadroTexto"/>
          <p:cNvSpPr txBox="1"/>
          <p:nvPr/>
        </p:nvSpPr>
        <p:spPr>
          <a:xfrm>
            <a:off x="643018" y="1142984"/>
            <a:ext cx="78404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“Aceptadas con información total/parcial”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9" name="11 CuadroTexto"/>
          <p:cNvSpPr txBox="1"/>
          <p:nvPr/>
        </p:nvSpPr>
        <p:spPr>
          <a:xfrm>
            <a:off x="3817193" y="1569856"/>
            <a:ext cx="149207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u="sng" dirty="0">
                <a:latin typeface="Calibri" pitchFamily="34" charset="0"/>
              </a:rPr>
              <a:t>GENERAL</a:t>
            </a:r>
            <a:endParaRPr lang="es-ES" sz="1300" b="1" u="sng" dirty="0">
              <a:latin typeface="Calibri" pitchFamily="34" charset="0"/>
            </a:endParaRPr>
          </a:p>
        </p:txBody>
      </p:sp>
      <p:graphicFrame>
        <p:nvGraphicFramePr>
          <p:cNvPr id="11" name="9 Gráfico"/>
          <p:cNvGraphicFramePr/>
          <p:nvPr>
            <p:extLst/>
          </p:nvPr>
        </p:nvGraphicFramePr>
        <p:xfrm>
          <a:off x="539552" y="1928802"/>
          <a:ext cx="8064896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2129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51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2.15.2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¿El solicitante recogió la información o le fue enviada por otro medio?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11 CuadroTexto"/>
          <p:cNvSpPr txBox="1"/>
          <p:nvPr/>
        </p:nvSpPr>
        <p:spPr>
          <a:xfrm>
            <a:off x="643018" y="1142984"/>
            <a:ext cx="78404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“Aceptadas con información total/parcial”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10" name="11 CuadroTexto"/>
          <p:cNvSpPr txBox="1"/>
          <p:nvPr/>
        </p:nvSpPr>
        <p:spPr>
          <a:xfrm>
            <a:off x="3817279" y="1412776"/>
            <a:ext cx="149207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u="sng" dirty="0">
                <a:latin typeface="Calibri" pitchFamily="34" charset="0"/>
              </a:rPr>
              <a:t>DESGLOSE</a:t>
            </a:r>
            <a:endParaRPr lang="es-ES" sz="1300" b="1" u="sng" dirty="0">
              <a:latin typeface="Calibri" pitchFamily="34" charset="0"/>
            </a:endParaRPr>
          </a:p>
        </p:txBody>
      </p:sp>
      <p:sp>
        <p:nvSpPr>
          <p:cNvPr id="12" name="14 CuadroTexto"/>
          <p:cNvSpPr txBox="1"/>
          <p:nvPr/>
        </p:nvSpPr>
        <p:spPr>
          <a:xfrm>
            <a:off x="3817279" y="1710555"/>
            <a:ext cx="15716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u="sng" dirty="0">
                <a:latin typeface="Calibri" pitchFamily="34" charset="0"/>
              </a:rPr>
              <a:t>Porcentajes</a:t>
            </a:r>
          </a:p>
        </p:txBody>
      </p:sp>
      <p:graphicFrame>
        <p:nvGraphicFramePr>
          <p:cNvPr id="13" name="15 Gráfico"/>
          <p:cNvGraphicFramePr/>
          <p:nvPr>
            <p:extLst/>
          </p:nvPr>
        </p:nvGraphicFramePr>
        <p:xfrm>
          <a:off x="725236" y="2002943"/>
          <a:ext cx="7675988" cy="4762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4323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52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2.16.1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Para la entrega de información, ¿se le requirió al solicitante algún monto por concepto de reproducción? 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1 CuadroTexto"/>
          <p:cNvSpPr txBox="1"/>
          <p:nvPr/>
        </p:nvSpPr>
        <p:spPr>
          <a:xfrm>
            <a:off x="643018" y="1142984"/>
            <a:ext cx="78404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“Aceptadas con información total/parcial”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9" name="11 CuadroTexto"/>
          <p:cNvSpPr txBox="1"/>
          <p:nvPr/>
        </p:nvSpPr>
        <p:spPr>
          <a:xfrm>
            <a:off x="3815869" y="1584036"/>
            <a:ext cx="149207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u="sng" dirty="0">
                <a:latin typeface="Calibri" pitchFamily="34" charset="0"/>
              </a:rPr>
              <a:t>GENERAL</a:t>
            </a:r>
            <a:endParaRPr lang="es-ES" sz="1300" b="1" u="sng" dirty="0">
              <a:latin typeface="Calibri" pitchFamily="34" charset="0"/>
            </a:endParaRPr>
          </a:p>
        </p:txBody>
      </p:sp>
      <p:graphicFrame>
        <p:nvGraphicFramePr>
          <p:cNvPr id="11" name="15 Gráfico"/>
          <p:cNvGraphicFramePr/>
          <p:nvPr>
            <p:extLst/>
          </p:nvPr>
        </p:nvGraphicFramePr>
        <p:xfrm>
          <a:off x="539552" y="1928802"/>
          <a:ext cx="8064896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526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53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2.16.2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Para la entrega de información, ¿se le requirió al solicitante algún monto por concepto de reproducción? 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11 CuadroTexto"/>
          <p:cNvSpPr txBox="1"/>
          <p:nvPr/>
        </p:nvSpPr>
        <p:spPr>
          <a:xfrm>
            <a:off x="643018" y="1142984"/>
            <a:ext cx="78404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 y “Aceptadas con información total/parcial”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10" name="11 CuadroTexto"/>
          <p:cNvSpPr txBox="1"/>
          <p:nvPr/>
        </p:nvSpPr>
        <p:spPr>
          <a:xfrm>
            <a:off x="3822319" y="1589542"/>
            <a:ext cx="149207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u="sng" dirty="0">
                <a:latin typeface="Calibri" pitchFamily="34" charset="0"/>
              </a:rPr>
              <a:t>DESGLOSE</a:t>
            </a:r>
            <a:endParaRPr lang="es-ES" sz="1300" b="1" u="sng" dirty="0">
              <a:latin typeface="Calibri" pitchFamily="34" charset="0"/>
            </a:endParaRPr>
          </a:p>
        </p:txBody>
      </p:sp>
      <p:graphicFrame>
        <p:nvGraphicFramePr>
          <p:cNvPr id="12" name="12 Gráfico"/>
          <p:cNvGraphicFramePr/>
          <p:nvPr>
            <p:extLst/>
          </p:nvPr>
        </p:nvGraphicFramePr>
        <p:xfrm>
          <a:off x="611560" y="1851153"/>
          <a:ext cx="7920880" cy="4890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671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54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2.17.1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Promedio de días hábiles transcurridos entre la recepción y la respuesta 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1 CuadroTexto"/>
          <p:cNvSpPr txBox="1"/>
          <p:nvPr/>
        </p:nvSpPr>
        <p:spPr>
          <a:xfrm>
            <a:off x="1236932" y="1071546"/>
            <a:ext cx="662121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9" name="10 CuadroTexto"/>
          <p:cNvSpPr txBox="1"/>
          <p:nvPr/>
        </p:nvSpPr>
        <p:spPr>
          <a:xfrm>
            <a:off x="2862457" y="1578162"/>
            <a:ext cx="340521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Promedio de días hábiles transcurridos</a:t>
            </a:r>
            <a:endParaRPr lang="es-ES" sz="1300" b="1" dirty="0">
              <a:latin typeface="Calibri" pitchFamily="34" charset="0"/>
            </a:endParaRPr>
          </a:p>
        </p:txBody>
      </p:sp>
      <p:graphicFrame>
        <p:nvGraphicFramePr>
          <p:cNvPr id="11" name="4 Gráfico"/>
          <p:cNvGraphicFramePr>
            <a:graphicFrameLocks/>
          </p:cNvGraphicFramePr>
          <p:nvPr>
            <p:extLst/>
          </p:nvPr>
        </p:nvGraphicFramePr>
        <p:xfrm>
          <a:off x="941156" y="1988840"/>
          <a:ext cx="7272808" cy="4440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452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55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2.17.2 Días hábiles transcurridos entre la recepción y la respuesta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 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11 CuadroTexto"/>
          <p:cNvSpPr txBox="1"/>
          <p:nvPr/>
        </p:nvSpPr>
        <p:spPr>
          <a:xfrm>
            <a:off x="1236932" y="949702"/>
            <a:ext cx="662121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10" name="13 CuadroTexto"/>
          <p:cNvSpPr txBox="1"/>
          <p:nvPr/>
        </p:nvSpPr>
        <p:spPr>
          <a:xfrm>
            <a:off x="2771800" y="1217951"/>
            <a:ext cx="362428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Distribución de días hábiles transcurridos</a:t>
            </a:r>
          </a:p>
        </p:txBody>
      </p:sp>
      <p:graphicFrame>
        <p:nvGraphicFramePr>
          <p:cNvPr id="12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490373"/>
              </p:ext>
            </p:extLst>
          </p:nvPr>
        </p:nvGraphicFramePr>
        <p:xfrm>
          <a:off x="1043608" y="1536362"/>
          <a:ext cx="7020000" cy="5220000"/>
        </p:xfrm>
        <a:graphic>
          <a:graphicData uri="http://schemas.openxmlformats.org/drawingml/2006/table">
            <a:tbl>
              <a:tblPr/>
              <a:tblGrid>
                <a:gridCol w="90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688616071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xmlns="" val="1746803005"/>
                    </a:ext>
                  </a:extLst>
                </a:gridCol>
              </a:tblGrid>
              <a:tr h="2088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Días</a:t>
                      </a:r>
                    </a:p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Hábiles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2012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2013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2014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737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2015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2016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88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5,699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5,126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4,651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4,647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5,501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4,390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4,804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5,118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4,924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5,826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3,716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4,220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4,774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4,038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5,411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4,033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4,445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5,172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4,222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6,973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5,589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6,154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7,274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6,062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5,516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10,718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13.7%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12,007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13.7%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12,679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13.4%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10,042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11.7%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8,447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3,760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3,774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4,737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4,104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5,375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3,738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3,736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4,382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4,267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6,262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3,971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4,155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4,522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4,500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8,298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5,620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6,264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6,522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6,581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17,871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17.2%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17,021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21.8%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19,828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22.6%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19,688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17,768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20.7%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10,599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1,153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394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1,803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5,019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1,367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1,230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1,444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1,149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4,323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5,999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7,656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7,278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4,189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 o más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0.5%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0.7%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0.6%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0.4%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0.3%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208800">
                <a:tc>
                  <a:txBody>
                    <a:bodyPr/>
                    <a:lstStyle/>
                    <a:p>
                      <a:pPr marL="44450" indent="0" algn="l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  Total 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78,024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87,625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94,276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85,912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103,917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es-ES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791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56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2.17.3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Promedio de días hábiles transcurridos entre la recepción y la respuesta</a:t>
            </a: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(Por Órgano de gobierno)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762106" y="1118700"/>
            <a:ext cx="559597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Promedio de días hábiles transcurridos por Órgano de gobierno</a:t>
            </a:r>
          </a:p>
          <a:p>
            <a:pPr algn="ctr"/>
            <a:r>
              <a:rPr lang="es-MX" sz="1300" b="1" i="1" dirty="0">
                <a:latin typeface="Calibri" pitchFamily="34" charset="0"/>
              </a:rPr>
              <a:t>(Sólo solicitudes “Tramitadas y atendidas”)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1403648" y="6381328"/>
            <a:ext cx="6560202" cy="361736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kern="0" baseline="3000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1 </a:t>
            </a:r>
            <a:r>
              <a:rPr lang="es-MX" sz="1000" b="1" dirty="0">
                <a:latin typeface="Calibri" pitchFamily="34" charset="0"/>
              </a:rPr>
              <a:t>Conforme al artículo 97 del Estatuto de Gobierno del D.F., la Administración Pública Paraestatal está integrada por los Organismos Descentralizados, las Empresas de Participación Estatal Mayoritaria y los Fideicomisos Públicos</a:t>
            </a:r>
            <a:r>
              <a:rPr lang="es-MX" sz="10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.</a:t>
            </a:r>
          </a:p>
        </p:txBody>
      </p:sp>
      <p:graphicFrame>
        <p:nvGraphicFramePr>
          <p:cNvPr id="7" name="5 Tabla"/>
          <p:cNvGraphicFramePr>
            <a:graphicFrameLocks noGrp="1"/>
          </p:cNvGraphicFramePr>
          <p:nvPr>
            <p:extLst/>
          </p:nvPr>
        </p:nvGraphicFramePr>
        <p:xfrm>
          <a:off x="1300467" y="1674700"/>
          <a:ext cx="6542495" cy="4644000"/>
        </p:xfrm>
        <a:graphic>
          <a:graphicData uri="http://schemas.openxmlformats.org/drawingml/2006/table">
            <a:tbl>
              <a:tblPr/>
              <a:tblGrid>
                <a:gridCol w="27240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1009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xmlns="" val="333554572"/>
                    </a:ext>
                  </a:extLst>
                </a:gridCol>
              </a:tblGrid>
              <a:tr h="5400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Órgano de</a:t>
                      </a:r>
                    </a:p>
                    <a:p>
                      <a:pPr algn="ctr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gobierno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</a:t>
                      </a: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12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</a:t>
                      </a: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13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</a:t>
                      </a: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14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</a:t>
                      </a: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15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2016</a:t>
                      </a:r>
                      <a:endParaRPr lang="es-ES" sz="14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Ejecutivo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tabLst/>
                      </a:pPr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Administración</a:t>
                      </a:r>
                    </a:p>
                    <a:p>
                      <a:pPr marL="0" indent="0" algn="l" fontAlgn="ctr">
                        <a:tabLst/>
                      </a:pPr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Pública Central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Desconcentrados y Paraestatales </a:t>
                      </a:r>
                      <a:r>
                        <a:rPr lang="es-ES" sz="1300" b="1" i="1" u="none" strike="noStrike" baseline="30000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Delegaciones </a:t>
                      </a:r>
                    </a:p>
                    <a:p>
                      <a:pPr algn="l" fontAlgn="ctr"/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Políticas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10.1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Judicial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Legislativo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6.2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5.4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Autónomo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7.6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40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Partidos</a:t>
                      </a:r>
                      <a:r>
                        <a:rPr kumimoji="0" lang="es-ES" sz="1300" b="1" i="0" u="none" strike="noStrike" kern="1200" baseline="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Políticos en el</a:t>
                      </a:r>
                    </a:p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baseline="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Distrito Federal</a:t>
                      </a:r>
                      <a:endParaRPr kumimoji="0" lang="es-ES" sz="13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4.9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6.5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9.1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300" b="1" i="0" u="none" strike="noStrike" dirty="0">
                          <a:solidFill>
                            <a:srgbClr val="010205"/>
                          </a:solidFill>
                          <a:effectLst/>
                          <a:latin typeface="+mn-lt"/>
                        </a:rPr>
                        <a:t>8.0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Otro</a:t>
                      </a:r>
                      <a:r>
                        <a:rPr kumimoji="0" lang="es-ES" sz="13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ES" sz="1300" b="1" i="0" u="none" strike="noStrike" kern="1200" baseline="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tipo de </a:t>
                      </a:r>
                      <a:r>
                        <a:rPr kumimoji="0" lang="es-ES" sz="1300" b="1" i="0" u="none" strike="noStrike" kern="1200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Sujeto</a:t>
                      </a:r>
                      <a:endParaRPr kumimoji="0" lang="es-ES" sz="13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s-MX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Total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7.4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7.8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7.8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8.0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7.9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6461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57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2.17.4.1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Días hábiles transcurridos entre la recepción y la respuesta</a:t>
            </a:r>
          </a:p>
          <a:p>
            <a:pPr algn="ctr"/>
            <a:r>
              <a:rPr lang="es-MX" b="1" i="1" dirty="0">
                <a:solidFill>
                  <a:schemeClr val="bg1"/>
                </a:solidFill>
                <a:latin typeface="Calibri" pitchFamily="34" charset="0"/>
              </a:rPr>
              <a:t>(Quienes solicitaron ampliación de plazo)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11 CuadroTexto"/>
          <p:cNvSpPr txBox="1"/>
          <p:nvPr/>
        </p:nvSpPr>
        <p:spPr>
          <a:xfrm>
            <a:off x="1236932" y="1071546"/>
            <a:ext cx="662121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9" name="15 CuadroTexto"/>
          <p:cNvSpPr txBox="1"/>
          <p:nvPr/>
        </p:nvSpPr>
        <p:spPr>
          <a:xfrm>
            <a:off x="2507714" y="1762772"/>
            <a:ext cx="411511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Promedio de días hábiles transcurridos</a:t>
            </a:r>
          </a:p>
          <a:p>
            <a:pPr algn="ctr"/>
            <a:endParaRPr lang="es-MX" sz="1300" b="1" dirty="0">
              <a:latin typeface="Calibri" pitchFamily="34" charset="0"/>
            </a:endParaRPr>
          </a:p>
          <a:p>
            <a:pPr algn="ctr"/>
            <a:r>
              <a:rPr lang="es-MX" sz="1300" b="1" dirty="0">
                <a:latin typeface="Calibri" pitchFamily="34" charset="0"/>
              </a:rPr>
              <a:t>(sólo quienes solicitaron ampliación de plazo)</a:t>
            </a:r>
            <a:endParaRPr lang="es-ES" sz="1300" b="1" dirty="0">
              <a:latin typeface="Calibri" pitchFamily="34" charset="0"/>
            </a:endParaRPr>
          </a:p>
        </p:txBody>
      </p:sp>
      <p:graphicFrame>
        <p:nvGraphicFramePr>
          <p:cNvPr id="11" name="4 Gráfico"/>
          <p:cNvGraphicFramePr>
            <a:graphicFrameLocks/>
          </p:cNvGraphicFramePr>
          <p:nvPr>
            <p:extLst/>
          </p:nvPr>
        </p:nvGraphicFramePr>
        <p:xfrm>
          <a:off x="941156" y="1988840"/>
          <a:ext cx="7272808" cy="4440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8246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58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2.17.4.2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Días hábiles transcurridos entre la recepción y la respuesta</a:t>
            </a:r>
          </a:p>
          <a:p>
            <a:pPr algn="ctr"/>
            <a:r>
              <a:rPr lang="es-MX" b="1" i="1" dirty="0">
                <a:solidFill>
                  <a:schemeClr val="bg1"/>
                </a:solidFill>
                <a:latin typeface="Calibri" pitchFamily="34" charset="0"/>
              </a:rPr>
              <a:t>(Quienes NO solicitaron ampliación de plazo)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11 CuadroTexto"/>
          <p:cNvSpPr txBox="1"/>
          <p:nvPr/>
        </p:nvSpPr>
        <p:spPr>
          <a:xfrm>
            <a:off x="1236932" y="1071546"/>
            <a:ext cx="662121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10" name="14 CuadroTexto"/>
          <p:cNvSpPr txBox="1"/>
          <p:nvPr/>
        </p:nvSpPr>
        <p:spPr>
          <a:xfrm>
            <a:off x="2700920" y="1757110"/>
            <a:ext cx="374307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Promedio de días hábiles transcurridos</a:t>
            </a:r>
          </a:p>
          <a:p>
            <a:pPr algn="ctr"/>
            <a:endParaRPr lang="es-MX" sz="1300" b="1" dirty="0">
              <a:latin typeface="Calibri" pitchFamily="34" charset="0"/>
            </a:endParaRPr>
          </a:p>
          <a:p>
            <a:pPr algn="ctr"/>
            <a:r>
              <a:rPr lang="es-MX" sz="1300" b="1" dirty="0">
                <a:latin typeface="Calibri" pitchFamily="34" charset="0"/>
              </a:rPr>
              <a:t>(sólo quienes NO solicitaron ampliación de plazo)</a:t>
            </a:r>
            <a:endParaRPr lang="es-ES" sz="1300" b="1" dirty="0">
              <a:latin typeface="Calibri" pitchFamily="34" charset="0"/>
            </a:endParaRPr>
          </a:p>
        </p:txBody>
      </p:sp>
      <p:graphicFrame>
        <p:nvGraphicFramePr>
          <p:cNvPr id="12" name="4 Gráfico"/>
          <p:cNvGraphicFramePr>
            <a:graphicFrameLocks/>
          </p:cNvGraphicFramePr>
          <p:nvPr>
            <p:extLst/>
          </p:nvPr>
        </p:nvGraphicFramePr>
        <p:xfrm>
          <a:off x="941156" y="1988840"/>
          <a:ext cx="7272808" cy="4440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0556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59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2.18.1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Promedio de servidores públicos involucrados en la respuesta 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9 CuadroTexto"/>
          <p:cNvSpPr txBox="1"/>
          <p:nvPr/>
        </p:nvSpPr>
        <p:spPr>
          <a:xfrm>
            <a:off x="1236932" y="1071546"/>
            <a:ext cx="662121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graphicFrame>
        <p:nvGraphicFramePr>
          <p:cNvPr id="10" name="4 Gráfico"/>
          <p:cNvGraphicFramePr>
            <a:graphicFrameLocks/>
          </p:cNvGraphicFramePr>
          <p:nvPr>
            <p:extLst/>
          </p:nvPr>
        </p:nvGraphicFramePr>
        <p:xfrm>
          <a:off x="941156" y="1988840"/>
          <a:ext cx="7272808" cy="4440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9060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Rectángulo"/>
          <p:cNvSpPr/>
          <p:nvPr/>
        </p:nvSpPr>
        <p:spPr>
          <a:xfrm>
            <a:off x="1702566" y="2010612"/>
            <a:ext cx="57411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b="1" dirty="0" smtClean="0">
                <a:solidFill>
                  <a:prstClr val="black"/>
                </a:solidFill>
                <a:latin typeface="Calibri" pitchFamily="34" charset="0"/>
              </a:rPr>
              <a:t>1. Total de solicitudes</a:t>
            </a:r>
          </a:p>
          <a:p>
            <a:pPr algn="ctr"/>
            <a:endParaRPr lang="es-MX" sz="1600" b="1" i="1" dirty="0" smtClean="0">
              <a:solidFill>
                <a:prstClr val="black"/>
              </a:solidFill>
              <a:latin typeface="Calibri" pitchFamily="34" charset="0"/>
            </a:endParaRPr>
          </a:p>
          <a:p>
            <a:pPr algn="ctr"/>
            <a:endParaRPr lang="es-MX" sz="1600" b="1" i="1" dirty="0" smtClean="0">
              <a:solidFill>
                <a:prstClr val="black"/>
              </a:solidFill>
              <a:latin typeface="Calibri" pitchFamily="34" charset="0"/>
            </a:endParaRPr>
          </a:p>
          <a:p>
            <a:pPr algn="ctr"/>
            <a:r>
              <a:rPr lang="es-MX" sz="1600" b="1" i="1" dirty="0" smtClean="0">
                <a:solidFill>
                  <a:prstClr val="black"/>
                </a:solidFill>
                <a:latin typeface="Calibri" pitchFamily="34" charset="0"/>
              </a:rPr>
              <a:t>(Solicitudes de Información Pública y de Datos Personales)</a:t>
            </a:r>
            <a:endParaRPr lang="es-ES" sz="1200" i="1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21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60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2.18.2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Servidores públicos involucrados en la respuesta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9 CuadroTexto"/>
          <p:cNvSpPr txBox="1"/>
          <p:nvPr/>
        </p:nvSpPr>
        <p:spPr>
          <a:xfrm>
            <a:off x="1236932" y="1279793"/>
            <a:ext cx="662121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300" b="1" i="1" u="sng" dirty="0">
                <a:latin typeface="Calibri" pitchFamily="34" charset="0"/>
              </a:rPr>
              <a:t>Sólo solicitudes “Tramitadas y atendidas”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33638" y="1835601"/>
            <a:ext cx="350046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Número de servidores públicos involucrados</a:t>
            </a:r>
            <a:endParaRPr lang="es-ES" sz="1300" b="1" i="1" u="sng" dirty="0">
              <a:latin typeface="Calibri" pitchFamily="34" charset="0"/>
            </a:endParaRPr>
          </a:p>
        </p:txBody>
      </p:sp>
      <p:graphicFrame>
        <p:nvGraphicFramePr>
          <p:cNvPr id="11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5863826"/>
              </p:ext>
            </p:extLst>
          </p:nvPr>
        </p:nvGraphicFramePr>
        <p:xfrm>
          <a:off x="701146" y="2293669"/>
          <a:ext cx="7740000" cy="4032000"/>
        </p:xfrm>
        <a:graphic>
          <a:graphicData uri="http://schemas.openxmlformats.org/drawingml/2006/table">
            <a:tbl>
              <a:tblPr/>
              <a:tblGrid>
                <a:gridCol w="90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1241457530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1088154759"/>
                    </a:ext>
                  </a:extLst>
                </a:gridCol>
              </a:tblGrid>
              <a:tr h="288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Servidores públicos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2012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2013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2014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737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2015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F4B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2016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SIP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 dirty="0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14,756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18.9%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16,965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19.4%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17,585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18.7%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13,578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15.8%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14,840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14.3%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27,268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34.9%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32,198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36.7%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34,050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36.1%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34,073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39.7%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39,289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37.8%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15,033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19.3%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14,010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16.0%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15,807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16.8%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15,613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18.2%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20,520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19.7%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7,779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10.0%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12,186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13.9%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14,377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15.2%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12,237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14.2%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15,453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14.9%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6,254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8.0%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4,405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4,423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4,398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5,507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3,775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4,382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3,887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3,190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3,861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1,549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2,224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2,678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1,170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1,964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544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696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951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429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283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 o más</a:t>
                      </a:r>
                    </a:p>
                  </a:txBody>
                  <a:tcPr marL="7785" marR="7785" marT="778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010205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44450" indent="0"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  Total </a:t>
                      </a:r>
                    </a:p>
                  </a:txBody>
                  <a:tcPr marL="8164" marR="8164" marT="8164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78,024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87,625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94,276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85,912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103,917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470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61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2.18.3 </a:t>
            </a:r>
            <a:r>
              <a:rPr lang="es-MX" b="1" dirty="0">
                <a:solidFill>
                  <a:schemeClr val="bg1"/>
                </a:solidFill>
                <a:latin typeface="Calibri" pitchFamily="34" charset="0"/>
              </a:rPr>
              <a:t>Promedio de Servidores públicos involucrados en la respuesta</a:t>
            </a:r>
          </a:p>
          <a:p>
            <a:pPr algn="ctr"/>
            <a:r>
              <a:rPr lang="es-MX" b="1" i="1" dirty="0">
                <a:solidFill>
                  <a:schemeClr val="bg1"/>
                </a:solidFill>
                <a:latin typeface="Calibri" pitchFamily="34" charset="0"/>
              </a:rPr>
              <a:t>(Por Órgano de gobierno)</a:t>
            </a:r>
          </a:p>
          <a:p>
            <a:pPr algn="ctr"/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2012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7 CuadroTexto"/>
          <p:cNvSpPr txBox="1"/>
          <p:nvPr/>
        </p:nvSpPr>
        <p:spPr>
          <a:xfrm>
            <a:off x="1619230" y="1118700"/>
            <a:ext cx="588172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latin typeface="Calibri" pitchFamily="34" charset="0"/>
              </a:rPr>
              <a:t>Promedio de servidores públicos involucrados por Órgano de Gobierno</a:t>
            </a:r>
            <a:endParaRPr lang="es-ES" sz="1300" b="1" dirty="0">
              <a:latin typeface="Calibri" pitchFamily="34" charset="0"/>
            </a:endParaRPr>
          </a:p>
          <a:p>
            <a:pPr algn="ctr"/>
            <a:r>
              <a:rPr lang="es-MX" sz="1300" b="1" i="1" dirty="0">
                <a:latin typeface="Calibri" pitchFamily="34" charset="0"/>
              </a:rPr>
              <a:t>(Sólo solicitudes “Tramitadas y atendidas”)</a:t>
            </a:r>
            <a:endParaRPr lang="es-ES" sz="1300" b="1" i="1" u="sng" dirty="0">
              <a:latin typeface="Calibri" pitchFamily="34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1403648" y="6381328"/>
            <a:ext cx="6560202" cy="361736"/>
          </a:xfrm>
          <a:prstGeom prst="rect">
            <a:avLst/>
          </a:prstGeom>
        </p:spPr>
        <p:txBody>
          <a:bodyPr/>
          <a:lstStyle/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kern="0" baseline="3000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1 </a:t>
            </a:r>
            <a:r>
              <a:rPr lang="es-MX" sz="1000" b="1" dirty="0">
                <a:latin typeface="Calibri" pitchFamily="34" charset="0"/>
              </a:rPr>
              <a:t>Conforme al artículo 97 del Estatuto de Gobierno del D.F., la Administración Pública Paraestatal está integrada por los Organismos Descentralizados, las Empresas de Participación Estatal Mayoritaria y los Fideicomisos Públicos</a:t>
            </a:r>
            <a:r>
              <a:rPr lang="es-MX" sz="10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.</a:t>
            </a:r>
          </a:p>
        </p:txBody>
      </p:sp>
      <p:graphicFrame>
        <p:nvGraphicFramePr>
          <p:cNvPr id="8" name="5 Tabla"/>
          <p:cNvGraphicFramePr>
            <a:graphicFrameLocks noGrp="1"/>
          </p:cNvGraphicFramePr>
          <p:nvPr>
            <p:extLst/>
          </p:nvPr>
        </p:nvGraphicFramePr>
        <p:xfrm>
          <a:off x="1259632" y="1647742"/>
          <a:ext cx="6624735" cy="4644000"/>
        </p:xfrm>
        <a:graphic>
          <a:graphicData uri="http://schemas.openxmlformats.org/drawingml/2006/table">
            <a:tbl>
              <a:tblPr/>
              <a:tblGrid>
                <a:gridCol w="3226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354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333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7333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7333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7333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73336">
                  <a:extLst>
                    <a:ext uri="{9D8B030D-6E8A-4147-A177-3AD203B41FA5}">
                      <a16:colId xmlns:a16="http://schemas.microsoft.com/office/drawing/2014/main" xmlns="" val="3317388887"/>
                    </a:ext>
                  </a:extLst>
                </a:gridCol>
              </a:tblGrid>
              <a:tr h="5400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Órgano de</a:t>
                      </a:r>
                    </a:p>
                    <a:p>
                      <a:pPr algn="ctr" fontAlgn="ctr"/>
                      <a:r>
                        <a:rPr lang="es-ES" sz="13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gobierno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</a:t>
                      </a: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12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</a:t>
                      </a: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13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</a:t>
                      </a: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14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</a:t>
                      </a:r>
                      <a:r>
                        <a:rPr lang="es-ES" sz="13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15</a:t>
                      </a:r>
                      <a:endParaRPr lang="es-ES" sz="13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2016</a:t>
                      </a:r>
                      <a:endParaRPr lang="es-ES" sz="14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Ejecutivo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tabLst/>
                      </a:pPr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Administración</a:t>
                      </a:r>
                    </a:p>
                    <a:p>
                      <a:pPr marL="0" indent="0" algn="l" fontAlgn="ctr">
                        <a:tabLst/>
                      </a:pPr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Pública Central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Desconcentrados y Paraestatales </a:t>
                      </a:r>
                      <a:r>
                        <a:rPr lang="es-ES" sz="1300" b="1" i="1" u="none" strike="noStrike" baseline="30000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Delegaciones </a:t>
                      </a:r>
                    </a:p>
                    <a:p>
                      <a:pPr algn="l" fontAlgn="ctr"/>
                      <a:r>
                        <a:rPr lang="es-ES" sz="13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Políticas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Judicial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Legislativo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Autónomo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40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Partidos</a:t>
                      </a:r>
                      <a:r>
                        <a:rPr kumimoji="0" lang="es-ES" sz="1300" b="1" i="0" u="none" strike="noStrike" kern="1200" baseline="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Políticos en el</a:t>
                      </a:r>
                    </a:p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baseline="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Distrito Federal</a:t>
                      </a:r>
                      <a:endParaRPr kumimoji="0" lang="es-ES" sz="13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3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Otro </a:t>
                      </a:r>
                      <a:r>
                        <a:rPr kumimoji="0" lang="es-ES" sz="1300" b="1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tipo de </a:t>
                      </a:r>
                      <a:r>
                        <a:rPr kumimoji="0" lang="es-ES" sz="13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Sujeto</a:t>
                      </a:r>
                      <a:endParaRPr kumimoji="0" lang="es-ES" sz="1300" b="1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3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Total </a:t>
                      </a:r>
                    </a:p>
                  </a:txBody>
                  <a:tcPr marL="8268" marR="8268" marT="826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3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3.0</a:t>
                      </a:r>
                      <a:endParaRPr lang="es-E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408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 Rectángulo"/>
          <p:cNvSpPr/>
          <p:nvPr/>
        </p:nvSpPr>
        <p:spPr>
          <a:xfrm>
            <a:off x="1004862" y="2006418"/>
            <a:ext cx="7139038" cy="240065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s-MX" sz="3600" b="1" dirty="0" smtClean="0">
                <a:latin typeface="Calibri" pitchFamily="34" charset="0"/>
              </a:rPr>
              <a:t>3. Perfil sociodemográfico de los solicitantes</a:t>
            </a:r>
          </a:p>
          <a:p>
            <a:pPr algn="ctr"/>
            <a:endParaRPr lang="es-MX" sz="3600" b="1" dirty="0" smtClean="0">
              <a:latin typeface="Calibri" pitchFamily="34" charset="0"/>
            </a:endParaRPr>
          </a:p>
          <a:p>
            <a:pPr algn="just"/>
            <a:r>
              <a:rPr lang="es-MX" sz="1400" b="1" i="1" dirty="0" smtClean="0">
                <a:latin typeface="Calibri" pitchFamily="34" charset="0"/>
              </a:rPr>
              <a:t>La información relativa al perfil del solicitante no corresponde con el total de solicitudes recibidas debido a que se trata de información proporcionada de manera opcional por el solicitante</a:t>
            </a:r>
            <a:endParaRPr lang="es-ES" sz="1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29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63</a:t>
            </a:fld>
            <a:endParaRPr lang="es-MX" dirty="0"/>
          </a:p>
        </p:txBody>
      </p:sp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180186011"/>
              </p:ext>
            </p:extLst>
          </p:nvPr>
        </p:nvGraphicFramePr>
        <p:xfrm>
          <a:off x="179512" y="1700808"/>
          <a:ext cx="878497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9 CuadroTexto"/>
          <p:cNvSpPr txBox="1"/>
          <p:nvPr/>
        </p:nvSpPr>
        <p:spPr>
          <a:xfrm>
            <a:off x="1236932" y="1279793"/>
            <a:ext cx="6621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s-MX" sz="1200" b="1" u="sng" dirty="0">
                <a:latin typeface="Calibri" pitchFamily="34" charset="0"/>
              </a:rPr>
              <a:t>Género</a:t>
            </a:r>
            <a:endParaRPr lang="es-ES" sz="1200" b="1" u="sng" dirty="0">
              <a:latin typeface="Calibri" pitchFamily="34" charset="0"/>
            </a:endParaRPr>
          </a:p>
        </p:txBody>
      </p:sp>
      <p:sp>
        <p:nvSpPr>
          <p:cNvPr id="7" name="1 CuadroTexto"/>
          <p:cNvSpPr txBox="1"/>
          <p:nvPr/>
        </p:nvSpPr>
        <p:spPr>
          <a:xfrm>
            <a:off x="76169" y="41564"/>
            <a:ext cx="7952215" cy="90400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+mn-lt"/>
              </a:rPr>
              <a:t>Sociodemográficos</a:t>
            </a:r>
          </a:p>
          <a:p>
            <a:pPr algn="ctr"/>
            <a:r>
              <a:rPr lang="es-MX" sz="1400" b="1" i="1" dirty="0">
                <a:solidFill>
                  <a:schemeClr val="bg1"/>
                </a:solidFill>
                <a:latin typeface="+mn-lt"/>
              </a:rPr>
              <a:t>2007 </a:t>
            </a:r>
            <a:r>
              <a:rPr lang="es-MX" sz="1400" b="1" i="1" dirty="0" smtClean="0">
                <a:solidFill>
                  <a:schemeClr val="bg1"/>
                </a:solidFill>
                <a:latin typeface="+mn-lt"/>
              </a:rPr>
              <a:t>- 2016</a:t>
            </a:r>
            <a:endParaRPr lang="es-MX" sz="1400" b="1" i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64</a:t>
            </a:fld>
            <a:endParaRPr lang="es-MX" dirty="0"/>
          </a:p>
        </p:txBody>
      </p:sp>
      <p:graphicFrame>
        <p:nvGraphicFramePr>
          <p:cNvPr id="4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846428"/>
              </p:ext>
            </p:extLst>
          </p:nvPr>
        </p:nvGraphicFramePr>
        <p:xfrm>
          <a:off x="397170" y="1582362"/>
          <a:ext cx="8351294" cy="446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129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194952316"/>
                    </a:ext>
                  </a:extLst>
                </a:gridCol>
              </a:tblGrid>
              <a:tr h="39600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Grupos de edad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rtl="0" fontAlgn="ctr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Solicitantes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600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2007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2008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2009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2010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2011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2012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2013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2014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2015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2016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Hasta 19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20 a 29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2,843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30 a 39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2,487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40 a 49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1,902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50 a 59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1,191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60 a 69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o más años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5,049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6,072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8,769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7,796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8,323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8,602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8,194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9,402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Total SIP 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6000" marR="9352" marT="9352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19,044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41,164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91,523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89,610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86,341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97,376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104,308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96,260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113,965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5" name="1 CuadroTexto"/>
          <p:cNvSpPr txBox="1"/>
          <p:nvPr/>
        </p:nvSpPr>
        <p:spPr>
          <a:xfrm>
            <a:off x="76169" y="41564"/>
            <a:ext cx="7952215" cy="90400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+mn-lt"/>
              </a:rPr>
              <a:t>Sociodemográficos</a:t>
            </a:r>
          </a:p>
          <a:p>
            <a:pPr algn="ctr"/>
            <a:r>
              <a:rPr lang="es-MX" sz="1400" b="1" i="1" dirty="0">
                <a:solidFill>
                  <a:schemeClr val="bg1"/>
                </a:solidFill>
                <a:latin typeface="+mn-lt"/>
              </a:rPr>
              <a:t>2007 </a:t>
            </a:r>
            <a:r>
              <a:rPr lang="es-MX" sz="1400" b="1" i="1" dirty="0" smtClean="0">
                <a:solidFill>
                  <a:schemeClr val="bg1"/>
                </a:solidFill>
                <a:latin typeface="+mn-lt"/>
              </a:rPr>
              <a:t>- 2016</a:t>
            </a:r>
            <a:endParaRPr lang="es-MX" sz="1400" b="1" i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853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65</a:t>
            </a:fld>
            <a:endParaRPr lang="es-MX" dirty="0"/>
          </a:p>
        </p:txBody>
      </p:sp>
      <p:graphicFrame>
        <p:nvGraphicFramePr>
          <p:cNvPr id="4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2337547"/>
              </p:ext>
            </p:extLst>
          </p:nvPr>
        </p:nvGraphicFramePr>
        <p:xfrm>
          <a:off x="390478" y="1700808"/>
          <a:ext cx="8351294" cy="421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129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3559686498"/>
                    </a:ext>
                  </a:extLst>
                </a:gridCol>
              </a:tblGrid>
              <a:tr h="39600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Escolaridad del solicitante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rtl="0" fontAlgn="ctr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Solicitantes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600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2007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2008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2009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2010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2011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2012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2013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2014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2015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2016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 estudios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Primaria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Secundaria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Bachillerato o carrera técnica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1,415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Licenciatura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5,948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Maestría o doctorado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1,600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5,237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6,421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9,483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8,204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8,750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9,284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8,723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9,635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Total SIP 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6000" marR="9352" marT="9352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19,044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41,164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91,523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89,610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86,341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97,376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104,308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96,260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113,965</a:t>
                      </a:r>
                      <a:endParaRPr lang="es-ES" sz="1200" b="1" i="0" u="none" strike="noStrike" kern="12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1 CuadroTexto"/>
          <p:cNvSpPr txBox="1"/>
          <p:nvPr/>
        </p:nvSpPr>
        <p:spPr>
          <a:xfrm>
            <a:off x="76169" y="41564"/>
            <a:ext cx="7952215" cy="90400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+mn-lt"/>
              </a:rPr>
              <a:t>Sociodemográficos</a:t>
            </a:r>
          </a:p>
          <a:p>
            <a:pPr algn="ctr"/>
            <a:r>
              <a:rPr lang="es-MX" sz="1400" b="1" i="1" dirty="0">
                <a:solidFill>
                  <a:schemeClr val="bg1"/>
                </a:solidFill>
                <a:latin typeface="+mn-lt"/>
              </a:rPr>
              <a:t>2007 </a:t>
            </a:r>
            <a:r>
              <a:rPr lang="es-MX" sz="1400" b="1" i="1" dirty="0" smtClean="0">
                <a:solidFill>
                  <a:schemeClr val="bg1"/>
                </a:solidFill>
                <a:latin typeface="+mn-lt"/>
              </a:rPr>
              <a:t>- 2016</a:t>
            </a:r>
            <a:endParaRPr lang="es-MX" sz="1400" b="1" i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215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66</a:t>
            </a:fld>
            <a:endParaRPr lang="es-MX" dirty="0"/>
          </a:p>
        </p:txBody>
      </p:sp>
      <p:graphicFrame>
        <p:nvGraphicFramePr>
          <p:cNvPr id="4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3416413"/>
              </p:ext>
            </p:extLst>
          </p:nvPr>
        </p:nvGraphicFramePr>
        <p:xfrm>
          <a:off x="457570" y="1074508"/>
          <a:ext cx="8208000" cy="565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8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1098321088"/>
                    </a:ext>
                  </a:extLst>
                </a:gridCol>
              </a:tblGrid>
              <a:tr h="39600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Ocupación del solicitante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rtl="0" fontAlgn="ctr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Solicitantes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1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600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2007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2008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2009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2010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2011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2012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2013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2014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2015</a:t>
                      </a: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2016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352" marR="9352" marT="9352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Empresario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Medios de</a:t>
                      </a:r>
                    </a:p>
                    <a:p>
                      <a:pPr algn="l" rtl="0" fontAlgn="ctr"/>
                      <a:r>
                        <a:rPr lang="es-MX" sz="12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comunicación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Comerciante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Servidor</a:t>
                      </a:r>
                    </a:p>
                    <a:p>
                      <a:pPr algn="l" rtl="0" fontAlgn="ctr"/>
                      <a:r>
                        <a:rPr lang="es-MX" sz="12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público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ONG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Académico o</a:t>
                      </a:r>
                    </a:p>
                    <a:p>
                      <a:pPr algn="l" rtl="0" fontAlgn="ctr"/>
                      <a:r>
                        <a:rPr lang="es-MX" sz="12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estudiante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3,103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Empleado u</a:t>
                      </a:r>
                    </a:p>
                    <a:p>
                      <a:pPr algn="l" rtl="0" fontAlgn="ctr"/>
                      <a:r>
                        <a:rPr lang="es-MX" sz="12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obrero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1,740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Asociación</a:t>
                      </a:r>
                    </a:p>
                    <a:p>
                      <a:pPr algn="l" rtl="0" fontAlgn="ctr"/>
                      <a:r>
                        <a:rPr lang="es-MX" sz="12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política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Hogar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Otro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1,062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Total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1,501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2,446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7,893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6,247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9,144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7,891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8,378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8,616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8,387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2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9,150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Total SIP </a:t>
                      </a:r>
                      <a:endParaRPr lang="es-MX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19,044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41,164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91,523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89,610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86,341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97,376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104,308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96,260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113,965</a:t>
                      </a:r>
                      <a:endParaRPr lang="es-E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1 CuadroTexto"/>
          <p:cNvSpPr txBox="1"/>
          <p:nvPr/>
        </p:nvSpPr>
        <p:spPr>
          <a:xfrm>
            <a:off x="76169" y="41564"/>
            <a:ext cx="7952215" cy="90400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+mn-lt"/>
              </a:rPr>
              <a:t>Sociodemográficos</a:t>
            </a:r>
          </a:p>
          <a:p>
            <a:pPr algn="ctr"/>
            <a:r>
              <a:rPr lang="es-MX" sz="1400" b="1" i="1" dirty="0">
                <a:solidFill>
                  <a:schemeClr val="bg1"/>
                </a:solidFill>
                <a:latin typeface="+mn-lt"/>
              </a:rPr>
              <a:t>2007 </a:t>
            </a:r>
            <a:r>
              <a:rPr lang="es-MX" sz="1400" b="1" i="1" dirty="0" smtClean="0">
                <a:solidFill>
                  <a:schemeClr val="bg1"/>
                </a:solidFill>
                <a:latin typeface="+mn-lt"/>
              </a:rPr>
              <a:t>- 2016</a:t>
            </a:r>
            <a:endParaRPr lang="es-MX" sz="1400" b="1" i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7727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67</a:t>
            </a:fld>
            <a:endParaRPr lang="es-MX" dirty="0"/>
          </a:p>
        </p:txBody>
      </p:sp>
      <p:graphicFrame>
        <p:nvGraphicFramePr>
          <p:cNvPr id="4" name="1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785010"/>
              </p:ext>
            </p:extLst>
          </p:nvPr>
        </p:nvGraphicFramePr>
        <p:xfrm>
          <a:off x="1305981" y="1157402"/>
          <a:ext cx="6556615" cy="5498660"/>
        </p:xfrm>
        <a:graphic>
          <a:graphicData uri="http://schemas.openxmlformats.org/drawingml/2006/table">
            <a:tbl>
              <a:tblPr/>
              <a:tblGrid>
                <a:gridCol w="11566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0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40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40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40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40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40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40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400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40000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540000">
                  <a:extLst>
                    <a:ext uri="{9D8B030D-6E8A-4147-A177-3AD203B41FA5}">
                      <a16:colId xmlns="" xmlns:a16="http://schemas.microsoft.com/office/drawing/2014/main" val="145822144"/>
                    </a:ext>
                  </a:extLst>
                </a:gridCol>
              </a:tblGrid>
              <a:tr h="10694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Estado de la República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Solicitantes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694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2007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2008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2009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2010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2011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2012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2013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2014</a:t>
                      </a:r>
                    </a:p>
                  </a:txBody>
                  <a:tcPr marL="5347" marR="5347" marT="5347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2015</a:t>
                      </a: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i="0" u="none" strike="noStrike" dirty="0" smtClean="0">
                          <a:solidFill>
                            <a:srgbClr val="FFFFFF"/>
                          </a:solidFill>
                          <a:latin typeface="Calibri" pitchFamily="34" charset="0"/>
                          <a:cs typeface="Calibri" pitchFamily="34" charset="0"/>
                        </a:rPr>
                        <a:t>2016</a:t>
                      </a:r>
                      <a:endParaRPr lang="es-ES" sz="900" b="1" i="0" u="none" strike="noStrike" dirty="0">
                        <a:solidFill>
                          <a:srgbClr val="FFFFFF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438" marR="6438" marT="643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Aguascalientes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Baja California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Baja California Sur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Campeche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Coahuila de Zaragoza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Colima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Chiapas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Chihuahua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Distrito Federal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12,034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21,625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33,406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5,291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6,527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5,900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6,473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6,844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7,078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8,440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Durango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Guanajuato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Guerrero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532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Hidalgo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Jalisco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Estado de México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2,039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4,002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945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Michoacán de Ocampo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Morelos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Nayarit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Nuevo León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Oaxaca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Puebla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Querétaro de Arteaga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3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Quintana Roo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4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San Luis Potosí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5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Sinaloa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6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Sonora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7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Tabasco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8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Tamaulipas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9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Tlaxcala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30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Veracruz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31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Yucatán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32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Zacatecas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33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Otro país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34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Total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14,427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24,249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38,465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6,194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7,766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7,034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7,701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8,102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8,426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9,859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35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algn="l" fontAlgn="b"/>
                      <a:endParaRPr lang="es-MX" sz="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5347" marR="5347" marT="5347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36"/>
                  </a:ext>
                </a:extLst>
              </a:tr>
              <a:tr h="10694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Total SIP 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19,044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41,164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91,523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86,249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89,610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86,341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97,376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104,308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96,260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113,965</a:t>
                      </a:r>
                      <a:endParaRPr lang="es-ES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37"/>
                  </a:ext>
                </a:extLst>
              </a:tr>
            </a:tbl>
          </a:graphicData>
        </a:graphic>
      </p:graphicFrame>
      <p:sp>
        <p:nvSpPr>
          <p:cNvPr id="5" name="1 CuadroTexto"/>
          <p:cNvSpPr txBox="1"/>
          <p:nvPr/>
        </p:nvSpPr>
        <p:spPr>
          <a:xfrm>
            <a:off x="76169" y="41564"/>
            <a:ext cx="7952215" cy="90400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+mn-lt"/>
              </a:rPr>
              <a:t>Sociodemográficos</a:t>
            </a:r>
          </a:p>
          <a:p>
            <a:pPr algn="ctr"/>
            <a:r>
              <a:rPr lang="es-MX" sz="1400" b="1" i="1" dirty="0">
                <a:solidFill>
                  <a:schemeClr val="bg1"/>
                </a:solidFill>
                <a:latin typeface="+mn-lt"/>
              </a:rPr>
              <a:t>2007 </a:t>
            </a:r>
            <a:r>
              <a:rPr lang="es-MX" sz="1400" b="1" i="1" dirty="0" smtClean="0">
                <a:solidFill>
                  <a:schemeClr val="bg1"/>
                </a:solidFill>
                <a:latin typeface="+mn-lt"/>
              </a:rPr>
              <a:t>- 2016</a:t>
            </a:r>
            <a:endParaRPr lang="es-MX" sz="1400" b="1" i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52953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68</a:t>
            </a:fld>
            <a:endParaRPr lang="es-MX" dirty="0"/>
          </a:p>
        </p:txBody>
      </p:sp>
      <p:sp>
        <p:nvSpPr>
          <p:cNvPr id="4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Calibri" pitchFamily="34" charset="0"/>
              </a:rPr>
              <a:t>Nota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14918" y="1018411"/>
            <a:ext cx="8516440" cy="57861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just"/>
            <a:r>
              <a:rPr lang="es-MX" sz="1000" b="1" dirty="0">
                <a:latin typeface="Calibri" pitchFamily="34" charset="0"/>
                <a:cs typeface="Calibri" pitchFamily="34" charset="0"/>
              </a:rPr>
              <a:t>En el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año 2016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el total de solicitudes fue de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127,020, compuesto por 113,965 solicitudes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de información pública y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13,055 solicitudes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de datos personales, ambas capturadas por los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Sujetos Obligados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en el </a:t>
            </a:r>
            <a:r>
              <a:rPr lang="es-MX" sz="1000" b="1" i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Sistema de Captura de Reportes Estadísticos de Solicitudes de Información (SICRESI</a:t>
            </a:r>
            <a:r>
              <a:rPr lang="es-MX" sz="1000" b="1" i="1" kern="0" dirty="0">
                <a:latin typeface="Calibri" pitchFamily="34" charset="0"/>
                <a:cs typeface="Arial" pitchFamily="34" charset="0"/>
              </a:rPr>
              <a:t>)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.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El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Fideicomiso Público Complejo Ambiental Xochimilco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y Movimiento Ciudadano en el Distrito Federal no presentaron su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informe estadístico de solicitudes de información pública y de datos personales.</a:t>
            </a:r>
            <a:endParaRPr lang="es-ES" sz="1000" b="1" dirty="0">
              <a:latin typeface="Calibri" pitchFamily="34" charset="0"/>
              <a:cs typeface="Calibri" pitchFamily="34" charset="0"/>
            </a:endParaRPr>
          </a:p>
          <a:p>
            <a:pPr algn="just"/>
            <a:endParaRPr lang="es-MX" sz="10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En el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2015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, el total de solicitudes fue de 106,525, de las cuales 96,260 corresponden a solicitudes de información pública y 10,265 a solicitudes de datos personales, ambas capturadas por los Entes Obligados en el </a:t>
            </a:r>
            <a:r>
              <a:rPr lang="es-MX" sz="1000" b="1" i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Sistema de Captura de Reportes Estadísticos de Solicitudes de Información (SICRESI)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La Delegación Tláhuac y el Fideicomiso Público Complejo Ambiental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Xochimilco no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presentaron su informe estadístico de solicitudes de información pública y de datos personales.</a:t>
            </a:r>
            <a:endParaRPr lang="es-ES" sz="1000" b="1" dirty="0">
              <a:latin typeface="Calibri" pitchFamily="34" charset="0"/>
              <a:cs typeface="Calibri" pitchFamily="34" charset="0"/>
            </a:endParaRPr>
          </a:p>
          <a:p>
            <a:pPr algn="just"/>
            <a:endParaRPr lang="es-MX" sz="10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Para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el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ejercicio 2014,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el total de solicitudes fue de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111,964,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las cuales se distribuyen de la siguiente manera: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104,308 corresponden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a solicitudes de información pública y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7,656 a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solicitudes de datos personales, ambas capturadas por los Entes Obligados en el </a:t>
            </a:r>
            <a:r>
              <a:rPr lang="es-MX" sz="1000" b="1" i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Sistema de Captura de Reportes Estadísticos de Solicitudes de Información (SICRESI</a:t>
            </a:r>
            <a:r>
              <a:rPr lang="es-MX" sz="1000" b="1" i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)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s-MX" sz="1000" b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En el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ejercicio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2013, el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total de solicitudes fue de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103,470, las cuales se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distribuyen de la siguiente manera: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97,376 corresponden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a solicitudes de información pública y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6,094 a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solicitudes de datos personales, ambas capturadas por los Entes Obligados en el </a:t>
            </a:r>
            <a:r>
              <a:rPr lang="es-MX" sz="1000" b="1" i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Sistema de Captura de Reportes Estadísticos de Solicitudes de Información (SICRESI</a:t>
            </a:r>
            <a:r>
              <a:rPr lang="es-MX" sz="1000" b="1" i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)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es-MX" sz="1000" b="1" kern="0" dirty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 El Consejo Económico y Social de la Ciudad de </a:t>
            </a:r>
            <a:r>
              <a:rPr lang="es-MX" sz="1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México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 y el Fideicomiso Fondo de Apoyo a la Educación y el Empleo de las y los Jóvenes del Distrito Federal no presentaron su informe estadístico de solicitudes de información pública y de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datos personales.</a:t>
            </a:r>
            <a:endParaRPr lang="es-MX" sz="1000" b="1" dirty="0">
              <a:latin typeface="Calibri" pitchFamily="34" charset="0"/>
              <a:cs typeface="Calibri" pitchFamily="34" charset="0"/>
            </a:endParaRPr>
          </a:p>
          <a:p>
            <a:pPr algn="just"/>
            <a:endParaRPr lang="es-MX" sz="1000" b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En el 2012, el total de solicitudes fue de 91,576, mismas que se distribuyen de la siguiente manera: 86,341 corresponden a solicitudes de información pública y 5,235 a solicitudes de datos personales, ambas capturadas por los Entes Obligados en el </a:t>
            </a:r>
            <a:r>
              <a:rPr lang="es-MX" sz="1000" b="1" i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SICRESI;</a:t>
            </a:r>
            <a:r>
              <a:rPr lang="es-MX" sz="1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 el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Fideicomiso Central de Abasto de la Ciudad de México y el Fideicomiso Fondo de Apoyo a la Educación y el Empleo de las y los Jóvenes del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Distrito Federal no presentaron su informe estadístico de solicitudes de información pública y de datos personales.</a:t>
            </a:r>
          </a:p>
          <a:p>
            <a:pPr algn="just"/>
            <a:endParaRPr lang="es-MX" sz="1000" b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En el año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2011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el total de solicitudes fue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de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94,048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y está compuesto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por: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89,610 solicitudes de información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pública y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4,288 solicitudes de datos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personales, ambas capturadas por los Entes Obligados en el </a:t>
            </a:r>
            <a:r>
              <a:rPr lang="es-MX" sz="1000" b="1" i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SICRESI,</a:t>
            </a:r>
            <a:r>
              <a:rPr lang="es-MX" sz="1000" b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 más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150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solicitudes del Fideicomiso Central de Abasto de la Ciudad de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México. El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total de solicitudes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correspondientes al Fideicomiso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se consultó en el Sistema de Reportes Estadísticos INFOMEX II ya que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dicho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Ente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 no capturó sus solicitudes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en el </a:t>
            </a:r>
            <a:r>
              <a:rPr lang="es-MX" sz="1000" b="1" i="1" kern="0" dirty="0" smtClean="0">
                <a:solidFill>
                  <a:sysClr val="windowText" lastClr="000000"/>
                </a:solidFill>
                <a:latin typeface="Calibri" pitchFamily="34" charset="0"/>
                <a:cs typeface="Arial" pitchFamily="34" charset="0"/>
              </a:rPr>
              <a:t>SICRESI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es-MX" sz="1000" b="1" dirty="0">
              <a:latin typeface="Calibri" pitchFamily="34" charset="0"/>
              <a:cs typeface="Calibri" pitchFamily="34" charset="0"/>
            </a:endParaRPr>
          </a:p>
          <a:p>
            <a:pPr algn="just"/>
            <a:endParaRPr lang="es-MX" sz="10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Para 2010, la cifra fue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de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89,571,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y está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compuesta por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86,249 solicitudes de información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pública y 3,128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solicitudes de datos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personales, además de 194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solicitudes del Fideicomiso Central de Abasto de la Ciudad de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México. El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total de solicitudes del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Fideicomiso se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consultó el Sistema de Reportes Estadísticos INFOMEX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II,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ya que dicho Ente público no entregó su informe estadístico de solicitudes de información pública y de datos personales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de 2010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. </a:t>
            </a:r>
            <a:endParaRPr lang="es-MX" sz="1000" b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s-MX" sz="1000" b="1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MX" sz="1000" b="1" dirty="0">
                <a:latin typeface="Calibri" pitchFamily="34" charset="0"/>
                <a:cs typeface="Calibri" pitchFamily="34" charset="0"/>
              </a:rPr>
              <a:t>Para el año 2009,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el total de solicitudes fue de 96,233 y está compuesto por: 91,523 solicitudes de información pública y 2,640 solicitudes de datos personales; completan la cifra 390 solicitudes del Fideicomiso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Central de Abasto de la Ciudad de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México; 345 solicitudes del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Fideicomiso Museo del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Estanquillo;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830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solicitudes de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la Delegación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Xochimilco (correspondientes al cuarto trimestre de 2009) y 505 solicitudes de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la Universidad Autónoma de la Ciudad de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México. Los datos para estos Entes Obligados se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tomaron del Sistema de Reportes Estadísticos INFOMEX II, ya que dichos Entes públicos NO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presentaron o presentaron incompleto (Delegación Xochimilco) su </a:t>
            </a:r>
            <a:r>
              <a:rPr lang="es-MX" sz="1000" b="1" dirty="0">
                <a:latin typeface="Calibri" pitchFamily="34" charset="0"/>
                <a:cs typeface="Calibri" pitchFamily="34" charset="0"/>
              </a:rPr>
              <a:t>informe estadístico de solicitudes de información pública y de datos personales </a:t>
            </a:r>
            <a:r>
              <a:rPr lang="es-MX" sz="1000" b="1" dirty="0" smtClean="0">
                <a:latin typeface="Calibri" pitchFamily="34" charset="0"/>
                <a:cs typeface="Calibri" pitchFamily="34" charset="0"/>
              </a:rPr>
              <a:t>2009.</a:t>
            </a:r>
            <a:endParaRPr lang="es-MX" sz="10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57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1.1 Total de solicitudes a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los Sujetos Obligados de la Ciudad de México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2004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" name="22 CuadroTexto"/>
          <p:cNvSpPr txBox="1"/>
          <p:nvPr/>
        </p:nvSpPr>
        <p:spPr>
          <a:xfrm>
            <a:off x="1700233" y="1268760"/>
            <a:ext cx="5729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itchFamily="34" charset="0"/>
              </a:rPr>
              <a:t>Total de solicitudes, 2004-2016</a:t>
            </a:r>
            <a:r>
              <a:rPr lang="es-MX" sz="1100" b="1" dirty="0">
                <a:latin typeface="Calibri" pitchFamily="34" charset="0"/>
              </a:rPr>
              <a:t>: </a:t>
            </a:r>
            <a:r>
              <a:rPr lang="es-MX" sz="1100" b="1" dirty="0" smtClean="0">
                <a:latin typeface="Calibri" pitchFamily="34" charset="0"/>
              </a:rPr>
              <a:t>894,260</a:t>
            </a:r>
            <a:endParaRPr lang="es-MX" sz="1100" b="1" dirty="0">
              <a:latin typeface="Calibri" pitchFamily="34" charset="0"/>
            </a:endParaRPr>
          </a:p>
        </p:txBody>
      </p:sp>
      <p:graphicFrame>
        <p:nvGraphicFramePr>
          <p:cNvPr id="7" name="23 Gráfico"/>
          <p:cNvGraphicFramePr/>
          <p:nvPr>
            <p:extLst>
              <p:ext uri="{D42A27DB-BD31-4B8C-83A1-F6EECF244321}">
                <p14:modId xmlns:p14="http://schemas.microsoft.com/office/powerpoint/2010/main" val="2262541797"/>
              </p:ext>
            </p:extLst>
          </p:nvPr>
        </p:nvGraphicFramePr>
        <p:xfrm>
          <a:off x="146854" y="1700808"/>
          <a:ext cx="8856984" cy="4270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8 CuadroTexto"/>
          <p:cNvSpPr txBox="1"/>
          <p:nvPr/>
        </p:nvSpPr>
        <p:spPr>
          <a:xfrm>
            <a:off x="1794132" y="6047548"/>
            <a:ext cx="88868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0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900" b="1" dirty="0" smtClean="0">
                <a:latin typeface="Calibri" pitchFamily="34" charset="0"/>
              </a:rPr>
              <a:t>2006-2007:</a:t>
            </a:r>
          </a:p>
          <a:p>
            <a:pPr algn="ctr"/>
            <a:r>
              <a:rPr lang="es-MX" sz="900" b="1" dirty="0" smtClean="0">
                <a:latin typeface="Calibri" pitchFamily="34" charset="0"/>
              </a:rPr>
              <a:t>187.6%</a:t>
            </a:r>
            <a:endParaRPr lang="es-ES" sz="900" dirty="0">
              <a:latin typeface="Calibri" pitchFamily="34" charset="0"/>
            </a:endParaRPr>
          </a:p>
        </p:txBody>
      </p:sp>
      <p:sp>
        <p:nvSpPr>
          <p:cNvPr id="9" name="9 CuadroTexto"/>
          <p:cNvSpPr txBox="1"/>
          <p:nvPr/>
        </p:nvSpPr>
        <p:spPr>
          <a:xfrm>
            <a:off x="2503821" y="6043354"/>
            <a:ext cx="82851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0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900" b="1" dirty="0" smtClean="0">
                <a:latin typeface="Calibri" pitchFamily="34" charset="0"/>
              </a:rPr>
              <a:t>2007-2008:</a:t>
            </a:r>
          </a:p>
          <a:p>
            <a:pPr algn="ctr"/>
            <a:r>
              <a:rPr lang="es-MX" sz="900" b="1" dirty="0" smtClean="0">
                <a:latin typeface="Calibri" pitchFamily="34" charset="0"/>
              </a:rPr>
              <a:t>116.2%</a:t>
            </a:r>
            <a:endParaRPr lang="es-ES" sz="900" dirty="0">
              <a:latin typeface="Calibri" pitchFamily="34" charset="0"/>
            </a:endParaRPr>
          </a:p>
        </p:txBody>
      </p:sp>
      <p:sp>
        <p:nvSpPr>
          <p:cNvPr id="10" name="14 CuadroTexto"/>
          <p:cNvSpPr txBox="1"/>
          <p:nvPr/>
        </p:nvSpPr>
        <p:spPr>
          <a:xfrm>
            <a:off x="3134315" y="6043354"/>
            <a:ext cx="87919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0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900" b="1" dirty="0" smtClean="0">
                <a:latin typeface="Calibri" pitchFamily="34" charset="0"/>
              </a:rPr>
              <a:t>2008-2009:</a:t>
            </a:r>
          </a:p>
          <a:p>
            <a:pPr algn="ctr"/>
            <a:r>
              <a:rPr lang="es-MX" sz="900" b="1" dirty="0" smtClean="0">
                <a:latin typeface="Calibri" pitchFamily="34" charset="0"/>
              </a:rPr>
              <a:t>133.8%</a:t>
            </a:r>
            <a:endParaRPr lang="es-ES" sz="900" dirty="0">
              <a:latin typeface="Calibri" pitchFamily="34" charset="0"/>
            </a:endParaRPr>
          </a:p>
        </p:txBody>
      </p:sp>
      <p:sp>
        <p:nvSpPr>
          <p:cNvPr id="11" name="19 CuadroTexto"/>
          <p:cNvSpPr txBox="1"/>
          <p:nvPr/>
        </p:nvSpPr>
        <p:spPr>
          <a:xfrm>
            <a:off x="509108" y="6039160"/>
            <a:ext cx="80557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00" b="1" dirty="0" smtClean="0">
                <a:latin typeface="Calibri" pitchFamily="34" charset="0"/>
              </a:rPr>
              <a:t>Incremento 2004-2005:</a:t>
            </a:r>
          </a:p>
          <a:p>
            <a:pPr algn="ctr"/>
            <a:r>
              <a:rPr lang="es-MX" sz="900" b="1" dirty="0" smtClean="0">
                <a:latin typeface="Calibri" pitchFamily="34" charset="0"/>
              </a:rPr>
              <a:t>63.6%</a:t>
            </a:r>
            <a:endParaRPr lang="es-ES" sz="900" dirty="0">
              <a:latin typeface="Calibri" pitchFamily="34" charset="0"/>
            </a:endParaRPr>
          </a:p>
        </p:txBody>
      </p:sp>
      <p:sp>
        <p:nvSpPr>
          <p:cNvPr id="12" name="20 CuadroTexto"/>
          <p:cNvSpPr txBox="1"/>
          <p:nvPr/>
        </p:nvSpPr>
        <p:spPr>
          <a:xfrm>
            <a:off x="1125278" y="6043354"/>
            <a:ext cx="90267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0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900" b="1" dirty="0" smtClean="0">
                <a:latin typeface="Calibri" pitchFamily="34" charset="0"/>
              </a:rPr>
              <a:t>2005-2006:</a:t>
            </a:r>
          </a:p>
          <a:p>
            <a:pPr algn="ctr"/>
            <a:r>
              <a:rPr lang="es-MX" sz="900" b="1" dirty="0" smtClean="0">
                <a:latin typeface="Calibri" pitchFamily="34" charset="0"/>
              </a:rPr>
              <a:t>51.9%</a:t>
            </a:r>
            <a:endParaRPr lang="es-ES" sz="900" dirty="0">
              <a:latin typeface="Calibri" pitchFamily="34" charset="0"/>
            </a:endParaRPr>
          </a:p>
        </p:txBody>
      </p:sp>
      <p:sp>
        <p:nvSpPr>
          <p:cNvPr id="13" name="16 CuadroTexto"/>
          <p:cNvSpPr txBox="1"/>
          <p:nvPr/>
        </p:nvSpPr>
        <p:spPr>
          <a:xfrm>
            <a:off x="3790303" y="6043354"/>
            <a:ext cx="91043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00" b="1" dirty="0" smtClean="0">
                <a:latin typeface="Calibri" pitchFamily="34" charset="0"/>
              </a:rPr>
              <a:t>Decremento</a:t>
            </a:r>
          </a:p>
          <a:p>
            <a:pPr algn="ctr"/>
            <a:r>
              <a:rPr lang="es-MX" sz="900" b="1" dirty="0" smtClean="0">
                <a:latin typeface="Calibri" pitchFamily="34" charset="0"/>
              </a:rPr>
              <a:t>2009-2010:</a:t>
            </a:r>
          </a:p>
          <a:p>
            <a:pPr algn="ctr"/>
            <a:r>
              <a:rPr lang="es-MX" sz="900" b="1" dirty="0" smtClean="0">
                <a:latin typeface="Calibri" pitchFamily="34" charset="0"/>
              </a:rPr>
              <a:t>-6.9%</a:t>
            </a:r>
            <a:endParaRPr lang="es-ES" sz="900" dirty="0">
              <a:latin typeface="Calibri" pitchFamily="34" charset="0"/>
            </a:endParaRPr>
          </a:p>
        </p:txBody>
      </p:sp>
      <p:sp>
        <p:nvSpPr>
          <p:cNvPr id="14" name="18 CuadroTexto"/>
          <p:cNvSpPr txBox="1"/>
          <p:nvPr/>
        </p:nvSpPr>
        <p:spPr>
          <a:xfrm>
            <a:off x="4468819" y="6043354"/>
            <a:ext cx="87777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0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900" b="1" dirty="0" smtClean="0">
                <a:latin typeface="Calibri" pitchFamily="34" charset="0"/>
              </a:rPr>
              <a:t>2010-2011:</a:t>
            </a:r>
          </a:p>
          <a:p>
            <a:pPr algn="ctr"/>
            <a:r>
              <a:rPr lang="es-MX" sz="900" b="1" dirty="0" smtClean="0">
                <a:latin typeface="Calibri" pitchFamily="34" charset="0"/>
              </a:rPr>
              <a:t>5.0%</a:t>
            </a:r>
            <a:endParaRPr lang="es-ES" sz="900" dirty="0">
              <a:latin typeface="Calibri" pitchFamily="34" charset="0"/>
            </a:endParaRPr>
          </a:p>
        </p:txBody>
      </p:sp>
      <p:sp>
        <p:nvSpPr>
          <p:cNvPr id="15" name="18 CuadroTexto"/>
          <p:cNvSpPr txBox="1"/>
          <p:nvPr/>
        </p:nvSpPr>
        <p:spPr>
          <a:xfrm>
            <a:off x="5147335" y="6043354"/>
            <a:ext cx="87777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00" b="1" dirty="0" smtClean="0">
                <a:latin typeface="Calibri" pitchFamily="34" charset="0"/>
              </a:rPr>
              <a:t>Decremento</a:t>
            </a:r>
          </a:p>
          <a:p>
            <a:pPr algn="ctr"/>
            <a:r>
              <a:rPr lang="es-MX" sz="900" b="1" dirty="0" smtClean="0">
                <a:latin typeface="Calibri" pitchFamily="34" charset="0"/>
              </a:rPr>
              <a:t>2011-2012:</a:t>
            </a:r>
          </a:p>
          <a:p>
            <a:pPr algn="ctr"/>
            <a:r>
              <a:rPr lang="es-MX" sz="900" b="1" dirty="0" smtClean="0">
                <a:latin typeface="Calibri" pitchFamily="34" charset="0"/>
              </a:rPr>
              <a:t>-2.6%</a:t>
            </a:r>
            <a:endParaRPr lang="es-ES" sz="900" dirty="0">
              <a:latin typeface="Calibri" pitchFamily="34" charset="0"/>
            </a:endParaRPr>
          </a:p>
        </p:txBody>
      </p:sp>
      <p:sp>
        <p:nvSpPr>
          <p:cNvPr id="20" name="Elipse 19"/>
          <p:cNvSpPr/>
          <p:nvPr/>
        </p:nvSpPr>
        <p:spPr>
          <a:xfrm>
            <a:off x="806802" y="5215900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Flecha derecha 20"/>
          <p:cNvSpPr/>
          <p:nvPr/>
        </p:nvSpPr>
        <p:spPr>
          <a:xfrm rot="18720000">
            <a:off x="863692" y="5256830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Elipse 29"/>
          <p:cNvSpPr/>
          <p:nvPr/>
        </p:nvSpPr>
        <p:spPr>
          <a:xfrm>
            <a:off x="4129561" y="5227739"/>
            <a:ext cx="216000" cy="216000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Flecha derecha 30"/>
          <p:cNvSpPr/>
          <p:nvPr/>
        </p:nvSpPr>
        <p:spPr>
          <a:xfrm rot="2460000">
            <a:off x="4187717" y="5272140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18 CuadroTexto"/>
          <p:cNvSpPr txBox="1"/>
          <p:nvPr/>
        </p:nvSpPr>
        <p:spPr>
          <a:xfrm>
            <a:off x="5805069" y="6043060"/>
            <a:ext cx="87777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0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900" b="1" dirty="0" smtClean="0">
                <a:latin typeface="Calibri" pitchFamily="34" charset="0"/>
              </a:rPr>
              <a:t>2012-2013:</a:t>
            </a:r>
          </a:p>
          <a:p>
            <a:pPr algn="ctr"/>
            <a:r>
              <a:rPr lang="es-MX" sz="900" b="1" dirty="0" smtClean="0">
                <a:latin typeface="Calibri" pitchFamily="34" charset="0"/>
              </a:rPr>
              <a:t>13.0%</a:t>
            </a:r>
            <a:endParaRPr lang="es-ES" sz="900" dirty="0">
              <a:latin typeface="Calibri" pitchFamily="34" charset="0"/>
            </a:endParaRPr>
          </a:p>
        </p:txBody>
      </p:sp>
      <p:sp>
        <p:nvSpPr>
          <p:cNvPr id="37" name="18 CuadroTexto"/>
          <p:cNvSpPr txBox="1"/>
          <p:nvPr/>
        </p:nvSpPr>
        <p:spPr>
          <a:xfrm>
            <a:off x="6473194" y="6042639"/>
            <a:ext cx="87777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00" b="1" dirty="0" smtClean="0">
                <a:latin typeface="Calibri" pitchFamily="34" charset="0"/>
              </a:rPr>
              <a:t>Incremento</a:t>
            </a:r>
          </a:p>
          <a:p>
            <a:pPr algn="ctr"/>
            <a:r>
              <a:rPr lang="es-MX" sz="900" b="1" dirty="0" smtClean="0">
                <a:latin typeface="Calibri" pitchFamily="34" charset="0"/>
              </a:rPr>
              <a:t>2013-2014:</a:t>
            </a:r>
          </a:p>
          <a:p>
            <a:pPr algn="ctr"/>
            <a:r>
              <a:rPr lang="es-MX" sz="900" b="1" dirty="0" smtClean="0">
                <a:latin typeface="Calibri" pitchFamily="34" charset="0"/>
              </a:rPr>
              <a:t>8.2%</a:t>
            </a:r>
            <a:endParaRPr lang="es-ES" sz="900" dirty="0">
              <a:latin typeface="Calibri" pitchFamily="34" charset="0"/>
            </a:endParaRPr>
          </a:p>
        </p:txBody>
      </p:sp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7</a:t>
            </a:fld>
            <a:endParaRPr lang="es-MX" dirty="0"/>
          </a:p>
        </p:txBody>
      </p:sp>
      <p:sp>
        <p:nvSpPr>
          <p:cNvPr id="39" name="18 CuadroTexto"/>
          <p:cNvSpPr txBox="1"/>
          <p:nvPr/>
        </p:nvSpPr>
        <p:spPr>
          <a:xfrm>
            <a:off x="7132330" y="6044665"/>
            <a:ext cx="87777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00" b="1" dirty="0" smtClean="0">
                <a:latin typeface="Calibri" pitchFamily="34" charset="0"/>
              </a:rPr>
              <a:t>Decremento</a:t>
            </a:r>
          </a:p>
          <a:p>
            <a:pPr algn="ctr"/>
            <a:r>
              <a:rPr lang="es-MX" sz="900" b="1" dirty="0" smtClean="0">
                <a:latin typeface="Calibri" pitchFamily="34" charset="0"/>
              </a:rPr>
              <a:t>2014-2015:</a:t>
            </a:r>
          </a:p>
          <a:p>
            <a:pPr algn="ctr"/>
            <a:r>
              <a:rPr lang="es-MX" sz="900" b="1" dirty="0" smtClean="0">
                <a:latin typeface="Calibri" pitchFamily="34" charset="0"/>
              </a:rPr>
              <a:t>-4.9%</a:t>
            </a:r>
            <a:endParaRPr lang="es-ES" sz="900" dirty="0">
              <a:latin typeface="Calibri" pitchFamily="34" charset="0"/>
            </a:endParaRPr>
          </a:p>
        </p:txBody>
      </p:sp>
      <p:sp>
        <p:nvSpPr>
          <p:cNvPr id="42" name="Elipse 19"/>
          <p:cNvSpPr/>
          <p:nvPr/>
        </p:nvSpPr>
        <p:spPr>
          <a:xfrm>
            <a:off x="1476385" y="5229200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3" name="Flecha derecha 20"/>
          <p:cNvSpPr/>
          <p:nvPr/>
        </p:nvSpPr>
        <p:spPr>
          <a:xfrm rot="18720000">
            <a:off x="1533275" y="5270130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6" name="Elipse 19"/>
          <p:cNvSpPr/>
          <p:nvPr/>
        </p:nvSpPr>
        <p:spPr>
          <a:xfrm>
            <a:off x="2132685" y="5229200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7" name="Flecha derecha 20"/>
          <p:cNvSpPr/>
          <p:nvPr/>
        </p:nvSpPr>
        <p:spPr>
          <a:xfrm rot="18720000">
            <a:off x="2189575" y="5270130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8" name="Elipse 19"/>
          <p:cNvSpPr/>
          <p:nvPr/>
        </p:nvSpPr>
        <p:spPr>
          <a:xfrm>
            <a:off x="2802268" y="5231614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9" name="Flecha derecha 20"/>
          <p:cNvSpPr/>
          <p:nvPr/>
        </p:nvSpPr>
        <p:spPr>
          <a:xfrm rot="18720000">
            <a:off x="2859158" y="5272544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0" name="Elipse 19"/>
          <p:cNvSpPr/>
          <p:nvPr/>
        </p:nvSpPr>
        <p:spPr>
          <a:xfrm>
            <a:off x="3461460" y="5228210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1" name="Flecha derecha 20"/>
          <p:cNvSpPr/>
          <p:nvPr/>
        </p:nvSpPr>
        <p:spPr>
          <a:xfrm rot="18720000">
            <a:off x="3518350" y="5269140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2" name="Elipse 29"/>
          <p:cNvSpPr/>
          <p:nvPr/>
        </p:nvSpPr>
        <p:spPr>
          <a:xfrm>
            <a:off x="5467293" y="5236906"/>
            <a:ext cx="216000" cy="216000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3" name="Flecha derecha 30"/>
          <p:cNvSpPr/>
          <p:nvPr/>
        </p:nvSpPr>
        <p:spPr>
          <a:xfrm rot="2460000">
            <a:off x="5525449" y="5281307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4" name="Elipse 19"/>
          <p:cNvSpPr/>
          <p:nvPr/>
        </p:nvSpPr>
        <p:spPr>
          <a:xfrm>
            <a:off x="4799192" y="5226491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5" name="Flecha derecha 20"/>
          <p:cNvSpPr/>
          <p:nvPr/>
        </p:nvSpPr>
        <p:spPr>
          <a:xfrm rot="18720000">
            <a:off x="4856082" y="5267421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6" name="Elipse 29"/>
          <p:cNvSpPr/>
          <p:nvPr/>
        </p:nvSpPr>
        <p:spPr>
          <a:xfrm>
            <a:off x="7462735" y="5236906"/>
            <a:ext cx="216000" cy="216000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7" name="Flecha derecha 30"/>
          <p:cNvSpPr/>
          <p:nvPr/>
        </p:nvSpPr>
        <p:spPr>
          <a:xfrm rot="2460000">
            <a:off x="7520891" y="5281307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8" name="Elipse 19"/>
          <p:cNvSpPr/>
          <p:nvPr/>
        </p:nvSpPr>
        <p:spPr>
          <a:xfrm>
            <a:off x="6135442" y="5229895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9" name="Flecha derecha 20"/>
          <p:cNvSpPr/>
          <p:nvPr/>
        </p:nvSpPr>
        <p:spPr>
          <a:xfrm rot="18720000">
            <a:off x="6192332" y="5270825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0" name="Elipse 19"/>
          <p:cNvSpPr/>
          <p:nvPr/>
        </p:nvSpPr>
        <p:spPr>
          <a:xfrm>
            <a:off x="6794634" y="5237377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1" name="Flecha derecha 20"/>
          <p:cNvSpPr/>
          <p:nvPr/>
        </p:nvSpPr>
        <p:spPr>
          <a:xfrm rot="18720000">
            <a:off x="6851524" y="5278307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4" name="18 CuadroTexto"/>
          <p:cNvSpPr txBox="1"/>
          <p:nvPr/>
        </p:nvSpPr>
        <p:spPr>
          <a:xfrm>
            <a:off x="7849467" y="6043060"/>
            <a:ext cx="79797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00" b="1" dirty="0">
                <a:latin typeface="Calibri" pitchFamily="34" charset="0"/>
              </a:rPr>
              <a:t>Incremento</a:t>
            </a:r>
            <a:endParaRPr lang="es-MX" sz="900" b="1" dirty="0" smtClean="0">
              <a:latin typeface="Calibri" pitchFamily="34" charset="0"/>
            </a:endParaRPr>
          </a:p>
          <a:p>
            <a:pPr algn="ctr"/>
            <a:r>
              <a:rPr lang="es-MX" sz="900" b="1" dirty="0" smtClean="0">
                <a:latin typeface="Calibri" pitchFamily="34" charset="0"/>
              </a:rPr>
              <a:t>2015-2016:</a:t>
            </a:r>
          </a:p>
          <a:p>
            <a:pPr algn="ctr"/>
            <a:r>
              <a:rPr lang="es-MX" sz="900" b="1" dirty="0" smtClean="0">
                <a:latin typeface="Calibri" pitchFamily="34" charset="0"/>
              </a:rPr>
              <a:t>19.2%</a:t>
            </a:r>
            <a:endParaRPr lang="es-ES" sz="900" dirty="0">
              <a:latin typeface="Calibri" pitchFamily="34" charset="0"/>
            </a:endParaRPr>
          </a:p>
        </p:txBody>
      </p:sp>
      <p:sp>
        <p:nvSpPr>
          <p:cNvPr id="45" name="Elipse 44"/>
          <p:cNvSpPr/>
          <p:nvPr/>
        </p:nvSpPr>
        <p:spPr>
          <a:xfrm>
            <a:off x="8111302" y="5229200"/>
            <a:ext cx="216000" cy="216000"/>
          </a:xfrm>
          <a:prstGeom prst="ellipse">
            <a:avLst/>
          </a:prstGeom>
          <a:solidFill>
            <a:srgbClr val="00CC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2" name="Flecha derecha 61"/>
          <p:cNvSpPr/>
          <p:nvPr/>
        </p:nvSpPr>
        <p:spPr>
          <a:xfrm rot="18720000">
            <a:off x="8168192" y="5270130"/>
            <a:ext cx="108000" cy="108000"/>
          </a:xfrm>
          <a:prstGeom prst="rightArrow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4698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8</a:t>
            </a:fld>
            <a:endParaRPr lang="es-MX" dirty="0"/>
          </a:p>
        </p:txBody>
      </p:sp>
      <p:sp>
        <p:nvSpPr>
          <p:cNvPr id="39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1.2 Total de solicitudes por año y mes</a:t>
            </a: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0" name="8 CuadroTexto"/>
          <p:cNvSpPr txBox="1"/>
          <p:nvPr/>
        </p:nvSpPr>
        <p:spPr>
          <a:xfrm>
            <a:off x="1700233" y="1124744"/>
            <a:ext cx="5729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itchFamily="34" charset="0"/>
              </a:rPr>
              <a:t>Total de solicitudes, 2006-2016</a:t>
            </a:r>
            <a:r>
              <a:rPr lang="es-MX" sz="1100" b="1" dirty="0">
                <a:latin typeface="Calibri" pitchFamily="34" charset="0"/>
              </a:rPr>
              <a:t>: </a:t>
            </a:r>
            <a:r>
              <a:rPr lang="es-MX" sz="1100" b="1" dirty="0" smtClean="0">
                <a:latin typeface="Calibri" pitchFamily="34" charset="0"/>
              </a:rPr>
              <a:t>887,236</a:t>
            </a:r>
            <a:endParaRPr lang="es-MX" sz="1100" b="1" dirty="0">
              <a:latin typeface="Calibri" pitchFamily="34" charset="0"/>
            </a:endParaRPr>
          </a:p>
        </p:txBody>
      </p:sp>
      <p:graphicFrame>
        <p:nvGraphicFramePr>
          <p:cNvPr id="41" name="6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9576360"/>
              </p:ext>
            </p:extLst>
          </p:nvPr>
        </p:nvGraphicFramePr>
        <p:xfrm>
          <a:off x="214313" y="1386355"/>
          <a:ext cx="8715375" cy="5355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706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36034" y="6439217"/>
            <a:ext cx="441297" cy="365125"/>
          </a:xfrm>
        </p:spPr>
        <p:txBody>
          <a:bodyPr anchor="b"/>
          <a:lstStyle>
            <a:lvl1pPr>
              <a:defRPr sz="1000" b="1">
                <a:latin typeface="Calibri" pitchFamily="34" charset="0"/>
              </a:defRPr>
            </a:lvl1pPr>
          </a:lstStyle>
          <a:p>
            <a:pPr>
              <a:defRPr/>
            </a:pPr>
            <a:fld id="{BD43386B-512A-4F48-AC60-1F2A615D5642}" type="slidenum">
              <a:rPr lang="es-MX" smtClean="0"/>
              <a:pPr>
                <a:defRPr/>
              </a:pPr>
              <a:t>9</a:t>
            </a:fld>
            <a:endParaRPr lang="es-MX" dirty="0"/>
          </a:p>
        </p:txBody>
      </p:sp>
      <p:sp>
        <p:nvSpPr>
          <p:cNvPr id="6" name="1 CuadroTexto"/>
          <p:cNvSpPr txBox="1"/>
          <p:nvPr/>
        </p:nvSpPr>
        <p:spPr>
          <a:xfrm>
            <a:off x="76169" y="62842"/>
            <a:ext cx="8024223" cy="86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1.3 Total de solicitudes por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</a:rPr>
              <a:t>Sujeto Obligado</a:t>
            </a:r>
            <a:endParaRPr lang="es-ES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s-ES" b="1" dirty="0">
                <a:solidFill>
                  <a:schemeClr val="bg1"/>
                </a:solidFill>
                <a:latin typeface="Calibri" pitchFamily="34" charset="0"/>
              </a:rPr>
              <a:t>(solicitudes de información pública y de datos personales)</a:t>
            </a:r>
          </a:p>
          <a:p>
            <a:pPr algn="ctr"/>
            <a:r>
              <a:rPr lang="es-ES" sz="1400" b="1" i="1" dirty="0">
                <a:solidFill>
                  <a:schemeClr val="bg1"/>
                </a:solidFill>
                <a:latin typeface="Calibri" pitchFamily="34" charset="0"/>
              </a:rPr>
              <a:t>2006 </a:t>
            </a:r>
            <a:r>
              <a:rPr lang="es-ES" sz="1400" b="1" i="1" dirty="0" smtClean="0">
                <a:solidFill>
                  <a:schemeClr val="bg1"/>
                </a:solidFill>
                <a:latin typeface="Calibri" pitchFamily="34" charset="0"/>
              </a:rPr>
              <a:t>- 2016</a:t>
            </a:r>
            <a:endParaRPr lang="es-ES" sz="14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162220"/>
              </p:ext>
            </p:extLst>
          </p:nvPr>
        </p:nvGraphicFramePr>
        <p:xfrm>
          <a:off x="66940" y="1068571"/>
          <a:ext cx="9000000" cy="540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6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Sujetos Obligados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" marR="1918" marT="0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2007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MX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918" marR="1918" marT="1918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99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Agencia de Gestión Urbana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Agencia de Protección Sanitaria del Gobierno del </a:t>
                      </a:r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Asamblea Constituyente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Asamblea Legislativa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2,631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2,348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1,675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2,318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Auditoría Superior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2,129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2,594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Autoridad de la Zona Patrimonio Mundial Natural y Cultural de la Humanidad en Xochimilco, Tláhuac y Milpa Alta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Autoridad del Centro Histórico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Autoridad del Espacio Público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1,125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1,917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2,546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Caja de Previsión de la Policía Auxiliar del </a:t>
                      </a:r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Caja de Previsión de la Policía Preventiva del </a:t>
                      </a:r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Caja de Previsión para Trabajadores a Lista de Raya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2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Centro de Comando, Control, Cómputo, Comunicaciones y Contacto Ciudadano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Comisión de Derechos Humanos del Distrito Federal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1,107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1,066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1,055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1,077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Comisión de Filmaciones de la Ciudad de México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Consejería Jurídica y de Servicios Legales</a:t>
                      </a:r>
                    </a:p>
                  </a:txBody>
                  <a:tcPr marL="36000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1,376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1,480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1,538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1,537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1,660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2,004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22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Overr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Overr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Overr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Overr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Overr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rencia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rencia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95000" t="-106500" r="5000" b="2065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rencia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rencia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95000" t="-106500" r="5000" b="2065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ppt/theme/themeOverride3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rencia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rencia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95000" t="-106500" r="5000" b="2065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ppt/theme/themeOverride4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rencia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rencia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95000" t="-106500" r="5000" b="2065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ppt/theme/themeOverride5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rencia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rencia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95000" t="-106500" r="5000" b="2065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ppt/theme/themeOverride6.xml><?xml version="1.0" encoding="utf-8"?>
<a:themeOverride xmlns:a="http://schemas.openxmlformats.org/drawingml/2006/main">
  <a:clrScheme name="Concurrenci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rencia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Concurrencia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95000" t="-106500" r="5000" b="2065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7390</TotalTime>
  <Words>10607</Words>
  <Application>Microsoft Office PowerPoint</Application>
  <PresentationFormat>Presentación en pantalla (4:3)</PresentationFormat>
  <Paragraphs>5546</Paragraphs>
  <Slides>68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68</vt:i4>
      </vt:variant>
    </vt:vector>
  </HeadingPairs>
  <TitlesOfParts>
    <vt:vector size="74" baseType="lpstr">
      <vt:lpstr>Arial</vt:lpstr>
      <vt:lpstr>Calibri</vt:lpstr>
      <vt:lpstr>Cambria Math</vt:lpstr>
      <vt:lpstr>Wingdings</vt:lpstr>
      <vt:lpstr>ヒラギノ角ゴ Pro W3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Daniel Atalo Navarro Ramírez</dc:creator>
  <cp:lastModifiedBy>José Luis Cano Echeveste</cp:lastModifiedBy>
  <cp:revision>724</cp:revision>
  <cp:lastPrinted>2016-08-22T18:11:44Z</cp:lastPrinted>
  <dcterms:created xsi:type="dcterms:W3CDTF">2009-04-14T16:15:20Z</dcterms:created>
  <dcterms:modified xsi:type="dcterms:W3CDTF">2017-02-01T00:38:42Z</dcterms:modified>
</cp:coreProperties>
</file>