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theme/themeOverride3.xml" ContentType="application/vnd.openxmlformats-officedocument.themeOverr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theme/themeOverride4.xml" ContentType="application/vnd.openxmlformats-officedocument.themeOverride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theme/themeOverride5.xml" ContentType="application/vnd.openxmlformats-officedocument.themeOverride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theme/themeOverride6.xml" ContentType="application/vnd.openxmlformats-officedocument.themeOverride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drawings/drawing1.xml" ContentType="application/vnd.openxmlformats-officedocument.drawingml.chartshapes+xml"/>
  <Override PartName="/ppt/charts/chart2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2"/>
  </p:notesMasterIdLst>
  <p:sldIdLst>
    <p:sldId id="258" r:id="rId2"/>
    <p:sldId id="293" r:id="rId3"/>
    <p:sldId id="294" r:id="rId4"/>
    <p:sldId id="295" r:id="rId5"/>
    <p:sldId id="296" r:id="rId6"/>
    <p:sldId id="349" r:id="rId7"/>
    <p:sldId id="624" r:id="rId8"/>
    <p:sldId id="291" r:id="rId9"/>
    <p:sldId id="420" r:id="rId10"/>
    <p:sldId id="625" r:id="rId11"/>
    <p:sldId id="626" r:id="rId12"/>
    <p:sldId id="628" r:id="rId13"/>
    <p:sldId id="629" r:id="rId14"/>
    <p:sldId id="630" r:id="rId15"/>
    <p:sldId id="631" r:id="rId16"/>
    <p:sldId id="632" r:id="rId17"/>
    <p:sldId id="633" r:id="rId18"/>
    <p:sldId id="634" r:id="rId19"/>
    <p:sldId id="299" r:id="rId20"/>
    <p:sldId id="350" r:id="rId21"/>
    <p:sldId id="308" r:id="rId22"/>
    <p:sldId id="635" r:id="rId23"/>
    <p:sldId id="309" r:id="rId24"/>
    <p:sldId id="636" r:id="rId25"/>
    <p:sldId id="637" r:id="rId26"/>
    <p:sldId id="638" r:id="rId27"/>
    <p:sldId id="639" r:id="rId28"/>
    <p:sldId id="640" r:id="rId29"/>
    <p:sldId id="641" r:id="rId30"/>
    <p:sldId id="316" r:id="rId31"/>
    <p:sldId id="318" r:id="rId32"/>
    <p:sldId id="642" r:id="rId33"/>
    <p:sldId id="643" r:id="rId34"/>
    <p:sldId id="644" r:id="rId35"/>
    <p:sldId id="645" r:id="rId36"/>
    <p:sldId id="646" r:id="rId37"/>
    <p:sldId id="647" r:id="rId38"/>
    <p:sldId id="648" r:id="rId39"/>
    <p:sldId id="649" r:id="rId40"/>
    <p:sldId id="650" r:id="rId41"/>
    <p:sldId id="651" r:id="rId42"/>
    <p:sldId id="596" r:id="rId43"/>
    <p:sldId id="652" r:id="rId44"/>
    <p:sldId id="682" r:id="rId45"/>
    <p:sldId id="654" r:id="rId46"/>
    <p:sldId id="655" r:id="rId47"/>
    <p:sldId id="656" r:id="rId48"/>
    <p:sldId id="657" r:id="rId49"/>
    <p:sldId id="658" r:id="rId50"/>
    <p:sldId id="659" r:id="rId51"/>
    <p:sldId id="660" r:id="rId52"/>
    <p:sldId id="661" r:id="rId53"/>
    <p:sldId id="662" r:id="rId54"/>
    <p:sldId id="663" r:id="rId55"/>
    <p:sldId id="664" r:id="rId56"/>
    <p:sldId id="665" r:id="rId57"/>
    <p:sldId id="666" r:id="rId58"/>
    <p:sldId id="667" r:id="rId59"/>
    <p:sldId id="668" r:id="rId60"/>
    <p:sldId id="669" r:id="rId61"/>
    <p:sldId id="670" r:id="rId62"/>
    <p:sldId id="671" r:id="rId63"/>
    <p:sldId id="672" r:id="rId64"/>
    <p:sldId id="673" r:id="rId65"/>
    <p:sldId id="674" r:id="rId66"/>
    <p:sldId id="675" r:id="rId67"/>
    <p:sldId id="676" r:id="rId68"/>
    <p:sldId id="677" r:id="rId69"/>
    <p:sldId id="680" r:id="rId70"/>
    <p:sldId id="681" r:id="rId71"/>
  </p:sldIdLst>
  <p:sldSz cx="9144000" cy="6858000" type="screen4x3"/>
  <p:notesSz cx="6881813" cy="92964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3735"/>
    <a:srgbClr val="17375E"/>
    <a:srgbClr val="009999"/>
    <a:srgbClr val="33CCCC"/>
    <a:srgbClr val="00FFCC"/>
    <a:srgbClr val="008080"/>
    <a:srgbClr val="EB641B"/>
    <a:srgbClr val="8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528" autoAdjust="0"/>
    <p:restoredTop sz="96522" autoAdjust="0"/>
  </p:normalViewPr>
  <p:slideViewPr>
    <p:cSldViewPr>
      <p:cViewPr varScale="1">
        <p:scale>
          <a:sx n="88" d="100"/>
          <a:sy n="88" d="100"/>
        </p:scale>
        <p:origin x="177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1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5.xlsx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16.xlsx"/><Relationship Id="rId1" Type="http://schemas.openxmlformats.org/officeDocument/2006/relationships/themeOverride" Target="../theme/themeOverride4.xm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7.xlsx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18.xlsx"/><Relationship Id="rId1" Type="http://schemas.openxmlformats.org/officeDocument/2006/relationships/themeOverride" Target="../theme/themeOverride5.xm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9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2.xlsx"/><Relationship Id="rId1" Type="http://schemas.openxmlformats.org/officeDocument/2006/relationships/themeOverride" Target="../theme/themeOverride2.xm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20.xlsx"/><Relationship Id="rId1" Type="http://schemas.openxmlformats.org/officeDocument/2006/relationships/themeOverride" Target="../theme/themeOverride6.xm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3.xlsx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Hoja_de_c_lculo_de_Microsoft_Excel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5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7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8.xlsx"/><Relationship Id="rId1" Type="http://schemas.openxmlformats.org/officeDocument/2006/relationships/themeOverride" Target="../theme/themeOverride3.xm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1228988825142125E-2"/>
          <c:y val="3.303120122101711E-2"/>
          <c:w val="0.97652304667141776"/>
          <c:h val="0.8761718078612108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Solicitudes</c:v>
                </c:pt>
              </c:strCache>
            </c:strRef>
          </c:tx>
          <c:spPr>
            <a:solidFill>
              <a:srgbClr val="00808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1"/>
            <c:invertIfNegative val="0"/>
            <c:bubble3D val="0"/>
            <c:spPr>
              <a:solidFill>
                <a:srgbClr val="00CC66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2"/>
            <c:invertIfNegative val="0"/>
            <c:bubble3D val="0"/>
            <c:spPr>
              <a:solidFill>
                <a:srgbClr val="CC0066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3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4"/>
            <c:invertIfNegative val="0"/>
            <c:bubble3D val="0"/>
            <c:spPr>
              <a:solidFill>
                <a:srgbClr val="39639D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5"/>
            <c:invertIfNegative val="0"/>
            <c:bubble3D val="0"/>
            <c:spPr>
              <a:solidFill>
                <a:sysClr val="window" lastClr="FFFFFF">
                  <a:lumMod val="65000"/>
                </a:sys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6"/>
            <c:invertIfNegative val="0"/>
            <c:bubble3D val="0"/>
            <c:spPr>
              <a:solidFill>
                <a:srgbClr val="996633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7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8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9"/>
            <c:invertIfNegative val="0"/>
            <c:bubble3D val="0"/>
            <c:spPr>
              <a:solidFill>
                <a:srgbClr val="EB641B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10"/>
            <c:invertIfNegative val="0"/>
            <c:bubble3D val="0"/>
            <c:spPr>
              <a:solidFill>
                <a:srgbClr val="009999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11"/>
            <c:invertIfNegative val="0"/>
            <c:bubble3D val="0"/>
            <c:spPr>
              <a:solidFill>
                <a:srgbClr val="33CCCC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12"/>
            <c:invertIfNegative val="0"/>
            <c:bubble3D val="0"/>
            <c:spPr>
              <a:solidFill>
                <a:srgbClr val="1F497D">
                  <a:lumMod val="75000"/>
                </a:srgb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13"/>
            <c:invertIfNegative val="0"/>
            <c:bubble3D val="0"/>
            <c:spPr>
              <a:solidFill>
                <a:srgbClr val="C0504D">
                  <a:lumMod val="75000"/>
                </a:srgb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Hoja1!$A$2:$A$15</c:f>
              <c:strCache>
                <c:ptCount val="14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Ene-Mar’17</c:v>
                </c:pt>
              </c:strCache>
            </c:strRef>
          </c:cat>
          <c:val>
            <c:numRef>
              <c:f>Hoja1!$B$2:$B$15</c:f>
              <c:numCache>
                <c:formatCode>#,##0</c:formatCode>
                <c:ptCount val="14"/>
                <c:pt idx="0">
                  <c:v>2665</c:v>
                </c:pt>
                <c:pt idx="1">
                  <c:v>4359</c:v>
                </c:pt>
                <c:pt idx="2">
                  <c:v>6621</c:v>
                </c:pt>
                <c:pt idx="3">
                  <c:v>19044</c:v>
                </c:pt>
                <c:pt idx="4">
                  <c:v>41164</c:v>
                </c:pt>
                <c:pt idx="5">
                  <c:v>96233</c:v>
                </c:pt>
                <c:pt idx="6">
                  <c:v>89571</c:v>
                </c:pt>
                <c:pt idx="7">
                  <c:v>94048</c:v>
                </c:pt>
                <c:pt idx="8">
                  <c:v>91576</c:v>
                </c:pt>
                <c:pt idx="9">
                  <c:v>103470</c:v>
                </c:pt>
                <c:pt idx="10">
                  <c:v>111964</c:v>
                </c:pt>
                <c:pt idx="11">
                  <c:v>106525</c:v>
                </c:pt>
                <c:pt idx="12">
                  <c:v>127020</c:v>
                </c:pt>
                <c:pt idx="13">
                  <c:v>39459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303013696"/>
        <c:axId val="303014088"/>
      </c:barChart>
      <c:catAx>
        <c:axId val="303013696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txPr>
          <a:bodyPr/>
          <a:lstStyle/>
          <a:p>
            <a:pPr>
              <a:defRPr sz="1000"/>
            </a:pPr>
            <a:endParaRPr lang="es-ES"/>
          </a:p>
        </c:txPr>
        <c:crossAx val="303014088"/>
        <c:crosses val="autoZero"/>
        <c:auto val="1"/>
        <c:lblAlgn val="ctr"/>
        <c:lblOffset val="100"/>
        <c:noMultiLvlLbl val="0"/>
      </c:catAx>
      <c:valAx>
        <c:axId val="303014088"/>
        <c:scaling>
          <c:orientation val="minMax"/>
          <c:max val="140000"/>
          <c:min val="0"/>
        </c:scaling>
        <c:delete val="1"/>
        <c:axPos val="l"/>
        <c:numFmt formatCode="#,##0" sourceLinked="0"/>
        <c:majorTickMark val="out"/>
        <c:minorTickMark val="none"/>
        <c:tickLblPos val="nextTo"/>
        <c:crossAx val="303013696"/>
        <c:crosses val="autoZero"/>
        <c:crossBetween val="between"/>
        <c:majorUnit val="20000"/>
      </c:valAx>
    </c:plotArea>
    <c:plotVisOnly val="1"/>
    <c:dispBlanksAs val="gap"/>
    <c:showDLblsOverMax val="0"/>
  </c:chart>
  <c:txPr>
    <a:bodyPr/>
    <a:lstStyle/>
    <a:p>
      <a:pPr>
        <a:defRPr sz="1100" b="1">
          <a:latin typeface="Calibri" pitchFamily="34" charset="0"/>
        </a:defRPr>
      </a:pPr>
      <a:endParaRPr lang="es-ES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ln w="25400">
          <a:noFill/>
        </a:ln>
      </c:spPr>
    </c:sideWall>
    <c:backWall>
      <c:thickness val="0"/>
      <c:spPr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2.063895973733415E-2"/>
          <c:y val="3.7308888755950197E-2"/>
          <c:w val="0.9587220805253317"/>
          <c:h val="0.7477809623717023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spPr>
            <a:solidFill>
              <a:srgbClr val="008080"/>
            </a:solidFill>
            <a:ln>
              <a:noFill/>
            </a:ln>
            <a:effectLst>
              <a:outerShdw blurRad="152400" dist="317500" dir="5400000" sx="90000" sy="-19000" rotWithShape="0">
                <a:prstClr val="black">
                  <a:alpha val="15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88E-46CB-BBCD-45E505978075}"/>
              </c:ext>
            </c:extLst>
          </c:dPt>
          <c:dPt>
            <c:idx val="1"/>
            <c:invertIfNegative val="0"/>
            <c:bubble3D val="0"/>
            <c:spPr>
              <a:solidFill>
                <a:srgbClr val="EB641B"/>
              </a:solidFill>
              <a:ln>
                <a:noFill/>
              </a:ln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plastic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88E-46CB-BBCD-45E505978075}"/>
              </c:ext>
            </c:extLst>
          </c:dPt>
          <c:dPt>
            <c:idx val="2"/>
            <c:invertIfNegative val="0"/>
            <c:bubble3D val="0"/>
            <c:spPr>
              <a:solidFill>
                <a:srgbClr val="009999"/>
              </a:solidFill>
              <a:ln>
                <a:noFill/>
              </a:ln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B88E-46CB-BBCD-45E505978075}"/>
              </c:ext>
            </c:extLst>
          </c:dPt>
          <c:dPt>
            <c:idx val="3"/>
            <c:invertIfNegative val="0"/>
            <c:bubble3D val="0"/>
            <c:spPr>
              <a:solidFill>
                <a:srgbClr val="33CCCC"/>
              </a:solidFill>
              <a:ln>
                <a:noFill/>
              </a:ln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B88E-46CB-BBCD-45E505978075}"/>
              </c:ext>
            </c:extLst>
          </c:dPt>
          <c:dPt>
            <c:idx val="4"/>
            <c:invertIfNegative val="0"/>
            <c:bubble3D val="0"/>
            <c:spPr>
              <a:solidFill>
                <a:schemeClr val="tx2">
                  <a:lumMod val="75000"/>
                </a:schemeClr>
              </a:solidFill>
              <a:ln>
                <a:noFill/>
              </a:ln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B88E-46CB-BBCD-45E505978075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B88E-46CB-BBCD-45E505978075}"/>
              </c:ext>
            </c:extLst>
          </c:dPt>
          <c:dLbls>
            <c:dLbl>
              <c:idx val="0"/>
              <c:layout>
                <c:manualLayout>
                  <c:x val="-1.8762690670303945E-3"/>
                  <c:y val="-1.8646432447676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B88E-46CB-BBCD-45E505978075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Hoja1!$A$2:$A$7</c:f>
              <c:strCache>
                <c:ptCount val="6"/>
                <c:pt idx="0">
                  <c:v>Ene-Mar’12:
754
solicitudes</c:v>
                </c:pt>
                <c:pt idx="1">
                  <c:v>Ene-Mar’13:
394
solicitudes</c:v>
                </c:pt>
                <c:pt idx="2">
                  <c:v>Ene-Mar’14:
804
solicitudes</c:v>
                </c:pt>
                <c:pt idx="3">
                  <c:v>Ene-Mar’15:
259
solicitudes</c:v>
                </c:pt>
                <c:pt idx="4">
                  <c:v>Ene-Mar’16:
186
solicitudes</c:v>
                </c:pt>
                <c:pt idx="5">
                  <c:v>Ene-Mar’17:
486
solicitudes</c:v>
                </c:pt>
              </c:strCache>
            </c:strRef>
          </c:cat>
          <c:val>
            <c:numRef>
              <c:f>Hoja1!$B$2:$B$7</c:f>
              <c:numCache>
                <c:formatCode>0.0</c:formatCode>
                <c:ptCount val="6"/>
                <c:pt idx="0">
                  <c:v>2.7</c:v>
                </c:pt>
                <c:pt idx="1">
                  <c:v>4.2</c:v>
                </c:pt>
                <c:pt idx="2">
                  <c:v>3.9</c:v>
                </c:pt>
                <c:pt idx="3">
                  <c:v>4.5</c:v>
                </c:pt>
                <c:pt idx="4">
                  <c:v>3.7</c:v>
                </c:pt>
                <c:pt idx="5">
                  <c:v>7.5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B88E-46CB-BBCD-45E50597807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351219880"/>
        <c:axId val="351220272"/>
        <c:axId val="0"/>
      </c:bar3DChart>
      <c:catAx>
        <c:axId val="351219880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crossAx val="351220272"/>
        <c:crosses val="autoZero"/>
        <c:auto val="1"/>
        <c:lblAlgn val="ctr"/>
        <c:lblOffset val="100"/>
        <c:noMultiLvlLbl val="0"/>
      </c:catAx>
      <c:valAx>
        <c:axId val="351220272"/>
        <c:scaling>
          <c:orientation val="minMax"/>
          <c:max val="9"/>
          <c:min val="0"/>
        </c:scaling>
        <c:delete val="1"/>
        <c:axPos val="l"/>
        <c:numFmt formatCode="0.0" sourceLinked="1"/>
        <c:majorTickMark val="out"/>
        <c:minorTickMark val="none"/>
        <c:tickLblPos val="nextTo"/>
        <c:crossAx val="351219880"/>
        <c:crosses val="autoZero"/>
        <c:crossBetween val="between"/>
        <c:majorUnit val="3"/>
      </c:valAx>
      <c:spPr>
        <a:noFill/>
        <a:ln w="25385">
          <a:noFill/>
        </a:ln>
      </c:spPr>
    </c:plotArea>
    <c:plotVisOnly val="1"/>
    <c:dispBlanksAs val="gap"/>
    <c:showDLblsOverMax val="0"/>
  </c:chart>
  <c:txPr>
    <a:bodyPr/>
    <a:lstStyle/>
    <a:p>
      <a:pPr>
        <a:defRPr sz="1300" b="1">
          <a:solidFill>
            <a:schemeClr val="tx1"/>
          </a:solidFill>
          <a:latin typeface="Calibri" pitchFamily="34" charset="0"/>
          <a:cs typeface="Arial" pitchFamily="34" charset="0"/>
        </a:defRPr>
      </a:pPr>
      <a:endParaRPr lang="es-E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/>
          <a:lstStyle/>
          <a:p>
            <a:pPr>
              <a:defRPr sz="1300" u="sng"/>
            </a:pPr>
            <a:r>
              <a:rPr lang="es-ES" sz="1300" u="sng" dirty="0"/>
              <a:t>Porcentajes</a:t>
            </a:r>
          </a:p>
        </c:rich>
      </c:tx>
      <c:layout>
        <c:manualLayout>
          <c:xMode val="edge"/>
          <c:yMode val="edge"/>
          <c:x val="0.43882709482348375"/>
          <c:y val="0.24420233500625557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1.9555418684733678E-2"/>
          <c:y val="0.31759756162358782"/>
          <c:w val="0.96088916263053525"/>
          <c:h val="0.609478375188587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Ene-Mar’12: 20,396 solicitudes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Hoja1!$B$2:$B$3</c:f>
              <c:numCache>
                <c:formatCode>0.0</c:formatCode>
                <c:ptCount val="2"/>
                <c:pt idx="0">
                  <c:v>1.9</c:v>
                </c:pt>
                <c:pt idx="1">
                  <c:v>98.1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580-419E-9D51-520DAC38A2B0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Ene-Mar’13: 19,442 solicitudes</c:v>
                </c:pt>
              </c:strCache>
            </c:strRef>
          </c:tx>
          <c:spPr>
            <a:solidFill>
              <a:srgbClr val="EB641B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1"/>
                    </a:solidFill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Hoja1!$C$2:$C$3</c:f>
              <c:numCache>
                <c:formatCode>0.0</c:formatCode>
                <c:ptCount val="2"/>
                <c:pt idx="0">
                  <c:v>2.2999999999999998</c:v>
                </c:pt>
                <c:pt idx="1">
                  <c:v>97.7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580-419E-9D51-520DAC38A2B0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Ene-Mar’14: 24,752 solicitudes</c:v>
                </c:pt>
              </c:strCache>
            </c:strRef>
          </c:tx>
          <c:spPr>
            <a:solidFill>
              <a:srgbClr val="009999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Hoja1!$D$2:$D$3</c:f>
              <c:numCache>
                <c:formatCode>0.0</c:formatCode>
                <c:ptCount val="2"/>
                <c:pt idx="0">
                  <c:v>1.6</c:v>
                </c:pt>
                <c:pt idx="1">
                  <c:v>98.4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580-419E-9D51-520DAC38A2B0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Ene-Mar’15: 20,592 solicitudes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Hoja1!$E$2:$E$3</c:f>
              <c:numCache>
                <c:formatCode>0.0</c:formatCode>
                <c:ptCount val="2"/>
                <c:pt idx="0">
                  <c:v>1.4</c:v>
                </c:pt>
                <c:pt idx="1">
                  <c:v>98.6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9580-419E-9D51-520DAC38A2B0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Ene-Mar’16: 24,100 solicitudes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Hoja1!$F$2:$F$3</c:f>
              <c:numCache>
                <c:formatCode>0.0</c:formatCode>
                <c:ptCount val="2"/>
                <c:pt idx="0">
                  <c:v>1.6597510373443984</c:v>
                </c:pt>
                <c:pt idx="1">
                  <c:v>98.340248962655593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9580-419E-9D51-520DAC38A2B0}"/>
            </c:ext>
          </c:extLst>
        </c:ser>
        <c:ser>
          <c:idx val="5"/>
          <c:order val="5"/>
          <c:tx>
            <c:strRef>
              <c:f>Hoja1!$G$1</c:f>
              <c:strCache>
                <c:ptCount val="1"/>
                <c:pt idx="0">
                  <c:v>Ene-Mar’17: 31,634 solicitudes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Hoja1!$G$2:$G$3</c:f>
              <c:numCache>
                <c:formatCode>0.0</c:formatCode>
                <c:ptCount val="2"/>
                <c:pt idx="0">
                  <c:v>1.2929126888790543</c:v>
                </c:pt>
                <c:pt idx="1">
                  <c:v>98.707087311120944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01539944"/>
        <c:axId val="301537592"/>
      </c:barChart>
      <c:catAx>
        <c:axId val="301539944"/>
        <c:scaling>
          <c:orientation val="minMax"/>
        </c:scaling>
        <c:delete val="0"/>
        <c:axPos val="b"/>
        <c:numFmt formatCode="General" sourceLinked="0"/>
        <c:majorTickMark val="cross"/>
        <c:minorTickMark val="none"/>
        <c:tickLblPos val="nextTo"/>
        <c:crossAx val="301537592"/>
        <c:crosses val="autoZero"/>
        <c:auto val="1"/>
        <c:lblAlgn val="ctr"/>
        <c:lblOffset val="100"/>
        <c:noMultiLvlLbl val="0"/>
      </c:catAx>
      <c:valAx>
        <c:axId val="301537592"/>
        <c:scaling>
          <c:orientation val="minMax"/>
        </c:scaling>
        <c:delete val="1"/>
        <c:axPos val="l"/>
        <c:numFmt formatCode="0.0" sourceLinked="1"/>
        <c:majorTickMark val="none"/>
        <c:minorTickMark val="none"/>
        <c:tickLblPos val="none"/>
        <c:crossAx val="301539944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8.2039234276313055E-3"/>
          <c:y val="2.9201124140000475E-2"/>
          <c:w val="0.97226754351845146"/>
          <c:h val="0.1652979960151381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300" b="1">
          <a:latin typeface="Calibri" pitchFamily="34" charset="0"/>
        </a:defRPr>
      </a:pPr>
      <a:endParaRPr lang="es-E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/>
          <a:lstStyle/>
          <a:p>
            <a:pPr>
              <a:defRPr sz="1300" u="sng"/>
            </a:pPr>
            <a:r>
              <a:rPr lang="es-ES" sz="1300" u="sng" dirty="0"/>
              <a:t>Porcentajes</a:t>
            </a:r>
          </a:p>
        </c:rich>
      </c:tx>
      <c:layout>
        <c:manualLayout>
          <c:xMode val="edge"/>
          <c:yMode val="edge"/>
          <c:x val="0.41727027266235284"/>
          <c:y val="0.31018022481137575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1.9555418684733678E-2"/>
          <c:y val="0.3730191022340662"/>
          <c:w val="0.96088916263053525"/>
          <c:h val="0.5540568453758895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Ene-Mar’15: 0 solicitudes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Prevención total</c:v>
                </c:pt>
                <c:pt idx="1">
                  <c:v>Prevención parcial</c:v>
                </c:pt>
              </c:strCache>
            </c:strRef>
          </c:cat>
          <c:val>
            <c:numRef>
              <c:f>Hoja1!$B$2:$B$3</c:f>
              <c:numCache>
                <c:formatCode>0.0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580-419E-9D51-520DAC38A2B0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Ene-Mar’16: 400 solicitudes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1"/>
                    </a:solidFill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Prevención total</c:v>
                </c:pt>
                <c:pt idx="1">
                  <c:v>Prevención parcial</c:v>
                </c:pt>
              </c:strCache>
            </c:strRef>
          </c:cat>
          <c:val>
            <c:numRef>
              <c:f>Hoja1!$C$2:$C$3</c:f>
              <c:numCache>
                <c:formatCode>0.0</c:formatCode>
                <c:ptCount val="2"/>
                <c:pt idx="0">
                  <c:v>81</c:v>
                </c:pt>
                <c:pt idx="1">
                  <c:v>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580-419E-9D51-520DAC38A2B0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Ene-Mar’17: 409 solicitudes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Hoja1!$A$2:$A$3</c:f>
              <c:strCache>
                <c:ptCount val="2"/>
                <c:pt idx="0">
                  <c:v>Prevención total</c:v>
                </c:pt>
                <c:pt idx="1">
                  <c:v>Prevención parcial</c:v>
                </c:pt>
              </c:strCache>
            </c:strRef>
          </c:cat>
          <c:val>
            <c:numRef>
              <c:f>Hoja1!$D$2:$D$3</c:f>
              <c:numCache>
                <c:formatCode>0.0</c:formatCode>
                <c:ptCount val="2"/>
                <c:pt idx="0">
                  <c:v>88.019559902200484</c:v>
                </c:pt>
                <c:pt idx="1">
                  <c:v>11.98044009779951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60884216"/>
        <c:axId val="400744816"/>
      </c:barChart>
      <c:catAx>
        <c:axId val="260884216"/>
        <c:scaling>
          <c:orientation val="minMax"/>
        </c:scaling>
        <c:delete val="0"/>
        <c:axPos val="b"/>
        <c:numFmt formatCode="General" sourceLinked="0"/>
        <c:majorTickMark val="cross"/>
        <c:minorTickMark val="none"/>
        <c:tickLblPos val="nextTo"/>
        <c:crossAx val="400744816"/>
        <c:crosses val="autoZero"/>
        <c:auto val="1"/>
        <c:lblAlgn val="ctr"/>
        <c:lblOffset val="100"/>
        <c:noMultiLvlLbl val="0"/>
      </c:catAx>
      <c:valAx>
        <c:axId val="400744816"/>
        <c:scaling>
          <c:orientation val="minMax"/>
          <c:max val="100"/>
        </c:scaling>
        <c:delete val="1"/>
        <c:axPos val="l"/>
        <c:numFmt formatCode="0.0" sourceLinked="1"/>
        <c:majorTickMark val="out"/>
        <c:minorTickMark val="none"/>
        <c:tickLblPos val="nextTo"/>
        <c:crossAx val="260884216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2.9760921831295851E-2"/>
          <c:y val="7.142702773693263E-2"/>
          <c:w val="0.94692497298799327"/>
          <c:h val="0.2267597520641235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300" b="1">
          <a:latin typeface="Calibri" pitchFamily="34" charset="0"/>
        </a:defRPr>
      </a:pPr>
      <a:endParaRPr lang="es-E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/>
          <a:lstStyle/>
          <a:p>
            <a:pPr>
              <a:defRPr sz="1300" u="sng"/>
            </a:pPr>
            <a:r>
              <a:rPr lang="es-ES" sz="1300" u="sng" dirty="0"/>
              <a:t>Porcentajes</a:t>
            </a:r>
          </a:p>
        </c:rich>
      </c:tx>
      <c:layout>
        <c:manualLayout>
          <c:xMode val="edge"/>
          <c:yMode val="edge"/>
          <c:x val="0.45158581916824125"/>
          <c:y val="0.21874509345549889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1.1757952820057031E-2"/>
          <c:y val="0.33401803986352568"/>
          <c:w val="0.97923679776321149"/>
          <c:h val="0.483874778808795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Ene-Mar’12: 20,396 solicitudes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Sí. Por el volumen de la información</c:v>
                </c:pt>
                <c:pt idx="1">
                  <c:v>Sí. Por la complejidad de la información</c:v>
                </c:pt>
                <c:pt idx="2">
                  <c:v>Sí. Por volumen y complejidad de la información</c:v>
                </c:pt>
                <c:pt idx="3">
                  <c:v>No</c:v>
                </c:pt>
              </c:strCache>
            </c:strRef>
          </c:cat>
          <c:val>
            <c:numRef>
              <c:f>Hoja1!$B$2:$B$5</c:f>
              <c:numCache>
                <c:formatCode>0.0</c:formatCode>
                <c:ptCount val="4"/>
                <c:pt idx="0">
                  <c:v>1.4</c:v>
                </c:pt>
                <c:pt idx="1">
                  <c:v>5.3</c:v>
                </c:pt>
                <c:pt idx="2">
                  <c:v>2.8</c:v>
                </c:pt>
                <c:pt idx="3">
                  <c:v>90.5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A80-4DF1-A73E-40BE1CE290FA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Ene-Mar’13: 19,442 solicitudes</c:v>
                </c:pt>
              </c:strCache>
            </c:strRef>
          </c:tx>
          <c:spPr>
            <a:solidFill>
              <a:srgbClr val="EB641B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Sí. Por el volumen de la información</c:v>
                </c:pt>
                <c:pt idx="1">
                  <c:v>Sí. Por la complejidad de la información</c:v>
                </c:pt>
                <c:pt idx="2">
                  <c:v>Sí. Por volumen y complejidad de la información</c:v>
                </c:pt>
                <c:pt idx="3">
                  <c:v>No</c:v>
                </c:pt>
              </c:strCache>
            </c:strRef>
          </c:cat>
          <c:val>
            <c:numRef>
              <c:f>Hoja1!$C$2:$C$5</c:f>
              <c:numCache>
                <c:formatCode>0.0</c:formatCode>
                <c:ptCount val="4"/>
                <c:pt idx="0">
                  <c:v>1.4</c:v>
                </c:pt>
                <c:pt idx="1">
                  <c:v>6.1</c:v>
                </c:pt>
                <c:pt idx="2">
                  <c:v>4.0999999999999996</c:v>
                </c:pt>
                <c:pt idx="3">
                  <c:v>88.4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A80-4DF1-A73E-40BE1CE290FA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Ene-Mar’14: 24,752 solicitudes</c:v>
                </c:pt>
              </c:strCache>
            </c:strRef>
          </c:tx>
          <c:spPr>
            <a:solidFill>
              <a:srgbClr val="009999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Sí. Por el volumen de la información</c:v>
                </c:pt>
                <c:pt idx="1">
                  <c:v>Sí. Por la complejidad de la información</c:v>
                </c:pt>
                <c:pt idx="2">
                  <c:v>Sí. Por volumen y complejidad de la información</c:v>
                </c:pt>
                <c:pt idx="3">
                  <c:v>No</c:v>
                </c:pt>
              </c:strCache>
            </c:strRef>
          </c:cat>
          <c:val>
            <c:numRef>
              <c:f>Hoja1!$D$2:$D$5</c:f>
              <c:numCache>
                <c:formatCode>0.0</c:formatCode>
                <c:ptCount val="4"/>
                <c:pt idx="0">
                  <c:v>0.8</c:v>
                </c:pt>
                <c:pt idx="1">
                  <c:v>6.8</c:v>
                </c:pt>
                <c:pt idx="2">
                  <c:v>4.7</c:v>
                </c:pt>
                <c:pt idx="3">
                  <c:v>87.7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EA80-4DF1-A73E-40BE1CE290FA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Ene-Mar’15: 20,592 solicitudes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Sí. Por el volumen de la información</c:v>
                </c:pt>
                <c:pt idx="1">
                  <c:v>Sí. Por la complejidad de la información</c:v>
                </c:pt>
                <c:pt idx="2">
                  <c:v>Sí. Por volumen y complejidad de la información</c:v>
                </c:pt>
                <c:pt idx="3">
                  <c:v>No</c:v>
                </c:pt>
              </c:strCache>
            </c:strRef>
          </c:cat>
          <c:val>
            <c:numRef>
              <c:f>Hoja1!$E$2:$E$5</c:f>
              <c:numCache>
                <c:formatCode>0.0</c:formatCode>
                <c:ptCount val="4"/>
                <c:pt idx="0">
                  <c:v>1.1000000000000001</c:v>
                </c:pt>
                <c:pt idx="1">
                  <c:v>6.3</c:v>
                </c:pt>
                <c:pt idx="2">
                  <c:v>5.9</c:v>
                </c:pt>
                <c:pt idx="3">
                  <c:v>86.7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EA80-4DF1-A73E-40BE1CE290FA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Ene-Mar’16: 24,100 solicitudes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Hoja1!$A$2:$A$5</c:f>
              <c:strCache>
                <c:ptCount val="4"/>
                <c:pt idx="0">
                  <c:v>Sí. Por el volumen de la información</c:v>
                </c:pt>
                <c:pt idx="1">
                  <c:v>Sí. Por la complejidad de la información</c:v>
                </c:pt>
                <c:pt idx="2">
                  <c:v>Sí. Por volumen y complejidad de la información</c:v>
                </c:pt>
                <c:pt idx="3">
                  <c:v>No</c:v>
                </c:pt>
              </c:strCache>
            </c:strRef>
          </c:cat>
          <c:val>
            <c:numRef>
              <c:f>Hoja1!$F$2:$F$5</c:f>
              <c:numCache>
                <c:formatCode>0.0</c:formatCode>
                <c:ptCount val="4"/>
                <c:pt idx="0">
                  <c:v>1.1950207468879668</c:v>
                </c:pt>
                <c:pt idx="1">
                  <c:v>7.8381742738589208</c:v>
                </c:pt>
                <c:pt idx="2">
                  <c:v>10.506224066390041</c:v>
                </c:pt>
                <c:pt idx="3">
                  <c:v>80.460580912863065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D91-43E0-A3C1-80EC174766EE}"/>
            </c:ext>
          </c:extLst>
        </c:ser>
        <c:ser>
          <c:idx val="5"/>
          <c:order val="5"/>
          <c:tx>
            <c:strRef>
              <c:f>Hoja1!$G$1</c:f>
              <c:strCache>
                <c:ptCount val="1"/>
                <c:pt idx="0">
                  <c:v>Ene-Mar’17: 31,634 solicitudes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Hoja1!$A$2:$A$5</c:f>
              <c:strCache>
                <c:ptCount val="4"/>
                <c:pt idx="0">
                  <c:v>Sí. Por el volumen de la información</c:v>
                </c:pt>
                <c:pt idx="1">
                  <c:v>Sí. Por la complejidad de la información</c:v>
                </c:pt>
                <c:pt idx="2">
                  <c:v>Sí. Por volumen y complejidad de la información</c:v>
                </c:pt>
                <c:pt idx="3">
                  <c:v>No</c:v>
                </c:pt>
              </c:strCache>
            </c:strRef>
          </c:cat>
          <c:val>
            <c:numRef>
              <c:f>Hoja1!$G$2:$G$5</c:f>
              <c:numCache>
                <c:formatCode>0.0</c:formatCode>
                <c:ptCount val="4"/>
                <c:pt idx="0">
                  <c:v>3.8155149522665486</c:v>
                </c:pt>
                <c:pt idx="1">
                  <c:v>5.6742745147625975</c:v>
                </c:pt>
                <c:pt idx="2">
                  <c:v>5.2475184927609533</c:v>
                </c:pt>
                <c:pt idx="3">
                  <c:v>85.262692040209899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400746776"/>
        <c:axId val="400745992"/>
      </c:barChart>
      <c:catAx>
        <c:axId val="400746776"/>
        <c:scaling>
          <c:orientation val="minMax"/>
        </c:scaling>
        <c:delete val="0"/>
        <c:axPos val="b"/>
        <c:numFmt formatCode="General" sourceLinked="0"/>
        <c:majorTickMark val="cross"/>
        <c:minorTickMark val="none"/>
        <c:tickLblPos val="nextTo"/>
        <c:crossAx val="400745992"/>
        <c:crosses val="autoZero"/>
        <c:auto val="1"/>
        <c:lblAlgn val="ctr"/>
        <c:lblOffset val="100"/>
        <c:noMultiLvlLbl val="0"/>
      </c:catAx>
      <c:valAx>
        <c:axId val="400745992"/>
        <c:scaling>
          <c:orientation val="minMax"/>
        </c:scaling>
        <c:delete val="1"/>
        <c:axPos val="l"/>
        <c:numFmt formatCode="0.0" sourceLinked="1"/>
        <c:majorTickMark val="none"/>
        <c:minorTickMark val="none"/>
        <c:tickLblPos val="none"/>
        <c:crossAx val="400746776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7.1884689579945647E-3"/>
          <c:y val="1.893217700098242E-2"/>
          <c:w val="0.9844917483915927"/>
          <c:h val="0.15572263307297579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300" b="1">
          <a:latin typeface="Calibri" pitchFamily="34" charset="0"/>
        </a:defRPr>
      </a:pPr>
      <a:endParaRPr lang="es-E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ln w="25400">
          <a:noFill/>
        </a:ln>
      </c:spPr>
    </c:sideWall>
    <c:backWall>
      <c:thickness val="0"/>
      <c:spPr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07F-4843-B67F-0072C53F1BD4}"/>
              </c:ext>
            </c:extLst>
          </c:dPt>
          <c:dPt>
            <c:idx val="1"/>
            <c:invertIfNegative val="0"/>
            <c:bubble3D val="0"/>
            <c:spPr>
              <a:solidFill>
                <a:srgbClr val="EB641B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07F-4843-B67F-0072C53F1BD4}"/>
              </c:ext>
            </c:extLst>
          </c:dPt>
          <c:dPt>
            <c:idx val="2"/>
            <c:invertIfNegative val="0"/>
            <c:bubble3D val="0"/>
            <c:spPr>
              <a:solidFill>
                <a:srgbClr val="009999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07F-4843-B67F-0072C53F1BD4}"/>
              </c:ext>
            </c:extLst>
          </c:dPt>
          <c:dPt>
            <c:idx val="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707F-4843-B67F-0072C53F1BD4}"/>
              </c:ext>
            </c:extLst>
          </c:dPt>
          <c:dPt>
            <c:idx val="4"/>
            <c:invertIfNegative val="0"/>
            <c:bubble3D val="0"/>
            <c:spPr>
              <a:solidFill>
                <a:schemeClr val="tx2">
                  <a:lumMod val="75000"/>
                </a:scheme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707F-4843-B67F-0072C53F1BD4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A-707F-4843-B67F-0072C53F1BD4}"/>
              </c:ext>
            </c:extLst>
          </c:dPt>
          <c:dLbls>
            <c:dLbl>
              <c:idx val="0"/>
              <c:layout>
                <c:manualLayout>
                  <c:x val="1.7544975767391487E-3"/>
                  <c:y val="-2.7586173607055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707F-4843-B67F-0072C53F1BD4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"/>
                  <c:y val="-2.75861736070550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707F-4843-B67F-0072C53F1BD4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3.2448113040027941E-3"/>
                  <c:y val="-1.8390782404703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707F-4843-B67F-0072C53F1BD4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8.112028260006985E-3"/>
                  <c:y val="-2.14559128054873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707F-4843-B67F-0072C53F1BD4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Hoja1!$A$2:$A$7</c:f>
              <c:strCache>
                <c:ptCount val="6"/>
                <c:pt idx="0">
                  <c:v>Ene-Mar’12:
3,500
solicitudes</c:v>
                </c:pt>
                <c:pt idx="1">
                  <c:v>Ene-Mar’13:
3,197
solicitudes</c:v>
                </c:pt>
                <c:pt idx="2">
                  <c:v>Ene-Mar’14:
4,125
solicitudes</c:v>
                </c:pt>
                <c:pt idx="3">
                  <c:v>Ene-Mar’15:
3,193
solicitudes</c:v>
                </c:pt>
                <c:pt idx="4">
                  <c:v>Ene-Mar’16:
4,194
solicitudes</c:v>
                </c:pt>
                <c:pt idx="5">
                  <c:v>Ene-Mar’17:
4,436
solicitudes</c:v>
                </c:pt>
              </c:strCache>
            </c:strRef>
          </c:cat>
          <c:val>
            <c:numRef>
              <c:f>Hoja1!$B$2:$B$7</c:f>
              <c:numCache>
                <c:formatCode>0.0</c:formatCode>
                <c:ptCount val="6"/>
                <c:pt idx="0">
                  <c:v>1.9</c:v>
                </c:pt>
                <c:pt idx="1">
                  <c:v>2</c:v>
                </c:pt>
                <c:pt idx="2">
                  <c:v>1.9</c:v>
                </c:pt>
                <c:pt idx="3">
                  <c:v>2</c:v>
                </c:pt>
                <c:pt idx="4">
                  <c:v>1.8</c:v>
                </c:pt>
                <c:pt idx="5">
                  <c:v>2.2999999999999998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707F-4843-B67F-0072C53F1BD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400750696"/>
        <c:axId val="400751088"/>
        <c:axId val="0"/>
      </c:bar3DChart>
      <c:catAx>
        <c:axId val="400750696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crossAx val="400751088"/>
        <c:crosses val="autoZero"/>
        <c:auto val="1"/>
        <c:lblAlgn val="ctr"/>
        <c:lblOffset val="100"/>
        <c:noMultiLvlLbl val="0"/>
      </c:catAx>
      <c:valAx>
        <c:axId val="400751088"/>
        <c:scaling>
          <c:orientation val="minMax"/>
          <c:max val="2.5"/>
          <c:min val="0"/>
        </c:scaling>
        <c:delete val="1"/>
        <c:axPos val="l"/>
        <c:numFmt formatCode="0.0" sourceLinked="1"/>
        <c:majorTickMark val="out"/>
        <c:minorTickMark val="none"/>
        <c:tickLblPos val="nextTo"/>
        <c:crossAx val="400750696"/>
        <c:crosses val="autoZero"/>
        <c:crossBetween val="between"/>
        <c:majorUnit val="1"/>
      </c:valAx>
      <c:spPr>
        <a:noFill/>
        <a:ln w="25385">
          <a:noFill/>
        </a:ln>
      </c:spPr>
    </c:plotArea>
    <c:plotVisOnly val="1"/>
    <c:dispBlanksAs val="gap"/>
    <c:showDLblsOverMax val="0"/>
  </c:chart>
  <c:txPr>
    <a:bodyPr/>
    <a:lstStyle/>
    <a:p>
      <a:pPr>
        <a:defRPr sz="1300" b="1">
          <a:solidFill>
            <a:schemeClr val="tx1"/>
          </a:solidFill>
          <a:latin typeface="Calibri" pitchFamily="34" charset="0"/>
          <a:cs typeface="Arial" pitchFamily="34" charset="0"/>
        </a:defRPr>
      </a:pPr>
      <a:endParaRPr lang="es-E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title>
      <c:tx>
        <c:rich>
          <a:bodyPr/>
          <a:lstStyle/>
          <a:p>
            <a:pPr>
              <a:defRPr sz="1300" u="sng"/>
            </a:pPr>
            <a:r>
              <a:rPr lang="es-ES" sz="1300" u="sng" dirty="0"/>
              <a:t>Porcentajes</a:t>
            </a:r>
          </a:p>
        </c:rich>
      </c:tx>
      <c:layout>
        <c:manualLayout>
          <c:xMode val="edge"/>
          <c:yMode val="edge"/>
          <c:x val="0.43785329330256861"/>
          <c:y val="0.24899194207179595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1.0215733379330382E-2"/>
          <c:y val="0.35315193736643635"/>
          <c:w val="0.98133244783459717"/>
          <c:h val="0.6164100639144670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Ene-Mar’12: 14,734 solicitudes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l">
                <a:rot lat="0" lon="0" rev="20100000"/>
              </a:lightRig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Hoja1!$A$2:$A$3</c:f>
              <c:strCache>
                <c:ptCount val="2"/>
                <c:pt idx="0">
                  <c:v>Aceptada con información total</c:v>
                </c:pt>
                <c:pt idx="1">
                  <c:v>Aceptada con información parcial</c:v>
                </c:pt>
              </c:strCache>
            </c:strRef>
          </c:cat>
          <c:val>
            <c:numRef>
              <c:f>Hoja1!$B$2:$B$3</c:f>
              <c:numCache>
                <c:formatCode>0.0</c:formatCode>
                <c:ptCount val="2"/>
                <c:pt idx="0">
                  <c:v>93.5</c:v>
                </c:pt>
                <c:pt idx="1">
                  <c:v>6.5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1AE-4191-9A11-64A0BCFFD1DB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Ene-Mar’13: 13,556 solicitudes</c:v>
                </c:pt>
              </c:strCache>
            </c:strRef>
          </c:tx>
          <c:spPr>
            <a:solidFill>
              <a:srgbClr val="EB641B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l">
                <a:rot lat="0" lon="0" rev="20100000"/>
              </a:lightRig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Hoja1!$A$2:$A$3</c:f>
              <c:strCache>
                <c:ptCount val="2"/>
                <c:pt idx="0">
                  <c:v>Aceptada con información total</c:v>
                </c:pt>
                <c:pt idx="1">
                  <c:v>Aceptada con información parcial</c:v>
                </c:pt>
              </c:strCache>
            </c:strRef>
          </c:cat>
          <c:val>
            <c:numRef>
              <c:f>Hoja1!$C$2:$C$3</c:f>
              <c:numCache>
                <c:formatCode>0.0</c:formatCode>
                <c:ptCount val="2"/>
                <c:pt idx="0">
                  <c:v>93.5</c:v>
                </c:pt>
                <c:pt idx="1">
                  <c:v>6.5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1AE-4191-9A11-64A0BCFFD1DB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Ene-Mar’14: 18,149 solicitudes</c:v>
                </c:pt>
              </c:strCache>
            </c:strRef>
          </c:tx>
          <c:spPr>
            <a:solidFill>
              <a:srgbClr val="00808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/>
              <a:contourClr>
                <a:srgbClr val="000000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Hoja1!$A$2:$A$3</c:f>
              <c:strCache>
                <c:ptCount val="2"/>
                <c:pt idx="0">
                  <c:v>Aceptada con información total</c:v>
                </c:pt>
                <c:pt idx="1">
                  <c:v>Aceptada con información parcial</c:v>
                </c:pt>
              </c:strCache>
            </c:strRef>
          </c:cat>
          <c:val>
            <c:numRef>
              <c:f>Hoja1!$D$2:$D$3</c:f>
              <c:numCache>
                <c:formatCode>0.0</c:formatCode>
                <c:ptCount val="2"/>
                <c:pt idx="0">
                  <c:v>95.9</c:v>
                </c:pt>
                <c:pt idx="1">
                  <c:v>4.0999999999999996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A1AE-4191-9A11-64A0BCFFD1DB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Ene-Mar’15: 15,153 solicitudes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 w="95250" h="101600"/>
              <a:contourClr>
                <a:srgbClr val="000000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Hoja1!$A$2:$A$3</c:f>
              <c:strCache>
                <c:ptCount val="2"/>
                <c:pt idx="0">
                  <c:v>Aceptada con información total</c:v>
                </c:pt>
                <c:pt idx="1">
                  <c:v>Aceptada con información parcial</c:v>
                </c:pt>
              </c:strCache>
            </c:strRef>
          </c:cat>
          <c:val>
            <c:numRef>
              <c:f>Hoja1!$E$2:$E$3</c:f>
              <c:numCache>
                <c:formatCode>0.0</c:formatCode>
                <c:ptCount val="2"/>
                <c:pt idx="0">
                  <c:v>94.1</c:v>
                </c:pt>
                <c:pt idx="1">
                  <c:v>5.9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A1AE-4191-9A11-64A0BCFFD1DB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Ene-Mar’16: 17,440 solicitudes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scene3d>
              <a:camera prst="orthographicFront"/>
              <a:lightRig rig="soft" dir="t"/>
            </a:scene3d>
            <a:sp3d>
              <a:bevelT w="63500" h="25400"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Hoja1!$A$2:$A$3</c:f>
              <c:strCache>
                <c:ptCount val="2"/>
                <c:pt idx="0">
                  <c:v>Aceptada con información total</c:v>
                </c:pt>
                <c:pt idx="1">
                  <c:v>Aceptada con información parcial</c:v>
                </c:pt>
              </c:strCache>
            </c:strRef>
          </c:cat>
          <c:val>
            <c:numRef>
              <c:f>Hoja1!$F$2:$F$3</c:f>
              <c:numCache>
                <c:formatCode>0.0</c:formatCode>
                <c:ptCount val="2"/>
                <c:pt idx="0">
                  <c:v>92.5</c:v>
                </c:pt>
                <c:pt idx="1">
                  <c:v>7.5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313-4B95-955C-98F93750BFD5}"/>
            </c:ext>
          </c:extLst>
        </c:ser>
        <c:ser>
          <c:idx val="5"/>
          <c:order val="5"/>
          <c:tx>
            <c:strRef>
              <c:f>Hoja1!$G$1</c:f>
              <c:strCache>
                <c:ptCount val="1"/>
                <c:pt idx="0">
                  <c:v>Ene-Mar’17: 23,253 solicitudes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scene3d>
              <a:camera prst="orthographicFront"/>
              <a:lightRig rig="threePt" dir="t">
                <a:rot lat="0" lon="0" rev="1200000"/>
              </a:lightRig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Hoja1!$A$2:$A$3</c:f>
              <c:strCache>
                <c:ptCount val="2"/>
                <c:pt idx="0">
                  <c:v>Aceptada con información total</c:v>
                </c:pt>
                <c:pt idx="1">
                  <c:v>Aceptada con información parcial</c:v>
                </c:pt>
              </c:strCache>
            </c:strRef>
          </c:cat>
          <c:val>
            <c:numRef>
              <c:f>Hoja1!$G$2:$G$3</c:f>
              <c:numCache>
                <c:formatCode>0.0</c:formatCode>
                <c:ptCount val="2"/>
                <c:pt idx="0">
                  <c:v>94.336214681976514</c:v>
                </c:pt>
                <c:pt idx="1">
                  <c:v>5.6637853180234812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79"/>
        <c:overlap val="-25"/>
        <c:axId val="400750304"/>
        <c:axId val="400746384"/>
      </c:barChart>
      <c:catAx>
        <c:axId val="400750304"/>
        <c:scaling>
          <c:orientation val="minMax"/>
        </c:scaling>
        <c:delete val="0"/>
        <c:axPos val="b"/>
        <c:numFmt formatCode="General" sourceLinked="0"/>
        <c:majorTickMark val="cross"/>
        <c:minorTickMark val="none"/>
        <c:tickLblPos val="nextTo"/>
        <c:crossAx val="400746384"/>
        <c:crosses val="autoZero"/>
        <c:auto val="1"/>
        <c:lblAlgn val="ctr"/>
        <c:lblOffset val="50"/>
        <c:noMultiLvlLbl val="0"/>
      </c:catAx>
      <c:valAx>
        <c:axId val="400746384"/>
        <c:scaling>
          <c:orientation val="minMax"/>
          <c:max val="105"/>
        </c:scaling>
        <c:delete val="1"/>
        <c:axPos val="l"/>
        <c:numFmt formatCode="0.0" sourceLinked="1"/>
        <c:majorTickMark val="none"/>
        <c:minorTickMark val="none"/>
        <c:tickLblPos val="none"/>
        <c:crossAx val="400750304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7.2526141327379301E-3"/>
          <c:y val="2.8703517515843994E-2"/>
          <c:w val="0.9833809689238816"/>
          <c:h val="0.1761683342373723"/>
        </c:manualLayout>
      </c:layout>
      <c:overlay val="0"/>
    </c:legend>
    <c:plotVisOnly val="1"/>
    <c:dispBlanksAs val="gap"/>
    <c:showDLblsOverMax val="0"/>
  </c:chart>
  <c:spPr>
    <a:scene3d>
      <a:camera prst="orthographicFront"/>
      <a:lightRig rig="threePt" dir="t"/>
    </a:scene3d>
    <a:sp3d prstMaterial="matte"/>
  </c:spPr>
  <c:txPr>
    <a:bodyPr/>
    <a:lstStyle/>
    <a:p>
      <a:pPr>
        <a:defRPr sz="1300" b="1">
          <a:solidFill>
            <a:schemeClr val="tx1"/>
          </a:solidFill>
          <a:latin typeface="Calibri" pitchFamily="34" charset="0"/>
        </a:defRPr>
      </a:pPr>
      <a:endParaRPr lang="es-E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300" u="sng"/>
            </a:pPr>
            <a:r>
              <a:rPr lang="es-ES" sz="1300" u="sng" dirty="0"/>
              <a:t>Porcentajes</a:t>
            </a:r>
          </a:p>
        </c:rich>
      </c:tx>
      <c:layout>
        <c:manualLayout>
          <c:xMode val="edge"/>
          <c:yMode val="edge"/>
          <c:x val="0.43244337436291552"/>
          <c:y val="0.25071630260678457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1.1886731335504414E-2"/>
          <c:y val="0.28978609606140687"/>
          <c:w val="0.97827644261851843"/>
          <c:h val="0.7000411018209364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Ene-Mar’12: 510 solicitudes</c:v>
                </c:pt>
              </c:strCache>
            </c:strRef>
          </c:tx>
          <c:spPr>
            <a:solidFill>
              <a:srgbClr val="00B0F0"/>
            </a:solidFill>
            <a:ln w="9525"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l">
                <a:rot lat="0" lon="0" rev="20100000"/>
              </a:lightRig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Información reservada</c:v>
                </c:pt>
                <c:pt idx="1">
                  <c:v>Información confidencial</c:v>
                </c:pt>
              </c:strCache>
            </c:strRef>
          </c:cat>
          <c:val>
            <c:numRef>
              <c:f>Hoja1!$B$2:$B$3</c:f>
              <c:numCache>
                <c:formatCode>0.0</c:formatCode>
                <c:ptCount val="2"/>
                <c:pt idx="0">
                  <c:v>45.1</c:v>
                </c:pt>
                <c:pt idx="1">
                  <c:v>54.9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63A-4928-B556-18DD986AC7B5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Ene-Mar’13: 299 solicitudes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l">
                <a:rot lat="0" lon="0" rev="20100000"/>
              </a:lightRig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Información reservada</c:v>
                </c:pt>
                <c:pt idx="1">
                  <c:v>Información confidencial</c:v>
                </c:pt>
              </c:strCache>
            </c:strRef>
          </c:cat>
          <c:val>
            <c:numRef>
              <c:f>Hoja1!$C$2:$C$3</c:f>
              <c:numCache>
                <c:formatCode>0.0</c:formatCode>
                <c:ptCount val="2"/>
                <c:pt idx="0">
                  <c:v>56.2</c:v>
                </c:pt>
                <c:pt idx="1">
                  <c:v>43.8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63A-4928-B556-18DD986AC7B5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Ene-Mar’14: 278 solicitudes</c:v>
                </c:pt>
              </c:strCache>
            </c:strRef>
          </c:tx>
          <c:spPr>
            <a:solidFill>
              <a:srgbClr val="00808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/>
              <a:bevelB/>
              <a:contourClr>
                <a:srgbClr val="000000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Información reservada</c:v>
                </c:pt>
                <c:pt idx="1">
                  <c:v>Información confidencial</c:v>
                </c:pt>
              </c:strCache>
            </c:strRef>
          </c:cat>
          <c:val>
            <c:numRef>
              <c:f>Hoja1!$D$2:$D$3</c:f>
              <c:numCache>
                <c:formatCode>0.0</c:formatCode>
                <c:ptCount val="2"/>
                <c:pt idx="0">
                  <c:v>52.9</c:v>
                </c:pt>
                <c:pt idx="1">
                  <c:v>47.1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C63A-4928-B556-18DD986AC7B5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Ene-Mar’15: 221 solicitudes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/>
              <a:bevelB/>
              <a:contourClr>
                <a:srgbClr val="000000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Información reservada</c:v>
                </c:pt>
                <c:pt idx="1">
                  <c:v>Información confidencial</c:v>
                </c:pt>
              </c:strCache>
            </c:strRef>
          </c:cat>
          <c:val>
            <c:numRef>
              <c:f>Hoja1!$E$2:$E$3</c:f>
              <c:numCache>
                <c:formatCode>0.0</c:formatCode>
                <c:ptCount val="2"/>
                <c:pt idx="0">
                  <c:v>50.7</c:v>
                </c:pt>
                <c:pt idx="1">
                  <c:v>49.3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C63A-4928-B556-18DD986AC7B5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Ene-Mar’16: 371 solicitudes</c:v>
                </c:pt>
              </c:strCache>
            </c:strRef>
          </c:tx>
          <c:spPr>
            <a:solidFill>
              <a:srgbClr val="1F497D">
                <a:lumMod val="75000"/>
              </a:srgbClr>
            </a:solidFill>
            <a:ln>
              <a:noFill/>
            </a:ln>
            <a:scene3d>
              <a:camera prst="orthographicFront"/>
              <a:lightRig rig="soft" dir="t"/>
            </a:scene3d>
            <a:sp3d>
              <a:bevelT/>
              <a:bevelB/>
              <a:contourClr>
                <a:srgbClr val="000000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Hoja1!$A$2:$A$3</c:f>
              <c:strCache>
                <c:ptCount val="2"/>
                <c:pt idx="0">
                  <c:v>Información reservada</c:v>
                </c:pt>
                <c:pt idx="1">
                  <c:v>Información confidencial</c:v>
                </c:pt>
              </c:strCache>
            </c:strRef>
          </c:cat>
          <c:val>
            <c:numRef>
              <c:f>Hoja1!$F$2:$F$3</c:f>
              <c:numCache>
                <c:formatCode>0.0</c:formatCode>
                <c:ptCount val="2"/>
                <c:pt idx="0">
                  <c:v>69.272237196765502</c:v>
                </c:pt>
                <c:pt idx="1">
                  <c:v>30.727762803234505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35C-4DAB-9077-ACBF76DF6D8A}"/>
            </c:ext>
          </c:extLst>
        </c:ser>
        <c:ser>
          <c:idx val="5"/>
          <c:order val="5"/>
          <c:tx>
            <c:strRef>
              <c:f>Hoja1!$G$1</c:f>
              <c:strCache>
                <c:ptCount val="1"/>
                <c:pt idx="0">
                  <c:v>Ene-Mar’17: 258 solicitudes</c:v>
                </c:pt>
              </c:strCache>
            </c:strRef>
          </c:tx>
          <c:spPr>
            <a:solidFill>
              <a:srgbClr val="C0504D">
                <a:lumMod val="75000"/>
              </a:srgbClr>
            </a:solidFill>
            <a:scene3d>
              <a:camera prst="orthographicFront"/>
              <a:lightRig rig="glow" dir="t">
                <a:rot lat="0" lon="0" rev="6360000"/>
              </a:lightRig>
            </a:scene3d>
            <a:sp3d prstMaterial="flat">
              <a:bevelT/>
              <a:bevelB/>
              <a:contourClr>
                <a:srgbClr val="000000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Hoja1!$A$2:$A$3</c:f>
              <c:strCache>
                <c:ptCount val="2"/>
                <c:pt idx="0">
                  <c:v>Información reservada</c:v>
                </c:pt>
                <c:pt idx="1">
                  <c:v>Información confidencial</c:v>
                </c:pt>
              </c:strCache>
            </c:strRef>
          </c:cat>
          <c:val>
            <c:numRef>
              <c:f>Hoja1!$G$2:$G$3</c:f>
              <c:numCache>
                <c:formatCode>0.0</c:formatCode>
                <c:ptCount val="2"/>
                <c:pt idx="0">
                  <c:v>61.240310077519375</c:v>
                </c:pt>
                <c:pt idx="1">
                  <c:v>38.759689922480625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97"/>
        <c:overlap val="-25"/>
        <c:axId val="400747560"/>
        <c:axId val="400751872"/>
      </c:barChart>
      <c:catAx>
        <c:axId val="400747560"/>
        <c:scaling>
          <c:orientation val="minMax"/>
        </c:scaling>
        <c:delete val="0"/>
        <c:axPos val="b"/>
        <c:numFmt formatCode="General" sourceLinked="0"/>
        <c:majorTickMark val="cross"/>
        <c:minorTickMark val="none"/>
        <c:tickLblPos val="nextTo"/>
        <c:crossAx val="400751872"/>
        <c:crosses val="autoZero"/>
        <c:auto val="1"/>
        <c:lblAlgn val="ctr"/>
        <c:lblOffset val="50"/>
        <c:noMultiLvlLbl val="0"/>
      </c:catAx>
      <c:valAx>
        <c:axId val="400751872"/>
        <c:scaling>
          <c:orientation val="minMax"/>
          <c:max val="105"/>
        </c:scaling>
        <c:delete val="1"/>
        <c:axPos val="l"/>
        <c:numFmt formatCode="0.0" sourceLinked="1"/>
        <c:majorTickMark val="none"/>
        <c:minorTickMark val="none"/>
        <c:tickLblPos val="none"/>
        <c:crossAx val="400747560"/>
        <c:crosses val="autoZero"/>
        <c:crossBetween val="between"/>
      </c:valAx>
      <c:spPr>
        <a:scene3d>
          <a:camera prst="orthographicFront"/>
          <a:lightRig rig="threePt" dir="t"/>
        </a:scene3d>
        <a:sp3d>
          <a:bevelT/>
        </a:sp3d>
      </c:spPr>
    </c:plotArea>
    <c:legend>
      <c:legendPos val="t"/>
      <c:layout>
        <c:manualLayout>
          <c:xMode val="edge"/>
          <c:yMode val="edge"/>
          <c:x val="9.6109610229978895E-3"/>
          <c:y val="2.0833916589676912E-2"/>
          <c:w val="0.98033617440594478"/>
          <c:h val="0.18717296744199963"/>
        </c:manualLayout>
      </c:layout>
      <c:overlay val="0"/>
    </c:legend>
    <c:plotVisOnly val="1"/>
    <c:dispBlanksAs val="gap"/>
    <c:showDLblsOverMax val="0"/>
  </c:chart>
  <c:spPr>
    <a:scene3d>
      <a:camera prst="orthographicFront"/>
      <a:lightRig rig="threePt" dir="t"/>
    </a:scene3d>
    <a:sp3d prstMaterial="matte"/>
  </c:spPr>
  <c:txPr>
    <a:bodyPr/>
    <a:lstStyle/>
    <a:p>
      <a:pPr>
        <a:defRPr sz="1300" b="1">
          <a:solidFill>
            <a:schemeClr val="tx1"/>
          </a:solidFill>
          <a:latin typeface="Calibri" pitchFamily="34" charset="0"/>
        </a:defRPr>
      </a:pPr>
      <a:endParaRPr lang="es-ES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/>
          <a:lstStyle/>
          <a:p>
            <a:pPr>
              <a:defRPr sz="1300" u="sng"/>
            </a:pPr>
            <a:r>
              <a:rPr lang="es-ES" sz="1300" u="sng" dirty="0"/>
              <a:t>Porcentajes</a:t>
            </a:r>
          </a:p>
        </c:rich>
      </c:tx>
      <c:layout>
        <c:manualLayout>
          <c:xMode val="edge"/>
          <c:yMode val="edge"/>
          <c:x val="0.45092590580424613"/>
          <c:y val="0.2326982838265349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1.3744167314742806E-2"/>
          <c:y val="0.2962555474940658"/>
          <c:w val="0.97603905121653145"/>
          <c:h val="0.6012079530501973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Ene-Mar’12: 14,734 solicitudes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Hoja1!$B$2:$B$3</c:f>
              <c:numCache>
                <c:formatCode>0.0</c:formatCode>
                <c:ptCount val="2"/>
                <c:pt idx="0">
                  <c:v>97</c:v>
                </c:pt>
                <c:pt idx="1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ABD-4B0C-8B09-5C4D67EA42BA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Ene-Mar’13: 13,556 solicitudes</c:v>
                </c:pt>
              </c:strCache>
            </c:strRef>
          </c:tx>
          <c:spPr>
            <a:solidFill>
              <a:srgbClr val="EB641B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Hoja1!$C$2:$C$3</c:f>
              <c:numCache>
                <c:formatCode>0.0</c:formatCode>
                <c:ptCount val="2"/>
                <c:pt idx="0">
                  <c:v>97.7</c:v>
                </c:pt>
                <c:pt idx="1">
                  <c:v>2.2999999999999998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ABD-4B0C-8B09-5C4D67EA42BA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Ene-Mar’14: 18,149 solicitudes</c:v>
                </c:pt>
              </c:strCache>
            </c:strRef>
          </c:tx>
          <c:spPr>
            <a:solidFill>
              <a:srgbClr val="009999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Hoja1!$D$2:$D$3</c:f>
              <c:numCache>
                <c:formatCode>0.0</c:formatCode>
                <c:ptCount val="2"/>
                <c:pt idx="0">
                  <c:v>97.9</c:v>
                </c:pt>
                <c:pt idx="1">
                  <c:v>2.1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ABD-4B0C-8B09-5C4D67EA42BA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Ene-Mar’15: 15,153 solicitudes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Hoja1!$E$2:$E$3</c:f>
              <c:numCache>
                <c:formatCode>0.0</c:formatCode>
                <c:ptCount val="2"/>
                <c:pt idx="0">
                  <c:v>98.4</c:v>
                </c:pt>
                <c:pt idx="1">
                  <c:v>1.6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9ABD-4B0C-8B09-5C4D67EA42BA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Ene-Mar’16: 17,440 solicitudes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Hoja1!$F$2:$F$3</c:f>
              <c:numCache>
                <c:formatCode>0.0</c:formatCode>
                <c:ptCount val="2"/>
                <c:pt idx="0">
                  <c:v>97.482798165137623</c:v>
                </c:pt>
                <c:pt idx="1">
                  <c:v>2.5172018348623855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23C-4E7B-8FB3-529C4C35AF4D}"/>
            </c:ext>
          </c:extLst>
        </c:ser>
        <c:ser>
          <c:idx val="5"/>
          <c:order val="5"/>
          <c:tx>
            <c:strRef>
              <c:f>Hoja1!$G$1</c:f>
              <c:strCache>
                <c:ptCount val="1"/>
                <c:pt idx="0">
                  <c:v>Ene-Mar’17: 23,253 solicitudes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Hoja1!$G$2:$G$3</c:f>
              <c:numCache>
                <c:formatCode>0.0</c:formatCode>
                <c:ptCount val="2"/>
                <c:pt idx="0">
                  <c:v>94.065281899109792</c:v>
                </c:pt>
                <c:pt idx="1">
                  <c:v>5.9347181008902083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400749128"/>
        <c:axId val="400749520"/>
      </c:barChart>
      <c:catAx>
        <c:axId val="400749128"/>
        <c:scaling>
          <c:orientation val="minMax"/>
        </c:scaling>
        <c:delete val="0"/>
        <c:axPos val="b"/>
        <c:numFmt formatCode="General" sourceLinked="0"/>
        <c:majorTickMark val="cross"/>
        <c:minorTickMark val="none"/>
        <c:tickLblPos val="nextTo"/>
        <c:crossAx val="400749520"/>
        <c:crosses val="autoZero"/>
        <c:auto val="1"/>
        <c:lblAlgn val="ctr"/>
        <c:lblOffset val="100"/>
        <c:noMultiLvlLbl val="0"/>
      </c:catAx>
      <c:valAx>
        <c:axId val="400749520"/>
        <c:scaling>
          <c:orientation val="minMax"/>
        </c:scaling>
        <c:delete val="1"/>
        <c:axPos val="l"/>
        <c:numFmt formatCode="0.0" sourceLinked="1"/>
        <c:majorTickMark val="none"/>
        <c:minorTickMark val="none"/>
        <c:tickLblPos val="none"/>
        <c:crossAx val="400749128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1.2708657371403174E-2"/>
          <c:y val="1.893217700098233E-2"/>
          <c:w val="0.97163571607123034"/>
          <c:h val="0.15256148688373133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300" b="1">
          <a:latin typeface="Calibri" pitchFamily="34" charset="0"/>
        </a:defRPr>
      </a:pPr>
      <a:endParaRPr lang="es-E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33411633785774619"/>
          <c:y val="1.4869357191353651E-2"/>
          <c:w val="0.61955737815119061"/>
          <c:h val="0.9600663717720122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Ene-Mar’12: 14,734 solicitudes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152400" dist="317500" dir="5400000" sx="90000" sy="-19000" rotWithShape="0">
                <a:prstClr val="black">
                  <a:alpha val="15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Hoja1!$A$2:$A$6</c:f>
              <c:strCache>
                <c:ptCount val="5"/>
                <c:pt idx="0">
                  <c:v>Sí</c:v>
                </c:pt>
                <c:pt idx="1">
                  <c:v>Sí. Consulta directa</c:v>
                </c:pt>
                <c:pt idx="2">
                  <c:v>No. Por no pagar cuota de reproducción</c:v>
                </c:pt>
                <c:pt idx="3">
                  <c:v>No. Por caducidad del trámite</c:v>
                </c:pt>
                <c:pt idx="4">
                  <c:v>No. Otra razón</c:v>
                </c:pt>
              </c:strCache>
            </c:strRef>
          </c:cat>
          <c:val>
            <c:numRef>
              <c:f>Hoja1!$B$2:$B$6</c:f>
              <c:numCache>
                <c:formatCode>0.0</c:formatCode>
                <c:ptCount val="5"/>
                <c:pt idx="0">
                  <c:v>96.1</c:v>
                </c:pt>
                <c:pt idx="1">
                  <c:v>0.8</c:v>
                </c:pt>
                <c:pt idx="2">
                  <c:v>2.1</c:v>
                </c:pt>
                <c:pt idx="3">
                  <c:v>0.1</c:v>
                </c:pt>
                <c:pt idx="4">
                  <c:v>0.8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F59-4C92-9290-76AEC0271C4A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Ene-Mar’13: 13,556 solicitudes</c:v>
                </c:pt>
              </c:strCache>
            </c:strRef>
          </c:tx>
          <c:spPr>
            <a:solidFill>
              <a:srgbClr val="EB641B"/>
            </a:solidFill>
            <a:ln>
              <a:noFill/>
            </a:ln>
            <a:effectLst>
              <a:outerShdw blurRad="152400" dist="317500" dir="5400000" sx="90000" sy="-19000" rotWithShape="0">
                <a:prstClr val="black">
                  <a:alpha val="15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Hoja1!$A$2:$A$6</c:f>
              <c:strCache>
                <c:ptCount val="5"/>
                <c:pt idx="0">
                  <c:v>Sí</c:v>
                </c:pt>
                <c:pt idx="1">
                  <c:v>Sí. Consulta directa</c:v>
                </c:pt>
                <c:pt idx="2">
                  <c:v>No. Por no pagar cuota de reproducción</c:v>
                </c:pt>
                <c:pt idx="3">
                  <c:v>No. Por caducidad del trámite</c:v>
                </c:pt>
                <c:pt idx="4">
                  <c:v>No. Otra razón</c:v>
                </c:pt>
              </c:strCache>
            </c:strRef>
          </c:cat>
          <c:val>
            <c:numRef>
              <c:f>Hoja1!$C$2:$C$6</c:f>
              <c:numCache>
                <c:formatCode>0.0</c:formatCode>
                <c:ptCount val="5"/>
                <c:pt idx="0">
                  <c:v>97.3</c:v>
                </c:pt>
                <c:pt idx="1">
                  <c:v>0.4</c:v>
                </c:pt>
                <c:pt idx="2">
                  <c:v>1.3</c:v>
                </c:pt>
                <c:pt idx="3">
                  <c:v>0.1</c:v>
                </c:pt>
                <c:pt idx="4">
                  <c:v>0.8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F59-4C92-9290-76AEC0271C4A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Ene-Mar’14: 18,149 solicitudes</c:v>
                </c:pt>
              </c:strCache>
            </c:strRef>
          </c:tx>
          <c:spPr>
            <a:solidFill>
              <a:srgbClr val="009999"/>
            </a:solidFill>
            <a:ln>
              <a:noFill/>
            </a:ln>
            <a:effectLst/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Hoja1!$A$2:$A$6</c:f>
              <c:strCache>
                <c:ptCount val="5"/>
                <c:pt idx="0">
                  <c:v>Sí</c:v>
                </c:pt>
                <c:pt idx="1">
                  <c:v>Sí. Consulta directa</c:v>
                </c:pt>
                <c:pt idx="2">
                  <c:v>No. Por no pagar cuota de reproducción</c:v>
                </c:pt>
                <c:pt idx="3">
                  <c:v>No. Por caducidad del trámite</c:v>
                </c:pt>
                <c:pt idx="4">
                  <c:v>No. Otra razón</c:v>
                </c:pt>
              </c:strCache>
            </c:strRef>
          </c:cat>
          <c:val>
            <c:numRef>
              <c:f>Hoja1!$D$2:$D$6</c:f>
              <c:numCache>
                <c:formatCode>0.0</c:formatCode>
                <c:ptCount val="5"/>
                <c:pt idx="0">
                  <c:v>97.6</c:v>
                </c:pt>
                <c:pt idx="1">
                  <c:v>0.2</c:v>
                </c:pt>
                <c:pt idx="2">
                  <c:v>1</c:v>
                </c:pt>
                <c:pt idx="3">
                  <c:v>0.1</c:v>
                </c:pt>
                <c:pt idx="4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F59-4C92-9290-76AEC0271C4A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Ene-Mar’15: 15,153 solicitudes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effectLst/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Hoja1!$A$2:$A$6</c:f>
              <c:strCache>
                <c:ptCount val="5"/>
                <c:pt idx="0">
                  <c:v>Sí</c:v>
                </c:pt>
                <c:pt idx="1">
                  <c:v>Sí. Consulta directa</c:v>
                </c:pt>
                <c:pt idx="2">
                  <c:v>No. Por no pagar cuota de reproducción</c:v>
                </c:pt>
                <c:pt idx="3">
                  <c:v>No. Por caducidad del trámite</c:v>
                </c:pt>
                <c:pt idx="4">
                  <c:v>No. Otra razón</c:v>
                </c:pt>
              </c:strCache>
            </c:strRef>
          </c:cat>
          <c:val>
            <c:numRef>
              <c:f>Hoja1!$E$2:$E$6</c:f>
              <c:numCache>
                <c:formatCode>0.0</c:formatCode>
                <c:ptCount val="5"/>
                <c:pt idx="0">
                  <c:v>98.1</c:v>
                </c:pt>
                <c:pt idx="1">
                  <c:v>0.3</c:v>
                </c:pt>
                <c:pt idx="2">
                  <c:v>0.9</c:v>
                </c:pt>
                <c:pt idx="3">
                  <c:v>0</c:v>
                </c:pt>
                <c:pt idx="4">
                  <c:v>0.7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BF59-4C92-9290-76AEC0271C4A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Ene-Mar’16: 17,440 solicitudes</c:v>
                </c:pt>
              </c:strCache>
            </c:strRef>
          </c:tx>
          <c:spPr>
            <a:solidFill>
              <a:srgbClr val="1F497D">
                <a:lumMod val="75000"/>
              </a:srgbClr>
            </a:solidFill>
            <a:ln>
              <a:noFill/>
            </a:ln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Hoja1!$A$2:$A$6</c:f>
              <c:strCache>
                <c:ptCount val="5"/>
                <c:pt idx="0">
                  <c:v>Sí</c:v>
                </c:pt>
                <c:pt idx="1">
                  <c:v>Sí. Consulta directa</c:v>
                </c:pt>
                <c:pt idx="2">
                  <c:v>No. Por no pagar cuota de reproducción</c:v>
                </c:pt>
                <c:pt idx="3">
                  <c:v>No. Por caducidad del trámite</c:v>
                </c:pt>
                <c:pt idx="4">
                  <c:v>No. Otra razón</c:v>
                </c:pt>
              </c:strCache>
            </c:strRef>
          </c:cat>
          <c:val>
            <c:numRef>
              <c:f>Hoja1!$F$2:$F$6</c:f>
              <c:numCache>
                <c:formatCode>0.0</c:formatCode>
                <c:ptCount val="5"/>
                <c:pt idx="0">
                  <c:v>97.213302752293572</c:v>
                </c:pt>
                <c:pt idx="1">
                  <c:v>0.26949541284403672</c:v>
                </c:pt>
                <c:pt idx="2">
                  <c:v>0.9919724770642202</c:v>
                </c:pt>
                <c:pt idx="3">
                  <c:v>0.14334862385321101</c:v>
                </c:pt>
                <c:pt idx="4">
                  <c:v>1.3818807339449541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91F-4EEB-9519-24C9FFBA031B}"/>
            </c:ext>
          </c:extLst>
        </c:ser>
        <c:ser>
          <c:idx val="5"/>
          <c:order val="5"/>
          <c:tx>
            <c:strRef>
              <c:f>Hoja1!$G$1</c:f>
              <c:strCache>
                <c:ptCount val="1"/>
                <c:pt idx="0">
                  <c:v>Ene-Mar’17: 23,253 solicitudes</c:v>
                </c:pt>
              </c:strCache>
            </c:strRef>
          </c:tx>
          <c:spPr>
            <a:solidFill>
              <a:srgbClr val="C0504D">
                <a:lumMod val="75000"/>
              </a:srgbClr>
            </a:solidFill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Hoja1!$A$2:$A$6</c:f>
              <c:strCache>
                <c:ptCount val="5"/>
                <c:pt idx="0">
                  <c:v>Sí</c:v>
                </c:pt>
                <c:pt idx="1">
                  <c:v>Sí. Consulta directa</c:v>
                </c:pt>
                <c:pt idx="2">
                  <c:v>No. Por no pagar cuota de reproducción</c:v>
                </c:pt>
                <c:pt idx="3">
                  <c:v>No. Por caducidad del trámite</c:v>
                </c:pt>
                <c:pt idx="4">
                  <c:v>No. Otra razón</c:v>
                </c:pt>
              </c:strCache>
            </c:strRef>
          </c:cat>
          <c:val>
            <c:numRef>
              <c:f>Hoja1!$G$2:$G$6</c:f>
              <c:numCache>
                <c:formatCode>0.0</c:formatCode>
                <c:ptCount val="5"/>
                <c:pt idx="0">
                  <c:v>93.450307487205947</c:v>
                </c:pt>
                <c:pt idx="1">
                  <c:v>0.61497441190384039</c:v>
                </c:pt>
                <c:pt idx="2">
                  <c:v>0.49886036210381457</c:v>
                </c:pt>
                <c:pt idx="3">
                  <c:v>1.2901561088891756E-2</c:v>
                </c:pt>
                <c:pt idx="4">
                  <c:v>5.4229561776975013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4"/>
        <c:axId val="403456864"/>
        <c:axId val="351216352"/>
      </c:barChart>
      <c:valAx>
        <c:axId val="351216352"/>
        <c:scaling>
          <c:orientation val="minMax"/>
        </c:scaling>
        <c:delete val="1"/>
        <c:axPos val="t"/>
        <c:numFmt formatCode="0.0" sourceLinked="1"/>
        <c:majorTickMark val="out"/>
        <c:minorTickMark val="none"/>
        <c:tickLblPos val="none"/>
        <c:crossAx val="403456864"/>
        <c:crosses val="autoZero"/>
        <c:crossBetween val="between"/>
      </c:valAx>
      <c:catAx>
        <c:axId val="403456864"/>
        <c:scaling>
          <c:orientation val="maxMin"/>
        </c:scaling>
        <c:delete val="0"/>
        <c:axPos val="l"/>
        <c:numFmt formatCode="General" sourceLinked="0"/>
        <c:majorTickMark val="cross"/>
        <c:minorTickMark val="none"/>
        <c:tickLblPos val="nextTo"/>
        <c:crossAx val="351216352"/>
        <c:crosses val="autoZero"/>
        <c:auto val="1"/>
        <c:lblAlgn val="ctr"/>
        <c:lblOffset val="100"/>
        <c:noMultiLvlLbl val="0"/>
      </c:catAx>
    </c:plotArea>
    <c:legend>
      <c:legendPos val="tr"/>
      <c:layout>
        <c:manualLayout>
          <c:xMode val="edge"/>
          <c:yMode val="edge"/>
          <c:x val="0.67491025259549653"/>
          <c:y val="0.39051944378709907"/>
          <c:w val="0.30885235881035772"/>
          <c:h val="0.5420558157290168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300" b="1">
          <a:latin typeface="Calibri" pitchFamily="34" charset="0"/>
        </a:defRPr>
      </a:pPr>
      <a:endParaRPr lang="es-ES"/>
    </a:p>
  </c:txPr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/>
          <a:lstStyle/>
          <a:p>
            <a:pPr>
              <a:defRPr sz="1300" u="sng"/>
            </a:pPr>
            <a:r>
              <a:rPr lang="es-ES" sz="1300" u="sng" dirty="0"/>
              <a:t>Porcentajes</a:t>
            </a:r>
          </a:p>
        </c:rich>
      </c:tx>
      <c:layout>
        <c:manualLayout>
          <c:xMode val="edge"/>
          <c:yMode val="edge"/>
          <c:x val="0.45262951981744642"/>
          <c:y val="0.249364833841933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1.0216781468725697E-2"/>
          <c:y val="0.36014402348889946"/>
          <c:w val="0.97956643706254865"/>
          <c:h val="0.534883395391808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Ene-Mar’12: 14,734 solicitudes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Hoja1!$B$2:$B$3</c:f>
              <c:numCache>
                <c:formatCode>0.0</c:formatCode>
                <c:ptCount val="2"/>
                <c:pt idx="0">
                  <c:v>6.8</c:v>
                </c:pt>
                <c:pt idx="1">
                  <c:v>93.2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2AC-4510-862B-8CD4CEF143B6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Ene-Mar’13: 13,556 solicitudes</c:v>
                </c:pt>
              </c:strCache>
            </c:strRef>
          </c:tx>
          <c:spPr>
            <a:solidFill>
              <a:srgbClr val="EB641B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Hoja1!$C$2:$C$3</c:f>
              <c:numCache>
                <c:formatCode>0.0</c:formatCode>
                <c:ptCount val="2"/>
                <c:pt idx="0">
                  <c:v>5.6</c:v>
                </c:pt>
                <c:pt idx="1">
                  <c:v>94.4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2AC-4510-862B-8CD4CEF143B6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Ene-Mar’14: 18,149 solicitudes</c:v>
                </c:pt>
              </c:strCache>
            </c:strRef>
          </c:tx>
          <c:spPr>
            <a:solidFill>
              <a:srgbClr val="009999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Hoja1!$D$2:$D$3</c:f>
              <c:numCache>
                <c:formatCode>0.0</c:formatCode>
                <c:ptCount val="2"/>
                <c:pt idx="0">
                  <c:v>4.5</c:v>
                </c:pt>
                <c:pt idx="1">
                  <c:v>95.5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A2AC-4510-862B-8CD4CEF143B6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Ene-Mar’15: 15,153 solicitudes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Hoja1!$E$2:$E$3</c:f>
              <c:numCache>
                <c:formatCode>0.0</c:formatCode>
                <c:ptCount val="2"/>
                <c:pt idx="0">
                  <c:v>5.4</c:v>
                </c:pt>
                <c:pt idx="1">
                  <c:v>94.6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A2AC-4510-862B-8CD4CEF143B6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Ene-Mar’16: 17,440 solicitudes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Hoja1!$F$2:$F$3</c:f>
              <c:numCache>
                <c:formatCode>0.0</c:formatCode>
                <c:ptCount val="2"/>
                <c:pt idx="0">
                  <c:v>4</c:v>
                </c:pt>
                <c:pt idx="1">
                  <c:v>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14F-4A40-8115-20F881FF1130}"/>
            </c:ext>
          </c:extLst>
        </c:ser>
        <c:ser>
          <c:idx val="5"/>
          <c:order val="5"/>
          <c:tx>
            <c:strRef>
              <c:f>Hoja1!$G$1</c:f>
              <c:strCache>
                <c:ptCount val="1"/>
                <c:pt idx="0">
                  <c:v>Ene-Mar’17: 23,253 solicitudes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Hoja1!$G$2:$G$3</c:f>
              <c:numCache>
                <c:formatCode>0.0</c:formatCode>
                <c:ptCount val="2"/>
                <c:pt idx="0">
                  <c:v>1.5352857695781188</c:v>
                </c:pt>
                <c:pt idx="1">
                  <c:v>98.464714230421876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403457256"/>
        <c:axId val="403458824"/>
      </c:barChart>
      <c:catAx>
        <c:axId val="403457256"/>
        <c:scaling>
          <c:orientation val="minMax"/>
        </c:scaling>
        <c:delete val="0"/>
        <c:axPos val="b"/>
        <c:numFmt formatCode="General" sourceLinked="0"/>
        <c:majorTickMark val="cross"/>
        <c:minorTickMark val="none"/>
        <c:tickLblPos val="nextTo"/>
        <c:crossAx val="403458824"/>
        <c:crosses val="autoZero"/>
        <c:auto val="1"/>
        <c:lblAlgn val="ctr"/>
        <c:lblOffset val="100"/>
        <c:noMultiLvlLbl val="0"/>
      </c:catAx>
      <c:valAx>
        <c:axId val="403458824"/>
        <c:scaling>
          <c:orientation val="minMax"/>
        </c:scaling>
        <c:delete val="1"/>
        <c:axPos val="l"/>
        <c:numFmt formatCode="0.0" sourceLinked="1"/>
        <c:majorTickMark val="none"/>
        <c:minorTickMark val="none"/>
        <c:tickLblPos val="none"/>
        <c:crossAx val="403457256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6.669397844683924E-3"/>
          <c:y val="1.8932177000982341E-2"/>
          <c:w val="0.98451213754027334"/>
          <c:h val="0.15256148688373133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300" b="1">
          <a:latin typeface="Calibri" pitchFamily="34" charset="0"/>
        </a:defRPr>
      </a:pPr>
      <a:endParaRPr lang="es-E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2006: 6,621
solicitudes</c:v>
                </c:pt>
              </c:strCache>
            </c:strRef>
          </c:tx>
          <c:spPr>
            <a:ln>
              <a:solidFill>
                <a:srgbClr val="CC0066"/>
              </a:solidFill>
            </a:ln>
          </c:spPr>
          <c:marker>
            <c:symbol val="diamond"/>
            <c:size val="7"/>
            <c:spPr>
              <a:solidFill>
                <a:srgbClr val="CC0066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Hoja1!$B$2:$B$13</c:f>
              <c:numCache>
                <c:formatCode>#,##0</c:formatCode>
                <c:ptCount val="12"/>
                <c:pt idx="0">
                  <c:v>348</c:v>
                </c:pt>
                <c:pt idx="1">
                  <c:v>373</c:v>
                </c:pt>
                <c:pt idx="2">
                  <c:v>464</c:v>
                </c:pt>
                <c:pt idx="3">
                  <c:v>430</c:v>
                </c:pt>
                <c:pt idx="4">
                  <c:v>558</c:v>
                </c:pt>
                <c:pt idx="5">
                  <c:v>574</c:v>
                </c:pt>
                <c:pt idx="6">
                  <c:v>490</c:v>
                </c:pt>
                <c:pt idx="7">
                  <c:v>718</c:v>
                </c:pt>
                <c:pt idx="8">
                  <c:v>603</c:v>
                </c:pt>
                <c:pt idx="9">
                  <c:v>746</c:v>
                </c:pt>
                <c:pt idx="10">
                  <c:v>940</c:v>
                </c:pt>
                <c:pt idx="11">
                  <c:v>377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2007: 19,044
solicitudes</c:v>
                </c:pt>
              </c:strCache>
            </c:strRef>
          </c:tx>
          <c:spPr>
            <a:ln>
              <a:solidFill>
                <a:srgbClr val="FFC000"/>
              </a:solidFill>
            </a:ln>
          </c:spPr>
          <c:marker>
            <c:spPr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Hoja1!$C$2:$C$13</c:f>
              <c:numCache>
                <c:formatCode>#,##0</c:formatCode>
                <c:ptCount val="12"/>
                <c:pt idx="0">
                  <c:v>1048</c:v>
                </c:pt>
                <c:pt idx="1">
                  <c:v>1287</c:v>
                </c:pt>
                <c:pt idx="2">
                  <c:v>1299</c:v>
                </c:pt>
                <c:pt idx="3">
                  <c:v>1501</c:v>
                </c:pt>
                <c:pt idx="4">
                  <c:v>1353</c:v>
                </c:pt>
                <c:pt idx="5">
                  <c:v>1332</c:v>
                </c:pt>
                <c:pt idx="6">
                  <c:v>1467</c:v>
                </c:pt>
                <c:pt idx="7">
                  <c:v>1661</c:v>
                </c:pt>
                <c:pt idx="8">
                  <c:v>1843</c:v>
                </c:pt>
                <c:pt idx="9">
                  <c:v>2999</c:v>
                </c:pt>
                <c:pt idx="10">
                  <c:v>2323</c:v>
                </c:pt>
                <c:pt idx="11">
                  <c:v>931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2008: 41,164
solicitudes</c:v>
                </c:pt>
              </c:strCache>
            </c:strRef>
          </c:tx>
          <c:spPr>
            <a:ln>
              <a:solidFill>
                <a:srgbClr val="39639D"/>
              </a:solidFill>
            </a:ln>
          </c:spPr>
          <c:marker>
            <c:spPr>
              <a:solidFill>
                <a:srgbClr val="39639D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Hoja1!$D$2:$D$13</c:f>
              <c:numCache>
                <c:formatCode>#,##0</c:formatCode>
                <c:ptCount val="12"/>
                <c:pt idx="0">
                  <c:v>2081</c:v>
                </c:pt>
                <c:pt idx="1">
                  <c:v>1831</c:v>
                </c:pt>
                <c:pt idx="2">
                  <c:v>2193</c:v>
                </c:pt>
                <c:pt idx="3">
                  <c:v>3526</c:v>
                </c:pt>
                <c:pt idx="4">
                  <c:v>4238</c:v>
                </c:pt>
                <c:pt idx="5">
                  <c:v>4996</c:v>
                </c:pt>
                <c:pt idx="6">
                  <c:v>3650</c:v>
                </c:pt>
                <c:pt idx="7">
                  <c:v>3832</c:v>
                </c:pt>
                <c:pt idx="8">
                  <c:v>3520</c:v>
                </c:pt>
                <c:pt idx="9">
                  <c:v>4149</c:v>
                </c:pt>
                <c:pt idx="10">
                  <c:v>3887</c:v>
                </c:pt>
                <c:pt idx="11">
                  <c:v>3261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2009: 96,233
solicitudes</c:v>
                </c:pt>
              </c:strCache>
            </c:strRef>
          </c:tx>
          <c:spPr>
            <a:ln>
              <a:solidFill>
                <a:srgbClr val="A6A6A6"/>
              </a:solidFill>
            </a:ln>
          </c:spPr>
          <c:marker>
            <c:symbol val="circle"/>
            <c:size val="7"/>
            <c:spPr>
              <a:solidFill>
                <a:srgbClr val="A6A6A6"/>
              </a:solidFill>
              <a:ln w="15875"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Hoja1!$E$2:$E$13</c:f>
              <c:numCache>
                <c:formatCode>#,##0</c:formatCode>
                <c:ptCount val="12"/>
                <c:pt idx="0">
                  <c:v>2942</c:v>
                </c:pt>
                <c:pt idx="1">
                  <c:v>4447</c:v>
                </c:pt>
                <c:pt idx="2">
                  <c:v>6832</c:v>
                </c:pt>
                <c:pt idx="3">
                  <c:v>8074</c:v>
                </c:pt>
                <c:pt idx="4">
                  <c:v>9151</c:v>
                </c:pt>
                <c:pt idx="5">
                  <c:v>13898</c:v>
                </c:pt>
                <c:pt idx="6">
                  <c:v>8191</c:v>
                </c:pt>
                <c:pt idx="7">
                  <c:v>9888</c:v>
                </c:pt>
                <c:pt idx="8">
                  <c:v>6665</c:v>
                </c:pt>
                <c:pt idx="9">
                  <c:v>10750</c:v>
                </c:pt>
                <c:pt idx="10">
                  <c:v>8286</c:v>
                </c:pt>
                <c:pt idx="11">
                  <c:v>7109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2010: 89,571
solicitudes</c:v>
                </c:pt>
              </c:strCache>
            </c:strRef>
          </c:tx>
          <c:spPr>
            <a:ln>
              <a:solidFill>
                <a:srgbClr val="996633"/>
              </a:solidFill>
            </a:ln>
          </c:spPr>
          <c:marker>
            <c:symbol val="star"/>
            <c:size val="8"/>
            <c:spPr>
              <a:noFill/>
              <a:ln w="12700">
                <a:solidFill>
                  <a:srgbClr val="996633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Hoja1!$F$2:$F$13</c:f>
              <c:numCache>
                <c:formatCode>#,##0</c:formatCode>
                <c:ptCount val="12"/>
                <c:pt idx="0">
                  <c:v>7733</c:v>
                </c:pt>
                <c:pt idx="1">
                  <c:v>7514</c:v>
                </c:pt>
                <c:pt idx="2">
                  <c:v>6814</c:v>
                </c:pt>
                <c:pt idx="3">
                  <c:v>6521</c:v>
                </c:pt>
                <c:pt idx="4">
                  <c:v>5694</c:v>
                </c:pt>
                <c:pt idx="5">
                  <c:v>10198</c:v>
                </c:pt>
                <c:pt idx="6">
                  <c:v>7680</c:v>
                </c:pt>
                <c:pt idx="7">
                  <c:v>7852</c:v>
                </c:pt>
                <c:pt idx="8">
                  <c:v>8463</c:v>
                </c:pt>
                <c:pt idx="9">
                  <c:v>7544</c:v>
                </c:pt>
                <c:pt idx="10">
                  <c:v>8478</c:v>
                </c:pt>
                <c:pt idx="11">
                  <c:v>5080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Hoja1!$G$1</c:f>
              <c:strCache>
                <c:ptCount val="1"/>
                <c:pt idx="0">
                  <c:v>2011: 94,048
solicitudes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ymbol val="diamond"/>
            <c:size val="7"/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Hoja1!$G$2:$G$13</c:f>
              <c:numCache>
                <c:formatCode>#,##0</c:formatCode>
                <c:ptCount val="12"/>
                <c:pt idx="0">
                  <c:v>6867</c:v>
                </c:pt>
                <c:pt idx="1">
                  <c:v>8106</c:v>
                </c:pt>
                <c:pt idx="2">
                  <c:v>10689</c:v>
                </c:pt>
                <c:pt idx="3">
                  <c:v>7339</c:v>
                </c:pt>
                <c:pt idx="4">
                  <c:v>8271</c:v>
                </c:pt>
                <c:pt idx="5">
                  <c:v>8200</c:v>
                </c:pt>
                <c:pt idx="6">
                  <c:v>4249</c:v>
                </c:pt>
                <c:pt idx="7">
                  <c:v>10445</c:v>
                </c:pt>
                <c:pt idx="8">
                  <c:v>7330</c:v>
                </c:pt>
                <c:pt idx="9">
                  <c:v>8214</c:v>
                </c:pt>
                <c:pt idx="10">
                  <c:v>9172</c:v>
                </c:pt>
                <c:pt idx="11">
                  <c:v>5166</c:v>
                </c:pt>
              </c:numCache>
            </c:numRef>
          </c:val>
          <c:smooth val="0"/>
        </c:ser>
        <c:ser>
          <c:idx val="6"/>
          <c:order val="6"/>
          <c:tx>
            <c:strRef>
              <c:f>Hoja1!$H$1</c:f>
              <c:strCache>
                <c:ptCount val="1"/>
                <c:pt idx="0">
                  <c:v>2012: 91,576
solicitudes</c:v>
                </c:pt>
              </c:strCache>
            </c:strRef>
          </c:tx>
          <c:spPr>
            <a:ln>
              <a:solidFill>
                <a:srgbClr val="00B0F0"/>
              </a:solidFill>
            </a:ln>
          </c:spPr>
          <c:marker>
            <c:spPr>
              <a:solidFill>
                <a:srgbClr val="00B0F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Hoja1!$H$2:$H$13</c:f>
              <c:numCache>
                <c:formatCode>#,##0</c:formatCode>
                <c:ptCount val="12"/>
                <c:pt idx="0">
                  <c:v>8880</c:v>
                </c:pt>
                <c:pt idx="1">
                  <c:v>8502</c:v>
                </c:pt>
                <c:pt idx="2">
                  <c:v>8262</c:v>
                </c:pt>
                <c:pt idx="3">
                  <c:v>6918</c:v>
                </c:pt>
                <c:pt idx="4">
                  <c:v>8124</c:v>
                </c:pt>
                <c:pt idx="5">
                  <c:v>8677</c:v>
                </c:pt>
                <c:pt idx="6">
                  <c:v>6214</c:v>
                </c:pt>
                <c:pt idx="7">
                  <c:v>8728</c:v>
                </c:pt>
                <c:pt idx="8">
                  <c:v>5819</c:v>
                </c:pt>
                <c:pt idx="9">
                  <c:v>10105</c:v>
                </c:pt>
                <c:pt idx="10">
                  <c:v>8065</c:v>
                </c:pt>
                <c:pt idx="11">
                  <c:v>3282</c:v>
                </c:pt>
              </c:numCache>
            </c:numRef>
          </c:val>
          <c:smooth val="0"/>
        </c:ser>
        <c:ser>
          <c:idx val="7"/>
          <c:order val="7"/>
          <c:tx>
            <c:strRef>
              <c:f>Hoja1!$I$1</c:f>
              <c:strCache>
                <c:ptCount val="1"/>
                <c:pt idx="0">
                  <c:v>2013: 103,470
solicitudes</c:v>
                </c:pt>
              </c:strCache>
            </c:strRef>
          </c:tx>
          <c:spPr>
            <a:ln>
              <a:solidFill>
                <a:srgbClr val="EB641B"/>
              </a:solidFill>
            </a:ln>
          </c:spPr>
          <c:marker>
            <c:symbol val="triangle"/>
            <c:size val="7"/>
            <c:spPr>
              <a:solidFill>
                <a:srgbClr val="EB641B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Hoja1!$I$2:$I$13</c:f>
              <c:numCache>
                <c:formatCode>#,##0</c:formatCode>
                <c:ptCount val="12"/>
                <c:pt idx="0">
                  <c:v>10596</c:v>
                </c:pt>
                <c:pt idx="1">
                  <c:v>8346</c:v>
                </c:pt>
                <c:pt idx="2">
                  <c:v>6157</c:v>
                </c:pt>
                <c:pt idx="3">
                  <c:v>10621</c:v>
                </c:pt>
                <c:pt idx="4">
                  <c:v>8988</c:v>
                </c:pt>
                <c:pt idx="5">
                  <c:v>9991</c:v>
                </c:pt>
                <c:pt idx="6">
                  <c:v>6531</c:v>
                </c:pt>
                <c:pt idx="7">
                  <c:v>10800</c:v>
                </c:pt>
                <c:pt idx="8">
                  <c:v>7511</c:v>
                </c:pt>
                <c:pt idx="9">
                  <c:v>10270</c:v>
                </c:pt>
                <c:pt idx="10">
                  <c:v>8674</c:v>
                </c:pt>
                <c:pt idx="11">
                  <c:v>4985</c:v>
                </c:pt>
              </c:numCache>
            </c:numRef>
          </c:val>
          <c:smooth val="0"/>
        </c:ser>
        <c:ser>
          <c:idx val="8"/>
          <c:order val="8"/>
          <c:tx>
            <c:strRef>
              <c:f>Hoja1!$J$1</c:f>
              <c:strCache>
                <c:ptCount val="1"/>
                <c:pt idx="0">
                  <c:v>2014: 111,964
solicitudes</c:v>
                </c:pt>
              </c:strCache>
            </c:strRef>
          </c:tx>
          <c:spPr>
            <a:ln>
              <a:solidFill>
                <a:srgbClr val="009999"/>
              </a:solidFill>
            </a:ln>
          </c:spPr>
          <c:marker>
            <c:symbol val="circle"/>
            <c:size val="7"/>
            <c:spPr>
              <a:solidFill>
                <a:srgbClr val="009999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Hoja1!$J$2:$J$13</c:f>
              <c:numCache>
                <c:formatCode>#,##0</c:formatCode>
                <c:ptCount val="12"/>
                <c:pt idx="0">
                  <c:v>11398</c:v>
                </c:pt>
                <c:pt idx="1">
                  <c:v>9738</c:v>
                </c:pt>
                <c:pt idx="2">
                  <c:v>10790</c:v>
                </c:pt>
                <c:pt idx="3">
                  <c:v>8214</c:v>
                </c:pt>
                <c:pt idx="4">
                  <c:v>8515</c:v>
                </c:pt>
                <c:pt idx="5">
                  <c:v>9721</c:v>
                </c:pt>
                <c:pt idx="6">
                  <c:v>5863</c:v>
                </c:pt>
                <c:pt idx="7">
                  <c:v>11069</c:v>
                </c:pt>
                <c:pt idx="8">
                  <c:v>9141</c:v>
                </c:pt>
                <c:pt idx="9">
                  <c:v>11553</c:v>
                </c:pt>
                <c:pt idx="10">
                  <c:v>10000</c:v>
                </c:pt>
                <c:pt idx="11">
                  <c:v>5962</c:v>
                </c:pt>
              </c:numCache>
            </c:numRef>
          </c:val>
          <c:smooth val="0"/>
        </c:ser>
        <c:ser>
          <c:idx val="9"/>
          <c:order val="9"/>
          <c:tx>
            <c:strRef>
              <c:f>Hoja1!$K$1</c:f>
              <c:strCache>
                <c:ptCount val="1"/>
                <c:pt idx="0">
                  <c:v>2015: 106,525
solicitudes</c:v>
                </c:pt>
              </c:strCache>
            </c:strRef>
          </c:tx>
          <c:spPr>
            <a:ln>
              <a:solidFill>
                <a:srgbClr val="33CCCC"/>
              </a:solidFill>
            </a:ln>
          </c:spPr>
          <c:marker>
            <c:symbol val="star"/>
            <c:size val="7"/>
            <c:spPr>
              <a:noFill/>
              <a:ln>
                <a:solidFill>
                  <a:srgbClr val="33CCCC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Hoja1!$K$2:$K$13</c:f>
              <c:numCache>
                <c:formatCode>#,##0</c:formatCode>
                <c:ptCount val="12"/>
                <c:pt idx="0">
                  <c:v>8076</c:v>
                </c:pt>
                <c:pt idx="1">
                  <c:v>9099</c:v>
                </c:pt>
                <c:pt idx="2">
                  <c:v>10401</c:v>
                </c:pt>
                <c:pt idx="3">
                  <c:v>9123</c:v>
                </c:pt>
                <c:pt idx="4">
                  <c:v>7903</c:v>
                </c:pt>
                <c:pt idx="5">
                  <c:v>8815</c:v>
                </c:pt>
                <c:pt idx="6">
                  <c:v>5363</c:v>
                </c:pt>
                <c:pt idx="7">
                  <c:v>13039</c:v>
                </c:pt>
                <c:pt idx="8">
                  <c:v>7755</c:v>
                </c:pt>
                <c:pt idx="9">
                  <c:v>10815</c:v>
                </c:pt>
                <c:pt idx="10">
                  <c:v>10930</c:v>
                </c:pt>
                <c:pt idx="11">
                  <c:v>5206</c:v>
                </c:pt>
              </c:numCache>
            </c:numRef>
          </c:val>
          <c:smooth val="0"/>
        </c:ser>
        <c:ser>
          <c:idx val="10"/>
          <c:order val="10"/>
          <c:tx>
            <c:strRef>
              <c:f>Hoja1!$L$1</c:f>
              <c:strCache>
                <c:ptCount val="1"/>
                <c:pt idx="0">
                  <c:v>2016: 127,020
solicitudes</c:v>
                </c:pt>
              </c:strCache>
            </c:strRef>
          </c:tx>
          <c:spPr>
            <a:ln>
              <a:solidFill>
                <a:srgbClr val="1F497D">
                  <a:lumMod val="75000"/>
                </a:srgbClr>
              </a:solidFill>
            </a:ln>
          </c:spPr>
          <c:marker>
            <c:spPr>
              <a:solidFill>
                <a:srgbClr val="1F497D">
                  <a:lumMod val="75000"/>
                </a:srgb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Hoja1!$L$2:$L$13</c:f>
              <c:numCache>
                <c:formatCode>#,##0</c:formatCode>
                <c:ptCount val="12"/>
                <c:pt idx="0">
                  <c:v>10413</c:v>
                </c:pt>
                <c:pt idx="1">
                  <c:v>12499</c:v>
                </c:pt>
                <c:pt idx="2">
                  <c:v>10683</c:v>
                </c:pt>
                <c:pt idx="3">
                  <c:v>11546</c:v>
                </c:pt>
                <c:pt idx="4">
                  <c:v>17465</c:v>
                </c:pt>
                <c:pt idx="5">
                  <c:v>10022</c:v>
                </c:pt>
                <c:pt idx="6">
                  <c:v>5289</c:v>
                </c:pt>
                <c:pt idx="7">
                  <c:v>13934</c:v>
                </c:pt>
                <c:pt idx="8">
                  <c:v>10169</c:v>
                </c:pt>
                <c:pt idx="9">
                  <c:v>10122</c:v>
                </c:pt>
                <c:pt idx="10">
                  <c:v>10281</c:v>
                </c:pt>
                <c:pt idx="11">
                  <c:v>4597</c:v>
                </c:pt>
              </c:numCache>
            </c:numRef>
          </c:val>
          <c:smooth val="0"/>
        </c:ser>
        <c:ser>
          <c:idx val="11"/>
          <c:order val="11"/>
          <c:tx>
            <c:strRef>
              <c:f>Hoja1!$M$1</c:f>
              <c:strCache>
                <c:ptCount val="1"/>
                <c:pt idx="0">
                  <c:v>Ene-Mar’17: 39,459
solicitudes</c:v>
                </c:pt>
              </c:strCache>
            </c:strRef>
          </c:tx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Hoja1!$M$2:$M$13</c:f>
              <c:numCache>
                <c:formatCode>#,##0</c:formatCode>
                <c:ptCount val="12"/>
                <c:pt idx="0">
                  <c:v>11908</c:v>
                </c:pt>
                <c:pt idx="1">
                  <c:v>12697</c:v>
                </c:pt>
                <c:pt idx="2">
                  <c:v>14854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60886568"/>
        <c:axId val="260885784"/>
      </c:lineChart>
      <c:catAx>
        <c:axId val="260886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/>
            </a:pPr>
            <a:endParaRPr lang="es-ES"/>
          </a:p>
        </c:txPr>
        <c:crossAx val="260885784"/>
        <c:crosses val="autoZero"/>
        <c:auto val="1"/>
        <c:lblAlgn val="ctr"/>
        <c:lblOffset val="100"/>
        <c:noMultiLvlLbl val="0"/>
      </c:catAx>
      <c:valAx>
        <c:axId val="260885784"/>
        <c:scaling>
          <c:orientation val="minMax"/>
          <c:max val="20000"/>
        </c:scaling>
        <c:delete val="0"/>
        <c:axPos val="l"/>
        <c:majorGridlines/>
        <c:numFmt formatCode="#,##0" sourceLinked="0"/>
        <c:majorTickMark val="cross"/>
        <c:minorTickMark val="none"/>
        <c:tickLblPos val="nextTo"/>
        <c:crossAx val="260886568"/>
        <c:crosses val="autoZero"/>
        <c:crossBetween val="between"/>
        <c:majorUnit val="10000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/>
            </a:pPr>
            <a:endParaRPr lang="es-ES"/>
          </a:p>
        </c:txPr>
      </c:dTable>
    </c:plotArea>
    <c:plotVisOnly val="1"/>
    <c:dispBlanksAs val="gap"/>
    <c:showDLblsOverMax val="0"/>
  </c:chart>
  <c:txPr>
    <a:bodyPr/>
    <a:lstStyle/>
    <a:p>
      <a:pPr>
        <a:defRPr sz="1100" b="1">
          <a:latin typeface="Calibri" pitchFamily="34" charset="0"/>
        </a:defRPr>
      </a:pPr>
      <a:endParaRPr lang="es-ES"/>
    </a:p>
  </c:txPr>
  <c:externalData r:id="rId2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300" u="sng"/>
            </a:pPr>
            <a:r>
              <a:rPr lang="es-ES" sz="1300" u="sng" dirty="0"/>
              <a:t>Porcentajes</a:t>
            </a:r>
          </a:p>
        </c:rich>
      </c:tx>
      <c:layout>
        <c:manualLayout>
          <c:xMode val="edge"/>
          <c:yMode val="edge"/>
          <c:x val="0.43785621042106432"/>
          <c:y val="0.19217968944105726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8708851777705058"/>
          <c:y val="0.24818274861125741"/>
          <c:w val="0.6791952512486833"/>
          <c:h val="0.7212695147350370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Ene-Mar’12: 14,734 solicitudes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76200" dist="12700" dir="8100000" sy="-23000" kx="800400" algn="br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Hoja1!$A$2:$A$4</c:f>
              <c:strCache>
                <c:ptCount val="3"/>
                <c:pt idx="0">
                  <c:v>Sí y pagó</c:v>
                </c:pt>
                <c:pt idx="1">
                  <c:v>Sí y no pagó</c:v>
                </c:pt>
                <c:pt idx="2">
                  <c:v>No</c:v>
                </c:pt>
              </c:strCache>
            </c:strRef>
          </c:cat>
          <c:val>
            <c:numRef>
              <c:f>Hoja1!$B$2:$B$4</c:f>
              <c:numCache>
                <c:formatCode>0.0</c:formatCode>
                <c:ptCount val="3"/>
                <c:pt idx="0">
                  <c:v>2</c:v>
                </c:pt>
                <c:pt idx="1">
                  <c:v>4.8</c:v>
                </c:pt>
                <c:pt idx="2">
                  <c:v>93.2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1AA-4030-BE03-1DF9CA5F0827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Ene-Mar’13: 13,556 solicitudes</c:v>
                </c:pt>
              </c:strCache>
            </c:strRef>
          </c:tx>
          <c:spPr>
            <a:solidFill>
              <a:srgbClr val="EB641B"/>
            </a:solidFill>
            <a:ln>
              <a:noFill/>
            </a:ln>
            <a:effectLst>
              <a:outerShdw blurRad="76200" dist="12700" dir="8100000" sy="-23000" kx="800400" algn="br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Hoja1!$A$2:$A$4</c:f>
              <c:strCache>
                <c:ptCount val="3"/>
                <c:pt idx="0">
                  <c:v>Sí y pagó</c:v>
                </c:pt>
                <c:pt idx="1">
                  <c:v>Sí y no pagó</c:v>
                </c:pt>
                <c:pt idx="2">
                  <c:v>No</c:v>
                </c:pt>
              </c:strCache>
            </c:strRef>
          </c:cat>
          <c:val>
            <c:numRef>
              <c:f>Hoja1!$C$2:$C$4</c:f>
              <c:numCache>
                <c:formatCode>0.0</c:formatCode>
                <c:ptCount val="3"/>
                <c:pt idx="0">
                  <c:v>1.7</c:v>
                </c:pt>
                <c:pt idx="1">
                  <c:v>3.9</c:v>
                </c:pt>
                <c:pt idx="2">
                  <c:v>94.4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1AA-4030-BE03-1DF9CA5F0827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Ene-Mar’14: 18,149 solicitudes</c:v>
                </c:pt>
              </c:strCache>
            </c:strRef>
          </c:tx>
          <c:spPr>
            <a:solidFill>
              <a:srgbClr val="009999"/>
            </a:solidFill>
            <a:ln>
              <a:noFill/>
            </a:ln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Hoja1!$A$2:$A$4</c:f>
              <c:strCache>
                <c:ptCount val="3"/>
                <c:pt idx="0">
                  <c:v>Sí y pagó</c:v>
                </c:pt>
                <c:pt idx="1">
                  <c:v>Sí y no pagó</c:v>
                </c:pt>
                <c:pt idx="2">
                  <c:v>No</c:v>
                </c:pt>
              </c:strCache>
            </c:strRef>
          </c:cat>
          <c:val>
            <c:numRef>
              <c:f>Hoja1!$D$2:$D$4</c:f>
              <c:numCache>
                <c:formatCode>0.0</c:formatCode>
                <c:ptCount val="3"/>
                <c:pt idx="0">
                  <c:v>1.5</c:v>
                </c:pt>
                <c:pt idx="1">
                  <c:v>3</c:v>
                </c:pt>
                <c:pt idx="2">
                  <c:v>95.5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11AA-4030-BE03-1DF9CA5F0827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Ene-Mar’15: 15,153 solicitudes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Hoja1!$A$2:$A$4</c:f>
              <c:strCache>
                <c:ptCount val="3"/>
                <c:pt idx="0">
                  <c:v>Sí y pagó</c:v>
                </c:pt>
                <c:pt idx="1">
                  <c:v>Sí y no pagó</c:v>
                </c:pt>
                <c:pt idx="2">
                  <c:v>No</c:v>
                </c:pt>
              </c:strCache>
            </c:strRef>
          </c:cat>
          <c:val>
            <c:numRef>
              <c:f>Hoja1!$E$2:$E$4</c:f>
              <c:numCache>
                <c:formatCode>0.0</c:formatCode>
                <c:ptCount val="3"/>
                <c:pt idx="0">
                  <c:v>1.4</c:v>
                </c:pt>
                <c:pt idx="1">
                  <c:v>4</c:v>
                </c:pt>
                <c:pt idx="2">
                  <c:v>94.6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11AA-4030-BE03-1DF9CA5F0827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Ene-Mar’16: 17,440 solicitudes</c:v>
                </c:pt>
              </c:strCache>
            </c:strRef>
          </c:tx>
          <c:spPr>
            <a:solidFill>
              <a:srgbClr val="1F497D">
                <a:lumMod val="75000"/>
              </a:srgbClr>
            </a:solidFill>
            <a:ln>
              <a:noFill/>
            </a:ln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Hoja1!$A$2:$A$4</c:f>
              <c:strCache>
                <c:ptCount val="3"/>
                <c:pt idx="0">
                  <c:v>Sí y pagó</c:v>
                </c:pt>
                <c:pt idx="1">
                  <c:v>Sí y no pagó</c:v>
                </c:pt>
                <c:pt idx="2">
                  <c:v>No</c:v>
                </c:pt>
              </c:strCache>
            </c:strRef>
          </c:cat>
          <c:val>
            <c:numRef>
              <c:f>Hoja1!$F$2:$F$4</c:f>
              <c:numCache>
                <c:formatCode>0.0</c:formatCode>
                <c:ptCount val="3"/>
                <c:pt idx="0">
                  <c:v>1.1926605504587156</c:v>
                </c:pt>
                <c:pt idx="1">
                  <c:v>2.8555045871559637</c:v>
                </c:pt>
                <c:pt idx="2">
                  <c:v>95.951834862385326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D7D-4D54-B1A8-9E931EA4DF39}"/>
            </c:ext>
          </c:extLst>
        </c:ser>
        <c:ser>
          <c:idx val="5"/>
          <c:order val="5"/>
          <c:tx>
            <c:strRef>
              <c:f>Hoja1!$G$1</c:f>
              <c:strCache>
                <c:ptCount val="1"/>
                <c:pt idx="0">
                  <c:v>Ene-Mar’17: 23,253 solicitudes</c:v>
                </c:pt>
              </c:strCache>
            </c:strRef>
          </c:tx>
          <c:spPr>
            <a:solidFill>
              <a:srgbClr val="C0504D">
                <a:lumMod val="75000"/>
              </a:srgbClr>
            </a:solidFill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Hoja1!$A$2:$A$4</c:f>
              <c:strCache>
                <c:ptCount val="3"/>
                <c:pt idx="0">
                  <c:v>Sí y pagó</c:v>
                </c:pt>
                <c:pt idx="1">
                  <c:v>Sí y no pagó</c:v>
                </c:pt>
                <c:pt idx="2">
                  <c:v>No</c:v>
                </c:pt>
              </c:strCache>
            </c:strRef>
          </c:cat>
          <c:val>
            <c:numRef>
              <c:f>Hoja1!$G$2:$G$4</c:f>
              <c:numCache>
                <c:formatCode>0.0</c:formatCode>
                <c:ptCount val="3"/>
                <c:pt idx="0">
                  <c:v>0.36984475121489702</c:v>
                </c:pt>
                <c:pt idx="1">
                  <c:v>1.165441018363222</c:v>
                </c:pt>
                <c:pt idx="2">
                  <c:v>98.464714230421876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403458040"/>
        <c:axId val="403453336"/>
      </c:barChart>
      <c:valAx>
        <c:axId val="403453336"/>
        <c:scaling>
          <c:orientation val="minMax"/>
        </c:scaling>
        <c:delete val="1"/>
        <c:axPos val="t"/>
        <c:numFmt formatCode="0.0" sourceLinked="1"/>
        <c:majorTickMark val="out"/>
        <c:minorTickMark val="none"/>
        <c:tickLblPos val="none"/>
        <c:crossAx val="403458040"/>
        <c:crosses val="autoZero"/>
        <c:crossBetween val="between"/>
      </c:valAx>
      <c:catAx>
        <c:axId val="403458040"/>
        <c:scaling>
          <c:orientation val="maxMin"/>
        </c:scaling>
        <c:delete val="0"/>
        <c:axPos val="l"/>
        <c:numFmt formatCode="General" sourceLinked="0"/>
        <c:majorTickMark val="cross"/>
        <c:minorTickMark val="none"/>
        <c:tickLblPos val="nextTo"/>
        <c:crossAx val="403453336"/>
        <c:crosses val="autoZero"/>
        <c:auto val="1"/>
        <c:lblAlgn val="ctr"/>
        <c:lblOffset val="100"/>
        <c:noMultiLvlLbl val="0"/>
      </c:catAx>
    </c:plotArea>
    <c:legend>
      <c:legendPos val="t"/>
      <c:layout>
        <c:manualLayout>
          <c:xMode val="edge"/>
          <c:yMode val="edge"/>
          <c:x val="6.8475030552160882E-3"/>
          <c:y val="3.0978597055548677E-2"/>
          <c:w val="0.98435810372921551"/>
          <c:h val="0.14523206034908487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300" b="1">
          <a:latin typeface="Calibri" pitchFamily="34" charset="0"/>
        </a:defRPr>
      </a:pPr>
      <a:endParaRPr lang="es-ES"/>
    </a:p>
  </c:txPr>
  <c:externalData r:id="rId2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ln w="25400">
          <a:noFill/>
        </a:ln>
      </c:spPr>
    </c:sideWall>
    <c:backWall>
      <c:thickness val="0"/>
      <c:spPr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9208536785241682E-2"/>
          <c:y val="3.1460024375325975E-2"/>
          <c:w val="0.96158292642951659"/>
          <c:h val="0.7783691952088882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spPr>
            <a:solidFill>
              <a:srgbClr val="43A7A7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 prstMaterial="softEdge">
              <a:bevelT/>
              <a:bevelB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4AA-4577-A441-09041C3B897E}"/>
              </c:ext>
            </c:extLst>
          </c:dPt>
          <c:dPt>
            <c:idx val="1"/>
            <c:invertIfNegative val="0"/>
            <c:bubble3D val="0"/>
            <c:spPr>
              <a:solidFill>
                <a:srgbClr val="EB641B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4AA-4577-A441-09041C3B897E}"/>
              </c:ext>
            </c:extLst>
          </c:dPt>
          <c:dPt>
            <c:idx val="2"/>
            <c:invertIfNegative val="0"/>
            <c:bubble3D val="0"/>
            <c:spPr>
              <a:solidFill>
                <a:srgbClr val="00808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A4AA-4577-A441-09041C3B897E}"/>
              </c:ext>
            </c:extLst>
          </c:dPt>
          <c:dPt>
            <c:idx val="3"/>
            <c:invertIfNegative val="0"/>
            <c:bubble3D val="0"/>
            <c:spPr>
              <a:solidFill>
                <a:srgbClr val="33CCCC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A4AA-4577-A441-09041C3B897E}"/>
              </c:ext>
            </c:extLst>
          </c:dPt>
          <c:dPt>
            <c:idx val="4"/>
            <c:invertIfNegative val="0"/>
            <c:bubble3D val="0"/>
            <c:spPr>
              <a:solidFill>
                <a:schemeClr val="tx2">
                  <a:lumMod val="75000"/>
                </a:scheme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A4AA-4577-A441-09041C3B897E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A4AA-4577-A441-09041C3B897E}"/>
              </c:ext>
            </c:extLst>
          </c:dPt>
          <c:dPt>
            <c:idx val="6"/>
            <c:invertIfNegative val="0"/>
            <c:bubble3D val="0"/>
            <c:spPr>
              <a:solidFill>
                <a:srgbClr val="990033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A4AA-4577-A441-09041C3B897E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A4AA-4577-A441-09041C3B897E}"/>
              </c:ext>
            </c:extLst>
          </c:dPt>
          <c:dPt>
            <c:idx val="8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A4AA-4577-A441-09041C3B897E}"/>
              </c:ext>
            </c:extLst>
          </c:dPt>
          <c:dLbls>
            <c:dLbl>
              <c:idx val="0"/>
              <c:layout>
                <c:manualLayout>
                  <c:x val="-1.4664036531232549E-3"/>
                  <c:y val="-2.86000221593872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A4AA-4577-A441-09041C3B897E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9328073062465099E-3"/>
                  <c:y val="-3.43200265912646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A4AA-4577-A441-09041C3B897E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4664036531232549E-3"/>
                  <c:y val="-3.432002659126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A4AA-4577-A441-09041C3B897E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-2.57400199434485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A4AA-4577-A441-09041C3B897E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1.7462306168402812E-3"/>
                  <c:y val="-2.28800177275097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A4AA-4577-A441-09041C3B897E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0"/>
                  <c:y val="-2.57400199434485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Hoja1!$A$2:$A$7</c:f>
              <c:strCache>
                <c:ptCount val="6"/>
                <c:pt idx="0">
                  <c:v>Ene-Mar’12:
20,396
solicitudes</c:v>
                </c:pt>
                <c:pt idx="1">
                  <c:v>Ene-Mar’13:
19,442
solicitudes</c:v>
                </c:pt>
                <c:pt idx="2">
                  <c:v>Ene-Mar’14:
24,752
solicitudes</c:v>
                </c:pt>
                <c:pt idx="3">
                  <c:v>Ene-Mar’15:
20,592
solicitudes</c:v>
                </c:pt>
                <c:pt idx="4">
                  <c:v>Ene-Mar’16:
24,100
solicitudes</c:v>
                </c:pt>
                <c:pt idx="5">
                  <c:v>Ene-Mar’17:
31,634
solicitudes</c:v>
                </c:pt>
              </c:strCache>
            </c:strRef>
          </c:cat>
          <c:val>
            <c:numRef>
              <c:f>Hoja1!$B$2:$B$7</c:f>
              <c:numCache>
                <c:formatCode>0.0</c:formatCode>
                <c:ptCount val="6"/>
                <c:pt idx="0">
                  <c:v>7.2</c:v>
                </c:pt>
                <c:pt idx="1">
                  <c:v>7.4</c:v>
                </c:pt>
                <c:pt idx="2">
                  <c:v>7.4</c:v>
                </c:pt>
                <c:pt idx="3">
                  <c:v>7.5</c:v>
                </c:pt>
                <c:pt idx="4">
                  <c:v>8.1</c:v>
                </c:pt>
                <c:pt idx="5">
                  <c:v>7.1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2-A4AA-4577-A441-09041C3B897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shape val="cylinder"/>
        <c:axId val="403459216"/>
        <c:axId val="403459608"/>
        <c:axId val="0"/>
      </c:bar3DChart>
      <c:catAx>
        <c:axId val="403459216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crossAx val="403459608"/>
        <c:crosses val="autoZero"/>
        <c:auto val="1"/>
        <c:lblAlgn val="ctr"/>
        <c:lblOffset val="100"/>
        <c:noMultiLvlLbl val="0"/>
      </c:catAx>
      <c:valAx>
        <c:axId val="403459608"/>
        <c:scaling>
          <c:orientation val="minMax"/>
          <c:max val="10"/>
          <c:min val="0"/>
        </c:scaling>
        <c:delete val="1"/>
        <c:axPos val="l"/>
        <c:numFmt formatCode="0.0" sourceLinked="1"/>
        <c:majorTickMark val="out"/>
        <c:minorTickMark val="none"/>
        <c:tickLblPos val="nextTo"/>
        <c:crossAx val="403459216"/>
        <c:crosses val="autoZero"/>
        <c:crossBetween val="between"/>
        <c:majorUnit val="2.5"/>
      </c:valAx>
      <c:spPr>
        <a:noFill/>
        <a:ln w="25385">
          <a:noFill/>
        </a:ln>
      </c:spPr>
    </c:plotArea>
    <c:plotVisOnly val="1"/>
    <c:dispBlanksAs val="gap"/>
    <c:showDLblsOverMax val="0"/>
  </c:chart>
  <c:txPr>
    <a:bodyPr/>
    <a:lstStyle/>
    <a:p>
      <a:pPr>
        <a:defRPr sz="1300" b="1">
          <a:solidFill>
            <a:schemeClr val="tx1"/>
          </a:solidFill>
          <a:latin typeface="Calibri" pitchFamily="34" charset="0"/>
          <a:cs typeface="Arial" pitchFamily="34" charset="0"/>
        </a:defRPr>
      </a:pPr>
      <a:endParaRPr lang="es-ES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ln w="25400">
          <a:noFill/>
        </a:ln>
      </c:spPr>
    </c:sideWall>
    <c:backWall>
      <c:thickness val="0"/>
      <c:spPr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9208536785241682E-2"/>
          <c:y val="3.1460024375325975E-2"/>
          <c:w val="0.96158292642951659"/>
          <c:h val="0.7783691952088882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spPr>
            <a:solidFill>
              <a:srgbClr val="43A7A7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 prstMaterial="softEdge">
              <a:bevelT/>
              <a:bevelB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85D-4A11-BB6D-106A9C8977E9}"/>
              </c:ext>
            </c:extLst>
          </c:dPt>
          <c:dPt>
            <c:idx val="1"/>
            <c:invertIfNegative val="0"/>
            <c:bubble3D val="0"/>
            <c:spPr>
              <a:solidFill>
                <a:srgbClr val="EB641B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85D-4A11-BB6D-106A9C8977E9}"/>
              </c:ext>
            </c:extLst>
          </c:dPt>
          <c:dPt>
            <c:idx val="2"/>
            <c:invertIfNegative val="0"/>
            <c:bubble3D val="0"/>
            <c:spPr>
              <a:solidFill>
                <a:srgbClr val="00808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85D-4A11-BB6D-106A9C8977E9}"/>
              </c:ext>
            </c:extLst>
          </c:dPt>
          <c:dPt>
            <c:idx val="3"/>
            <c:invertIfNegative val="0"/>
            <c:bubble3D val="0"/>
            <c:spPr>
              <a:solidFill>
                <a:srgbClr val="33CCCC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385D-4A11-BB6D-106A9C8977E9}"/>
              </c:ext>
            </c:extLst>
          </c:dPt>
          <c:dPt>
            <c:idx val="4"/>
            <c:invertIfNegative val="0"/>
            <c:bubble3D val="0"/>
            <c:spPr>
              <a:solidFill>
                <a:schemeClr val="tx2">
                  <a:lumMod val="75000"/>
                </a:scheme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385D-4A11-BB6D-106A9C8977E9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385D-4A11-BB6D-106A9C8977E9}"/>
              </c:ext>
            </c:extLst>
          </c:dPt>
          <c:dPt>
            <c:idx val="6"/>
            <c:invertIfNegative val="0"/>
            <c:bubble3D val="0"/>
            <c:spPr>
              <a:solidFill>
                <a:srgbClr val="990033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385D-4A11-BB6D-106A9C8977E9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385D-4A11-BB6D-106A9C8977E9}"/>
              </c:ext>
            </c:extLst>
          </c:dPt>
          <c:dPt>
            <c:idx val="8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385D-4A11-BB6D-106A9C8977E9}"/>
              </c:ext>
            </c:extLst>
          </c:dPt>
          <c:dLbls>
            <c:dLbl>
              <c:idx val="0"/>
              <c:layout>
                <c:manualLayout>
                  <c:x val="-1.4664036531232549E-3"/>
                  <c:y val="-2.86000221593872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385D-4A11-BB6D-106A9C8977E9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9328073062465099E-3"/>
                  <c:y val="-3.43200265912646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385D-4A11-BB6D-106A9C8977E9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4664036531232549E-3"/>
                  <c:y val="-3.432002659126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385D-4A11-BB6D-106A9C8977E9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-2.57400199434485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385D-4A11-BB6D-106A9C8977E9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746230616840153E-3"/>
                  <c:y val="-1.43000110796936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3.4924612336803061E-3"/>
                  <c:y val="-1.14400088637549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Hoja1!$A$2:$A$7</c:f>
              <c:strCache>
                <c:ptCount val="6"/>
                <c:pt idx="0">
                  <c:v>Ene-Mar’12:
1,939
solicitudes</c:v>
                </c:pt>
                <c:pt idx="1">
                  <c:v>Ene-Mar’13:
2,260
solicitudes</c:v>
                </c:pt>
                <c:pt idx="2">
                  <c:v>Ene-Mar’14:
3,045
solicitudes</c:v>
                </c:pt>
                <c:pt idx="3">
                  <c:v>Ene-Mar’15:
2,729
solicitudes</c:v>
                </c:pt>
                <c:pt idx="4">
                  <c:v>Ene-Mar’16:
4,709
solicitudes</c:v>
                </c:pt>
                <c:pt idx="5">
                  <c:v>Ene-Mar’17:
4,662
solicitudes</c:v>
                </c:pt>
              </c:strCache>
            </c:strRef>
          </c:cat>
          <c:val>
            <c:numRef>
              <c:f>Hoja1!$B$2:$B$7</c:f>
              <c:numCache>
                <c:formatCode>0.0</c:formatCode>
                <c:ptCount val="6"/>
                <c:pt idx="0">
                  <c:v>17.7</c:v>
                </c:pt>
                <c:pt idx="1">
                  <c:v>17.399999999999999</c:v>
                </c:pt>
                <c:pt idx="2">
                  <c:v>17.899999999999999</c:v>
                </c:pt>
                <c:pt idx="3">
                  <c:v>17.399999999999999</c:v>
                </c:pt>
                <c:pt idx="4">
                  <c:v>16.3</c:v>
                </c:pt>
                <c:pt idx="5">
                  <c:v>15.9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2-385D-4A11-BB6D-106A9C8977E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shape val="cylinder"/>
        <c:axId val="403458432"/>
        <c:axId val="403454904"/>
        <c:axId val="0"/>
      </c:bar3DChart>
      <c:catAx>
        <c:axId val="403458432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crossAx val="403454904"/>
        <c:crosses val="autoZero"/>
        <c:auto val="1"/>
        <c:lblAlgn val="ctr"/>
        <c:lblOffset val="100"/>
        <c:noMultiLvlLbl val="0"/>
      </c:catAx>
      <c:valAx>
        <c:axId val="403454904"/>
        <c:scaling>
          <c:orientation val="minMax"/>
          <c:max val="24"/>
          <c:min val="0"/>
        </c:scaling>
        <c:delete val="1"/>
        <c:axPos val="l"/>
        <c:numFmt formatCode="0.0" sourceLinked="1"/>
        <c:majorTickMark val="out"/>
        <c:minorTickMark val="none"/>
        <c:tickLblPos val="nextTo"/>
        <c:crossAx val="403458432"/>
        <c:crosses val="autoZero"/>
        <c:crossBetween val="between"/>
        <c:majorUnit val="5"/>
      </c:valAx>
      <c:spPr>
        <a:noFill/>
        <a:ln w="25385">
          <a:noFill/>
        </a:ln>
      </c:spPr>
    </c:plotArea>
    <c:plotVisOnly val="1"/>
    <c:dispBlanksAs val="gap"/>
    <c:showDLblsOverMax val="0"/>
  </c:chart>
  <c:txPr>
    <a:bodyPr/>
    <a:lstStyle/>
    <a:p>
      <a:pPr>
        <a:defRPr sz="1300" b="1">
          <a:solidFill>
            <a:schemeClr val="tx1"/>
          </a:solidFill>
          <a:latin typeface="Calibri" pitchFamily="34" charset="0"/>
          <a:cs typeface="Arial" pitchFamily="34" charset="0"/>
        </a:defRPr>
      </a:pPr>
      <a:endParaRPr lang="es-ES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ln w="25400">
          <a:noFill/>
        </a:ln>
      </c:spPr>
    </c:sideWall>
    <c:backWall>
      <c:thickness val="0"/>
      <c:spPr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9208536785241682E-2"/>
          <c:y val="3.1460024375325975E-2"/>
          <c:w val="0.96158292642951659"/>
          <c:h val="0.7783691952088882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spPr>
            <a:solidFill>
              <a:srgbClr val="43A7A7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 prstMaterial="softEdge">
              <a:bevelT/>
              <a:bevelB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853-417F-8974-FE4049F83386}"/>
              </c:ext>
            </c:extLst>
          </c:dPt>
          <c:dPt>
            <c:idx val="1"/>
            <c:invertIfNegative val="0"/>
            <c:bubble3D val="0"/>
            <c:spPr>
              <a:solidFill>
                <a:srgbClr val="EB641B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853-417F-8974-FE4049F83386}"/>
              </c:ext>
            </c:extLst>
          </c:dPt>
          <c:dPt>
            <c:idx val="2"/>
            <c:invertIfNegative val="0"/>
            <c:bubble3D val="0"/>
            <c:spPr>
              <a:solidFill>
                <a:srgbClr val="00808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4853-417F-8974-FE4049F83386}"/>
              </c:ext>
            </c:extLst>
          </c:dPt>
          <c:dPt>
            <c:idx val="3"/>
            <c:invertIfNegative val="0"/>
            <c:bubble3D val="0"/>
            <c:spPr>
              <a:solidFill>
                <a:srgbClr val="33CCCC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4853-417F-8974-FE4049F83386}"/>
              </c:ext>
            </c:extLst>
          </c:dPt>
          <c:dPt>
            <c:idx val="4"/>
            <c:invertIfNegative val="0"/>
            <c:bubble3D val="0"/>
            <c:spPr>
              <a:solidFill>
                <a:schemeClr val="tx2">
                  <a:lumMod val="75000"/>
                </a:scheme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4853-417F-8974-FE4049F83386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4853-417F-8974-FE4049F83386}"/>
              </c:ext>
            </c:extLst>
          </c:dPt>
          <c:dPt>
            <c:idx val="6"/>
            <c:invertIfNegative val="0"/>
            <c:bubble3D val="0"/>
            <c:spPr>
              <a:solidFill>
                <a:srgbClr val="990033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4853-417F-8974-FE4049F83386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4853-417F-8974-FE4049F83386}"/>
              </c:ext>
            </c:extLst>
          </c:dPt>
          <c:dPt>
            <c:idx val="8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4853-417F-8974-FE4049F83386}"/>
              </c:ext>
            </c:extLst>
          </c:dPt>
          <c:dLbls>
            <c:dLbl>
              <c:idx val="0"/>
              <c:layout>
                <c:manualLayout>
                  <c:x val="-1.4664036531232549E-3"/>
                  <c:y val="-2.86000221593872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853-417F-8974-FE4049F83386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9328073062465099E-3"/>
                  <c:y val="-3.43200265912646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4853-417F-8974-FE4049F83386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4664036531232549E-3"/>
                  <c:y val="-3.432002659126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4853-417F-8974-FE4049F83386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-2.57400199434485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4853-417F-8974-FE4049F83386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1.746230616840153E-3"/>
                  <c:y val="-2.28800177275097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0"/>
                  <c:y val="-2.28800177275099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Hoja1!$A$2:$A$7</c:f>
              <c:strCache>
                <c:ptCount val="6"/>
                <c:pt idx="0">
                  <c:v>Ene-Mar’12:
18,457
solicitudes</c:v>
                </c:pt>
                <c:pt idx="1">
                  <c:v>Ene-Mar’13:
17,182
solicitudes</c:v>
                </c:pt>
                <c:pt idx="2">
                  <c:v>Ene-Mar’14:
21,707
solicitudes</c:v>
                </c:pt>
                <c:pt idx="3">
                  <c:v>Ene-Mar’15:
17,863
solicitudes</c:v>
                </c:pt>
                <c:pt idx="4">
                  <c:v>Ene-Mar’16:
19,391
solicitudes</c:v>
                </c:pt>
                <c:pt idx="5">
                  <c:v>Ene-Mar’17:
26,972
solicitudes</c:v>
                </c:pt>
              </c:strCache>
            </c:strRef>
          </c:cat>
          <c:val>
            <c:numRef>
              <c:f>Hoja1!$B$2:$B$7</c:f>
              <c:numCache>
                <c:formatCode>0.0</c:formatCode>
                <c:ptCount val="6"/>
                <c:pt idx="0">
                  <c:v>6.1</c:v>
                </c:pt>
                <c:pt idx="1">
                  <c:v>6.1</c:v>
                </c:pt>
                <c:pt idx="2">
                  <c:v>5.9</c:v>
                </c:pt>
                <c:pt idx="3">
                  <c:v>6</c:v>
                </c:pt>
                <c:pt idx="4">
                  <c:v>6.1</c:v>
                </c:pt>
                <c:pt idx="5">
                  <c:v>5.6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2-4853-417F-8974-FE4049F8338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shape val="cylinder"/>
        <c:axId val="403452944"/>
        <c:axId val="403454120"/>
        <c:axId val="0"/>
      </c:bar3DChart>
      <c:catAx>
        <c:axId val="403452944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crossAx val="403454120"/>
        <c:crosses val="autoZero"/>
        <c:auto val="1"/>
        <c:lblAlgn val="ctr"/>
        <c:lblOffset val="100"/>
        <c:noMultiLvlLbl val="0"/>
      </c:catAx>
      <c:valAx>
        <c:axId val="403454120"/>
        <c:scaling>
          <c:orientation val="minMax"/>
          <c:max val="24"/>
          <c:min val="0"/>
        </c:scaling>
        <c:delete val="1"/>
        <c:axPos val="l"/>
        <c:numFmt formatCode="0.0" sourceLinked="1"/>
        <c:majorTickMark val="out"/>
        <c:minorTickMark val="none"/>
        <c:tickLblPos val="nextTo"/>
        <c:crossAx val="403452944"/>
        <c:crosses val="autoZero"/>
        <c:crossBetween val="between"/>
        <c:majorUnit val="5"/>
      </c:valAx>
      <c:spPr>
        <a:noFill/>
        <a:ln w="25385">
          <a:noFill/>
        </a:ln>
      </c:spPr>
    </c:plotArea>
    <c:plotVisOnly val="1"/>
    <c:dispBlanksAs val="gap"/>
    <c:showDLblsOverMax val="0"/>
  </c:chart>
  <c:txPr>
    <a:bodyPr/>
    <a:lstStyle/>
    <a:p>
      <a:pPr>
        <a:defRPr sz="1300" b="1">
          <a:solidFill>
            <a:schemeClr val="tx1"/>
          </a:solidFill>
          <a:latin typeface="Calibri" pitchFamily="34" charset="0"/>
          <a:cs typeface="Arial" pitchFamily="34" charset="0"/>
        </a:defRPr>
      </a:pPr>
      <a:endParaRPr lang="es-ES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ln w="25400">
          <a:noFill/>
        </a:ln>
      </c:spPr>
    </c:sideWall>
    <c:backWall>
      <c:thickness val="0"/>
      <c:spPr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9208536785241682E-2"/>
          <c:y val="3.1460024375325975E-2"/>
          <c:w val="0.96158292642951659"/>
          <c:h val="0.7783691952088882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spPr>
            <a:solidFill>
              <a:srgbClr val="43A7A7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 prstMaterial="softEdge">
              <a:bevelT/>
              <a:bevelB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43F-46F6-A9D1-662CA2A637AD}"/>
              </c:ext>
            </c:extLst>
          </c:dPt>
          <c:dPt>
            <c:idx val="1"/>
            <c:invertIfNegative val="0"/>
            <c:bubble3D val="0"/>
            <c:spPr>
              <a:solidFill>
                <a:srgbClr val="EB641B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43F-46F6-A9D1-662CA2A637AD}"/>
              </c:ext>
            </c:extLst>
          </c:dPt>
          <c:dPt>
            <c:idx val="2"/>
            <c:invertIfNegative val="0"/>
            <c:bubble3D val="0"/>
            <c:spPr>
              <a:solidFill>
                <a:srgbClr val="00808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243F-46F6-A9D1-662CA2A637AD}"/>
              </c:ext>
            </c:extLst>
          </c:dPt>
          <c:dPt>
            <c:idx val="3"/>
            <c:invertIfNegative val="0"/>
            <c:bubble3D val="0"/>
            <c:spPr>
              <a:solidFill>
                <a:srgbClr val="33CCCC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243F-46F6-A9D1-662CA2A637AD}"/>
              </c:ext>
            </c:extLst>
          </c:dPt>
          <c:dPt>
            <c:idx val="4"/>
            <c:invertIfNegative val="0"/>
            <c:bubble3D val="0"/>
            <c:spPr>
              <a:solidFill>
                <a:schemeClr val="tx2">
                  <a:lumMod val="75000"/>
                </a:scheme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243F-46F6-A9D1-662CA2A637AD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243F-46F6-A9D1-662CA2A637AD}"/>
              </c:ext>
            </c:extLst>
          </c:dPt>
          <c:dPt>
            <c:idx val="6"/>
            <c:invertIfNegative val="0"/>
            <c:bubble3D val="0"/>
            <c:spPr>
              <a:solidFill>
                <a:srgbClr val="990033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243F-46F6-A9D1-662CA2A637AD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243F-46F6-A9D1-662CA2A637AD}"/>
              </c:ext>
            </c:extLst>
          </c:dPt>
          <c:dPt>
            <c:idx val="8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243F-46F6-A9D1-662CA2A637AD}"/>
              </c:ext>
            </c:extLst>
          </c:dPt>
          <c:dLbls>
            <c:dLbl>
              <c:idx val="0"/>
              <c:layout>
                <c:manualLayout>
                  <c:x val="-1.4664036531232549E-3"/>
                  <c:y val="-2.86000221593872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243F-46F6-A9D1-662CA2A637AD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9328073062465099E-3"/>
                  <c:y val="-3.43200265912646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243F-46F6-A9D1-662CA2A637AD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4664036531232549E-3"/>
                  <c:y val="-3.432002659126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243F-46F6-A9D1-662CA2A637AD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-2.57400199434485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243F-46F6-A9D1-662CA2A637AD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1.746230616840153E-3"/>
                  <c:y val="-1.7160013295632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0"/>
                  <c:y val="-1.43000110796935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Hoja1!$A$2:$A$7</c:f>
              <c:strCache>
                <c:ptCount val="6"/>
                <c:pt idx="0">
                  <c:v>Ene-Mar’12:
20,396
solicitudes</c:v>
                </c:pt>
                <c:pt idx="1">
                  <c:v>Ene-Mar’13:
19,442
solicitudes</c:v>
                </c:pt>
                <c:pt idx="2">
                  <c:v>Ene-Mar’14:
24,752
solicitudes</c:v>
                </c:pt>
                <c:pt idx="3">
                  <c:v>Ene-Mar’15:
20,592
solicitudes</c:v>
                </c:pt>
                <c:pt idx="4">
                  <c:v>Ene-Mar’16:
24,100
solicitudes</c:v>
                </c:pt>
                <c:pt idx="5">
                  <c:v>Ene-Mar’17:
31,634
solicitudes</c:v>
                </c:pt>
              </c:strCache>
            </c:strRef>
          </c:cat>
          <c:val>
            <c:numRef>
              <c:f>Hoja1!$B$2:$B$7</c:f>
              <c:numCache>
                <c:formatCode>0.0</c:formatCode>
                <c:ptCount val="6"/>
                <c:pt idx="0">
                  <c:v>2.9181791921428748</c:v>
                </c:pt>
                <c:pt idx="1">
                  <c:v>2.8</c:v>
                </c:pt>
                <c:pt idx="2">
                  <c:v>2.8</c:v>
                </c:pt>
                <c:pt idx="3">
                  <c:v>2.9</c:v>
                </c:pt>
                <c:pt idx="4">
                  <c:v>2.8</c:v>
                </c:pt>
                <c:pt idx="5">
                  <c:v>2.9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2-243F-46F6-A9D1-662CA2A637A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shape val="cylinder"/>
        <c:axId val="400748736"/>
        <c:axId val="400751480"/>
        <c:axId val="0"/>
      </c:bar3DChart>
      <c:catAx>
        <c:axId val="400748736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crossAx val="400751480"/>
        <c:crosses val="autoZero"/>
        <c:auto val="1"/>
        <c:lblAlgn val="ctr"/>
        <c:lblOffset val="100"/>
        <c:noMultiLvlLbl val="0"/>
      </c:catAx>
      <c:valAx>
        <c:axId val="400751480"/>
        <c:scaling>
          <c:orientation val="minMax"/>
          <c:max val="4"/>
          <c:min val="0"/>
        </c:scaling>
        <c:delete val="1"/>
        <c:axPos val="l"/>
        <c:numFmt formatCode="0.0" sourceLinked="1"/>
        <c:majorTickMark val="out"/>
        <c:minorTickMark val="none"/>
        <c:tickLblPos val="nextTo"/>
        <c:crossAx val="400748736"/>
        <c:crosses val="autoZero"/>
        <c:crossBetween val="between"/>
        <c:majorUnit val="1"/>
      </c:valAx>
      <c:spPr>
        <a:noFill/>
        <a:ln w="25385">
          <a:noFill/>
        </a:ln>
      </c:spPr>
    </c:plotArea>
    <c:plotVisOnly val="1"/>
    <c:dispBlanksAs val="gap"/>
    <c:showDLblsOverMax val="0"/>
  </c:chart>
  <c:txPr>
    <a:bodyPr/>
    <a:lstStyle/>
    <a:p>
      <a:pPr>
        <a:defRPr sz="1300" b="1">
          <a:solidFill>
            <a:schemeClr val="tx1"/>
          </a:solidFill>
          <a:latin typeface="Calibri" pitchFamily="34" charset="0"/>
          <a:cs typeface="Arial" pitchFamily="34" charset="0"/>
        </a:defRPr>
      </a:pPr>
      <a:endParaRPr lang="es-ES"/>
    </a:p>
  </c:txPr>
  <c:externalData r:id="rId1">
    <c:autoUpdate val="0"/>
  </c:externalData>
  <c:userShapes r:id="rId2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 sz="1100" u="sng"/>
            </a:pPr>
            <a:r>
              <a:rPr lang="es-MX" sz="1100" u="sng" dirty="0"/>
              <a:t>Porcentaje</a:t>
            </a:r>
          </a:p>
        </c:rich>
      </c:tx>
      <c:layout>
        <c:manualLayout>
          <c:xMode val="edge"/>
          <c:yMode val="edge"/>
          <c:x val="0.4563655040150365"/>
          <c:y val="0.10918101113765137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1.6898509455233565E-2"/>
          <c:y val="0.18988697023082091"/>
          <c:w val="0.96666023902626486"/>
          <c:h val="0.65274192624430616"/>
        </c:manualLayout>
      </c:layout>
      <c:lineChart>
        <c:grouping val="standard"/>
        <c:varyColors val="0"/>
        <c:ser>
          <c:idx val="0"/>
          <c:order val="0"/>
          <c:tx>
            <c:strRef>
              <c:f>Hoja1!$A$2</c:f>
              <c:strCache>
                <c:ptCount val="1"/>
                <c:pt idx="0">
                  <c:v>Femenino</c:v>
                </c:pt>
              </c:strCache>
            </c:strRef>
          </c:tx>
          <c:spPr>
            <a:ln w="38100" cap="flat">
              <a:solidFill>
                <a:srgbClr val="FF99FF"/>
              </a:solidFill>
              <a:bevel/>
            </a:ln>
            <a:effectLst/>
          </c:spPr>
          <c:marker>
            <c:symbol val="diamond"/>
            <c:size val="8"/>
            <c:spPr>
              <a:solidFill>
                <a:srgbClr val="FF99FF"/>
              </a:solidFill>
              <a:ln w="9525">
                <a:noFill/>
              </a:ln>
              <a:effectLst/>
              <a:scene3d>
                <a:camera prst="orthographicFront"/>
                <a:lightRig rig="threePt" dir="t"/>
              </a:scene3d>
              <a:sp3d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s-E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Hoja1!$B$1:$L$1</c:f>
              <c:strCache>
                <c:ptCount val="11"/>
                <c:pt idx="0">
                  <c:v>2007:
16,808
solicitantes</c:v>
                </c:pt>
                <c:pt idx="1">
                  <c:v>2008:
26,759
solicitantes</c:v>
                </c:pt>
                <c:pt idx="2">
                  <c:v>2009:
11,931
solicitantes</c:v>
                </c:pt>
                <c:pt idx="3">
                  <c:v>2010:
10,476
solicitantes</c:v>
                </c:pt>
                <c:pt idx="4">
                  <c:v>2011:
15,951
solicitantes</c:v>
                </c:pt>
                <c:pt idx="5">
                  <c:v>2012:
13,985
solicitantes</c:v>
                </c:pt>
                <c:pt idx="6">
                  <c:v>2013:
14,054
solicitantes</c:v>
                </c:pt>
                <c:pt idx="7">
                  <c:v>2014:
16,774
solicitantes</c:v>
                </c:pt>
                <c:pt idx="8">
                  <c:v>2015:
15,694
solicitantes</c:v>
                </c:pt>
                <c:pt idx="9">
                  <c:v>2016:
17,008
solicitantes</c:v>
                </c:pt>
                <c:pt idx="10">
                  <c:v>Ene-Mar’17:
4,904
solicitantes</c:v>
                </c:pt>
              </c:strCache>
            </c:strRef>
          </c:cat>
          <c:val>
            <c:numRef>
              <c:f>Hoja1!$B$2:$L$2</c:f>
              <c:numCache>
                <c:formatCode>0.0</c:formatCode>
                <c:ptCount val="11"/>
                <c:pt idx="0">
                  <c:v>34.221799143265109</c:v>
                </c:pt>
                <c:pt idx="1">
                  <c:v>35.748720056803322</c:v>
                </c:pt>
                <c:pt idx="2">
                  <c:v>40.432486799094796</c:v>
                </c:pt>
                <c:pt idx="3">
                  <c:v>43.098510882016036</c:v>
                </c:pt>
                <c:pt idx="4">
                  <c:v>42.047520531628116</c:v>
                </c:pt>
                <c:pt idx="5">
                  <c:v>42.545584554880229</c:v>
                </c:pt>
                <c:pt idx="6">
                  <c:v>44.058630994734592</c:v>
                </c:pt>
                <c:pt idx="7">
                  <c:v>46.995349946345534</c:v>
                </c:pt>
                <c:pt idx="8">
                  <c:v>44.1060277813177</c:v>
                </c:pt>
                <c:pt idx="9">
                  <c:v>39.84595484477893</c:v>
                </c:pt>
                <c:pt idx="10">
                  <c:v>36.072593800978794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467C-4D44-A7E6-10F5E5DD0484}"/>
            </c:ext>
          </c:extLst>
        </c:ser>
        <c:ser>
          <c:idx val="1"/>
          <c:order val="1"/>
          <c:tx>
            <c:strRef>
              <c:f>Hoja1!$A$3</c:f>
              <c:strCache>
                <c:ptCount val="1"/>
                <c:pt idx="0">
                  <c:v>Masculino</c:v>
                </c:pt>
              </c:strCache>
            </c:strRef>
          </c:tx>
          <c:spPr>
            <a:ln w="44450" cap="flat">
              <a:solidFill>
                <a:schemeClr val="accent4"/>
              </a:solidFill>
              <a:miter lim="800000"/>
            </a:ln>
            <a:effectLst/>
          </c:spPr>
          <c:marker>
            <c:symbol val="circle"/>
            <c:size val="8"/>
            <c:spPr>
              <a:solidFill>
                <a:schemeClr val="accent4"/>
              </a:solidFill>
              <a:ln w="9525">
                <a:noFill/>
              </a:ln>
              <a:effectLst/>
              <a:scene3d>
                <a:camera prst="orthographicFront"/>
                <a:lightRig rig="threePt" dir="t"/>
              </a:scene3d>
              <a:sp3d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Hoja1!$B$1:$L$1</c:f>
              <c:strCache>
                <c:ptCount val="11"/>
                <c:pt idx="0">
                  <c:v>2007:
16,808
solicitantes</c:v>
                </c:pt>
                <c:pt idx="1">
                  <c:v>2008:
26,759
solicitantes</c:v>
                </c:pt>
                <c:pt idx="2">
                  <c:v>2009:
11,931
solicitantes</c:v>
                </c:pt>
                <c:pt idx="3">
                  <c:v>2010:
10,476
solicitantes</c:v>
                </c:pt>
                <c:pt idx="4">
                  <c:v>2011:
15,951
solicitantes</c:v>
                </c:pt>
                <c:pt idx="5">
                  <c:v>2012:
13,985
solicitantes</c:v>
                </c:pt>
                <c:pt idx="6">
                  <c:v>2013:
14,054
solicitantes</c:v>
                </c:pt>
                <c:pt idx="7">
                  <c:v>2014:
16,774
solicitantes</c:v>
                </c:pt>
                <c:pt idx="8">
                  <c:v>2015:
15,694
solicitantes</c:v>
                </c:pt>
                <c:pt idx="9">
                  <c:v>2016:
17,008
solicitantes</c:v>
                </c:pt>
                <c:pt idx="10">
                  <c:v>Ene-Mar’17:
4,904
solicitantes</c:v>
                </c:pt>
              </c:strCache>
            </c:strRef>
          </c:cat>
          <c:val>
            <c:numRef>
              <c:f>Hoja1!$B$3:$L$3</c:f>
              <c:numCache>
                <c:formatCode>0.0</c:formatCode>
                <c:ptCount val="11"/>
                <c:pt idx="0">
                  <c:v>65.778200856734884</c:v>
                </c:pt>
                <c:pt idx="1">
                  <c:v>64.251279943196678</c:v>
                </c:pt>
                <c:pt idx="2">
                  <c:v>59.567513200905211</c:v>
                </c:pt>
                <c:pt idx="3">
                  <c:v>56.901489117983964</c:v>
                </c:pt>
                <c:pt idx="4">
                  <c:v>57.952479468371884</c:v>
                </c:pt>
                <c:pt idx="5">
                  <c:v>57.454415445119764</c:v>
                </c:pt>
                <c:pt idx="6">
                  <c:v>55.941369005265408</c:v>
                </c:pt>
                <c:pt idx="7">
                  <c:v>53.004650053654466</c:v>
                </c:pt>
                <c:pt idx="8">
                  <c:v>55.8939722186823</c:v>
                </c:pt>
                <c:pt idx="9">
                  <c:v>60.15404515522107</c:v>
                </c:pt>
                <c:pt idx="10">
                  <c:v>63.927406199021206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467C-4D44-A7E6-10F5E5DD04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09172304"/>
        <c:axId val="409169560"/>
      </c:lineChart>
      <c:catAx>
        <c:axId val="4091723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s-ES"/>
          </a:p>
        </c:txPr>
        <c:crossAx val="409169560"/>
        <c:crosses val="autoZero"/>
        <c:auto val="1"/>
        <c:lblAlgn val="ctr"/>
        <c:lblOffset val="100"/>
        <c:noMultiLvlLbl val="0"/>
      </c:catAx>
      <c:valAx>
        <c:axId val="409169560"/>
        <c:scaling>
          <c:orientation val="minMax"/>
          <c:max val="10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409172304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3009314878384532"/>
          <c:y val="1.5512018760992769E-2"/>
          <c:w val="0.33981358474293927"/>
          <c:h val="5.3008558074392455E-2"/>
        </c:manualLayout>
      </c:layout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 b="1">
          <a:solidFill>
            <a:schemeClr val="tx1"/>
          </a:solidFill>
          <a:latin typeface="Calibri" panose="020F0502020204030204" pitchFamily="34" charset="0"/>
        </a:defRPr>
      </a:pPr>
      <a:endParaRPr lang="es-E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615828036108494E-2"/>
          <c:y val="3.1791201397010527E-2"/>
          <c:w val="0.96768343927783063"/>
          <c:h val="0.8930559004469791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SIP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l">
                <a:rot lat="0" lon="0" rev="20100000"/>
              </a:lightRig>
            </a:scene3d>
            <a:sp3d>
              <a:bevelT/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EB641B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l">
                  <a:rot lat="0" lon="0" rev="20100000"/>
                </a:lightRig>
              </a:scene3d>
              <a:sp3d>
                <a:bevelT/>
              </a:sp3d>
            </c:spPr>
          </c:dPt>
          <c:dPt>
            <c:idx val="2"/>
            <c:invertIfNegative val="0"/>
            <c:bubble3D val="0"/>
            <c:spPr>
              <a:solidFill>
                <a:srgbClr val="009999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l">
                  <a:rot lat="0" lon="0" rev="20100000"/>
                </a:lightRig>
              </a:scene3d>
              <a:sp3d>
                <a:bevelT/>
              </a:sp3d>
            </c:spPr>
          </c:dPt>
          <c:dPt>
            <c:idx val="3"/>
            <c:invertIfNegative val="0"/>
            <c:bubble3D val="0"/>
            <c:spPr>
              <a:solidFill>
                <a:srgbClr val="33CCCC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l">
                  <a:rot lat="0" lon="0" rev="20100000"/>
                </a:lightRig>
              </a:scene3d>
              <a:sp3d>
                <a:bevelT/>
              </a:sp3d>
            </c:spPr>
          </c:dPt>
          <c:dPt>
            <c:idx val="4"/>
            <c:invertIfNegative val="0"/>
            <c:bubble3D val="0"/>
            <c:spPr>
              <a:solidFill>
                <a:srgbClr val="17375E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l">
                  <a:rot lat="0" lon="0" rev="20100000"/>
                </a:lightRig>
              </a:scene3d>
              <a:sp3d>
                <a:bevelT/>
              </a:sp3d>
            </c:spPr>
          </c:dPt>
          <c:dPt>
            <c:idx val="5"/>
            <c:invertIfNegative val="0"/>
            <c:bubble3D val="0"/>
            <c:spPr>
              <a:solidFill>
                <a:srgbClr val="953735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l"/>
              </a:scene3d>
              <a:sp3d>
                <a:bevelT/>
                <a:bevelB/>
              </a:sp3d>
            </c:spPr>
          </c:dPt>
          <c:dPt>
            <c:idx val="6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l"/>
              </a:scene3d>
              <a:sp3d>
                <a:bevelT/>
                <a:bevelB/>
              </a:sp3d>
            </c:spPr>
          </c:dPt>
          <c:dPt>
            <c:idx val="7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l"/>
              </a:scene3d>
              <a:sp3d>
                <a:bevelT/>
                <a:bevelB/>
              </a:sp3d>
            </c:spPr>
          </c:dPt>
          <c:dPt>
            <c:idx val="8"/>
            <c:invertIfNegative val="0"/>
            <c:bubble3D val="0"/>
            <c:spPr>
              <a:solidFill>
                <a:srgbClr val="009999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l">
                  <a:rot lat="0" lon="0" rev="20100000"/>
                </a:lightRig>
              </a:scene3d>
              <a:sp3d>
                <a:bevelT/>
              </a:sp3d>
            </c:spPr>
          </c:dPt>
          <c:dPt>
            <c:idx val="9"/>
            <c:invertIfNegative val="0"/>
            <c:bubble3D val="0"/>
            <c:spPr>
              <a:solidFill>
                <a:srgbClr val="33CCCC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l">
                  <a:rot lat="0" lon="0" rev="20100000"/>
                </a:lightRig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3.5297201043129485E-3"/>
                  <c:y val="-0.3178283094115571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"/>
                  <c:y val="-0.3105165676476285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"/>
                  <c:y val="-0.3839813969759355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1.764860052156543E-3"/>
                  <c:y val="-0.3333810856736004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"/>
                  <c:y val="-0.3845308171605814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3.5297201043129568E-3"/>
                  <c:y val="-0.46472711683709961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Hoja1!$A$2:$A$7</c:f>
              <c:strCache>
                <c:ptCount val="6"/>
                <c:pt idx="0">
                  <c:v>Ene-Mar’12</c:v>
                </c:pt>
                <c:pt idx="1">
                  <c:v>Ene-Mar’13</c:v>
                </c:pt>
                <c:pt idx="2">
                  <c:v>Ene-Mar’14</c:v>
                </c:pt>
                <c:pt idx="3">
                  <c:v>Ene-Mar’15</c:v>
                </c:pt>
                <c:pt idx="4">
                  <c:v>Ene-Mar’16</c:v>
                </c:pt>
                <c:pt idx="5">
                  <c:v>Ene-Mar’17</c:v>
                </c:pt>
              </c:strCache>
            </c:strRef>
          </c:cat>
          <c:val>
            <c:numRef>
              <c:f>Hoja1!$B$2:$B$7</c:f>
              <c:numCache>
                <c:formatCode>#,##0</c:formatCode>
                <c:ptCount val="6"/>
                <c:pt idx="0">
                  <c:v>24331</c:v>
                </c:pt>
                <c:pt idx="1">
                  <c:v>23676</c:v>
                </c:pt>
                <c:pt idx="2">
                  <c:v>30257</c:v>
                </c:pt>
                <c:pt idx="3">
                  <c:v>25419</c:v>
                </c:pt>
                <c:pt idx="4">
                  <c:v>30001</c:v>
                </c:pt>
                <c:pt idx="5">
                  <c:v>37185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71"/>
        <c:overlap val="100"/>
        <c:axId val="301541120"/>
        <c:axId val="301538376"/>
      </c:barChart>
      <c:catAx>
        <c:axId val="301541120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crossAx val="301538376"/>
        <c:crosses val="autoZero"/>
        <c:auto val="1"/>
        <c:lblAlgn val="ctr"/>
        <c:lblOffset val="50"/>
        <c:noMultiLvlLbl val="0"/>
      </c:catAx>
      <c:valAx>
        <c:axId val="301538376"/>
        <c:scaling>
          <c:orientation val="minMax"/>
          <c:max val="40000"/>
          <c:min val="0"/>
        </c:scaling>
        <c:delete val="1"/>
        <c:axPos val="l"/>
        <c:numFmt formatCode="#,##0" sourceLinked="1"/>
        <c:majorTickMark val="out"/>
        <c:minorTickMark val="none"/>
        <c:tickLblPos val="nextTo"/>
        <c:crossAx val="301541120"/>
        <c:crosses val="autoZero"/>
        <c:crossBetween val="between"/>
        <c:majorUnit val="10000"/>
      </c:valAx>
      <c:spPr>
        <a:noFill/>
        <a:ln w="25400">
          <a:noFill/>
        </a:ln>
        <a:scene3d>
          <a:camera prst="orthographicFront"/>
          <a:lightRig rig="threePt" dir="t"/>
        </a:scene3d>
        <a:sp3d prstMaterial="dkEdge"/>
      </c:spPr>
    </c:plotArea>
    <c:plotVisOnly val="1"/>
    <c:dispBlanksAs val="gap"/>
    <c:showDLblsOverMax val="0"/>
  </c:chart>
  <c:spPr>
    <a:scene3d>
      <a:camera prst="orthographicFront"/>
      <a:lightRig rig="threePt" dir="t"/>
    </a:scene3d>
    <a:sp3d prstMaterial="matte"/>
  </c:spPr>
  <c:txPr>
    <a:bodyPr/>
    <a:lstStyle/>
    <a:p>
      <a:pPr>
        <a:defRPr sz="1300" b="1">
          <a:solidFill>
            <a:schemeClr val="tx1"/>
          </a:solidFill>
          <a:latin typeface="Calibri" pitchFamily="34" charset="0"/>
        </a:defRPr>
      </a:pPr>
      <a:endParaRPr lang="es-E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title>
      <c:tx>
        <c:rich>
          <a:bodyPr/>
          <a:lstStyle/>
          <a:p>
            <a:pPr>
              <a:defRPr sz="1300" u="sng"/>
            </a:pPr>
            <a:r>
              <a:rPr lang="es-ES" sz="1300" u="sng" dirty="0"/>
              <a:t>Porcentajes</a:t>
            </a:r>
          </a:p>
        </c:rich>
      </c:tx>
      <c:layout>
        <c:manualLayout>
          <c:xMode val="edge"/>
          <c:yMode val="edge"/>
          <c:x val="0.44390072577519168"/>
          <c:y val="0.23349079934801764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1.0003224536784665E-2"/>
          <c:y val="0.28668618250940203"/>
          <c:w val="0.98146018390022971"/>
          <c:h val="0.6458211264197433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Ene-Mar’12: 24,331 solicitudes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l">
                <a:rot lat="0" lon="0" rev="20100000"/>
              </a:lightRig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INFOMEX</c:v>
                </c:pt>
                <c:pt idx="1">
                  <c:v>Tel-InfoDF</c:v>
                </c:pt>
                <c:pt idx="2">
                  <c:v>Correo electrónico</c:v>
                </c:pt>
                <c:pt idx="3">
                  <c:v>Personalmente en la OIP</c:v>
                </c:pt>
              </c:strCache>
            </c:strRef>
          </c:cat>
          <c:val>
            <c:numRef>
              <c:f>Hoja1!$B$2:$B$5</c:f>
              <c:numCache>
                <c:formatCode>0.0</c:formatCode>
                <c:ptCount val="4"/>
                <c:pt idx="0">
                  <c:v>91.6</c:v>
                </c:pt>
                <c:pt idx="1">
                  <c:v>2.2000000000000002</c:v>
                </c:pt>
                <c:pt idx="2">
                  <c:v>1.7</c:v>
                </c:pt>
                <c:pt idx="3">
                  <c:v>4.5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96E-42ED-BE17-908F688C7C16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Ene-Mar’13: 23,676 solicitudes</c:v>
                </c:pt>
              </c:strCache>
            </c:strRef>
          </c:tx>
          <c:spPr>
            <a:solidFill>
              <a:srgbClr val="EB641B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l">
                <a:rot lat="0" lon="0" rev="20100000"/>
              </a:lightRig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INFOMEX</c:v>
                </c:pt>
                <c:pt idx="1">
                  <c:v>Tel-InfoDF</c:v>
                </c:pt>
                <c:pt idx="2">
                  <c:v>Correo electrónico</c:v>
                </c:pt>
                <c:pt idx="3">
                  <c:v>Personalmente en la OIP</c:v>
                </c:pt>
              </c:strCache>
            </c:strRef>
          </c:cat>
          <c:val>
            <c:numRef>
              <c:f>Hoja1!$C$2:$C$5</c:f>
              <c:numCache>
                <c:formatCode>0.0</c:formatCode>
                <c:ptCount val="4"/>
                <c:pt idx="0">
                  <c:v>88.5</c:v>
                </c:pt>
                <c:pt idx="1">
                  <c:v>6.3</c:v>
                </c:pt>
                <c:pt idx="2">
                  <c:v>1.4</c:v>
                </c:pt>
                <c:pt idx="3">
                  <c:v>3.8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296E-42ED-BE17-908F688C7C16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Ene-Mar’14: 30,257 solicitudes</c:v>
                </c:pt>
              </c:strCache>
            </c:strRef>
          </c:tx>
          <c:spPr>
            <a:solidFill>
              <a:srgbClr val="008080"/>
            </a:solidFill>
            <a:ln w="6350"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/>
              <a:contourClr>
                <a:srgbClr val="000000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INFOMEX</c:v>
                </c:pt>
                <c:pt idx="1">
                  <c:v>Tel-InfoDF</c:v>
                </c:pt>
                <c:pt idx="2">
                  <c:v>Correo electrónico</c:v>
                </c:pt>
                <c:pt idx="3">
                  <c:v>Personalmente en la OIP</c:v>
                </c:pt>
              </c:strCache>
            </c:strRef>
          </c:cat>
          <c:val>
            <c:numRef>
              <c:f>Hoja1!$D$2:$D$5</c:f>
              <c:numCache>
                <c:formatCode>0.0</c:formatCode>
                <c:ptCount val="4"/>
                <c:pt idx="0">
                  <c:v>82.5</c:v>
                </c:pt>
                <c:pt idx="1">
                  <c:v>11.5</c:v>
                </c:pt>
                <c:pt idx="2">
                  <c:v>2.4</c:v>
                </c:pt>
                <c:pt idx="3">
                  <c:v>3.6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296E-42ED-BE17-908F688C7C16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Ene-Mar’15: 25,419 solicitudes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 w="95250" h="101600"/>
              <a:contourClr>
                <a:srgbClr val="000000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INFOMEX</c:v>
                </c:pt>
                <c:pt idx="1">
                  <c:v>Tel-InfoDF</c:v>
                </c:pt>
                <c:pt idx="2">
                  <c:v>Correo electrónico</c:v>
                </c:pt>
                <c:pt idx="3">
                  <c:v>Personalmente en la OIP</c:v>
                </c:pt>
              </c:strCache>
            </c:strRef>
          </c:cat>
          <c:val>
            <c:numRef>
              <c:f>Hoja1!$E$2:$E$5</c:f>
              <c:numCache>
                <c:formatCode>0.0</c:formatCode>
                <c:ptCount val="4"/>
                <c:pt idx="0">
                  <c:v>91.8</c:v>
                </c:pt>
                <c:pt idx="1">
                  <c:v>1.9</c:v>
                </c:pt>
                <c:pt idx="2">
                  <c:v>2.6</c:v>
                </c:pt>
                <c:pt idx="3">
                  <c:v>3.7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296E-42ED-BE17-908F688C7C16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Ene-Mar’16: 30,001 solicitudes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scene3d>
              <a:camera prst="orthographicFront"/>
              <a:lightRig rig="soft" dir="t"/>
            </a:scene3d>
            <a:sp3d>
              <a:bevelT w="63500" h="25400"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Hoja1!$A$2:$A$5</c:f>
              <c:strCache>
                <c:ptCount val="4"/>
                <c:pt idx="0">
                  <c:v>INFOMEX</c:v>
                </c:pt>
                <c:pt idx="1">
                  <c:v>Tel-InfoDF</c:v>
                </c:pt>
                <c:pt idx="2">
                  <c:v>Correo electrónico</c:v>
                </c:pt>
                <c:pt idx="3">
                  <c:v>Personalmente en la OIP</c:v>
                </c:pt>
              </c:strCache>
            </c:strRef>
          </c:cat>
          <c:val>
            <c:numRef>
              <c:f>Hoja1!$F$2:$F$5</c:f>
              <c:numCache>
                <c:formatCode>0.0</c:formatCode>
                <c:ptCount val="4"/>
                <c:pt idx="0">
                  <c:v>94.656844771840937</c:v>
                </c:pt>
                <c:pt idx="1">
                  <c:v>1.3299556681443951</c:v>
                </c:pt>
                <c:pt idx="2">
                  <c:v>1.3332888903703211</c:v>
                </c:pt>
                <c:pt idx="3">
                  <c:v>2.6799106696443453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296E-42ED-BE17-908F688C7C16}"/>
            </c:ext>
          </c:extLst>
        </c:ser>
        <c:ser>
          <c:idx val="5"/>
          <c:order val="5"/>
          <c:tx>
            <c:strRef>
              <c:f>Hoja1!$G$1</c:f>
              <c:strCache>
                <c:ptCount val="1"/>
                <c:pt idx="0">
                  <c:v>Ene-Mar’17: 37,185 solicitudes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scene3d>
              <a:camera prst="orthographicFront"/>
              <a:lightRig rig="threePt" dir="t">
                <a:rot lat="0" lon="0" rev="1200000"/>
              </a:lightRig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Hoja1!$A$2:$A$5</c:f>
              <c:strCache>
                <c:ptCount val="4"/>
                <c:pt idx="0">
                  <c:v>INFOMEX</c:v>
                </c:pt>
                <c:pt idx="1">
                  <c:v>Tel-InfoDF</c:v>
                </c:pt>
                <c:pt idx="2">
                  <c:v>Correo electrónico</c:v>
                </c:pt>
                <c:pt idx="3">
                  <c:v>Personalmente en la OIP</c:v>
                </c:pt>
              </c:strCache>
            </c:strRef>
          </c:cat>
          <c:val>
            <c:numRef>
              <c:f>Hoja1!$G$2:$G$5</c:f>
              <c:numCache>
                <c:formatCode>0.0</c:formatCode>
                <c:ptCount val="4"/>
                <c:pt idx="0">
                  <c:v>91.622966249831919</c:v>
                </c:pt>
                <c:pt idx="1">
                  <c:v>2.6408498050289095</c:v>
                </c:pt>
                <c:pt idx="2">
                  <c:v>2.7295952669086998</c:v>
                </c:pt>
                <c:pt idx="3">
                  <c:v>3.0065886782304694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60885392"/>
        <c:axId val="258427480"/>
      </c:barChart>
      <c:catAx>
        <c:axId val="260885392"/>
        <c:scaling>
          <c:orientation val="minMax"/>
        </c:scaling>
        <c:delete val="0"/>
        <c:axPos val="b"/>
        <c:numFmt formatCode="General" sourceLinked="0"/>
        <c:majorTickMark val="cross"/>
        <c:minorTickMark val="none"/>
        <c:tickLblPos val="nextTo"/>
        <c:crossAx val="258427480"/>
        <c:crosses val="autoZero"/>
        <c:auto val="1"/>
        <c:lblAlgn val="ctr"/>
        <c:lblOffset val="50"/>
        <c:noMultiLvlLbl val="0"/>
      </c:catAx>
      <c:valAx>
        <c:axId val="258427480"/>
        <c:scaling>
          <c:orientation val="minMax"/>
          <c:max val="100"/>
        </c:scaling>
        <c:delete val="1"/>
        <c:axPos val="l"/>
        <c:numFmt formatCode="0.0" sourceLinked="1"/>
        <c:majorTickMark val="none"/>
        <c:minorTickMark val="none"/>
        <c:tickLblPos val="none"/>
        <c:crossAx val="26088539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8.233233179640604E-3"/>
          <c:y val="1.4339160184637021E-2"/>
          <c:w val="0.98163792609620415"/>
          <c:h val="0.13752581524427271"/>
        </c:manualLayout>
      </c:layout>
      <c:overlay val="0"/>
    </c:legend>
    <c:plotVisOnly val="1"/>
    <c:dispBlanksAs val="gap"/>
    <c:showDLblsOverMax val="0"/>
  </c:chart>
  <c:spPr>
    <a:scene3d>
      <a:camera prst="orthographicFront"/>
      <a:lightRig rig="threePt" dir="t"/>
    </a:scene3d>
    <a:sp3d prstMaterial="matte"/>
  </c:spPr>
  <c:txPr>
    <a:bodyPr/>
    <a:lstStyle/>
    <a:p>
      <a:pPr>
        <a:defRPr sz="1300" b="1">
          <a:solidFill>
            <a:schemeClr val="tx1"/>
          </a:solidFill>
          <a:latin typeface="Calibri" pitchFamily="34" charset="0"/>
        </a:defRPr>
      </a:pPr>
      <a:endParaRPr lang="es-E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5"/>
    </mc:Choice>
    <mc:Fallback>
      <c:style val="35"/>
    </mc:Fallback>
  </mc:AlternateContent>
  <c:chart>
    <c:title>
      <c:tx>
        <c:rich>
          <a:bodyPr/>
          <a:lstStyle/>
          <a:p>
            <a:pPr>
              <a:defRPr sz="1300" u="sng"/>
            </a:pPr>
            <a:r>
              <a:rPr lang="es-ES" sz="1300" u="sng" dirty="0"/>
              <a:t>Porcentajes</a:t>
            </a:r>
          </a:p>
        </c:rich>
      </c:tx>
      <c:layout>
        <c:manualLayout>
          <c:xMode val="edge"/>
          <c:yMode val="edge"/>
          <c:x val="0.44380010812243048"/>
          <c:y val="0.20631692345793304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8.860821019886677E-3"/>
          <c:y val="0.29790813841197133"/>
          <c:w val="0.9822784736881085"/>
          <c:h val="0.6186897659359021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Ene-Mar’12: 20,396 solicitudes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En la OIP</c:v>
                </c:pt>
                <c:pt idx="1">
                  <c:v>Por correo electrónico</c:v>
                </c:pt>
                <c:pt idx="2">
                  <c:v>INFOMEX</c:v>
                </c:pt>
                <c:pt idx="3">
                  <c:v>Otro medio</c:v>
                </c:pt>
              </c:strCache>
            </c:strRef>
          </c:cat>
          <c:val>
            <c:numRef>
              <c:f>Hoja1!$B$2:$B$5</c:f>
              <c:numCache>
                <c:formatCode>0.0</c:formatCode>
                <c:ptCount val="4"/>
                <c:pt idx="0">
                  <c:v>5.3</c:v>
                </c:pt>
                <c:pt idx="1">
                  <c:v>32.5</c:v>
                </c:pt>
                <c:pt idx="2">
                  <c:v>60.8</c:v>
                </c:pt>
                <c:pt idx="3">
                  <c:v>1.4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FCF-4964-8ABC-53D62F1423EF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Ene-Mar’13: 19,442 solicitudes</c:v>
                </c:pt>
              </c:strCache>
            </c:strRef>
          </c:tx>
          <c:spPr>
            <a:solidFill>
              <a:srgbClr val="EB641B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En la OIP</c:v>
                </c:pt>
                <c:pt idx="1">
                  <c:v>Por correo electrónico</c:v>
                </c:pt>
                <c:pt idx="2">
                  <c:v>INFOMEX</c:v>
                </c:pt>
                <c:pt idx="3">
                  <c:v>Otro medio</c:v>
                </c:pt>
              </c:strCache>
            </c:strRef>
          </c:cat>
          <c:val>
            <c:numRef>
              <c:f>Hoja1!$C$2:$C$5</c:f>
              <c:numCache>
                <c:formatCode>0.0</c:formatCode>
                <c:ptCount val="4"/>
                <c:pt idx="0">
                  <c:v>5.0999999999999996</c:v>
                </c:pt>
                <c:pt idx="1">
                  <c:v>33</c:v>
                </c:pt>
                <c:pt idx="2">
                  <c:v>60.8</c:v>
                </c:pt>
                <c:pt idx="3">
                  <c:v>1.1000000000000001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FCF-4964-8ABC-53D62F1423EF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Ene-Mar’14: 24,752 solicitudes</c:v>
                </c:pt>
              </c:strCache>
            </c:strRef>
          </c:tx>
          <c:spPr>
            <a:solidFill>
              <a:srgbClr val="00808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En la OIP</c:v>
                </c:pt>
                <c:pt idx="1">
                  <c:v>Por correo electrónico</c:v>
                </c:pt>
                <c:pt idx="2">
                  <c:v>INFOMEX</c:v>
                </c:pt>
                <c:pt idx="3">
                  <c:v>Otro medio</c:v>
                </c:pt>
              </c:strCache>
            </c:strRef>
          </c:cat>
          <c:val>
            <c:numRef>
              <c:f>Hoja1!$D$2:$D$5</c:f>
              <c:numCache>
                <c:formatCode>0.0</c:formatCode>
                <c:ptCount val="4"/>
                <c:pt idx="0">
                  <c:v>4</c:v>
                </c:pt>
                <c:pt idx="1">
                  <c:v>38.5</c:v>
                </c:pt>
                <c:pt idx="2">
                  <c:v>55.4</c:v>
                </c:pt>
                <c:pt idx="3">
                  <c:v>2.1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FCF-4964-8ABC-53D62F1423EF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Ene-Mar’15: 20,592 solicitudes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En la OIP</c:v>
                </c:pt>
                <c:pt idx="1">
                  <c:v>Por correo electrónico</c:v>
                </c:pt>
                <c:pt idx="2">
                  <c:v>INFOMEX</c:v>
                </c:pt>
                <c:pt idx="3">
                  <c:v>Otro medio</c:v>
                </c:pt>
              </c:strCache>
            </c:strRef>
          </c:cat>
          <c:val>
            <c:numRef>
              <c:f>Hoja1!$E$2:$E$5</c:f>
              <c:numCache>
                <c:formatCode>0.0</c:formatCode>
                <c:ptCount val="4"/>
                <c:pt idx="0">
                  <c:v>5.4</c:v>
                </c:pt>
                <c:pt idx="1">
                  <c:v>31.8</c:v>
                </c:pt>
                <c:pt idx="2">
                  <c:v>61.9</c:v>
                </c:pt>
                <c:pt idx="3">
                  <c:v>0.9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8FCF-4964-8ABC-53D62F1423EF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Ene-Mar’16: 24,100 solicitudes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scene3d>
              <a:camera prst="orthographicFront"/>
              <a:lightRig rig="soft" dir="t"/>
            </a:scene3d>
            <a:sp3d>
              <a:bevelT w="63500" h="25400"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Hoja1!$A$2:$A$5</c:f>
              <c:strCache>
                <c:ptCount val="4"/>
                <c:pt idx="0">
                  <c:v>En la OIP</c:v>
                </c:pt>
                <c:pt idx="1">
                  <c:v>Por correo electrónico</c:v>
                </c:pt>
                <c:pt idx="2">
                  <c:v>INFOMEX</c:v>
                </c:pt>
                <c:pt idx="3">
                  <c:v>Otro medio</c:v>
                </c:pt>
              </c:strCache>
            </c:strRef>
          </c:cat>
          <c:val>
            <c:numRef>
              <c:f>Hoja1!$F$2:$F$5</c:f>
              <c:numCache>
                <c:formatCode>0.0</c:formatCode>
                <c:ptCount val="4"/>
                <c:pt idx="0">
                  <c:v>3.8257261410788383</c:v>
                </c:pt>
                <c:pt idx="1">
                  <c:v>28.107883817427386</c:v>
                </c:pt>
                <c:pt idx="2">
                  <c:v>61.954356846473026</c:v>
                </c:pt>
                <c:pt idx="3">
                  <c:v>6.1120331950207465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8FCF-4964-8ABC-53D62F1423EF}"/>
            </c:ext>
          </c:extLst>
        </c:ser>
        <c:ser>
          <c:idx val="5"/>
          <c:order val="5"/>
          <c:tx>
            <c:strRef>
              <c:f>Hoja1!$G$1</c:f>
              <c:strCache>
                <c:ptCount val="1"/>
                <c:pt idx="0">
                  <c:v>Ene-Mar’17: 31,634 solicitudes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Hoja1!$A$2:$A$5</c:f>
              <c:strCache>
                <c:ptCount val="4"/>
                <c:pt idx="0">
                  <c:v>En la OIP</c:v>
                </c:pt>
                <c:pt idx="1">
                  <c:v>Por correo electrónico</c:v>
                </c:pt>
                <c:pt idx="2">
                  <c:v>INFOMEX</c:v>
                </c:pt>
                <c:pt idx="3">
                  <c:v>Otro medio</c:v>
                </c:pt>
              </c:strCache>
            </c:strRef>
          </c:cat>
          <c:val>
            <c:numRef>
              <c:f>Hoja1!$G$2:$G$5</c:f>
              <c:numCache>
                <c:formatCode>0.0</c:formatCode>
                <c:ptCount val="4"/>
                <c:pt idx="0">
                  <c:v>4.1505974584308021</c:v>
                </c:pt>
                <c:pt idx="1">
                  <c:v>32.17108174748688</c:v>
                </c:pt>
                <c:pt idx="2">
                  <c:v>62.533982423974209</c:v>
                </c:pt>
                <c:pt idx="3">
                  <c:v>1.1443383701081116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01538768"/>
        <c:axId val="351214000"/>
      </c:barChart>
      <c:catAx>
        <c:axId val="301538768"/>
        <c:scaling>
          <c:orientation val="minMax"/>
        </c:scaling>
        <c:delete val="0"/>
        <c:axPos val="b"/>
        <c:numFmt formatCode="General" sourceLinked="0"/>
        <c:majorTickMark val="cross"/>
        <c:minorTickMark val="none"/>
        <c:tickLblPos val="nextTo"/>
        <c:crossAx val="351214000"/>
        <c:crosses val="autoZero"/>
        <c:auto val="1"/>
        <c:lblAlgn val="ctr"/>
        <c:lblOffset val="100"/>
        <c:noMultiLvlLbl val="0"/>
      </c:catAx>
      <c:valAx>
        <c:axId val="351214000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one"/>
        <c:crossAx val="301538768"/>
        <c:crosses val="autoZero"/>
        <c:crossBetween val="between"/>
      </c:valAx>
      <c:spPr>
        <a:noFill/>
      </c:spPr>
    </c:plotArea>
    <c:legend>
      <c:legendPos val="t"/>
      <c:layout>
        <c:manualLayout>
          <c:xMode val="edge"/>
          <c:yMode val="edge"/>
          <c:x val="8.4181738935455667E-3"/>
          <c:y val="1.581380663586399E-2"/>
          <c:w val="0.98234721605006847"/>
          <c:h val="0.17621632727082615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300" b="1">
          <a:latin typeface="Calibri" pitchFamily="34" charset="0"/>
        </a:defRPr>
      </a:pPr>
      <a:endParaRPr lang="es-E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5"/>
    </mc:Choice>
    <mc:Fallback>
      <c:style val="35"/>
    </mc:Fallback>
  </mc:AlternateContent>
  <c:chart>
    <c:title>
      <c:tx>
        <c:rich>
          <a:bodyPr/>
          <a:lstStyle/>
          <a:p>
            <a:pPr>
              <a:defRPr sz="1300" u="sng"/>
            </a:pPr>
            <a:r>
              <a:rPr lang="es-ES" sz="1300" u="sng" dirty="0"/>
              <a:t>Porcentajes</a:t>
            </a:r>
          </a:p>
        </c:rich>
      </c:tx>
      <c:layout>
        <c:manualLayout>
          <c:xMode val="edge"/>
          <c:yMode val="edge"/>
          <c:x val="0.44282152410415931"/>
          <c:y val="0.20490901337759856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8.6103858830500323E-3"/>
          <c:y val="0.30308478796473659"/>
          <c:w val="0.98368352590452912"/>
          <c:h val="0.608955418352209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Ene-Mar’12 : 14,734 solicitudes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s-E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6044983097116195E-2"/>
                      <c:h val="4.634881255023951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En la OIP</c:v>
                </c:pt>
                <c:pt idx="1">
                  <c:v>Por correo electrónico</c:v>
                </c:pt>
                <c:pt idx="2">
                  <c:v>INFOMEX</c:v>
                </c:pt>
                <c:pt idx="3">
                  <c:v>Otro medio</c:v>
                </c:pt>
              </c:strCache>
            </c:strRef>
          </c:cat>
          <c:val>
            <c:numRef>
              <c:f>Hoja1!$B$2:$B$5</c:f>
              <c:numCache>
                <c:formatCode>0.0</c:formatCode>
                <c:ptCount val="4"/>
                <c:pt idx="0">
                  <c:v>6.8</c:v>
                </c:pt>
                <c:pt idx="1">
                  <c:v>24.1</c:v>
                </c:pt>
                <c:pt idx="2">
                  <c:v>68.099999999999994</c:v>
                </c:pt>
                <c:pt idx="3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75A-4FBB-8206-210A93AFAFA2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Ene-Mar’13: 13,556 solicitudes</c:v>
                </c:pt>
              </c:strCache>
            </c:strRef>
          </c:tx>
          <c:spPr>
            <a:solidFill>
              <a:srgbClr val="EB641B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En la OIP</c:v>
                </c:pt>
                <c:pt idx="1">
                  <c:v>Por correo electrónico</c:v>
                </c:pt>
                <c:pt idx="2">
                  <c:v>INFOMEX</c:v>
                </c:pt>
                <c:pt idx="3">
                  <c:v>Otro medio</c:v>
                </c:pt>
              </c:strCache>
            </c:strRef>
          </c:cat>
          <c:val>
            <c:numRef>
              <c:f>Hoja1!$C$2:$C$5</c:f>
              <c:numCache>
                <c:formatCode>0.0</c:formatCode>
                <c:ptCount val="4"/>
                <c:pt idx="0">
                  <c:v>5.6</c:v>
                </c:pt>
                <c:pt idx="1">
                  <c:v>22</c:v>
                </c:pt>
                <c:pt idx="2">
                  <c:v>71.8</c:v>
                </c:pt>
                <c:pt idx="3">
                  <c:v>0.6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75A-4FBB-8206-210A93AFAFA2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Ene-Mar’14: 18,149 solicitudes</c:v>
                </c:pt>
              </c:strCache>
            </c:strRef>
          </c:tx>
          <c:spPr>
            <a:solidFill>
              <a:srgbClr val="00808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En la OIP</c:v>
                </c:pt>
                <c:pt idx="1">
                  <c:v>Por correo electrónico</c:v>
                </c:pt>
                <c:pt idx="2">
                  <c:v>INFOMEX</c:v>
                </c:pt>
                <c:pt idx="3">
                  <c:v>Otro medio</c:v>
                </c:pt>
              </c:strCache>
            </c:strRef>
          </c:cat>
          <c:val>
            <c:numRef>
              <c:f>Hoja1!$D$2:$D$5</c:f>
              <c:numCache>
                <c:formatCode>0.0</c:formatCode>
                <c:ptCount val="4"/>
                <c:pt idx="0">
                  <c:v>4.4000000000000004</c:v>
                </c:pt>
                <c:pt idx="1">
                  <c:v>24.2</c:v>
                </c:pt>
                <c:pt idx="2">
                  <c:v>70.400000000000006</c:v>
                </c:pt>
                <c:pt idx="3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C75A-4FBB-8206-210A93AFAFA2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Ene-Mar’15: 15,153 solicitudes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En la OIP</c:v>
                </c:pt>
                <c:pt idx="1">
                  <c:v>Por correo electrónico</c:v>
                </c:pt>
                <c:pt idx="2">
                  <c:v>INFOMEX</c:v>
                </c:pt>
                <c:pt idx="3">
                  <c:v>Otro medio</c:v>
                </c:pt>
              </c:strCache>
            </c:strRef>
          </c:cat>
          <c:val>
            <c:numRef>
              <c:f>Hoja1!$E$2:$E$5</c:f>
              <c:numCache>
                <c:formatCode>0.0</c:formatCode>
                <c:ptCount val="4"/>
                <c:pt idx="0">
                  <c:v>4.4000000000000004</c:v>
                </c:pt>
                <c:pt idx="1">
                  <c:v>19.899999999999999</c:v>
                </c:pt>
                <c:pt idx="2">
                  <c:v>75</c:v>
                </c:pt>
                <c:pt idx="3">
                  <c:v>0.7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C75A-4FBB-8206-210A93AFAFA2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Ene-Mar’16: 17,440 solicitudes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scene3d>
              <a:camera prst="orthographicFront"/>
              <a:lightRig rig="soft" dir="t"/>
            </a:scene3d>
            <a:sp3d>
              <a:bevelT w="63500" h="25400"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Hoja1!$A$2:$A$5</c:f>
              <c:strCache>
                <c:ptCount val="4"/>
                <c:pt idx="0">
                  <c:v>En la OIP</c:v>
                </c:pt>
                <c:pt idx="1">
                  <c:v>Por correo electrónico</c:v>
                </c:pt>
                <c:pt idx="2">
                  <c:v>INFOMEX</c:v>
                </c:pt>
                <c:pt idx="3">
                  <c:v>Otro medio</c:v>
                </c:pt>
              </c:strCache>
            </c:strRef>
          </c:cat>
          <c:val>
            <c:numRef>
              <c:f>Hoja1!$F$2:$F$5</c:f>
              <c:numCache>
                <c:formatCode>0.0</c:formatCode>
                <c:ptCount val="4"/>
                <c:pt idx="0">
                  <c:v>3.4</c:v>
                </c:pt>
                <c:pt idx="1">
                  <c:v>15.8</c:v>
                </c:pt>
                <c:pt idx="2">
                  <c:v>75.599999999999994</c:v>
                </c:pt>
                <c:pt idx="3">
                  <c:v>5.2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C75A-4FBB-8206-210A93AFAFA2}"/>
            </c:ext>
          </c:extLst>
        </c:ser>
        <c:ser>
          <c:idx val="5"/>
          <c:order val="5"/>
          <c:tx>
            <c:strRef>
              <c:f>Hoja1!$G$1</c:f>
              <c:strCache>
                <c:ptCount val="1"/>
                <c:pt idx="0">
                  <c:v>Ene-Mar’17: 23,253 solicitudes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Hoja1!$A$2:$A$5</c:f>
              <c:strCache>
                <c:ptCount val="4"/>
                <c:pt idx="0">
                  <c:v>En la OIP</c:v>
                </c:pt>
                <c:pt idx="1">
                  <c:v>Por correo electrónico</c:v>
                </c:pt>
                <c:pt idx="2">
                  <c:v>INFOMEX</c:v>
                </c:pt>
                <c:pt idx="3">
                  <c:v>Otro medio</c:v>
                </c:pt>
              </c:strCache>
            </c:strRef>
          </c:cat>
          <c:val>
            <c:numRef>
              <c:f>Hoja1!$G$2:$G$5</c:f>
              <c:numCache>
                <c:formatCode>0.0</c:formatCode>
                <c:ptCount val="4"/>
                <c:pt idx="0">
                  <c:v>3.8790693673934546</c:v>
                </c:pt>
                <c:pt idx="1">
                  <c:v>19.950113963789619</c:v>
                </c:pt>
                <c:pt idx="2">
                  <c:v>75.336515718401927</c:v>
                </c:pt>
                <c:pt idx="3">
                  <c:v>0.83430095041500019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51216744"/>
        <c:axId val="351219488"/>
      </c:barChart>
      <c:catAx>
        <c:axId val="351216744"/>
        <c:scaling>
          <c:orientation val="minMax"/>
        </c:scaling>
        <c:delete val="0"/>
        <c:axPos val="b"/>
        <c:numFmt formatCode="General" sourceLinked="0"/>
        <c:majorTickMark val="cross"/>
        <c:minorTickMark val="none"/>
        <c:tickLblPos val="nextTo"/>
        <c:crossAx val="351219488"/>
        <c:crosses val="autoZero"/>
        <c:auto val="1"/>
        <c:lblAlgn val="ctr"/>
        <c:lblOffset val="100"/>
        <c:noMultiLvlLbl val="0"/>
      </c:catAx>
      <c:valAx>
        <c:axId val="351219488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one"/>
        <c:crossAx val="351216744"/>
        <c:crosses val="autoZero"/>
        <c:crossBetween val="between"/>
      </c:valAx>
      <c:spPr>
        <a:noFill/>
      </c:spPr>
    </c:plotArea>
    <c:legend>
      <c:legendPos val="t"/>
      <c:layout>
        <c:manualLayout>
          <c:xMode val="edge"/>
          <c:yMode val="edge"/>
          <c:x val="1.1927725623078915E-2"/>
          <c:y val="1.5756419221393703E-2"/>
          <c:w val="0.97484457745435693"/>
          <c:h val="0.1761683342373723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300" b="1">
          <a:latin typeface="Calibri" pitchFamily="34" charset="0"/>
        </a:defRPr>
      </a:pPr>
      <a:endParaRPr lang="es-E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ln w="25400">
          <a:noFill/>
        </a:ln>
      </c:spPr>
    </c:sideWall>
    <c:backWall>
      <c:thickness val="0"/>
      <c:spPr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2196714263433533E-2"/>
          <c:y val="3.9914304178022525E-2"/>
          <c:w val="0.97886452672752056"/>
          <c:h val="0.7219311061785282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spPr>
            <a:solidFill>
              <a:srgbClr val="43A7A7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D16-4835-87E4-F71D7212759E}"/>
              </c:ext>
            </c:extLst>
          </c:dPt>
          <c:dPt>
            <c:idx val="1"/>
            <c:invertIfNegative val="0"/>
            <c:bubble3D val="0"/>
            <c:spPr>
              <a:solidFill>
                <a:srgbClr val="EB641B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D16-4835-87E4-F71D7212759E}"/>
              </c:ext>
            </c:extLst>
          </c:dPt>
          <c:dPt>
            <c:idx val="2"/>
            <c:invertIfNegative val="0"/>
            <c:bubble3D val="0"/>
            <c:spPr>
              <a:solidFill>
                <a:srgbClr val="009999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D16-4835-87E4-F71D7212759E}"/>
              </c:ext>
            </c:extLst>
          </c:dPt>
          <c:dPt>
            <c:idx val="3"/>
            <c:invertIfNegative val="0"/>
            <c:bubble3D val="0"/>
            <c:spPr>
              <a:solidFill>
                <a:srgbClr val="33CCCC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3D16-4835-87E4-F71D7212759E}"/>
              </c:ext>
            </c:extLst>
          </c:dPt>
          <c:dPt>
            <c:idx val="4"/>
            <c:invertIfNegative val="0"/>
            <c:bubble3D val="0"/>
            <c:spPr>
              <a:solidFill>
                <a:schemeClr val="tx2">
                  <a:lumMod val="75000"/>
                </a:scheme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3D16-4835-87E4-F71D7212759E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3D16-4835-87E4-F71D7212759E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3D16-4835-87E4-F71D7212759E}"/>
              </c:ext>
            </c:extLst>
          </c:dPt>
          <c:dPt>
            <c:idx val="7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3D16-4835-87E4-F71D7212759E}"/>
              </c:ext>
            </c:extLst>
          </c:dPt>
          <c:dLbls>
            <c:dLbl>
              <c:idx val="0"/>
              <c:layout>
                <c:manualLayout>
                  <c:x val="-1.4470187198646958E-3"/>
                  <c:y val="-1.72273622964028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3D16-4835-87E4-F71D7212759E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4470187198646958E-3"/>
                  <c:y val="-1.43561352470024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3D16-4835-87E4-F71D7212759E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"/>
                  <c:y val="-2.58410434446043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3D16-4835-87E4-F71D7212759E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8940374397293917E-3"/>
                  <c:y val="-3.15834975434052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3D16-4835-87E4-F71D7212759E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Hoja1!$A$2:$A$7</c:f>
              <c:strCache>
                <c:ptCount val="6"/>
                <c:pt idx="0">
                  <c:v>Ene-Mar’12:
24,289
solicitudes</c:v>
                </c:pt>
                <c:pt idx="1">
                  <c:v>Ene-Mar’13:
23,643
solicitudes</c:v>
                </c:pt>
                <c:pt idx="2">
                  <c:v>Ene-Mar’14:
30,248
solicitudes</c:v>
                </c:pt>
                <c:pt idx="3">
                  <c:v>Ene-Mar’15:
25,381
solicitudes</c:v>
                </c:pt>
                <c:pt idx="4">
                  <c:v>Ene-Mar’16:
29,973
solicitudes</c:v>
                </c:pt>
                <c:pt idx="5">
                  <c:v>Ene-Mar’17:
37,157
solicitudes</c:v>
                </c:pt>
              </c:strCache>
            </c:strRef>
          </c:cat>
          <c:val>
            <c:numRef>
              <c:f>Hoja1!$B$2:$B$7</c:f>
              <c:numCache>
                <c:formatCode>0.0</c:formatCode>
                <c:ptCount val="6"/>
                <c:pt idx="0">
                  <c:v>3.21</c:v>
                </c:pt>
                <c:pt idx="1">
                  <c:v>3.3</c:v>
                </c:pt>
                <c:pt idx="2">
                  <c:v>3.1</c:v>
                </c:pt>
                <c:pt idx="3">
                  <c:v>3.5</c:v>
                </c:pt>
                <c:pt idx="4">
                  <c:v>3.2</c:v>
                </c:pt>
                <c:pt idx="5">
                  <c:v>3.4439271200581101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3D16-4835-87E4-F71D7212759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351215176"/>
        <c:axId val="351218312"/>
        <c:axId val="0"/>
      </c:bar3DChart>
      <c:catAx>
        <c:axId val="351215176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crossAx val="351218312"/>
        <c:crosses val="autoZero"/>
        <c:auto val="1"/>
        <c:lblAlgn val="ctr"/>
        <c:lblOffset val="100"/>
        <c:noMultiLvlLbl val="0"/>
      </c:catAx>
      <c:valAx>
        <c:axId val="351218312"/>
        <c:scaling>
          <c:orientation val="minMax"/>
          <c:max val="4"/>
          <c:min val="0"/>
        </c:scaling>
        <c:delete val="1"/>
        <c:axPos val="l"/>
        <c:numFmt formatCode="0.0" sourceLinked="1"/>
        <c:majorTickMark val="out"/>
        <c:minorTickMark val="none"/>
        <c:tickLblPos val="nextTo"/>
        <c:crossAx val="351215176"/>
        <c:crosses val="autoZero"/>
        <c:crossBetween val="between"/>
        <c:majorUnit val="3"/>
      </c:valAx>
      <c:spPr>
        <a:noFill/>
        <a:ln w="25385">
          <a:noFill/>
        </a:ln>
      </c:spPr>
    </c:plotArea>
    <c:plotVisOnly val="1"/>
    <c:dispBlanksAs val="gap"/>
    <c:showDLblsOverMax val="0"/>
  </c:chart>
  <c:txPr>
    <a:bodyPr/>
    <a:lstStyle/>
    <a:p>
      <a:pPr>
        <a:defRPr sz="1300" b="1">
          <a:solidFill>
            <a:schemeClr val="tx1"/>
          </a:solidFill>
          <a:latin typeface="Calibri" pitchFamily="34" charset="0"/>
          <a:cs typeface="Arial" pitchFamily="34" charset="0"/>
        </a:defRPr>
      </a:pPr>
      <a:endParaRPr lang="es-E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300" u="sng"/>
            </a:pPr>
            <a:r>
              <a:rPr lang="es-ES" sz="1300" u="sng" dirty="0"/>
              <a:t>Porcentajes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36989206275175307"/>
          <c:y val="6.2309005047259163E-2"/>
          <c:w val="0.42444196658217331"/>
          <c:h val="0.9260219328654059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Ene-Mar’12: 24,331 solicitudes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152400" dist="317500" dir="5400000" sx="90000" sy="-19000" rotWithShape="0">
                <a:prstClr val="black">
                  <a:alpha val="15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Hoja1!$A$2:$A$8</c:f>
              <c:strCache>
                <c:ptCount val="7"/>
                <c:pt idx="0">
                  <c:v>Programático, presupuestal y financiero</c:v>
                </c:pt>
                <c:pt idx="1">
                  <c:v>Regulatorio</c:v>
                </c:pt>
                <c:pt idx="2">
                  <c:v>Actos de gobierno</c:v>
                </c:pt>
                <c:pt idx="3">
                  <c:v>Relación con la sociedad</c:v>
                </c:pt>
                <c:pt idx="4">
                  <c:v>Organización interna</c:v>
                </c:pt>
                <c:pt idx="5">
                  <c:v>Informes y programas</c:v>
                </c:pt>
                <c:pt idx="6">
                  <c:v>Otros</c:v>
                </c:pt>
              </c:strCache>
            </c:strRef>
          </c:cat>
          <c:val>
            <c:numRef>
              <c:f>Hoja1!$B$2:$B$8</c:f>
              <c:numCache>
                <c:formatCode>0.0</c:formatCode>
                <c:ptCount val="7"/>
                <c:pt idx="0">
                  <c:v>10.6</c:v>
                </c:pt>
                <c:pt idx="1">
                  <c:v>9.1</c:v>
                </c:pt>
                <c:pt idx="2">
                  <c:v>24.1</c:v>
                </c:pt>
                <c:pt idx="3">
                  <c:v>13.3</c:v>
                </c:pt>
                <c:pt idx="4">
                  <c:v>13</c:v>
                </c:pt>
                <c:pt idx="5">
                  <c:v>17.899999999999999</c:v>
                </c:pt>
                <c:pt idx="6">
                  <c:v>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2A4-4B12-955C-F9AE491AF431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Ene-Mar’13: 23,676 solicitudes</c:v>
                </c:pt>
              </c:strCache>
            </c:strRef>
          </c:tx>
          <c:spPr>
            <a:solidFill>
              <a:srgbClr val="EB641B"/>
            </a:solidFill>
            <a:ln>
              <a:noFill/>
            </a:ln>
            <a:effectLst>
              <a:outerShdw blurRad="152400" dist="317500" dir="5400000" sx="90000" sy="-19000" rotWithShape="0">
                <a:prstClr val="black">
                  <a:alpha val="15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Hoja1!$A$2:$A$8</c:f>
              <c:strCache>
                <c:ptCount val="7"/>
                <c:pt idx="0">
                  <c:v>Programático, presupuestal y financiero</c:v>
                </c:pt>
                <c:pt idx="1">
                  <c:v>Regulatorio</c:v>
                </c:pt>
                <c:pt idx="2">
                  <c:v>Actos de gobierno</c:v>
                </c:pt>
                <c:pt idx="3">
                  <c:v>Relación con la sociedad</c:v>
                </c:pt>
                <c:pt idx="4">
                  <c:v>Organización interna</c:v>
                </c:pt>
                <c:pt idx="5">
                  <c:v>Informes y programas</c:v>
                </c:pt>
                <c:pt idx="6">
                  <c:v>Otros</c:v>
                </c:pt>
              </c:strCache>
            </c:strRef>
          </c:cat>
          <c:val>
            <c:numRef>
              <c:f>Hoja1!$C$2:$C$8</c:f>
              <c:numCache>
                <c:formatCode>0.0</c:formatCode>
                <c:ptCount val="7"/>
                <c:pt idx="0">
                  <c:v>13.8</c:v>
                </c:pt>
                <c:pt idx="1">
                  <c:v>6.1</c:v>
                </c:pt>
                <c:pt idx="2">
                  <c:v>24.8</c:v>
                </c:pt>
                <c:pt idx="3">
                  <c:v>10.4</c:v>
                </c:pt>
                <c:pt idx="4">
                  <c:v>11</c:v>
                </c:pt>
                <c:pt idx="5">
                  <c:v>23.9</c:v>
                </c:pt>
                <c:pt idx="6">
                  <c:v>9.9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2A4-4B12-955C-F9AE491AF431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Ene-Mar’14: 30,257 solicitudes</c:v>
                </c:pt>
              </c:strCache>
            </c:strRef>
          </c:tx>
          <c:spPr>
            <a:solidFill>
              <a:srgbClr val="009999"/>
            </a:solidFill>
            <a:ln>
              <a:noFill/>
            </a:ln>
            <a:effectLst/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Hoja1!$A$2:$A$8</c:f>
              <c:strCache>
                <c:ptCount val="7"/>
                <c:pt idx="0">
                  <c:v>Programático, presupuestal y financiero</c:v>
                </c:pt>
                <c:pt idx="1">
                  <c:v>Regulatorio</c:v>
                </c:pt>
                <c:pt idx="2">
                  <c:v>Actos de gobierno</c:v>
                </c:pt>
                <c:pt idx="3">
                  <c:v>Relación con la sociedad</c:v>
                </c:pt>
                <c:pt idx="4">
                  <c:v>Organización interna</c:v>
                </c:pt>
                <c:pt idx="5">
                  <c:v>Informes y programas</c:v>
                </c:pt>
                <c:pt idx="6">
                  <c:v>Otros</c:v>
                </c:pt>
              </c:strCache>
            </c:strRef>
          </c:cat>
          <c:val>
            <c:numRef>
              <c:f>Hoja1!$D$2:$D$8</c:f>
              <c:numCache>
                <c:formatCode>0.0</c:formatCode>
                <c:ptCount val="7"/>
                <c:pt idx="0">
                  <c:v>20.100000000000001</c:v>
                </c:pt>
                <c:pt idx="1">
                  <c:v>6.8</c:v>
                </c:pt>
                <c:pt idx="2">
                  <c:v>19.100000000000001</c:v>
                </c:pt>
                <c:pt idx="3">
                  <c:v>10.4</c:v>
                </c:pt>
                <c:pt idx="4">
                  <c:v>13.3</c:v>
                </c:pt>
                <c:pt idx="5">
                  <c:v>22.4</c:v>
                </c:pt>
                <c:pt idx="6">
                  <c:v>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C2A4-4B12-955C-F9AE491AF431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Ene-Mar’15: 25,419 solicitudes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effectLst/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Hoja1!$A$2:$A$8</c:f>
              <c:strCache>
                <c:ptCount val="7"/>
                <c:pt idx="0">
                  <c:v>Programático, presupuestal y financiero</c:v>
                </c:pt>
                <c:pt idx="1">
                  <c:v>Regulatorio</c:v>
                </c:pt>
                <c:pt idx="2">
                  <c:v>Actos de gobierno</c:v>
                </c:pt>
                <c:pt idx="3">
                  <c:v>Relación con la sociedad</c:v>
                </c:pt>
                <c:pt idx="4">
                  <c:v>Organización interna</c:v>
                </c:pt>
                <c:pt idx="5">
                  <c:v>Informes y programas</c:v>
                </c:pt>
                <c:pt idx="6">
                  <c:v>Otros</c:v>
                </c:pt>
              </c:strCache>
            </c:strRef>
          </c:cat>
          <c:val>
            <c:numRef>
              <c:f>Hoja1!$E$2:$E$8</c:f>
              <c:numCache>
                <c:formatCode>0.0</c:formatCode>
                <c:ptCount val="7"/>
                <c:pt idx="0">
                  <c:v>13.7</c:v>
                </c:pt>
                <c:pt idx="1">
                  <c:v>6.5</c:v>
                </c:pt>
                <c:pt idx="2">
                  <c:v>21.6</c:v>
                </c:pt>
                <c:pt idx="3">
                  <c:v>10.5</c:v>
                </c:pt>
                <c:pt idx="4">
                  <c:v>11.8</c:v>
                </c:pt>
                <c:pt idx="5">
                  <c:v>26.8</c:v>
                </c:pt>
                <c:pt idx="6">
                  <c:v>9.1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C2A4-4B12-955C-F9AE491AF431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Ene-Mar’16: 30,001 solicitudes</c:v>
                </c:pt>
              </c:strCache>
            </c:strRef>
          </c:tx>
          <c:spPr>
            <a:solidFill>
              <a:srgbClr val="1F497D">
                <a:lumMod val="75000"/>
              </a:srgbClr>
            </a:solidFill>
            <a:ln>
              <a:noFill/>
            </a:ln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Hoja1!$A$2:$A$8</c:f>
              <c:strCache>
                <c:ptCount val="7"/>
                <c:pt idx="0">
                  <c:v>Programático, presupuestal y financiero</c:v>
                </c:pt>
                <c:pt idx="1">
                  <c:v>Regulatorio</c:v>
                </c:pt>
                <c:pt idx="2">
                  <c:v>Actos de gobierno</c:v>
                </c:pt>
                <c:pt idx="3">
                  <c:v>Relación con la sociedad</c:v>
                </c:pt>
                <c:pt idx="4">
                  <c:v>Organización interna</c:v>
                </c:pt>
                <c:pt idx="5">
                  <c:v>Informes y programas</c:v>
                </c:pt>
                <c:pt idx="6">
                  <c:v>Otros</c:v>
                </c:pt>
              </c:strCache>
            </c:strRef>
          </c:cat>
          <c:val>
            <c:numRef>
              <c:f>Hoja1!$F$2:$F$8</c:f>
              <c:numCache>
                <c:formatCode>0.0</c:formatCode>
                <c:ptCount val="7"/>
                <c:pt idx="0">
                  <c:v>8.7930402319922667</c:v>
                </c:pt>
                <c:pt idx="1">
                  <c:v>7.9364021199293351</c:v>
                </c:pt>
                <c:pt idx="2">
                  <c:v>23.709209693010234</c:v>
                </c:pt>
                <c:pt idx="3">
                  <c:v>9.0696976767441075</c:v>
                </c:pt>
                <c:pt idx="4">
                  <c:v>12.606246458451384</c:v>
                </c:pt>
                <c:pt idx="5">
                  <c:v>30.248991700276655</c:v>
                </c:pt>
                <c:pt idx="6">
                  <c:v>7.6364121195960131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C2A4-4B12-955C-F9AE491AF431}"/>
            </c:ext>
          </c:extLst>
        </c:ser>
        <c:ser>
          <c:idx val="5"/>
          <c:order val="5"/>
          <c:tx>
            <c:strRef>
              <c:f>Hoja1!$G$1</c:f>
              <c:strCache>
                <c:ptCount val="1"/>
                <c:pt idx="0">
                  <c:v>Ene-Mar’17: 37,185 solicitudes</c:v>
                </c:pt>
              </c:strCache>
            </c:strRef>
          </c:tx>
          <c:spPr>
            <a:solidFill>
              <a:srgbClr val="C0504D">
                <a:lumMod val="75000"/>
              </a:srgbClr>
            </a:solidFill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invertIfNegative val="0"/>
          <c:dLbls>
            <c:dLbl>
              <c:idx val="5"/>
              <c:layout>
                <c:manualLayout>
                  <c:x val="3.1778250865019003E-3"/>
                  <c:y val="-2.187670050435108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3.1778250865019584E-3"/>
                  <c:y val="-8.750680201741075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Hoja1!$A$2:$A$8</c:f>
              <c:strCache>
                <c:ptCount val="7"/>
                <c:pt idx="0">
                  <c:v>Programático, presupuestal y financiero</c:v>
                </c:pt>
                <c:pt idx="1">
                  <c:v>Regulatorio</c:v>
                </c:pt>
                <c:pt idx="2">
                  <c:v>Actos de gobierno</c:v>
                </c:pt>
                <c:pt idx="3">
                  <c:v>Relación con la sociedad</c:v>
                </c:pt>
                <c:pt idx="4">
                  <c:v>Organización interna</c:v>
                </c:pt>
                <c:pt idx="5">
                  <c:v>Informes y programas</c:v>
                </c:pt>
                <c:pt idx="6">
                  <c:v>Otros</c:v>
                </c:pt>
              </c:strCache>
            </c:strRef>
          </c:cat>
          <c:val>
            <c:numRef>
              <c:f>Hoja1!$G$2:$G$8</c:f>
              <c:numCache>
                <c:formatCode>0.0</c:formatCode>
                <c:ptCount val="7"/>
                <c:pt idx="0">
                  <c:v>9.6490520371117388</c:v>
                </c:pt>
                <c:pt idx="1">
                  <c:v>8.6163775716014523</c:v>
                </c:pt>
                <c:pt idx="2">
                  <c:v>22.221325803415358</c:v>
                </c:pt>
                <c:pt idx="3">
                  <c:v>10.052440500201694</c:v>
                </c:pt>
                <c:pt idx="4">
                  <c:v>12.168885303213662</c:v>
                </c:pt>
                <c:pt idx="5">
                  <c:v>31.389000941239747</c:v>
                </c:pt>
                <c:pt idx="6">
                  <c:v>5.9029178432163505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4"/>
        <c:axId val="351214392"/>
        <c:axId val="351221448"/>
      </c:barChart>
      <c:valAx>
        <c:axId val="351221448"/>
        <c:scaling>
          <c:orientation val="minMax"/>
        </c:scaling>
        <c:delete val="1"/>
        <c:axPos val="t"/>
        <c:numFmt formatCode="0.0" sourceLinked="1"/>
        <c:majorTickMark val="out"/>
        <c:minorTickMark val="none"/>
        <c:tickLblPos val="none"/>
        <c:crossAx val="351214392"/>
        <c:crosses val="autoZero"/>
        <c:crossBetween val="between"/>
      </c:valAx>
      <c:catAx>
        <c:axId val="351214392"/>
        <c:scaling>
          <c:orientation val="maxMin"/>
        </c:scaling>
        <c:delete val="0"/>
        <c:axPos val="l"/>
        <c:numFmt formatCode="General" sourceLinked="0"/>
        <c:majorTickMark val="cross"/>
        <c:minorTickMark val="none"/>
        <c:tickLblPos val="nextTo"/>
        <c:crossAx val="351221448"/>
        <c:crosses val="autoZero"/>
        <c:auto val="1"/>
        <c:lblAlgn val="ctr"/>
        <c:lblOffset val="100"/>
        <c:noMultiLvlLbl val="0"/>
      </c:catAx>
    </c:plotArea>
    <c:legend>
      <c:legendPos val="t"/>
      <c:layout>
        <c:manualLayout>
          <c:xMode val="edge"/>
          <c:yMode val="edge"/>
          <c:x val="0.77263990869701349"/>
          <c:y val="0.20247011935382708"/>
          <c:w val="0.2273601231494799"/>
          <c:h val="0.67181635233215997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300" b="1">
          <a:latin typeface="Calibri" pitchFamily="34" charset="0"/>
        </a:defRPr>
      </a:pPr>
      <a:endParaRPr lang="es-ES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5"/>
    </mc:Choice>
    <mc:Fallback>
      <c:style val="35"/>
    </mc:Fallback>
  </mc:AlternateContent>
  <c:chart>
    <c:title>
      <c:tx>
        <c:rich>
          <a:bodyPr/>
          <a:lstStyle/>
          <a:p>
            <a:pPr>
              <a:defRPr sz="1300" u="sng"/>
            </a:pPr>
            <a:r>
              <a:rPr lang="es-ES" sz="1300" u="sng" dirty="0"/>
              <a:t>Porcentajes</a:t>
            </a:r>
          </a:p>
        </c:rich>
      </c:tx>
      <c:layout>
        <c:manualLayout>
          <c:xMode val="edge"/>
          <c:yMode val="edge"/>
          <c:x val="0.43840468259147403"/>
          <c:y val="0.2065279783727734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7.8396381883494414E-3"/>
          <c:y val="0.27675744361737575"/>
          <c:w val="0.98317050420323671"/>
          <c:h val="0.6399377692602055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Ene-Mar’12: 24,331 solicitudes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Hoja1!$A$2:$A$4</c:f>
              <c:strCache>
                <c:ptCount val="3"/>
                <c:pt idx="0">
                  <c:v>Sí. Toda la información</c:v>
                </c:pt>
                <c:pt idx="1">
                  <c:v>Sí. Una parte</c:v>
                </c:pt>
                <c:pt idx="2">
                  <c:v>No</c:v>
                </c:pt>
              </c:strCache>
            </c:strRef>
          </c:cat>
          <c:val>
            <c:numRef>
              <c:f>Hoja1!$B$2:$B$4</c:f>
              <c:numCache>
                <c:formatCode>0.0</c:formatCode>
                <c:ptCount val="3"/>
                <c:pt idx="0">
                  <c:v>3.3</c:v>
                </c:pt>
                <c:pt idx="1">
                  <c:v>0.2</c:v>
                </c:pt>
                <c:pt idx="2">
                  <c:v>96.5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7CF-49B0-8D94-B3A4E19C026D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Ene-Mar’13: 23,676 solicitudes</c:v>
                </c:pt>
              </c:strCache>
            </c:strRef>
          </c:tx>
          <c:spPr>
            <a:solidFill>
              <a:srgbClr val="EB641B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Hoja1!$A$2:$A$4</c:f>
              <c:strCache>
                <c:ptCount val="3"/>
                <c:pt idx="0">
                  <c:v>Sí. Toda la información</c:v>
                </c:pt>
                <c:pt idx="1">
                  <c:v>Sí. Una parte</c:v>
                </c:pt>
                <c:pt idx="2">
                  <c:v>No</c:v>
                </c:pt>
              </c:strCache>
            </c:strRef>
          </c:cat>
          <c:val>
            <c:numRef>
              <c:f>Hoja1!$C$2:$C$4</c:f>
              <c:numCache>
                <c:formatCode>0.0</c:formatCode>
                <c:ptCount val="3"/>
                <c:pt idx="0">
                  <c:v>1.8</c:v>
                </c:pt>
                <c:pt idx="1">
                  <c:v>0.2</c:v>
                </c:pt>
                <c:pt idx="2">
                  <c:v>97.9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7CF-49B0-8D94-B3A4E19C026D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Ene-Mar’14: 30,257 solicitudes</c:v>
                </c:pt>
              </c:strCache>
            </c:strRef>
          </c:tx>
          <c:spPr>
            <a:solidFill>
              <a:srgbClr val="009999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Hoja1!$A$2:$A$4</c:f>
              <c:strCache>
                <c:ptCount val="3"/>
                <c:pt idx="0">
                  <c:v>Sí. Toda la información</c:v>
                </c:pt>
                <c:pt idx="1">
                  <c:v>Sí. Una parte</c:v>
                </c:pt>
                <c:pt idx="2">
                  <c:v>No</c:v>
                </c:pt>
              </c:strCache>
            </c:strRef>
          </c:cat>
          <c:val>
            <c:numRef>
              <c:f>Hoja1!$D$2:$D$4</c:f>
              <c:numCache>
                <c:formatCode>0.0</c:formatCode>
                <c:ptCount val="3"/>
                <c:pt idx="0">
                  <c:v>2.7</c:v>
                </c:pt>
                <c:pt idx="1">
                  <c:v>0.2</c:v>
                </c:pt>
                <c:pt idx="2">
                  <c:v>97.1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7CF-49B0-8D94-B3A4E19C026D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Ene-Mar’15: 25,419 solicitudes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Hoja1!$A$2:$A$4</c:f>
              <c:strCache>
                <c:ptCount val="3"/>
                <c:pt idx="0">
                  <c:v>Sí. Toda la información</c:v>
                </c:pt>
                <c:pt idx="1">
                  <c:v>Sí. Una parte</c:v>
                </c:pt>
                <c:pt idx="2">
                  <c:v>No</c:v>
                </c:pt>
              </c:strCache>
            </c:strRef>
          </c:cat>
          <c:val>
            <c:numRef>
              <c:f>Hoja1!$E$2:$E$4</c:f>
              <c:numCache>
                <c:formatCode>0.0</c:formatCode>
                <c:ptCount val="3"/>
                <c:pt idx="0">
                  <c:v>1.1000000000000001</c:v>
                </c:pt>
                <c:pt idx="1">
                  <c:v>0.2</c:v>
                </c:pt>
                <c:pt idx="2">
                  <c:v>98.6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97CF-49B0-8D94-B3A4E19C026D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Ene-Mar’16: 30,001 solicitudes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Hoja1!$A$2:$A$4</c:f>
              <c:strCache>
                <c:ptCount val="3"/>
                <c:pt idx="0">
                  <c:v>Sí. Toda la información</c:v>
                </c:pt>
                <c:pt idx="1">
                  <c:v>Sí. Una parte</c:v>
                </c:pt>
                <c:pt idx="2">
                  <c:v>No</c:v>
                </c:pt>
              </c:strCache>
            </c:strRef>
          </c:cat>
          <c:val>
            <c:numRef>
              <c:f>Hoja1!$F$2:$F$4</c:f>
              <c:numCache>
                <c:formatCode>0.0</c:formatCode>
                <c:ptCount val="3"/>
                <c:pt idx="0">
                  <c:v>0.7</c:v>
                </c:pt>
                <c:pt idx="1">
                  <c:v>0.1</c:v>
                </c:pt>
                <c:pt idx="2">
                  <c:v>99.2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97CF-49B0-8D94-B3A4E19C026D}"/>
            </c:ext>
          </c:extLst>
        </c:ser>
        <c:ser>
          <c:idx val="5"/>
          <c:order val="5"/>
          <c:tx>
            <c:strRef>
              <c:f>Hoja1!$G$1</c:f>
              <c:strCache>
                <c:ptCount val="1"/>
                <c:pt idx="0">
                  <c:v>Ene-Mar’16: 37,185 solicitudes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Hoja1!$A$2:$A$4</c:f>
              <c:strCache>
                <c:ptCount val="3"/>
                <c:pt idx="0">
                  <c:v>Sí. Toda la información</c:v>
                </c:pt>
                <c:pt idx="1">
                  <c:v>Sí. Una parte</c:v>
                </c:pt>
                <c:pt idx="2">
                  <c:v>No</c:v>
                </c:pt>
              </c:strCache>
            </c:strRef>
          </c:cat>
          <c:val>
            <c:numRef>
              <c:f>Hoja1!$G$2:$G$4</c:f>
              <c:numCache>
                <c:formatCode>0.0</c:formatCode>
                <c:ptCount val="3"/>
                <c:pt idx="0">
                  <c:v>1.4387521850208418</c:v>
                </c:pt>
                <c:pt idx="1">
                  <c:v>0.31733225763076511</c:v>
                </c:pt>
                <c:pt idx="2">
                  <c:v>98.243915557348387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51217920"/>
        <c:axId val="351218704"/>
      </c:barChart>
      <c:catAx>
        <c:axId val="351217920"/>
        <c:scaling>
          <c:orientation val="minMax"/>
        </c:scaling>
        <c:delete val="0"/>
        <c:axPos val="b"/>
        <c:numFmt formatCode="General" sourceLinked="0"/>
        <c:majorTickMark val="cross"/>
        <c:minorTickMark val="none"/>
        <c:tickLblPos val="nextTo"/>
        <c:crossAx val="351218704"/>
        <c:crosses val="autoZero"/>
        <c:auto val="1"/>
        <c:lblAlgn val="ctr"/>
        <c:lblOffset val="100"/>
        <c:noMultiLvlLbl val="0"/>
      </c:catAx>
      <c:valAx>
        <c:axId val="351218704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one"/>
        <c:crossAx val="351217920"/>
        <c:crosses val="autoZero"/>
        <c:crossBetween val="between"/>
      </c:valAx>
      <c:spPr>
        <a:noFill/>
      </c:spPr>
    </c:plotArea>
    <c:legend>
      <c:legendPos val="t"/>
      <c:layout>
        <c:manualLayout>
          <c:xMode val="edge"/>
          <c:yMode val="edge"/>
          <c:x val="9.5258860126652602E-3"/>
          <c:y val="1.5662611561678339E-2"/>
          <c:w val="0.98149344002929717"/>
          <c:h val="0.151683763532447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300" b="1">
          <a:latin typeface="Calibri" pitchFamily="34" charset="0"/>
        </a:defRPr>
      </a:pPr>
      <a:endParaRPr lang="es-E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0.24134</cdr:x>
      <cdr:y>0</cdr:y>
    </cdr:from>
    <cdr:to>
      <cdr:x>0.75866</cdr:x>
      <cdr:y>0.06584</cdr:y>
    </cdr:to>
    <cdr:sp macro="" textlink="">
      <cdr:nvSpPr>
        <cdr:cNvPr id="2" name="10 CuadroTexto"/>
        <cdr:cNvSpPr txBox="1"/>
      </cdr:nvSpPr>
      <cdr:spPr>
        <a:xfrm xmlns:a="http://schemas.openxmlformats.org/drawingml/2006/main">
          <a:off x="1755203" y="0"/>
          <a:ext cx="3762402" cy="292388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s-MX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MX" sz="1300" b="1" dirty="0">
              <a:latin typeface="Calibri" pitchFamily="34" charset="0"/>
            </a:rPr>
            <a:t>Promedio de servidores públicos involucrados</a:t>
          </a:r>
          <a:endParaRPr lang="es-ES" sz="1300" b="1" dirty="0">
            <a:latin typeface="Calibri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3" y="1"/>
            <a:ext cx="2982912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97314" y="1"/>
            <a:ext cx="2982912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83AFCC80-CC64-4477-893C-008284F3E21F}" type="datetimeFigureOut">
              <a:rPr lang="es-ES"/>
              <a:pPr>
                <a:defRPr/>
              </a:pPr>
              <a:t>25/05/2017</a:t>
            </a:fld>
            <a:endParaRPr lang="es-ES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17600" y="696913"/>
            <a:ext cx="4646613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 dirty="0" smtClean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8976" y="4416428"/>
            <a:ext cx="5503863" cy="4183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3" y="8829675"/>
            <a:ext cx="2982912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97314" y="8829675"/>
            <a:ext cx="2982912" cy="46513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BC447A02-E474-4962-995F-1F4C7E41EFE5}" type="slidenum">
              <a:rPr lang="es-ES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418805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5997"/>
            <a:ext cx="9144002" cy="6869994"/>
          </a:xfrm>
          <a:prstGeom prst="rect">
            <a:avLst/>
          </a:prstGeom>
        </p:spPr>
      </p:pic>
      <p:sp>
        <p:nvSpPr>
          <p:cNvPr id="8" name="Rectángulo 7"/>
          <p:cNvSpPr/>
          <p:nvPr userDrawn="1"/>
        </p:nvSpPr>
        <p:spPr>
          <a:xfrm>
            <a:off x="2656760" y="1484784"/>
            <a:ext cx="6070188" cy="4176464"/>
          </a:xfrm>
          <a:prstGeom prst="rect">
            <a:avLst/>
          </a:prstGeom>
          <a:gradFill flip="none" rotWithShape="1">
            <a:gsLst>
              <a:gs pos="0">
                <a:srgbClr val="009999">
                  <a:shade val="30000"/>
                  <a:satMod val="115000"/>
                </a:srgbClr>
              </a:gs>
              <a:gs pos="50000">
                <a:srgbClr val="009999">
                  <a:shade val="67500"/>
                  <a:satMod val="115000"/>
                </a:srgbClr>
              </a:gs>
              <a:gs pos="100000">
                <a:srgbClr val="009999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" name="Elipse 6"/>
          <p:cNvSpPr/>
          <p:nvPr userDrawn="1"/>
        </p:nvSpPr>
        <p:spPr>
          <a:xfrm>
            <a:off x="430668" y="1484784"/>
            <a:ext cx="4285348" cy="4176464"/>
          </a:xfrm>
          <a:prstGeom prst="ellipse">
            <a:avLst/>
          </a:prstGeom>
          <a:solidFill>
            <a:srgbClr val="33CCCC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1026" name="Picture 2" descr="InfoDF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200" y="2672978"/>
            <a:ext cx="3442768" cy="1836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Elipse 10"/>
          <p:cNvSpPr/>
          <p:nvPr userDrawn="1"/>
        </p:nvSpPr>
        <p:spPr>
          <a:xfrm>
            <a:off x="359672" y="88548"/>
            <a:ext cx="1260000" cy="1260000"/>
          </a:xfrm>
          <a:prstGeom prst="ellipse">
            <a:avLst/>
          </a:prstGeom>
          <a:solidFill>
            <a:srgbClr val="00808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2" name="Rectángulo 11"/>
          <p:cNvSpPr/>
          <p:nvPr userDrawn="1"/>
        </p:nvSpPr>
        <p:spPr>
          <a:xfrm>
            <a:off x="7622600" y="5805264"/>
            <a:ext cx="1269880" cy="842580"/>
          </a:xfrm>
          <a:prstGeom prst="rect">
            <a:avLst/>
          </a:prstGeom>
          <a:solidFill>
            <a:srgbClr val="33CCC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BBDEE5-9B63-4300-8681-4304F48AA04A}" type="datetimeFigureOut">
              <a:rPr lang="es-ES"/>
              <a:pPr>
                <a:defRPr/>
              </a:pPr>
              <a:t>25/05/2017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9D18A8-176F-4C5B-9B67-2D00E18256E8}" type="slidenum">
              <a:rPr lang="es-ES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85D205-C2E9-4095-B8A4-50DD071F751B}" type="datetimeFigureOut">
              <a:rPr lang="es-ES"/>
              <a:pPr>
                <a:defRPr/>
              </a:pPr>
              <a:t>25/05/2017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CA8611-941A-47D5-A3D4-182DCF08FD2D}" type="slidenum">
              <a:rPr lang="es-ES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ED344F-2E51-4025-9264-2491E162BCA0}" type="datetimeFigureOut">
              <a:rPr lang="es-ES"/>
              <a:pPr>
                <a:defRPr/>
              </a:pPr>
              <a:t>25/05/2017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6F5548-B256-482C-9A68-406298823817}" type="slidenum">
              <a:rPr lang="es-ES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4763"/>
            <a:ext cx="9144000" cy="68675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9F54CF-A3ED-4113-95FF-A312E26CEC00}" type="datetimeFigureOut">
              <a:rPr lang="es-ES"/>
              <a:pPr>
                <a:defRPr/>
              </a:pPr>
              <a:t>25/05/2017</a:t>
            </a:fld>
            <a:endParaRPr lang="es-ES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ED1C2A-65CB-4327-AB5E-FD1211BC3BF1}" type="slidenum">
              <a:rPr lang="es-ES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AEBC9B-C2DF-44A6-BAEC-A79F9DFF15E0}" type="datetimeFigureOut">
              <a:rPr lang="es-ES"/>
              <a:pPr>
                <a:defRPr/>
              </a:pPr>
              <a:t>25/05/2017</a:t>
            </a:fld>
            <a:endParaRPr lang="es-ES" dirty="0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03C8A3-52B5-467F-978A-C4FF805F4D16}" type="slidenum">
              <a:rPr lang="es-ES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7BF24-0CA2-4825-A7BA-BD8A9F070734}" type="datetimeFigureOut">
              <a:rPr lang="es-ES"/>
              <a:pPr>
                <a:defRPr/>
              </a:pPr>
              <a:t>25/05/2017</a:t>
            </a:fld>
            <a:endParaRPr lang="es-ES" dirty="0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DA0021-A5DF-4469-981C-0ED0D7FAE74A}" type="slidenum">
              <a:rPr lang="es-ES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B098D2-E6BD-4F1F-9E0D-EC4198901816}" type="datetimeFigureOut">
              <a:rPr lang="es-ES"/>
              <a:pPr>
                <a:defRPr/>
              </a:pPr>
              <a:t>25/05/2017</a:t>
            </a:fld>
            <a:endParaRPr lang="es-ES" dirty="0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972A37-E739-4E76-9EE4-33E8236D0772}" type="slidenum">
              <a:rPr lang="es-ES"/>
              <a:pPr/>
              <a:t>‹Nº›</a:t>
            </a:fld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993" y="31406"/>
            <a:ext cx="9064736" cy="900000"/>
          </a:xfrm>
          <a:prstGeom prst="roundRect">
            <a:avLst>
              <a:gd name="adj" fmla="val 18156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Imagen 5"/>
          <p:cNvPicPr>
            <a:picLocks noChangeAspect="1"/>
          </p:cNvPicPr>
          <p:nvPr userDrawn="1"/>
        </p:nvPicPr>
        <p:blipFill rotWithShape="1">
          <a:blip r:embed="rId3"/>
          <a:srcRect l="43230"/>
          <a:stretch/>
        </p:blipFill>
        <p:spPr>
          <a:xfrm>
            <a:off x="8086353" y="31406"/>
            <a:ext cx="1011221" cy="900000"/>
          </a:xfrm>
          <a:prstGeom prst="roundRect">
            <a:avLst>
              <a:gd name="adj" fmla="val 1457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scene3d>
            <a:camera prst="orthographicFront"/>
            <a:lightRig rig="soft" dir="t"/>
          </a:scene3d>
          <a:sp3d/>
        </p:spPr>
      </p:pic>
      <p:pic>
        <p:nvPicPr>
          <p:cNvPr id="7" name="Imagen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269" y="95954"/>
            <a:ext cx="576000" cy="71652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4627A-C309-4C56-867B-905C711AACD4}" type="datetimeFigureOut">
              <a:rPr lang="es-ES"/>
              <a:pPr>
                <a:defRPr/>
              </a:pPr>
              <a:t>25/05/2017</a:t>
            </a:fld>
            <a:endParaRPr lang="es-ES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5536A5-0911-4D01-BC38-B0F99AC03A8C}" type="slidenum">
              <a:rPr lang="es-ES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DBFCE1-6A84-449B-B566-ED6A2D69E63B}" type="datetimeFigureOut">
              <a:rPr lang="es-ES"/>
              <a:pPr>
                <a:defRPr/>
              </a:pPr>
              <a:t>25/05/2017</a:t>
            </a:fld>
            <a:endParaRPr lang="es-ES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768BFD-9D21-446E-B63F-53D7C92DCD32}" type="slidenum">
              <a:rPr lang="es-ES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49B20FA-AED8-4E7A-97B7-7C15F783BA3F}" type="datetimeFigureOut">
              <a:rPr lang="es-ES"/>
              <a:pPr>
                <a:defRPr/>
              </a:pPr>
              <a:t>25/05/2017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8AA4104F-2690-4610-8930-35A730557D82}" type="slidenum">
              <a:rPr lang="es-ES"/>
              <a:pPr/>
              <a:t>‹Nº›</a:t>
            </a:fld>
            <a:endParaRPr lang="es-E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1" r:id="rId1"/>
    <p:sldLayoutId id="2147484201" r:id="rId2"/>
    <p:sldLayoutId id="2147484202" r:id="rId3"/>
    <p:sldLayoutId id="2147484203" r:id="rId4"/>
    <p:sldLayoutId id="2147484204" r:id="rId5"/>
    <p:sldLayoutId id="2147484205" r:id="rId6"/>
    <p:sldLayoutId id="2147484206" r:id="rId7"/>
    <p:sldLayoutId id="2147484207" r:id="rId8"/>
    <p:sldLayoutId id="2147484208" r:id="rId9"/>
    <p:sldLayoutId id="2147484209" r:id="rId10"/>
    <p:sldLayoutId id="214748421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7609614" y="5940569"/>
            <a:ext cx="1282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600" b="1" dirty="0">
                <a:solidFill>
                  <a:schemeClr val="bg1"/>
                </a:solidFill>
              </a:rPr>
              <a:t>Mayo</a:t>
            </a:r>
          </a:p>
          <a:p>
            <a:pPr algn="ctr"/>
            <a:r>
              <a:rPr lang="es-MX" sz="1600" b="1" dirty="0" smtClean="0">
                <a:solidFill>
                  <a:schemeClr val="bg1"/>
                </a:solidFill>
                <a:latin typeface="+mn-lt"/>
              </a:rPr>
              <a:t>2017</a:t>
            </a:r>
            <a:endParaRPr lang="es-MX" sz="16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570524" y="4653136"/>
            <a:ext cx="2097330" cy="40011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>
            <a:spAutoFit/>
          </a:bodyPr>
          <a:lstStyle/>
          <a:p>
            <a:pPr algn="ctr"/>
            <a:r>
              <a:rPr lang="es-MX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Segundo Pleno</a:t>
            </a:r>
            <a:endParaRPr lang="es-E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10 Rectángulo"/>
          <p:cNvSpPr/>
          <p:nvPr/>
        </p:nvSpPr>
        <p:spPr>
          <a:xfrm>
            <a:off x="4788024" y="1987490"/>
            <a:ext cx="3855406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600" b="1" dirty="0" smtClean="0">
                <a:solidFill>
                  <a:schemeClr val="bg1"/>
                </a:solidFill>
                <a:latin typeface="Calibri" pitchFamily="34" charset="0"/>
              </a:rPr>
              <a:t>Informe Estadístico del Ejercicio del Derecho de Acceso a la Información Pública en la Ciudad de México</a:t>
            </a:r>
            <a:endParaRPr lang="es-ES" sz="26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10 Rectángulo"/>
          <p:cNvSpPr/>
          <p:nvPr/>
        </p:nvSpPr>
        <p:spPr>
          <a:xfrm>
            <a:off x="4543536" y="4360748"/>
            <a:ext cx="417313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600" b="1" dirty="0">
                <a:solidFill>
                  <a:schemeClr val="bg1"/>
                </a:solidFill>
                <a:latin typeface="Calibri" pitchFamily="34" charset="0"/>
              </a:rPr>
              <a:t>2006 - Primer trimestre </a:t>
            </a:r>
            <a:r>
              <a:rPr lang="es-MX" sz="2600" b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2600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10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1.3 Total de solicitudes por 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Sujeto Obligado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2006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- 2017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530214"/>
              </p:ext>
            </p:extLst>
          </p:nvPr>
        </p:nvGraphicFramePr>
        <p:xfrm>
          <a:off x="66940" y="1068571"/>
          <a:ext cx="9000000" cy="554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2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Sujetos Obligados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1918" marT="0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2006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2007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2008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2009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2010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2011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2012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2013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2014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2015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2016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1t2017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Comisión de Filmaciones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Consejería Jurídica y de Servicios Legales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Consejo de Evaluación del Desarrollo Social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Consejo de la Judicatura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Consejo Económico y Social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Consejo para Prevenir y Eliminar la Discriminación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Contraloría General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2,711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Coordinación de los Centros de Transferencia Modal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Corporación Mexicana de Impresión, S.A. de C.V.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Álvaro Obregón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Azcapotzalco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3,223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Benito Juárez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2,962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2,819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2,755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Coyoacán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Cuajimalpa de Morelos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Cuauhtémoc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3,326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Gustavo A. Madero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2,868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8358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11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1.3 Total de solicitudes por 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Sujeto Obligado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2006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- 2017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4006130"/>
              </p:ext>
            </p:extLst>
          </p:nvPr>
        </p:nvGraphicFramePr>
        <p:xfrm>
          <a:off x="66940" y="1068571"/>
          <a:ext cx="9000000" cy="5256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2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Sujetos Obligados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1918" marT="0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2006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2007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2008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2009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2010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2011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2012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2013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2014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2015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2016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1t2017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Iztacalco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3,163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Iztapalapa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La Magdalena Contreras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Miguel Hidalgo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3,127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2,700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3,121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Milpa Alta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Tláhuac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Tlalpan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Venustiano Carranza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Xochimilco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Escuela de Administración Pública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Fideicomiso Central de Abasto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Fideicomiso Centro Histórico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Fideicomiso de Apoyo a la Infraestructura Vial y del Transporte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Fideicomiso de Recuperación Crediticia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Fideicomiso Educación Garantizada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8201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12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1.3 Total de solicitudes por 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Sujeto Obligado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2006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- 2017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6659151"/>
              </p:ext>
            </p:extLst>
          </p:nvPr>
        </p:nvGraphicFramePr>
        <p:xfrm>
          <a:off x="66940" y="1068571"/>
          <a:ext cx="9000000" cy="5436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2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Sujetos Obligados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1918" marT="0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2006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2007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2008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2009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2010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2011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2012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2013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2014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2015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2016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1t2017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57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Fideicomiso Fondo de Apoyo a la Educación y el Empleo de las y los Jóvenes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Fideicomiso Fondo para el Desarrollo Económico y Social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Fideicomiso Irrevocable de Administración con Actividades Empresariales, identificado con el número F/1889 “Corredor Cultural Chapultepec-Zona Rosa” 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Fideicomiso Museo de Arte Popular Mexicano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Fideicomiso Museo del Estanquillo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7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Fideicomiso para el Fondo de Promoción para el Financiamiento del Transporte Público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Fideicomiso para el Mejoramiento de las Vías de Comunicación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Fideicomiso para la Promoción y Desarrollo del Cine Mexicano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Fideicomiso Público Ciudad Digital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Fideicomiso Público Complejo Ambiental Xochimilco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Fideicomiso Público de la Zona de Santa Fe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Fideicomiso Público del Fondo de Apoyo a la Procuración de Justicia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8611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13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1.3 Total de solicitudes por 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Sujeto Obligado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2006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- 2017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0434190"/>
              </p:ext>
            </p:extLst>
          </p:nvPr>
        </p:nvGraphicFramePr>
        <p:xfrm>
          <a:off x="66940" y="1068571"/>
          <a:ext cx="9000000" cy="540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2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Sujetos Obligados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1918" marT="0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2006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2007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2008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2009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2010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2011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2012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2013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2014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2015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2016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1t2017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Fondo Ambiental Público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Fondo de Desarrollo Económico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Fondo de Seguridad Pública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Fondo Mixto de Promoción Turística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Fondo para el Desarrollo Social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Fondo para la Atención y Apoyo a las Víctimas del Delito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Heroico Cuerpo de Bomberos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7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 de Acceso a la Información Pública y Protección de Datos Personales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 de Asistencia e Integración Social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 de Capacitación para el Trabajo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 de Ciencia y Tecnología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 de Educación Media Superior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 de Formación Profesional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7162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14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1.3 Total de solicitudes por 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Sujeto Obligado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2006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- 2017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7001580"/>
              </p:ext>
            </p:extLst>
          </p:nvPr>
        </p:nvGraphicFramePr>
        <p:xfrm>
          <a:off x="66940" y="1068571"/>
          <a:ext cx="9000000" cy="5256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2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Sujetos Obligados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1918" marT="0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2006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2007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2008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2009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2010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2011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2012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2013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2014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2015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2016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1t2017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 de la Juventud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 de las Mujeres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 de Verificación Administrativa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 de Vivienda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 del Deporte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 Electoral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 Local de la Infraestructura Física Educativa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 para la Atención de los Adultos Mayores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 para la Atención y Prevención de las Adicciones en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7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 para la Integración al Desarrollo de las Personas con Discapacidad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 para la Seguridad de las Construcciones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 Técnico de Formación Policial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Jefatura de Gobierno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Junta de Asistencia Privada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306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15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1.3 Total de solicitudes por 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Sujeto Obligado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2006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- 2017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0175643"/>
              </p:ext>
            </p:extLst>
          </p:nvPr>
        </p:nvGraphicFramePr>
        <p:xfrm>
          <a:off x="66940" y="1068571"/>
          <a:ext cx="9000000" cy="5328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2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Sujetos Obligados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1918" marT="0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2006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2007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2008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2009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2010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2011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2012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2013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2014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2015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2016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1t2017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Junta Local de Conciliación y Arbitraje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7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Mecanismo de Protección Integral de Personas Defensoras de Derechos Humanos y Periodistas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7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Mecanismo de Seguimiento y Evaluación del Programa de Derechos Humanos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Metrobús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Oficialía Mayor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2,716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2,949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3,665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Planta de Asfalto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Policía Auxiliar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Policía Bancaria e Industrial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PROCDMX, S.A. de C.V.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Procuraduría Ambiental y del Ordenamiento Territorial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Procuraduría General de Justicia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2,787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2,946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3,414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3,393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Procuraduría Social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Proyecto Metro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 Ciencia, Tecnología e Innovación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1394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16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1.3 Total de solicitudes por 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Sujeto Obligado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2006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- 2017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8272635"/>
              </p:ext>
            </p:extLst>
          </p:nvPr>
        </p:nvGraphicFramePr>
        <p:xfrm>
          <a:off x="66940" y="1068571"/>
          <a:ext cx="9000000" cy="540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2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Sujetos Obligados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1918" marT="0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2006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2007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2008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2009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2010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2011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2012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2013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2014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2015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2016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1t2017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 Cultura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 Desarrollo Económico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 Desarrollo Rural y Equidad para las Comunidades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 Desarrollo Social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 Desarrollo Urbano y Vivienda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3,408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3,174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3,697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3,382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3,793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6,135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 Educación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 Finanzas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2,957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 Gobierno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 Movilidad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2,892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 Obras y Servicios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 Protección Civil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 Salud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3,594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3,933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4,815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 Seguridad Pública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3,189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 Trabajo y Fomento al Empleo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 Turismo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del Medio Ambiente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2,766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Servicio de Transportes Eléctricos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8800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17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1.3 Total de solicitudes por 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Sujeto Obligado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2006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- 2017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5877130"/>
              </p:ext>
            </p:extLst>
          </p:nvPr>
        </p:nvGraphicFramePr>
        <p:xfrm>
          <a:off x="66940" y="1068571"/>
          <a:ext cx="9000000" cy="536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2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Sujetos Obligados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1918" marT="0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2006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2007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2008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2009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2010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2011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2012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2013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2014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2015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2016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1t2017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Servicio Público de Localización Telefónica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Servicios de Salud Pública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3,472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Servicios Metropolitanos, S.A. de C.V.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Sistema de Aguas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Sistema de Movilidad 1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Sistema de Radio y Televisión Digital del Gobierno del Distrito Federal (Capital 21)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Sistema de Transporte Colectivo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Sistema para el Desarrollo Integral de la Familia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Tribunal de lo Contencioso Administrativo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Tribunal Electoral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Tribunal Superior de Justicia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Universidad Autónoma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Encuentro Social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MORENA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Movimiento Ciudadano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7131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18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1.3 Total de solicitudes por 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Sujeto Obligado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2006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- 2017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3689951"/>
              </p:ext>
            </p:extLst>
          </p:nvPr>
        </p:nvGraphicFramePr>
        <p:xfrm>
          <a:off x="66940" y="1068571"/>
          <a:ext cx="9000000" cy="378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2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Sujetos Obligados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1918" marT="0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2006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2007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2008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2009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2010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2011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2012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2013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2014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2015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2016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1t2017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Nueva Alianza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Partido Acción Nacional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Partido de la Revolución Democrática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Partido del Trabajo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Partido Humanista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Partido Revolucionario Institucional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Partido Socialdemócrata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Partido Verde Ecologista de México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Total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6,621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19,044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41,164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96,233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89,571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94,048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91,576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103,470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111,964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106,525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127,020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39,459</a:t>
                      </a:r>
                    </a:p>
                  </a:txBody>
                  <a:tcPr marL="36000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l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6000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6000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Total </a:t>
                      </a:r>
                      <a:r>
                        <a:rPr lang="es-ES" sz="1100" b="1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Sujetos O</a:t>
                      </a:r>
                      <a:r>
                        <a:rPr lang="es-ES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bligados por año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125</a:t>
                      </a:r>
                      <a:endParaRPr lang="es-E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125</a:t>
                      </a:r>
                      <a:endParaRPr lang="es-ES" sz="1100" b="1" i="0" u="none" strike="noStrike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7306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19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1.4 Total de solicitudes por Órgano de G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obierno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2006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- 2017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5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0347405"/>
              </p:ext>
            </p:extLst>
          </p:nvPr>
        </p:nvGraphicFramePr>
        <p:xfrm>
          <a:off x="187519" y="1257874"/>
          <a:ext cx="8760800" cy="4860000"/>
        </p:xfrm>
        <a:graphic>
          <a:graphicData uri="http://schemas.openxmlformats.org/drawingml/2006/table">
            <a:tbl>
              <a:tblPr/>
              <a:tblGrid>
                <a:gridCol w="336800"/>
                <a:gridCol w="1080000"/>
                <a:gridCol w="612000"/>
                <a:gridCol w="612000"/>
                <a:gridCol w="612000"/>
                <a:gridCol w="612000"/>
                <a:gridCol w="612000"/>
                <a:gridCol w="612000"/>
                <a:gridCol w="612000"/>
                <a:gridCol w="612000"/>
                <a:gridCol w="612000"/>
                <a:gridCol w="612000"/>
                <a:gridCol w="612000"/>
                <a:gridCol w="612000"/>
              </a:tblGrid>
              <a:tr h="5400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Órgano </a:t>
                      </a:r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de</a:t>
                      </a:r>
                    </a:p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Gobierno 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2006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2007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2008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2009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2010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2011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2012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2013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2014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2015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2016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1t2017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Ejecutivo 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5,059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15,601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34,116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80,521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74,321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79,604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77,458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89,891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99,142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95,438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114,123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35,148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 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tabLst/>
                      </a:pPr>
                      <a:r>
                        <a:rPr lang="es-ES" sz="1100" b="1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Administración</a:t>
                      </a:r>
                    </a:p>
                    <a:p>
                      <a:pPr marL="0" indent="0" algn="l" fontAlgn="ctr">
                        <a:tabLst/>
                      </a:pPr>
                      <a:r>
                        <a:rPr lang="es-ES" sz="1100" b="1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Pública Central</a:t>
                      </a:r>
                      <a:endParaRPr lang="es-ES" sz="1100" b="1" i="1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2,128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6,556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13,044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28,171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29,717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32,618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30,378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38,090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39,242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37,677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47,473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14,826</a:t>
                      </a:r>
                      <a:endParaRPr lang="es-ES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 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Desconcentrados y Paraestatales </a:t>
                      </a:r>
                      <a:r>
                        <a:rPr lang="es-ES" sz="1100" b="1" i="1" u="none" strike="noStrike" baseline="30000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1</a:t>
                      </a:r>
                      <a:r>
                        <a:rPr lang="es-ES" sz="1100" b="1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</a:t>
                      </a:r>
                      <a:endParaRPr lang="es-ES" sz="1100" b="1" i="1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3,758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7,952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22,745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18,500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19,159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18,176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22,535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26,854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25,751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30,935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8,769</a:t>
                      </a:r>
                      <a:endParaRPr lang="es-ES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 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Delegaciones </a:t>
                      </a:r>
                    </a:p>
                    <a:p>
                      <a:pPr algn="l" fontAlgn="ctr"/>
                      <a:r>
                        <a:rPr lang="es-ES" sz="1100" b="1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Políticas</a:t>
                      </a:r>
                      <a:endParaRPr lang="es-ES" sz="1100" b="1" i="1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5,287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13,120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29,605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26,104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27,827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28,904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29,266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33,046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32,010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35,715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11,553</a:t>
                      </a:r>
                      <a:endParaRPr lang="es-ES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Judicial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2,429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2,723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2,714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2,394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2,364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2,526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818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Legislativo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2,550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3,511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4,760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4,554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4,766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3,468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2,694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3,233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1,276</a:t>
                      </a:r>
                      <a:endParaRPr lang="es-ES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Autónomo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3,732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6,525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6,208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5,297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5,600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5,511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5,676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4,853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5,323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1,680</a:t>
                      </a:r>
                      <a:endParaRPr lang="es-ES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540000">
                <a:tc gridSpan="2"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100" b="1" i="0" u="none" strike="noStrike" kern="120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Partidos</a:t>
                      </a:r>
                      <a:r>
                        <a:rPr kumimoji="0" lang="es-ES" sz="1100" b="1" i="0" u="none" strike="noStrike" kern="1200" baseline="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Políticos en el</a:t>
                      </a:r>
                    </a:p>
                    <a:p>
                      <a:pPr marL="0" algn="l" rtl="0" eaLnBrk="1" fontAlgn="b" latinLnBrk="0" hangingPunct="1"/>
                      <a:r>
                        <a:rPr kumimoji="0" lang="es-ES" sz="1100" b="1" i="0" u="none" strike="noStrike" kern="1200" baseline="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Distrito Federal</a:t>
                      </a:r>
                      <a:endParaRPr kumimoji="0" lang="es-ES" sz="1100" b="1" i="0" u="none" strike="noStrike" kern="1200" dirty="0">
                        <a:solidFill>
                          <a:srgbClr val="000000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4,208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2,808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1,813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459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100" b="1" i="0" u="none" strike="noStrike" kern="1200" baseline="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Otro tipo de Sujeto</a:t>
                      </a:r>
                      <a:endParaRPr kumimoji="0" lang="es-ES" sz="1100" b="1" i="0" u="none" strike="noStrike" kern="1200" dirty="0">
                        <a:solidFill>
                          <a:srgbClr val="000000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 smtClean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Total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6,621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19,044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41,164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96,233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89,571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94,048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91,576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103,470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111,964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106,525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127,020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39,459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179512" y="6171996"/>
            <a:ext cx="8712967" cy="419103"/>
          </a:xfrm>
          <a:prstGeom prst="rect">
            <a:avLst/>
          </a:prstGeom>
        </p:spPr>
        <p:txBody>
          <a:bodyPr/>
          <a:lstStyle/>
          <a:p>
            <a:pPr marL="85725" indent="-85725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kern="0" baseline="3000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1 </a:t>
            </a:r>
            <a:r>
              <a:rPr lang="es-MX" sz="1000" b="1" dirty="0" smtClean="0">
                <a:latin typeface="Calibri" pitchFamily="34" charset="0"/>
              </a:rPr>
              <a:t>Conforme al artículo 97 del Estatuto de Gobierno del D.F., la Administración Pública Paraestatal está integrada por los Organismos Descentralizados, las Empresas de Participación Estatal Mayoritaria y los Fideicomisos Públicos</a:t>
            </a:r>
            <a:r>
              <a:rPr lang="es-MX" sz="1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.</a:t>
            </a:r>
            <a:endParaRPr lang="es-MX" sz="1000" b="1" kern="0" dirty="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2631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2</a:t>
            </a:fld>
            <a:endParaRPr lang="es-MX" dirty="0"/>
          </a:p>
        </p:txBody>
      </p:sp>
      <p:sp>
        <p:nvSpPr>
          <p:cNvPr id="5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sz="2000" b="1" dirty="0">
                <a:solidFill>
                  <a:schemeClr val="bg1"/>
                </a:solidFill>
                <a:latin typeface="Calibri" pitchFamily="34" charset="0"/>
                <a:ea typeface="ヒラギノ角ゴ Pro W3" pitchFamily="16" charset="-128"/>
              </a:rPr>
              <a:t>Objetivo</a:t>
            </a:r>
            <a:endParaRPr lang="es-ES" sz="16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51882" y="1268760"/>
            <a:ext cx="8640598" cy="5256584"/>
          </a:xfrm>
          <a:prstGeom prst="rect">
            <a:avLst/>
          </a:prstGeom>
        </p:spPr>
        <p:txBody>
          <a:bodyPr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90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Con base en las solicitudes capturadas en el </a:t>
            </a:r>
            <a:r>
              <a:rPr lang="es-MX" sz="1900" b="1" i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Sistema de Captura de Reportes Estadísticos de Solicitudes de Información (SICRESI) </a:t>
            </a:r>
            <a:r>
              <a:rPr lang="es-MX" sz="190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por los Sujetos Obligados supeditados a la ley de transparencia y de datos personales, se realizó el presente reporte a fin de: 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s-MX" sz="1900" b="1" kern="0" dirty="0" smtClean="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ES" sz="190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Dar a conocer el total de solicitudes de información pública (SIP) y de datos personales (SDP) correspondiente al primer trimestre de </a:t>
            </a:r>
            <a:r>
              <a:rPr lang="es-ES" sz="19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2017, </a:t>
            </a:r>
            <a:r>
              <a:rPr lang="es-ES" sz="190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así como los totales para los años 2006, 2007, 2008, 2009, 2010, 2011, 2012, 2013, </a:t>
            </a:r>
            <a:r>
              <a:rPr lang="es-ES" sz="19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2014, 2015 y 2016.</a:t>
            </a:r>
            <a:endParaRPr lang="es-ES" sz="1900" b="1" kern="0" dirty="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s-MX" sz="1900" b="1" kern="0" dirty="0" smtClean="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sz="190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Difundir la información que se obtiene mediante las variables que son observadas en el </a:t>
            </a:r>
            <a:r>
              <a:rPr lang="es-MX" sz="1900" b="1" i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SICRESI,</a:t>
            </a:r>
            <a:r>
              <a:rPr lang="es-MX" sz="19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 para los periodos 2012, 2013, 2014, 2015, 2016 y primer trimestre de 2017.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s-MX" sz="1900" b="1" kern="0" dirty="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sz="190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Brindar información para la oportuna toma de decisiones para mejorar la política pública de la transparencia y de la promoción del Ejercicio del Derecho de Acceso a la Información (EDAI) y del Derecho a Acceso, Rectificación, Cancelación u Oposición (ARCO) de datos personales en la Ciudad de México.</a:t>
            </a:r>
          </a:p>
        </p:txBody>
      </p:sp>
    </p:spTree>
    <p:extLst>
      <p:ext uri="{BB962C8B-B14F-4D97-AF65-F5344CB8AC3E}">
        <p14:creationId xmlns:p14="http://schemas.microsoft.com/office/powerpoint/2010/main" val="2825057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386070" y="1999726"/>
            <a:ext cx="63802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3600" b="1" dirty="0" smtClean="0">
                <a:solidFill>
                  <a:prstClr val="black"/>
                </a:solidFill>
                <a:latin typeface="Calibri" pitchFamily="34" charset="0"/>
              </a:rPr>
              <a:t>2. Resultados del Ejercicio del Derecho de Acceso a la Información Pública en la Ciudad de México</a:t>
            </a:r>
          </a:p>
        </p:txBody>
      </p:sp>
    </p:spTree>
    <p:extLst>
      <p:ext uri="{BB962C8B-B14F-4D97-AF65-F5344CB8AC3E}">
        <p14:creationId xmlns:p14="http://schemas.microsoft.com/office/powerpoint/2010/main" val="3800097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21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2.1.1 Solicitudes de información pública recibidas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5" name="8 Gráfico"/>
          <p:cNvGraphicFramePr/>
          <p:nvPr>
            <p:extLst>
              <p:ext uri="{D42A27DB-BD31-4B8C-83A1-F6EECF244321}">
                <p14:modId xmlns:p14="http://schemas.microsoft.com/office/powerpoint/2010/main" val="506867208"/>
              </p:ext>
            </p:extLst>
          </p:nvPr>
        </p:nvGraphicFramePr>
        <p:xfrm>
          <a:off x="822822" y="1789666"/>
          <a:ext cx="7493594" cy="37995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10 CuadroTexto"/>
          <p:cNvSpPr txBox="1"/>
          <p:nvPr/>
        </p:nvSpPr>
        <p:spPr>
          <a:xfrm>
            <a:off x="1700233" y="1259247"/>
            <a:ext cx="572928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 smtClean="0">
                <a:latin typeface="Calibri" panose="020F0502020204030204" pitchFamily="34" charset="0"/>
              </a:rPr>
              <a:t>Total de solicitudes de información pública, 2012-2017: 170,869</a:t>
            </a:r>
            <a:endParaRPr lang="es-MX" sz="1300" b="1" dirty="0">
              <a:latin typeface="Calibri" panose="020F0502020204030204" pitchFamily="34" charset="0"/>
            </a:endParaRPr>
          </a:p>
        </p:txBody>
      </p:sp>
      <p:sp>
        <p:nvSpPr>
          <p:cNvPr id="18" name="33 CuadroTexto"/>
          <p:cNvSpPr txBox="1"/>
          <p:nvPr/>
        </p:nvSpPr>
        <p:spPr>
          <a:xfrm>
            <a:off x="1425420" y="5811035"/>
            <a:ext cx="1444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200" b="1" dirty="0" smtClean="0">
                <a:latin typeface="Calibri" pitchFamily="34" charset="0"/>
              </a:rPr>
              <a:t>Decremento</a:t>
            </a:r>
            <a:endParaRPr lang="es-MX" sz="1200" b="1" dirty="0">
              <a:latin typeface="Calibri" pitchFamily="34" charset="0"/>
            </a:endParaRPr>
          </a:p>
          <a:p>
            <a:pPr algn="ctr"/>
            <a:r>
              <a:rPr lang="es-MX" sz="1200" b="1" dirty="0" smtClean="0">
                <a:latin typeface="Calibri" pitchFamily="34" charset="0"/>
              </a:rPr>
              <a:t>Ene-Mar’12-13:</a:t>
            </a:r>
          </a:p>
          <a:p>
            <a:pPr algn="ctr"/>
            <a:r>
              <a:rPr lang="es-MX" sz="1200" b="1" dirty="0" smtClean="0">
                <a:latin typeface="Calibri" pitchFamily="34" charset="0"/>
              </a:rPr>
              <a:t>-2.7%</a:t>
            </a:r>
            <a:endParaRPr lang="es-ES" sz="1200" dirty="0">
              <a:latin typeface="Calibri" pitchFamily="34" charset="0"/>
            </a:endParaRPr>
          </a:p>
        </p:txBody>
      </p:sp>
      <p:sp>
        <p:nvSpPr>
          <p:cNvPr id="24" name="Elipse 23"/>
          <p:cNvSpPr/>
          <p:nvPr/>
        </p:nvSpPr>
        <p:spPr>
          <a:xfrm>
            <a:off x="4400289" y="4736745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25" name="Flecha derecha 24"/>
          <p:cNvSpPr/>
          <p:nvPr/>
        </p:nvSpPr>
        <p:spPr>
          <a:xfrm rot="2460000">
            <a:off x="4512698" y="4849588"/>
            <a:ext cx="144000" cy="144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26" name="Elipse 25"/>
          <p:cNvSpPr/>
          <p:nvPr/>
        </p:nvSpPr>
        <p:spPr>
          <a:xfrm>
            <a:off x="3184314" y="4741446"/>
            <a:ext cx="360040" cy="360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27" name="Flecha derecha 26"/>
          <p:cNvSpPr/>
          <p:nvPr/>
        </p:nvSpPr>
        <p:spPr>
          <a:xfrm rot="18720000">
            <a:off x="3301570" y="4834236"/>
            <a:ext cx="144000" cy="144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28" name="Elipse 27"/>
          <p:cNvSpPr/>
          <p:nvPr/>
        </p:nvSpPr>
        <p:spPr>
          <a:xfrm>
            <a:off x="5595500" y="4755093"/>
            <a:ext cx="360040" cy="360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29" name="Flecha derecha 28"/>
          <p:cNvSpPr/>
          <p:nvPr/>
        </p:nvSpPr>
        <p:spPr>
          <a:xfrm rot="18720000">
            <a:off x="5712756" y="4847883"/>
            <a:ext cx="144000" cy="144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30" name="Elipse 8"/>
          <p:cNvSpPr/>
          <p:nvPr/>
        </p:nvSpPr>
        <p:spPr>
          <a:xfrm>
            <a:off x="1973562" y="4735535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31" name="Flecha derecha 9"/>
          <p:cNvSpPr/>
          <p:nvPr/>
        </p:nvSpPr>
        <p:spPr>
          <a:xfrm rot="2460000">
            <a:off x="2085971" y="4848378"/>
            <a:ext cx="144000" cy="144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32" name="33 CuadroTexto"/>
          <p:cNvSpPr txBox="1"/>
          <p:nvPr/>
        </p:nvSpPr>
        <p:spPr>
          <a:xfrm>
            <a:off x="2647058" y="5805264"/>
            <a:ext cx="1444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200" b="1" dirty="0" smtClean="0">
                <a:latin typeface="Calibri" pitchFamily="34" charset="0"/>
              </a:rPr>
              <a:t>Incremento</a:t>
            </a:r>
            <a:endParaRPr lang="es-MX" sz="1200" b="1" dirty="0">
              <a:latin typeface="Calibri" pitchFamily="34" charset="0"/>
            </a:endParaRPr>
          </a:p>
          <a:p>
            <a:pPr algn="ctr"/>
            <a:r>
              <a:rPr lang="es-MX" sz="1200" b="1" dirty="0" smtClean="0">
                <a:latin typeface="Calibri" pitchFamily="34" charset="0"/>
              </a:rPr>
              <a:t>Ene-Mar’13-14:</a:t>
            </a:r>
          </a:p>
          <a:p>
            <a:pPr algn="ctr"/>
            <a:r>
              <a:rPr lang="es-MX" sz="1200" b="1" dirty="0" smtClean="0">
                <a:latin typeface="Calibri" pitchFamily="34" charset="0"/>
              </a:rPr>
              <a:t>27.8%</a:t>
            </a:r>
            <a:endParaRPr lang="es-ES" sz="1200" dirty="0">
              <a:latin typeface="Calibri" pitchFamily="34" charset="0"/>
            </a:endParaRPr>
          </a:p>
        </p:txBody>
      </p:sp>
      <p:sp>
        <p:nvSpPr>
          <p:cNvPr id="33" name="33 CuadroTexto"/>
          <p:cNvSpPr txBox="1"/>
          <p:nvPr/>
        </p:nvSpPr>
        <p:spPr>
          <a:xfrm>
            <a:off x="3860308" y="5815655"/>
            <a:ext cx="1444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200" b="1" dirty="0" smtClean="0">
                <a:latin typeface="Calibri" pitchFamily="34" charset="0"/>
              </a:rPr>
              <a:t>Decremento</a:t>
            </a:r>
            <a:endParaRPr lang="es-MX" sz="1200" b="1" dirty="0">
              <a:latin typeface="Calibri" pitchFamily="34" charset="0"/>
            </a:endParaRPr>
          </a:p>
          <a:p>
            <a:pPr algn="ctr"/>
            <a:r>
              <a:rPr lang="es-MX" sz="1200" b="1" dirty="0" smtClean="0">
                <a:latin typeface="Calibri" pitchFamily="34" charset="0"/>
              </a:rPr>
              <a:t>Ene-Mar’14-15:</a:t>
            </a:r>
          </a:p>
          <a:p>
            <a:pPr algn="ctr"/>
            <a:r>
              <a:rPr lang="es-MX" sz="1200" b="1" dirty="0" smtClean="0">
                <a:latin typeface="Calibri" pitchFamily="34" charset="0"/>
              </a:rPr>
              <a:t>-16.0%</a:t>
            </a:r>
            <a:endParaRPr lang="es-ES" sz="1200" dirty="0">
              <a:latin typeface="Calibri" pitchFamily="34" charset="0"/>
            </a:endParaRPr>
          </a:p>
        </p:txBody>
      </p:sp>
      <p:sp>
        <p:nvSpPr>
          <p:cNvPr id="34" name="33 CuadroTexto"/>
          <p:cNvSpPr txBox="1"/>
          <p:nvPr/>
        </p:nvSpPr>
        <p:spPr>
          <a:xfrm>
            <a:off x="5073558" y="5805264"/>
            <a:ext cx="1444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200" b="1" dirty="0" smtClean="0">
                <a:latin typeface="Calibri" pitchFamily="34" charset="0"/>
              </a:rPr>
              <a:t>Incremento</a:t>
            </a:r>
            <a:endParaRPr lang="es-MX" sz="1200" b="1" dirty="0">
              <a:latin typeface="Calibri" pitchFamily="34" charset="0"/>
            </a:endParaRPr>
          </a:p>
          <a:p>
            <a:pPr algn="ctr"/>
            <a:r>
              <a:rPr lang="es-MX" sz="1200" b="1" dirty="0" smtClean="0">
                <a:latin typeface="Calibri" pitchFamily="34" charset="0"/>
              </a:rPr>
              <a:t>Ene-Mar’15-16:</a:t>
            </a:r>
          </a:p>
          <a:p>
            <a:pPr algn="ctr"/>
            <a:r>
              <a:rPr lang="es-MX" sz="1200" b="1" dirty="0" smtClean="0">
                <a:latin typeface="Calibri" pitchFamily="34" charset="0"/>
              </a:rPr>
              <a:t>18.0%</a:t>
            </a:r>
            <a:endParaRPr lang="es-ES" sz="1200" dirty="0">
              <a:latin typeface="Calibri" pitchFamily="34" charset="0"/>
            </a:endParaRPr>
          </a:p>
        </p:txBody>
      </p:sp>
      <p:sp>
        <p:nvSpPr>
          <p:cNvPr id="35" name="Elipse 34"/>
          <p:cNvSpPr/>
          <p:nvPr/>
        </p:nvSpPr>
        <p:spPr>
          <a:xfrm>
            <a:off x="6804248" y="4753608"/>
            <a:ext cx="360040" cy="360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36" name="Flecha derecha 35"/>
          <p:cNvSpPr/>
          <p:nvPr/>
        </p:nvSpPr>
        <p:spPr>
          <a:xfrm rot="18720000">
            <a:off x="6921504" y="4846398"/>
            <a:ext cx="144000" cy="144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37" name="33 CuadroTexto"/>
          <p:cNvSpPr txBox="1"/>
          <p:nvPr/>
        </p:nvSpPr>
        <p:spPr>
          <a:xfrm>
            <a:off x="6279808" y="5803779"/>
            <a:ext cx="1444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200" b="1" dirty="0" smtClean="0">
                <a:latin typeface="Calibri" pitchFamily="34" charset="0"/>
              </a:rPr>
              <a:t>Incremento</a:t>
            </a:r>
            <a:endParaRPr lang="es-MX" sz="1200" b="1" dirty="0">
              <a:latin typeface="Calibri" pitchFamily="34" charset="0"/>
            </a:endParaRPr>
          </a:p>
          <a:p>
            <a:pPr algn="ctr"/>
            <a:r>
              <a:rPr lang="es-MX" sz="1200" b="1" dirty="0" smtClean="0">
                <a:latin typeface="Calibri" pitchFamily="34" charset="0"/>
              </a:rPr>
              <a:t>Ene-Mar’16-17:</a:t>
            </a:r>
          </a:p>
          <a:p>
            <a:pPr algn="ctr"/>
            <a:r>
              <a:rPr lang="es-MX" sz="1200" b="1" dirty="0" smtClean="0">
                <a:latin typeface="Calibri" pitchFamily="34" charset="0"/>
              </a:rPr>
              <a:t>23.9%</a:t>
            </a:r>
            <a:endParaRPr lang="es-ES" sz="12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24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22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2.1.2 Solicitudes de información pública por 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Sujeto Obligado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6528513"/>
              </p:ext>
            </p:extLst>
          </p:nvPr>
        </p:nvGraphicFramePr>
        <p:xfrm>
          <a:off x="262671" y="1052736"/>
          <a:ext cx="8640000" cy="547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20000"/>
                <a:gridCol w="720000"/>
                <a:gridCol w="720000"/>
                <a:gridCol w="720000"/>
                <a:gridCol w="720000"/>
                <a:gridCol w="720000"/>
                <a:gridCol w="72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Sujetos Obligados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1918" marT="191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1t2012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1t2013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1t2014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1t2015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1t2017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Agencia de Gestión Urbana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Agencia de Protección Sanitaria del Gobierno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Asamblea Constituyente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it-IT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Asamblea Legislativa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Auditoría Superior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Autoridad de la Zona Patrimonio Mundial Natural y Cultural de la Humanidad en Xochimilco, Tláhuac y Milpa Alta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Autoridad del Centro Histórico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Autoridad del Espacio Público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Caja de Previsión de la Policía Auxiliar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Caja de Previsión de la Policía Preventiva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Caja de Previsión para Trabajadores a Lista de Raya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Centro de Comando, Control, Cómputo, Comunicaciones y Contacto Ciudadano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Comisión de Derechos Humanos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Comisión de Filmaciones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Jurídica y de Servicios Legales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Consejo de Evaluación del Desarrollo Social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Consejo de la Judicatura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6341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23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2.1.2 Solicitudes de información pública por 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Sujeto Obligado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0049012"/>
              </p:ext>
            </p:extLst>
          </p:nvPr>
        </p:nvGraphicFramePr>
        <p:xfrm>
          <a:off x="262671" y="1052736"/>
          <a:ext cx="8640000" cy="5616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20000"/>
                <a:gridCol w="720000"/>
                <a:gridCol w="720000"/>
                <a:gridCol w="720000"/>
                <a:gridCol w="720000"/>
                <a:gridCol w="720000"/>
                <a:gridCol w="72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Sujetos Obligados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1918" marT="191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1t2012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1t2013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1t2014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1t2015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1t2017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Consejo Económico y Social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Consejo para Prevenir y Eliminar la Discriminación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Contraloría General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Coordinación de los Centros de Transferencia Modal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Corporación Mexicana de Impresión, S.A. de C.V.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Álvaro Obregón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Azcapotzalco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Benito Juárez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Coyoacán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Cuajimalpa de Morelos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Cuauhtémoc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Gustavo A. Madero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Iztacalco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Iztapalapa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La Magdalena Contreras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Miguel Hidalgo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Milpa Alta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Tláhuac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4931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24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2.1.2 Solicitudes de información pública por 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Sujeto Obligado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9542436"/>
              </p:ext>
            </p:extLst>
          </p:nvPr>
        </p:nvGraphicFramePr>
        <p:xfrm>
          <a:off x="262671" y="1052736"/>
          <a:ext cx="8640000" cy="511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20000"/>
                <a:gridCol w="720000"/>
                <a:gridCol w="720000"/>
                <a:gridCol w="720000"/>
                <a:gridCol w="720000"/>
                <a:gridCol w="720000"/>
                <a:gridCol w="72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Sujetos Obligados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1918" marT="191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1t2012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1t2013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1t2014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1t2015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1t2017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Tlalpan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Venustiano Carranza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Xochimilco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Escuela de Administración Pública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Central de Abasto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Centro Histórico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de Recuperación Crediticia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Educación Garantizada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Fondo de Apoyo a la Educación y el Empleo de las y los Jóvenes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Fondo para el Desarrollo Económico y Social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Irrevocable de Administración con Actividades Empresariales, identificado con el número F/1889 “Corredor Cultural Chapultepec-Zona Rosa” 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Museo de Arte Popular Mexicano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Museo del Estanquillo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para el Fondo de Promoción para el Financiamiento del Transporte Público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6599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25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2.1.2 Solicitudes de información pública por 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Sujeto Obligado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0280374"/>
              </p:ext>
            </p:extLst>
          </p:nvPr>
        </p:nvGraphicFramePr>
        <p:xfrm>
          <a:off x="262671" y="1052736"/>
          <a:ext cx="8640000" cy="5328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20000"/>
                <a:gridCol w="720000"/>
                <a:gridCol w="720000"/>
                <a:gridCol w="720000"/>
                <a:gridCol w="720000"/>
                <a:gridCol w="720000"/>
                <a:gridCol w="72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Sujetos Obligados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1918" marT="191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1t2012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1t2013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1t2014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1t2015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1t2017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para la Promoción y Desarrollo del Cine Mexicano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Público Complejo Ambiental Xochimilco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Público de la Zona de Santa Fe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Público del Fondo de Apoyo a la Procuración de Justicia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Fondo Ambiental Público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Fondo de Desarrollo Económico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Fondo de Seguridad Pública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Fondo Mixto de Promoción Turística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Fondo para el Desarrollo Social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Fondo para la Atención y Apoyo a las Víctimas del Delito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Heroico Cuerpo de Bomberos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de Acceso a la Información Pública y Protección de Datos Personales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de Capacitación para el Trabajo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de Ciencia y Tecnología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de Educación Media Superior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de Formación Profesional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8501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26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2.1.2 Solicitudes de información pública por 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Sujeto Obligado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50425"/>
              </p:ext>
            </p:extLst>
          </p:nvPr>
        </p:nvGraphicFramePr>
        <p:xfrm>
          <a:off x="262671" y="1052736"/>
          <a:ext cx="8640000" cy="5328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20000"/>
                <a:gridCol w="720000"/>
                <a:gridCol w="720000"/>
                <a:gridCol w="720000"/>
                <a:gridCol w="720000"/>
                <a:gridCol w="720000"/>
                <a:gridCol w="72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Sujetos Obligados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1918" marT="191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1t2012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1t2013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1t2014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1t2015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1t2017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de la Juventud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de las Mujeres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de Verificación Administrativa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de Vivienda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it-IT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del Deporte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Electoral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Local de la Infraestructura Física Educativa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para la Atención de los Adultos Mayores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para la Atención y Prevención de las Adicciones en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para la Integración al Desarrollo de las Personas con Discapacidad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para la Seguridad de las Construcciones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Técnico de Formación Policial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Jefatura de Gobierno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Junta de Asistencia Privada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Junta Local de Conciliación y Arbitraje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Mecanismo de Protección Integral de Personas Defensoras de Derechos Humanos y Periodistas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3836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27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2.1.2 Solicitudes de información pública por 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Sujeto Obligado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2354683"/>
              </p:ext>
            </p:extLst>
          </p:nvPr>
        </p:nvGraphicFramePr>
        <p:xfrm>
          <a:off x="262671" y="1052736"/>
          <a:ext cx="8640000" cy="547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20000"/>
                <a:gridCol w="720000"/>
                <a:gridCol w="720000"/>
                <a:gridCol w="720000"/>
                <a:gridCol w="720000"/>
                <a:gridCol w="720000"/>
                <a:gridCol w="72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Sujetos Obligados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1918" marT="191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1t2012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1t2013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1t2014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1t2015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1t2017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Mecanismo de Seguimiento y Evaluación del Programa de Derechos Humanos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Metrobús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Oficialía Mayor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Planta de Asfalto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Policía Auxiliar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Policía Bancaria e Industrial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PROCDMX, S.A. de C.V.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Procuraduría Ambiental y del Ordenamiento Territorial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Procuraduría General de Justicia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Procuraduría Social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Proyecto Metro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Ciencia, Tecnología e Innovación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Cultura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Desarrollo Económico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Desarrollo Rural y Equidad para las Comunidades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Desarrollo Social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Desarrollo Urbano y Vivienda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1,143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2,322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3703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28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2.1.2 Solicitudes de información pública por 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Sujeto Obligado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0506477"/>
              </p:ext>
            </p:extLst>
          </p:nvPr>
        </p:nvGraphicFramePr>
        <p:xfrm>
          <a:off x="262671" y="1052736"/>
          <a:ext cx="8640000" cy="5328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20000"/>
                <a:gridCol w="720000"/>
                <a:gridCol w="720000"/>
                <a:gridCol w="720000"/>
                <a:gridCol w="720000"/>
                <a:gridCol w="720000"/>
                <a:gridCol w="72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Sujetos Obligados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1918" marT="191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1t2012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1t2013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1t2014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1t2015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1t2017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Educación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Finanzas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Gobierno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Movilidad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Obras y Servicios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Protección Civil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Salud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Seguridad Pública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Trabajo y Fomento al Empleo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Turismo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del Medio Ambiente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 de Transportes Eléctricos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Servicios de Salud Pública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Servicios Metropolitanos, S.A. de C.V.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Sistema de Aguas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Sistema de Movilidad 1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Sistema de Radio y Televisión Digital del Gobierno del Distrito Federal (Capital 21)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0446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29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2.1.2 Solicitudes de información pública por 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Sujeto Obligado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7808955"/>
              </p:ext>
            </p:extLst>
          </p:nvPr>
        </p:nvGraphicFramePr>
        <p:xfrm>
          <a:off x="262671" y="1052736"/>
          <a:ext cx="8640000" cy="554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20000"/>
                <a:gridCol w="720000"/>
                <a:gridCol w="720000"/>
                <a:gridCol w="720000"/>
                <a:gridCol w="720000"/>
                <a:gridCol w="720000"/>
                <a:gridCol w="72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Sujetos Obligados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1918" marT="191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1t2012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1t2013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1t2014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1t2015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1t2017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Sistema de Transporte Colectivo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Sistema para el Desarrollo Integral de la Familia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Tribunal de lo Contencioso Administrativo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Tribunal Electoral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Tribunal Superior de Justicia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Universidad Autónoma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Encuentro Social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MORENA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Movimiento Ciudadano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Nueva Alianza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Partido Acción Nacional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Partido de la Revolución Democrática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Partido del Trabajo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Partido Humanista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Partido Revolucionario Institucional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Partido Verde Ecologista de México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 de solicitudes de información</a:t>
                      </a:r>
                      <a:r>
                        <a:rPr lang="es-MX" sz="1100" b="1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pública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24,331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23,676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30,257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25,419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30,001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37,185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l" fontAlgn="t"/>
                      <a:endParaRPr lang="es-ES" sz="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ES" sz="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ES" sz="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ES" sz="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ES" sz="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ES" sz="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ES" sz="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Total de Sujetos Obligados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125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125</a:t>
                      </a:r>
                      <a:endParaRPr lang="es-E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544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3</a:t>
            </a:fld>
            <a:endParaRPr lang="es-MX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814387" y="1268760"/>
            <a:ext cx="7500937" cy="5022438"/>
          </a:xfrm>
          <a:prstGeom prst="rect">
            <a:avLst/>
          </a:prstGeom>
        </p:spPr>
        <p:txBody>
          <a:bodyPr anchor="ctr"/>
          <a:lstStyle/>
          <a:p>
            <a:pPr marL="533400" indent="-533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Introducción ……………………………………………………..……………..…. 4</a:t>
            </a:r>
          </a:p>
          <a:p>
            <a:pPr marL="533400" indent="-533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s-MX" sz="2000" b="1" kern="0" dirty="0" smtClean="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endParaRPr>
          </a:p>
          <a:p>
            <a:pPr marL="533400" indent="-533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Total de solicitudes</a:t>
            </a:r>
          </a:p>
          <a:p>
            <a:pPr marL="990600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(de Información pública y de datos personales) ……….………….. 6</a:t>
            </a:r>
          </a:p>
          <a:p>
            <a:pPr marL="533400" indent="-533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s-MX" sz="2000" b="1" kern="0" dirty="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endParaRPr>
          </a:p>
          <a:p>
            <a:pPr marL="533400" indent="-533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2"/>
              <a:defRPr/>
            </a:pP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Resultados</a:t>
            </a:r>
            <a:r>
              <a:rPr lang="es-MX" sz="200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 del Ejercicio del Derecho de </a:t>
            </a: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Acceso </a:t>
            </a:r>
            <a:r>
              <a:rPr lang="es-MX" sz="200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a </a:t>
            </a: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la</a:t>
            </a:r>
          </a:p>
          <a:p>
            <a:pPr marL="990600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Información </a:t>
            </a:r>
            <a:r>
              <a:rPr lang="es-MX" sz="200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Pública en la Ciudad de México </a:t>
            </a: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…………………….…. 19</a:t>
            </a:r>
          </a:p>
          <a:p>
            <a:pPr marL="990600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s-MX" sz="2000" b="1" kern="0" dirty="0" smtClean="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endParaRPr>
          </a:p>
          <a:p>
            <a:pPr marL="533400" indent="-533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  <a:defRPr/>
            </a:pP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Perfil sociodemográfico de los solicitantes ………………………..  62</a:t>
            </a:r>
          </a:p>
          <a:p>
            <a:pPr marL="533400" indent="-533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  <a:defRPr/>
            </a:pPr>
            <a:endParaRPr lang="es-MX" sz="2000" b="1" kern="0" dirty="0" smtClean="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endParaRPr>
          </a:p>
          <a:p>
            <a:pPr marL="533400" indent="-533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4"/>
              <a:defRPr/>
            </a:pP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Nota …….……………………………………………………………..….………….. 68</a:t>
            </a:r>
          </a:p>
        </p:txBody>
      </p:sp>
      <p:sp>
        <p:nvSpPr>
          <p:cNvPr id="8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sz="2000" b="1" dirty="0">
                <a:solidFill>
                  <a:schemeClr val="bg1"/>
                </a:solidFill>
                <a:latin typeface="Calibri" pitchFamily="34" charset="0"/>
                <a:ea typeface="ヒラギノ角ゴ Pro W3" pitchFamily="16" charset="-128"/>
              </a:rPr>
              <a:t>Índice</a:t>
            </a:r>
            <a:endParaRPr lang="es-ES" sz="16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267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30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2.1.3 Solicitudes de información pública por Órgano de gobierno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5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103380"/>
              </p:ext>
            </p:extLst>
          </p:nvPr>
        </p:nvGraphicFramePr>
        <p:xfrm>
          <a:off x="557701" y="1268760"/>
          <a:ext cx="8046747" cy="4860000"/>
        </p:xfrm>
        <a:graphic>
          <a:graphicData uri="http://schemas.openxmlformats.org/drawingml/2006/table">
            <a:tbl>
              <a:tblPr/>
              <a:tblGrid>
                <a:gridCol w="306747"/>
                <a:gridCol w="1260000"/>
                <a:gridCol w="1080000"/>
                <a:gridCol w="1080000"/>
                <a:gridCol w="1080000"/>
                <a:gridCol w="1080000"/>
                <a:gridCol w="1080000"/>
                <a:gridCol w="1080000"/>
              </a:tblGrid>
              <a:tr h="5400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Órgano </a:t>
                      </a:r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de</a:t>
                      </a:r>
                    </a:p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gobierno 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Ene-Mar’12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Ene-Mar’13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</a:t>
                      </a:r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4</a:t>
                      </a:r>
                      <a:endParaRPr lang="es-ES" sz="1200" b="1" i="0" u="none" strike="noStrike" dirty="0" smtClean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Ene-Mar’15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Ene-Mar’16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Ene-Mar’17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Ejecutivo 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19,857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20,674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26,151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22,549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27,026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33,074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 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tabLst/>
                      </a:pPr>
                      <a:r>
                        <a:rPr lang="es-ES" sz="1200" b="0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Administración</a:t>
                      </a:r>
                    </a:p>
                    <a:p>
                      <a:pPr marL="0" indent="0" algn="l" fontAlgn="ctr">
                        <a:tabLst/>
                      </a:pPr>
                      <a:r>
                        <a:rPr lang="es-ES" sz="1200" b="0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Pública Central</a:t>
                      </a:r>
                      <a:endParaRPr lang="es-ES" sz="1200" b="0" i="1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7,816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8,302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9,563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8,734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11,737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13,892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 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0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Desconcentrados y Paraestatales </a:t>
                      </a:r>
                      <a:r>
                        <a:rPr lang="es-ES" sz="1200" b="0" i="1" u="none" strike="noStrike" baseline="30000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1</a:t>
                      </a:r>
                      <a:r>
                        <a:rPr lang="es-ES" sz="1200" b="0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</a:t>
                      </a:r>
                      <a:endParaRPr lang="es-ES" sz="1200" b="0" i="1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4,248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4,590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7,785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5,301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6,649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7,786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 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0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Delegaciones </a:t>
                      </a:r>
                    </a:p>
                    <a:p>
                      <a:pPr algn="l" fontAlgn="ctr"/>
                      <a:r>
                        <a:rPr lang="es-ES" sz="1200" b="0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Políticas</a:t>
                      </a:r>
                      <a:endParaRPr lang="es-ES" sz="1200" b="0" i="1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7,793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7,782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8,803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8,514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8,640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11,396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Judicial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Legislativo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Autónomo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1,861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540000">
                <a:tc gridSpan="2"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200" b="1" i="0" u="none" strike="noStrike" kern="120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Partidos</a:t>
                      </a:r>
                      <a:r>
                        <a:rPr kumimoji="0" lang="es-ES" sz="1200" b="1" i="0" u="none" strike="noStrike" kern="1200" baseline="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Políticos en el</a:t>
                      </a:r>
                    </a:p>
                    <a:p>
                      <a:pPr marL="0" algn="l" rtl="0" eaLnBrk="1" fontAlgn="b" latinLnBrk="0" hangingPunct="1"/>
                      <a:r>
                        <a:rPr kumimoji="0" lang="es-ES" sz="1200" b="1" i="0" u="none" strike="noStrike" kern="1200" baseline="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Distrito Federal</a:t>
                      </a:r>
                      <a:endParaRPr kumimoji="0" lang="es-ES" sz="1200" b="1" i="0" u="none" strike="noStrike" kern="1200" dirty="0">
                        <a:solidFill>
                          <a:srgbClr val="000000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200" b="1" i="0" u="none" strike="noStrike" kern="120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Otro tipo de Sujeto</a:t>
                      </a:r>
                      <a:endParaRPr kumimoji="0" lang="es-ES" sz="1200" b="1" i="0" u="none" strike="noStrike" kern="1200" dirty="0">
                        <a:solidFill>
                          <a:srgbClr val="000000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s-E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s-E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s-E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s-E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200" b="1" i="0" u="none" strike="noStrike" dirty="0" smtClean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Total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24,331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23,676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30,257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25,419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30,001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37,185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67543" y="6178249"/>
            <a:ext cx="8226747" cy="419103"/>
          </a:xfrm>
          <a:prstGeom prst="rect">
            <a:avLst/>
          </a:prstGeom>
        </p:spPr>
        <p:txBody>
          <a:bodyPr/>
          <a:lstStyle/>
          <a:p>
            <a:pPr marL="85725" indent="-85725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kern="0" baseline="3000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1 </a:t>
            </a:r>
            <a:r>
              <a:rPr lang="es-MX" sz="1000" b="1" dirty="0" smtClean="0">
                <a:latin typeface="Calibri" pitchFamily="34" charset="0"/>
              </a:rPr>
              <a:t>Conforme al artículo 97 del Estatuto de Gobierno del D.F., la Administración Pública Paraestatal está integrada por los Organismos Descentralizados, las Empresas de Participación Estatal Mayoritaria y los Fideicomisos Públicos</a:t>
            </a:r>
            <a:r>
              <a:rPr lang="es-MX" sz="1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.</a:t>
            </a:r>
            <a:endParaRPr lang="es-MX" sz="1000" b="1" kern="0" dirty="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838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31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2.1.4 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Sujetos Obligados </a:t>
            </a:r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con el mayor/menor número de solicitudes de información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" name="7 CuadroTexto"/>
          <p:cNvSpPr txBox="1"/>
          <p:nvPr/>
        </p:nvSpPr>
        <p:spPr>
          <a:xfrm>
            <a:off x="467544" y="1124744"/>
            <a:ext cx="364333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>
                <a:latin typeface="Calibri" pitchFamily="34" charset="0"/>
              </a:rPr>
              <a:t>Sujetos </a:t>
            </a:r>
            <a:r>
              <a:rPr lang="es-MX" sz="1300" b="1" dirty="0" smtClean="0">
                <a:latin typeface="Calibri" pitchFamily="34" charset="0"/>
              </a:rPr>
              <a:t>Obligados con el MAYOR número de solicitudes de información pública</a:t>
            </a:r>
            <a:endParaRPr lang="es-MX" sz="1300" b="1" dirty="0">
              <a:latin typeface="Calibri" pitchFamily="34" charset="0"/>
            </a:endParaRPr>
          </a:p>
        </p:txBody>
      </p:sp>
      <p:sp>
        <p:nvSpPr>
          <p:cNvPr id="5" name="8 CuadroTexto"/>
          <p:cNvSpPr txBox="1"/>
          <p:nvPr/>
        </p:nvSpPr>
        <p:spPr>
          <a:xfrm>
            <a:off x="5018971" y="1129973"/>
            <a:ext cx="340635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>
                <a:latin typeface="Calibri" pitchFamily="34" charset="0"/>
              </a:rPr>
              <a:t>Sujetos </a:t>
            </a:r>
            <a:r>
              <a:rPr lang="es-MX" sz="1300" b="1" dirty="0" smtClean="0">
                <a:latin typeface="Calibri" pitchFamily="34" charset="0"/>
              </a:rPr>
              <a:t>Obligados con el MENOR número de solicitudes de información pública</a:t>
            </a:r>
            <a:endParaRPr lang="es-MX" sz="1300" b="1" dirty="0">
              <a:latin typeface="Calibri" pitchFamily="34" charset="0"/>
            </a:endParaRPr>
          </a:p>
        </p:txBody>
      </p:sp>
      <p:graphicFrame>
        <p:nvGraphicFramePr>
          <p:cNvPr id="7" name="1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9938918"/>
              </p:ext>
            </p:extLst>
          </p:nvPr>
        </p:nvGraphicFramePr>
        <p:xfrm>
          <a:off x="207976" y="1834418"/>
          <a:ext cx="4248000" cy="4320000"/>
        </p:xfrm>
        <a:graphic>
          <a:graphicData uri="http://schemas.openxmlformats.org/drawingml/2006/table">
            <a:tbl>
              <a:tblPr/>
              <a:tblGrid>
                <a:gridCol w="2808000"/>
                <a:gridCol w="720000"/>
                <a:gridCol w="72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</a:rPr>
                        <a:t>Sujetos Obligados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</a:rPr>
                        <a:t>SIP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</a:rPr>
                        <a:t>%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Procuraduría General de Justicia del </a:t>
                      </a:r>
                      <a:r>
                        <a:rPr lang="es-E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DF</a:t>
                      </a:r>
                      <a:endParaRPr lang="es-E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Desarrollo Urbano y Vivienda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Seguridad Pública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Finanzas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Cuauhtémoc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Oficialía Mayor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Miguel Hidalgo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Benito Juárez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Movilidad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Tlalpan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Obras y Servicios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Gustavo A. Madero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Coyoacán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marL="44450" indent="0" algn="l" fontAlgn="b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Total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13,084</a:t>
                      </a:r>
                      <a:endParaRPr lang="es-E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35.2%</a:t>
                      </a:r>
                      <a:endParaRPr lang="es-E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1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7496667"/>
              </p:ext>
            </p:extLst>
          </p:nvPr>
        </p:nvGraphicFramePr>
        <p:xfrm>
          <a:off x="4716016" y="1823475"/>
          <a:ext cx="4212000" cy="3132000"/>
        </p:xfrm>
        <a:graphic>
          <a:graphicData uri="http://schemas.openxmlformats.org/drawingml/2006/table">
            <a:tbl>
              <a:tblPr/>
              <a:tblGrid>
                <a:gridCol w="2772000"/>
                <a:gridCol w="720000"/>
                <a:gridCol w="72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dirty="0" smtClean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Sujetos O</a:t>
                      </a:r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bligados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947" marR="8947" marT="8947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Planta de Asfalto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Público Complejo Ambiental Xochimilco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Encuentro Social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Partido del Trabajo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Nueva Alianza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Mecanismo de Protección Integral de Personas Defensoras de Derechos Humanos y Periodistas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Partido Humanista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 Total</a:t>
                      </a:r>
                      <a:endParaRPr lang="es-ES" sz="12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6000" marR="8947" marT="8947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147</a:t>
                      </a:r>
                      <a:endParaRPr lang="es-ES" sz="12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8947" marR="8947" marT="89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0.5%</a:t>
                      </a:r>
                      <a:endParaRPr lang="es-ES" sz="12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8947" marR="8947" marT="89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358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32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2.2 Medio de presentación de las solicitudes de información pública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4" name="17 Gráfico"/>
          <p:cNvGraphicFramePr/>
          <p:nvPr>
            <p:extLst>
              <p:ext uri="{D42A27DB-BD31-4B8C-83A1-F6EECF244321}">
                <p14:modId xmlns:p14="http://schemas.microsoft.com/office/powerpoint/2010/main" val="4042136629"/>
              </p:ext>
            </p:extLst>
          </p:nvPr>
        </p:nvGraphicFramePr>
        <p:xfrm>
          <a:off x="233872" y="1196752"/>
          <a:ext cx="8658608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82018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33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2.3 Medio por el que se notificó la respuesta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" name="11 CuadroTexto"/>
          <p:cNvSpPr txBox="1"/>
          <p:nvPr/>
        </p:nvSpPr>
        <p:spPr>
          <a:xfrm>
            <a:off x="643018" y="1142984"/>
            <a:ext cx="784042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 </a:t>
            </a:r>
            <a:endParaRPr lang="es-ES" sz="1300" b="1" i="1" u="sng" dirty="0">
              <a:latin typeface="Calibri" pitchFamily="34" charset="0"/>
            </a:endParaRPr>
          </a:p>
        </p:txBody>
      </p:sp>
      <p:graphicFrame>
        <p:nvGraphicFramePr>
          <p:cNvPr id="7" name="5 Gráfico"/>
          <p:cNvGraphicFramePr/>
          <p:nvPr>
            <p:extLst>
              <p:ext uri="{D42A27DB-BD31-4B8C-83A1-F6EECF244321}">
                <p14:modId xmlns:p14="http://schemas.microsoft.com/office/powerpoint/2010/main" val="4108703481"/>
              </p:ext>
            </p:extLst>
          </p:nvPr>
        </p:nvGraphicFramePr>
        <p:xfrm>
          <a:off x="251520" y="1628800"/>
          <a:ext cx="8640960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98917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34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2.4 Medio por el que se entregó la información solicitada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11 CuadroTexto"/>
          <p:cNvSpPr txBox="1"/>
          <p:nvPr/>
        </p:nvSpPr>
        <p:spPr>
          <a:xfrm>
            <a:off x="643018" y="1142984"/>
            <a:ext cx="784042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 y “Aceptadas con información total/parcial”</a:t>
            </a:r>
            <a:endParaRPr lang="es-ES" sz="1300" b="1" i="1" u="sng" dirty="0">
              <a:latin typeface="Calibri" pitchFamily="34" charset="0"/>
            </a:endParaRPr>
          </a:p>
        </p:txBody>
      </p:sp>
      <p:graphicFrame>
        <p:nvGraphicFramePr>
          <p:cNvPr id="9" name="5 Gráfico"/>
          <p:cNvGraphicFramePr/>
          <p:nvPr>
            <p:extLst>
              <p:ext uri="{D42A27DB-BD31-4B8C-83A1-F6EECF244321}">
                <p14:modId xmlns:p14="http://schemas.microsoft.com/office/powerpoint/2010/main" val="3465224617"/>
              </p:ext>
            </p:extLst>
          </p:nvPr>
        </p:nvGraphicFramePr>
        <p:xfrm>
          <a:off x="251520" y="1628800"/>
          <a:ext cx="8640960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3994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35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2.5.1 Promedio de preguntas por solicitud de información pública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8 CuadroTexto"/>
          <p:cNvSpPr txBox="1"/>
          <p:nvPr/>
        </p:nvSpPr>
        <p:spPr>
          <a:xfrm>
            <a:off x="3460602" y="1463159"/>
            <a:ext cx="221457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u="sng" dirty="0">
                <a:latin typeface="Calibri" pitchFamily="34" charset="0"/>
              </a:rPr>
              <a:t>Promedio</a:t>
            </a:r>
            <a:endParaRPr lang="es-ES" sz="1300" b="1" u="sng" dirty="0">
              <a:latin typeface="Calibri" pitchFamily="34" charset="0"/>
            </a:endParaRPr>
          </a:p>
        </p:txBody>
      </p:sp>
      <p:graphicFrame>
        <p:nvGraphicFramePr>
          <p:cNvPr id="10" name="6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5009740"/>
              </p:ext>
            </p:extLst>
          </p:nvPr>
        </p:nvGraphicFramePr>
        <p:xfrm>
          <a:off x="663824" y="2200538"/>
          <a:ext cx="7796608" cy="3559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9 Rectángulo"/>
          <p:cNvSpPr/>
          <p:nvPr/>
        </p:nvSpPr>
        <p:spPr>
          <a:xfrm>
            <a:off x="967491" y="6093296"/>
            <a:ext cx="7200800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s-MX" sz="1100" b="1" dirty="0">
                <a:latin typeface="Calibri" pitchFamily="34" charset="0"/>
              </a:rPr>
              <a:t>Nota: Para el periodo Enero-Marzo de </a:t>
            </a:r>
            <a:r>
              <a:rPr lang="es-MX" sz="1100" b="1" dirty="0" smtClean="0">
                <a:latin typeface="Calibri" pitchFamily="34" charset="0"/>
              </a:rPr>
              <a:t>2017 </a:t>
            </a:r>
            <a:r>
              <a:rPr lang="es-MX" sz="1100" b="1" dirty="0">
                <a:latin typeface="Calibri" pitchFamily="34" charset="0"/>
              </a:rPr>
              <a:t>se realizaron </a:t>
            </a:r>
            <a:r>
              <a:rPr lang="es-MX" sz="1100" b="1" dirty="0" smtClean="0">
                <a:latin typeface="Calibri" pitchFamily="34" charset="0"/>
              </a:rPr>
              <a:t>28 </a:t>
            </a:r>
            <a:r>
              <a:rPr lang="es-MX" sz="1100" b="1" dirty="0">
                <a:latin typeface="Calibri" pitchFamily="34" charset="0"/>
              </a:rPr>
              <a:t>solicitudes de información pública sin requerimiento</a:t>
            </a:r>
            <a:r>
              <a:rPr lang="es-MX" sz="1100" b="1" dirty="0" smtClean="0">
                <a:latin typeface="Calibri" pitchFamily="34" charset="0"/>
              </a:rPr>
              <a:t>, 28 en 2016, 38 </a:t>
            </a:r>
            <a:r>
              <a:rPr lang="es-MX" sz="1100" b="1" dirty="0">
                <a:latin typeface="Calibri" pitchFamily="34" charset="0"/>
              </a:rPr>
              <a:t>en 2015, 9 en 2014, 33 en 2013 y 42 en 2012.</a:t>
            </a:r>
          </a:p>
        </p:txBody>
      </p:sp>
    </p:spTree>
    <p:extLst>
      <p:ext uri="{BB962C8B-B14F-4D97-AF65-F5344CB8AC3E}">
        <p14:creationId xmlns:p14="http://schemas.microsoft.com/office/powerpoint/2010/main" val="1491616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36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2.5.2 Número de preguntas por solicitud de información pública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989980" y="1169569"/>
            <a:ext cx="316619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>
                <a:latin typeface="Calibri" pitchFamily="34" charset="0"/>
              </a:rPr>
              <a:t>Distribución del número de preguntas por solicitud de información pública</a:t>
            </a:r>
            <a:endParaRPr lang="es-ES" sz="1300" b="1" dirty="0">
              <a:latin typeface="Calibri" pitchFamily="34" charset="0"/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356186" y="6295607"/>
            <a:ext cx="8424000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s-MX" sz="1100" b="1" dirty="0">
                <a:latin typeface="Calibri" pitchFamily="34" charset="0"/>
              </a:rPr>
              <a:t>Nota: Para el periodo Enero-Marzo de 2017 se realizaron 28 solicitudes de información pública sin requerimiento, </a:t>
            </a:r>
            <a:r>
              <a:rPr lang="es-MX" sz="1100" b="1" dirty="0" smtClean="0">
                <a:latin typeface="Calibri" pitchFamily="34" charset="0"/>
              </a:rPr>
              <a:t>28 </a:t>
            </a:r>
            <a:r>
              <a:rPr lang="es-MX" sz="1100" b="1" dirty="0">
                <a:latin typeface="Calibri" pitchFamily="34" charset="0"/>
              </a:rPr>
              <a:t>en 2016, 38 en 2015, 9 en 2014, 33 en 2013 y 42 en 2012.</a:t>
            </a:r>
          </a:p>
        </p:txBody>
      </p:sp>
      <p:graphicFrame>
        <p:nvGraphicFramePr>
          <p:cNvPr id="7" name="9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3736526"/>
              </p:ext>
            </p:extLst>
          </p:nvPr>
        </p:nvGraphicFramePr>
        <p:xfrm>
          <a:off x="356186" y="1772817"/>
          <a:ext cx="8424000" cy="4446174"/>
        </p:xfrm>
        <a:graphic>
          <a:graphicData uri="http://schemas.openxmlformats.org/drawingml/2006/table">
            <a:tbl>
              <a:tblPr/>
              <a:tblGrid>
                <a:gridCol w="1080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xmlns="" val="579759215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xmlns="" val="1089000384"/>
                    </a:ext>
                  </a:extLst>
                </a:gridCol>
                <a:gridCol w="612000"/>
                <a:gridCol w="612000"/>
              </a:tblGrid>
              <a:tr h="35840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Número de preguntas que comprende la solicitud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Ene-Mar’12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Ene-Mar’13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Ene-Mar’14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Ene-Mar’15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Ene-Mar’16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 Mar’17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200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SIP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%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SIP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%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SIP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%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SIP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%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SIP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%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SIP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%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504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10,948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10,337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15,205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11,806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12,230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40.8%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j-lt"/>
                        </a:rPr>
                        <a:t>15,957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j-lt"/>
                        </a:rPr>
                        <a:t>42.9%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504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3,854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4,919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3,733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5,549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18.5%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j-lt"/>
                        </a:rPr>
                        <a:t>5,720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j-lt"/>
                        </a:rPr>
                        <a:t>15.4%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1504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3,148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2,827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3,108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2,934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3,601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12.0%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j-lt"/>
                        </a:rPr>
                        <a:t>4,533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j-lt"/>
                        </a:rPr>
                        <a:t>12.2%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1504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2,681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j-lt"/>
                        </a:rPr>
                        <a:t>2,685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j-lt"/>
                        </a:rPr>
                        <a:t>7.2%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1504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1,446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j-lt"/>
                        </a:rPr>
                        <a:t>2,146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j-lt"/>
                        </a:rPr>
                        <a:t>5.8%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1504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1,446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j-lt"/>
                        </a:rPr>
                        <a:t>1,431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j-lt"/>
                        </a:rPr>
                        <a:t>3.9%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1504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j-lt"/>
                        </a:rPr>
                        <a:t>1,168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j-lt"/>
                        </a:rPr>
                        <a:t>3.1%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1504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j-lt"/>
                        </a:rPr>
                        <a:t>777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j-lt"/>
                        </a:rPr>
                        <a:t>2.1%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1504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j-lt"/>
                        </a:rPr>
                        <a:t>394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j-lt"/>
                        </a:rPr>
                        <a:t>1.1%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1504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j-lt"/>
                        </a:rPr>
                        <a:t>552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j-lt"/>
                        </a:rPr>
                        <a:t>1.5%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1504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j-lt"/>
                        </a:rPr>
                        <a:t>231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j-lt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1504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j-lt"/>
                        </a:rPr>
                        <a:t>230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j-lt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1504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j-lt"/>
                        </a:rPr>
                        <a:t>205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j-lt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1504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j-lt"/>
                        </a:rPr>
                        <a:t>297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j-lt"/>
                        </a:rPr>
                        <a:t>0.8%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1504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j-lt"/>
                        </a:rPr>
                        <a:t>259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j-lt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1504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16 o más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1.5%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572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1.5%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15045"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 Total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24,289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23,643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30,248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25,381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29,973</a:t>
                      </a:r>
                      <a:endParaRPr lang="es-MX" sz="11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100%</a:t>
                      </a:r>
                      <a:endParaRPr lang="es-MX" sz="11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37,157</a:t>
                      </a:r>
                      <a:endParaRPr lang="es-MX" sz="11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100%</a:t>
                      </a:r>
                      <a:endParaRPr lang="es-MX" sz="11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028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37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2.5.3 Tiempo promedio de respuesta de acuerdo al número de preguntas que comprende la solicitud de información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13 CuadroTexto"/>
          <p:cNvSpPr txBox="1"/>
          <p:nvPr/>
        </p:nvSpPr>
        <p:spPr>
          <a:xfrm>
            <a:off x="1043608" y="1052736"/>
            <a:ext cx="7167612" cy="8925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>
                <a:latin typeface="Calibri" pitchFamily="34" charset="0"/>
              </a:rPr>
              <a:t>Promedio de días hábiles transcurridos por número de preguntas que comprende la solicitud</a:t>
            </a:r>
          </a:p>
          <a:p>
            <a:pPr algn="ctr"/>
            <a:r>
              <a:rPr lang="es-MX" sz="1300" b="1" i="1" dirty="0">
                <a:latin typeface="Calibri" pitchFamily="34" charset="0"/>
              </a:rPr>
              <a:t>(Sólo solicitudes “Tramitadas y atendidas”)</a:t>
            </a:r>
          </a:p>
          <a:p>
            <a:pPr algn="ctr"/>
            <a:endParaRPr lang="es-MX" sz="1300" b="1" i="1" u="sng" dirty="0">
              <a:latin typeface="Calibri" pitchFamily="34" charset="0"/>
            </a:endParaRPr>
          </a:p>
          <a:p>
            <a:pPr algn="ctr"/>
            <a:r>
              <a:rPr lang="es-MX" sz="1300" b="1" i="1" u="sng" dirty="0">
                <a:latin typeface="Calibri" pitchFamily="34" charset="0"/>
              </a:rPr>
              <a:t>PROMEDIO </a:t>
            </a:r>
            <a:r>
              <a:rPr lang="es-MX" sz="1300" b="1" i="1" u="sng" dirty="0" smtClean="0">
                <a:latin typeface="Calibri" pitchFamily="34" charset="0"/>
              </a:rPr>
              <a:t>Ene-Mar’2017: 7.1</a:t>
            </a:r>
            <a:endParaRPr lang="es-MX" sz="1300" b="1" i="1" u="sng" dirty="0">
              <a:latin typeface="Calibri" pitchFamily="34" charset="0"/>
            </a:endParaRPr>
          </a:p>
        </p:txBody>
      </p:sp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7934761"/>
              </p:ext>
            </p:extLst>
          </p:nvPr>
        </p:nvGraphicFramePr>
        <p:xfrm>
          <a:off x="604868" y="2017296"/>
          <a:ext cx="7920000" cy="464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40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80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80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800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800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08000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08000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 fontAlgn="b"/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Una</a:t>
                      </a:r>
                    </a:p>
                    <a:p>
                      <a:pPr algn="ctr" fontAlgn="t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pregunta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Dos</a:t>
                      </a:r>
                    </a:p>
                    <a:p>
                      <a:pPr algn="ctr" fontAlgn="t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preguntas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Tres</a:t>
                      </a:r>
                    </a:p>
                    <a:p>
                      <a:pPr algn="ctr" fontAlgn="t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preguntas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Cuatro</a:t>
                      </a:r>
                    </a:p>
                    <a:p>
                      <a:pPr algn="ctr" fontAlgn="t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preguntas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De cinco a 10 preguntas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Once o más preguntas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  <a:tr h="684000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Ene-Mar’17: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31,634</a:t>
                      </a:r>
                      <a:b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solicitudes</a:t>
                      </a:r>
                      <a:endParaRPr lang="es-MX" sz="1200" b="1" i="0" u="none" strike="noStrike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6.9</a:t>
                      </a:r>
                      <a:endParaRPr lang="es-MX" sz="1200" b="1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7.0</a:t>
                      </a:r>
                      <a:endParaRPr lang="es-MX" sz="1200" b="1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7.3</a:t>
                      </a:r>
                      <a:endParaRPr lang="es-MX" sz="1200" b="1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7.2</a:t>
                      </a:r>
                      <a:endParaRPr lang="es-MX" sz="1200" b="1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7.2</a:t>
                      </a:r>
                      <a:endParaRPr lang="es-MX" sz="1200" b="1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8.1</a:t>
                      </a:r>
                      <a:endParaRPr lang="es-MX" sz="1200" b="1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Ene-Mar’16: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24,100</a:t>
                      </a:r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solicitudes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7.6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8.3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9.3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621025653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Ene-Mar’15: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20,592</a:t>
                      </a:r>
                      <a:b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solicitudes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7.6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8.1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Ene-Mar’14: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24,752</a:t>
                      </a:r>
                      <a:b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solicitudes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6.7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8.3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9.6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Ene-Mar’13:</a:t>
                      </a:r>
                    </a:p>
                    <a:p>
                      <a:pPr algn="ctr" fontAlgn="b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19,442</a:t>
                      </a:r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solicitudes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7.5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7.7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Ene-Mar’12:</a:t>
                      </a:r>
                    </a:p>
                    <a:p>
                      <a:pPr algn="ctr" fontAlgn="b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20,396</a:t>
                      </a:r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solicitudes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7.7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7.7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7.6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7.4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8.5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1633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38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2.6 Temática de las solicitudes de información pública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8" name="15 Gráfico"/>
          <p:cNvGraphicFramePr/>
          <p:nvPr>
            <p:extLst/>
          </p:nvPr>
        </p:nvGraphicFramePr>
        <p:xfrm>
          <a:off x="611560" y="1052736"/>
          <a:ext cx="7992888" cy="58052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91736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39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2.7 Área de interés del solicitante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5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2547858"/>
              </p:ext>
            </p:extLst>
          </p:nvPr>
        </p:nvGraphicFramePr>
        <p:xfrm>
          <a:off x="183706" y="1010484"/>
          <a:ext cx="8784000" cy="577683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36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04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04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040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040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0400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50400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50400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50400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504000">
                  <a:extLst>
                    <a:ext uri="{9D8B030D-6E8A-4147-A177-3AD203B41FA5}">
                      <a16:colId xmlns="" xmlns:a16="http://schemas.microsoft.com/office/drawing/2014/main" val="1633912752"/>
                    </a:ext>
                  </a:extLst>
                </a:gridCol>
                <a:gridCol w="504000">
                  <a:extLst>
                    <a:ext uri="{9D8B030D-6E8A-4147-A177-3AD203B41FA5}">
                      <a16:colId xmlns="" xmlns:a16="http://schemas.microsoft.com/office/drawing/2014/main" val="2329810827"/>
                    </a:ext>
                  </a:extLst>
                </a:gridCol>
                <a:gridCol w="504000"/>
                <a:gridCol w="504000"/>
              </a:tblGrid>
              <a:tr h="20619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Área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Ene-Mar’12</a:t>
                      </a: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Ene-Mar’13</a:t>
                      </a: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Ene-Mar’14</a:t>
                      </a: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Ene-Mar’15</a:t>
                      </a: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Ene-Mar’16</a:t>
                      </a: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Ene-Mar’17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06192">
                <a:tc vMerge="1">
                  <a:txBody>
                    <a:bodyPr/>
                    <a:lstStyle/>
                    <a:p>
                      <a:pPr algn="l" fontAlgn="t"/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SIP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SIP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SIP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SIP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SIP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SIP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06192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Actuación de Asociaciones Políticas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39534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Control y vigilancia de recursos públicos (en general)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4,908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5,735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8,321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5,219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5,484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18.3%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7,717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06192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Cultura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06192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Deporte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06192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Derechos Humanos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06192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Educación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06192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Empleo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1,290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1,449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06192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Fomento a las actividades económicas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06192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Impartición de justicia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2,129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06192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Legislación, Desarrollo legislativo (en general)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1,275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06192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Medio ambiente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06192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Movilizaciones, conflictos sociales y políticos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06192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Obra pública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1,258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06192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Procesos electorales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339534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Programas de desarrollo urbano (uso de suelo)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2,401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1,340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06192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Programas sociales de subsidio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1,037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206192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Salud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206192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Seguridad pública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1,692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339534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Servicios Urbanos (limpieza, jardines, bacheo, </a:t>
                      </a:r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etc.)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206192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Turismo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  <a:tr h="206192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Vialidad y transporte público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1,484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1,618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22"/>
                  </a:ext>
                </a:extLst>
              </a:tr>
              <a:tr h="206192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Vivienda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23"/>
                  </a:ext>
                </a:extLst>
              </a:tr>
              <a:tr h="206192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Otro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7,111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9,136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11,104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9,444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11,034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36.8%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12,073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32.5%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24"/>
                  </a:ext>
                </a:extLst>
              </a:tr>
              <a:tr h="206192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Total 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24,331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23,676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30,257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25,419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30,001</a:t>
                      </a:r>
                      <a:endParaRPr lang="es-MX" sz="11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100%</a:t>
                      </a:r>
                      <a:endParaRPr lang="es-MX" sz="11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37,185</a:t>
                      </a:r>
                      <a:endParaRPr lang="es-MX" sz="11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100%</a:t>
                      </a:r>
                      <a:endParaRPr lang="es-MX" sz="11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7439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4</a:t>
            </a:fld>
            <a:endParaRPr lang="es-MX" dirty="0"/>
          </a:p>
        </p:txBody>
      </p:sp>
      <p:sp>
        <p:nvSpPr>
          <p:cNvPr id="7" name="3 Rectángulo"/>
          <p:cNvSpPr/>
          <p:nvPr/>
        </p:nvSpPr>
        <p:spPr>
          <a:xfrm>
            <a:off x="251520" y="1268760"/>
            <a:ext cx="8640960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El principal indicador sobre la forma en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que se ejerce el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Derecho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de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Acceso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a la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Información Pública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es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el comportamiento de las Solicitudes de Información Pública. Para contar con referentes sobre este derecho, el INFODF desarrolló, entre los años de 2006 y 2010, el </a:t>
            </a:r>
            <a:r>
              <a:rPr lang="es-ES" sz="1600" b="1" i="1" dirty="0" smtClean="0">
                <a:latin typeface="Calibri" pitchFamily="34" charset="0"/>
                <a:cs typeface="Calibri" pitchFamily="34" charset="0"/>
              </a:rPr>
              <a:t>Formato Estadístico de Solicitudes de Información Pública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, el cual utilizaron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los Entes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Obligados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para reportar las variables estadísticas de las solicitudes de información pública y de datos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personales.</a:t>
            </a:r>
          </a:p>
          <a:p>
            <a:pPr algn="just"/>
            <a:endParaRPr lang="es-ES" sz="1000" b="1" dirty="0" smtClean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A partir de 2011, con información contenida en la base de datos del Sistema INFOMEX II, se creó el </a:t>
            </a:r>
            <a:r>
              <a:rPr lang="es-ES" sz="1600" b="1" i="1" dirty="0">
                <a:latin typeface="Calibri" pitchFamily="34" charset="0"/>
                <a:cs typeface="Calibri" pitchFamily="34" charset="0"/>
              </a:rPr>
              <a:t>Sistema de Captura de Reportes Estadísticos de Solicitudes de Información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 (SICRESI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), el cual es una herramienta que agiliza la generación de reportes sobre la forma en que se gestionaron las Solicitudes de Información Pública y de Protección de Datos Personales requeridas a los Sujetos  Obligados.</a:t>
            </a:r>
            <a:endParaRPr lang="es-MX" sz="1600" b="1" dirty="0">
              <a:latin typeface="Calibri" pitchFamily="34" charset="0"/>
              <a:cs typeface="Calibri" pitchFamily="34" charset="0"/>
            </a:endParaRPr>
          </a:p>
          <a:p>
            <a:pPr algn="just"/>
            <a:endParaRPr lang="es-ES" sz="1600" b="1" dirty="0" smtClean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ES" sz="1600" b="1" u="sng" dirty="0" smtClean="0">
                <a:latin typeface="Calibri" pitchFamily="34" charset="0"/>
                <a:cs typeface="Calibri" pitchFamily="34" charset="0"/>
              </a:rPr>
              <a:t>Mejoras </a:t>
            </a:r>
            <a:r>
              <a:rPr lang="es-ES" sz="1600" b="1" u="sng" dirty="0">
                <a:latin typeface="Calibri" pitchFamily="34" charset="0"/>
                <a:cs typeface="Calibri" pitchFamily="34" charset="0"/>
              </a:rPr>
              <a:t>en el instrumento de captura de solicitudes</a:t>
            </a:r>
          </a:p>
          <a:p>
            <a:pPr algn="just"/>
            <a:r>
              <a:rPr lang="es-ES" sz="1600" b="1" dirty="0">
                <a:latin typeface="Calibri" pitchFamily="34" charset="0"/>
                <a:cs typeface="Calibri" pitchFamily="34" charset="0"/>
              </a:rPr>
              <a:t> </a:t>
            </a:r>
            <a:endParaRPr lang="es-ES" sz="1600" b="1" dirty="0" smtClean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La evolución del instrumento que capta la información de las Solicitudes de Información ha sido muy dinámica. Cabe mencionar que el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primer cambio importante que tuvo el formato de captura de solicitudes fue en 2007, al pasar de 13 a 24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variables, siendo aprobado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por el Pleno del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INFODF el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8 de mayo de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2007,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mediante acuerdo 082/SE/08-05/2007.</a:t>
            </a:r>
            <a:endParaRPr lang="es-MX" sz="1600" b="1" dirty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ES" sz="1600" b="1" dirty="0">
                <a:latin typeface="Calibri" pitchFamily="34" charset="0"/>
                <a:cs typeface="Calibri" pitchFamily="34" charset="0"/>
              </a:rPr>
              <a:t> </a:t>
            </a:r>
            <a:endParaRPr lang="es-MX" sz="1000" b="1" dirty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ES" sz="1600" b="1" dirty="0">
                <a:latin typeface="Calibri" pitchFamily="34" charset="0"/>
                <a:cs typeface="Calibri" pitchFamily="34" charset="0"/>
              </a:rPr>
              <a:t>El segundo cambio realizado al formato de captura fue en el año 2008, y de 24 variables pasa a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28, siendo aprobado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por el Pleno del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INFODF el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15 de abril de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2008,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mediante acuerdo 143/SE/15-04/2008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.</a:t>
            </a:r>
            <a:endParaRPr lang="es-MX" sz="16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sz="2000" b="1" dirty="0" smtClean="0">
                <a:solidFill>
                  <a:schemeClr val="bg1"/>
                </a:solidFill>
                <a:latin typeface="Calibri" pitchFamily="34" charset="0"/>
                <a:ea typeface="ヒラギノ角ゴ Pro W3" pitchFamily="16" charset="-128"/>
              </a:rPr>
              <a:t>Introducción</a:t>
            </a:r>
            <a:endParaRPr lang="es-ES" sz="2000" b="1" dirty="0">
              <a:solidFill>
                <a:schemeClr val="bg1"/>
              </a:solidFill>
              <a:latin typeface="Calibri" pitchFamily="34" charset="0"/>
              <a:ea typeface="ヒラギノ角ゴ Pro W3" pitchFamily="1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62007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40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2.8.1 Información pública de oficio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5 Gráfico"/>
          <p:cNvGraphicFramePr/>
          <p:nvPr>
            <p:extLst>
              <p:ext uri="{D42A27DB-BD31-4B8C-83A1-F6EECF244321}">
                <p14:modId xmlns:p14="http://schemas.microsoft.com/office/powerpoint/2010/main" val="3040152806"/>
              </p:ext>
            </p:extLst>
          </p:nvPr>
        </p:nvGraphicFramePr>
        <p:xfrm>
          <a:off x="251520" y="1268760"/>
          <a:ext cx="8640960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7456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41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2.8.2 Tiempo promedio de respuesta para las solicitudes de información</a:t>
            </a: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pública de oficio 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" name="11 Rectángulo"/>
          <p:cNvSpPr/>
          <p:nvPr/>
        </p:nvSpPr>
        <p:spPr>
          <a:xfrm>
            <a:off x="611560" y="1268760"/>
            <a:ext cx="7920880" cy="5040560"/>
          </a:xfrm>
          <a:prstGeom prst="rect">
            <a:avLst/>
          </a:prstGeom>
          <a:noFill/>
          <a:ln w="38100"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8" name="7 CuadroTexto"/>
          <p:cNvSpPr txBox="1"/>
          <p:nvPr/>
        </p:nvSpPr>
        <p:spPr>
          <a:xfrm>
            <a:off x="1420972" y="1423662"/>
            <a:ext cx="646339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i="1" u="sng" dirty="0">
                <a:latin typeface="Calibri" pitchFamily="34" charset="0"/>
              </a:rPr>
              <a:t>(Sólo solicitudes con información total de oficio y “Tramitadas y atendidas” )</a:t>
            </a:r>
            <a:endParaRPr lang="es-MX" sz="1300" b="1" dirty="0">
              <a:latin typeface="Calibri" pitchFamily="34" charset="0"/>
            </a:endParaRPr>
          </a:p>
          <a:p>
            <a:pPr algn="ctr"/>
            <a:endParaRPr lang="es-MX" sz="1300" b="1" dirty="0">
              <a:latin typeface="Calibri" pitchFamily="34" charset="0"/>
            </a:endParaRPr>
          </a:p>
          <a:p>
            <a:pPr algn="ctr"/>
            <a:r>
              <a:rPr lang="es-MX" sz="1300" b="1" dirty="0">
                <a:latin typeface="Calibri" pitchFamily="34" charset="0"/>
              </a:rPr>
              <a:t>Promedio de días hábiles transcurridos para las solicitudes de información pública de oficio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3460602" y="2416532"/>
            <a:ext cx="221457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u="sng" dirty="0">
                <a:latin typeface="Calibri" pitchFamily="34" charset="0"/>
              </a:rPr>
              <a:t>Promedio</a:t>
            </a:r>
            <a:endParaRPr lang="es-ES" sz="1300" b="1" u="sng" dirty="0">
              <a:latin typeface="Calibri" pitchFamily="34" charset="0"/>
            </a:endParaRPr>
          </a:p>
        </p:txBody>
      </p:sp>
      <p:graphicFrame>
        <p:nvGraphicFramePr>
          <p:cNvPr id="10" name="9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9773036"/>
              </p:ext>
            </p:extLst>
          </p:nvPr>
        </p:nvGraphicFramePr>
        <p:xfrm>
          <a:off x="755576" y="2416532"/>
          <a:ext cx="7632848" cy="39647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33171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42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2.9 Atención a las solicitudes de información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11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4053210"/>
              </p:ext>
            </p:extLst>
          </p:nvPr>
        </p:nvGraphicFramePr>
        <p:xfrm>
          <a:off x="135968" y="1988840"/>
          <a:ext cx="8856000" cy="3852000"/>
        </p:xfrm>
        <a:graphic>
          <a:graphicData uri="http://schemas.openxmlformats.org/drawingml/2006/table">
            <a:tbl>
              <a:tblPr/>
              <a:tblGrid>
                <a:gridCol w="1512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612000"/>
                <a:gridCol w="612000"/>
                <a:gridCol w="612000">
                  <a:extLst>
                    <a:ext uri="{9D8B030D-6E8A-4147-A177-3AD203B41FA5}">
                      <a16:colId xmlns="" xmlns:a16="http://schemas.microsoft.com/office/drawing/2014/main" val="1302288185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542988310"/>
                    </a:ext>
                  </a:extLst>
                </a:gridCol>
              </a:tblGrid>
              <a:tr h="4320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Tipo de respuesta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anose="020F0502020204030204" pitchFamily="34" charset="0"/>
                        </a:rPr>
                        <a:t>Ene-Mar’12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anose="020F0502020204030204" pitchFamily="34" charset="0"/>
                        </a:rPr>
                        <a:t>Ene-Mar’13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anose="020F0502020204030204" pitchFamily="34" charset="0"/>
                        </a:rPr>
                        <a:t>Ene-Mar’14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0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anose="020F0502020204030204" pitchFamily="34" charset="0"/>
                        </a:rPr>
                        <a:t>Ene-Mar’15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0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anose="020F0502020204030204" pitchFamily="34" charset="0"/>
                        </a:rPr>
                        <a:t>Ene-Mar’16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3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  <a:cs typeface="Calibri" panose="020F0502020204030204" pitchFamily="34" charset="0"/>
                        </a:rPr>
                        <a:t>Ene-Mar’17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3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3200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44450" indent="0" algn="l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Tramitada y atendida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20,396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83.8%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19,442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82.1%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24,752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81.8%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20,592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81.0%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24,100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31,634</a:t>
                      </a:r>
                      <a:endParaRPr lang="es-ES" sz="1200" b="1" i="0" u="none" strike="noStrike" dirty="0">
                        <a:solidFill>
                          <a:srgbClr val="010205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85.1%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44450" indent="0" algn="l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Pendiente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2,371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9.7%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2,438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10.3%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3,697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12.2%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3,447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13.6%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4,050</a:t>
                      </a:r>
                      <a:endParaRPr lang="es-ES" sz="1200" b="1" i="0" u="none" strike="noStrike" dirty="0">
                        <a:solidFill>
                          <a:srgbClr val="010205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44450" indent="0" algn="l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Prevenida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1.3%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1.1%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0.9%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0.5%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44450" indent="0" algn="l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Cancelada porque el solicitante no atendió la prevención</a:t>
                      </a:r>
                      <a:endParaRPr lang="es-MX" sz="1200" b="1" i="0" u="none" strike="noStrike" baseline="300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5.1%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6.4%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5.1%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4.9%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1,253</a:t>
                      </a:r>
                      <a:endParaRPr lang="es-ES" sz="1200" b="1" i="0" u="none" strike="noStrike" dirty="0">
                        <a:solidFill>
                          <a:srgbClr val="010205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44450" indent="0" algn="l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Cancelada a petición del solicitante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0.03%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0.02%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0.0%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0.0%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0.02%</a:t>
                      </a:r>
                      <a:endParaRPr lang="es-ES" sz="1200" b="1" i="0" u="none" strike="noStrike" dirty="0">
                        <a:solidFill>
                          <a:srgbClr val="010205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44450" indent="0" algn="l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Total 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24,331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23,676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30,257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25,419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30,001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37,185</a:t>
                      </a:r>
                      <a:endParaRPr lang="es-E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  <a:endParaRPr lang="es-E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807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43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2.10.1 ¿Hubo prevención al solicitante antes de darle trámite a la solicitud?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" name="11 CuadroTexto"/>
          <p:cNvSpPr txBox="1"/>
          <p:nvPr/>
        </p:nvSpPr>
        <p:spPr>
          <a:xfrm>
            <a:off x="2112118" y="1152510"/>
            <a:ext cx="490670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</a:t>
            </a:r>
            <a:endParaRPr lang="es-ES" sz="1300" b="1" i="1" u="sng" dirty="0">
              <a:latin typeface="Calibri" pitchFamily="34" charset="0"/>
            </a:endParaRPr>
          </a:p>
        </p:txBody>
      </p:sp>
      <p:graphicFrame>
        <p:nvGraphicFramePr>
          <p:cNvPr id="7" name="7 Gráfico"/>
          <p:cNvGraphicFramePr/>
          <p:nvPr>
            <p:extLst>
              <p:ext uri="{D42A27DB-BD31-4B8C-83A1-F6EECF244321}">
                <p14:modId xmlns:p14="http://schemas.microsoft.com/office/powerpoint/2010/main" val="3189568247"/>
              </p:ext>
            </p:extLst>
          </p:nvPr>
        </p:nvGraphicFramePr>
        <p:xfrm>
          <a:off x="223020" y="1628800"/>
          <a:ext cx="8669460" cy="4812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6990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44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2.10.2 Tipo y número prevenciones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2015 </a:t>
            </a:r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9" name="11 Rectángulo"/>
          <p:cNvSpPr/>
          <p:nvPr/>
        </p:nvSpPr>
        <p:spPr>
          <a:xfrm>
            <a:off x="4683358" y="1556793"/>
            <a:ext cx="4104455" cy="5040560"/>
          </a:xfrm>
          <a:prstGeom prst="rect">
            <a:avLst/>
          </a:prstGeom>
          <a:noFill/>
          <a:ln w="38100">
            <a:solidFill>
              <a:srgbClr val="33CCCC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3" name="7 CuadroTexto"/>
          <p:cNvSpPr txBox="1"/>
          <p:nvPr/>
        </p:nvSpPr>
        <p:spPr>
          <a:xfrm>
            <a:off x="273292" y="1628800"/>
            <a:ext cx="430212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300" b="1" u="sng" dirty="0">
                <a:latin typeface="Calibri" pitchFamily="34" charset="0"/>
              </a:rPr>
              <a:t>Tipo de prevención</a:t>
            </a:r>
            <a:endParaRPr lang="es-MX" sz="1300" b="1" u="sng" dirty="0">
              <a:latin typeface="Calibri" pitchFamily="34" charset="0"/>
            </a:endParaRPr>
          </a:p>
        </p:txBody>
      </p:sp>
      <p:sp>
        <p:nvSpPr>
          <p:cNvPr id="15" name="7 CuadroTexto"/>
          <p:cNvSpPr txBox="1"/>
          <p:nvPr/>
        </p:nvSpPr>
        <p:spPr>
          <a:xfrm>
            <a:off x="1043608" y="1124744"/>
            <a:ext cx="677320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 y “</a:t>
            </a:r>
            <a:r>
              <a:rPr lang="es-MX" sz="1300" b="1" i="1" u="sng" dirty="0" smtClean="0">
                <a:latin typeface="Calibri" pitchFamily="34" charset="0"/>
              </a:rPr>
              <a:t>Prevenidas”</a:t>
            </a:r>
            <a:endParaRPr lang="es-MX" sz="1300" b="1" dirty="0">
              <a:latin typeface="Calibri" pitchFamily="34" charset="0"/>
            </a:endParaRPr>
          </a:p>
        </p:txBody>
      </p:sp>
      <p:sp>
        <p:nvSpPr>
          <p:cNvPr id="16" name="7 CuadroTexto"/>
          <p:cNvSpPr txBox="1"/>
          <p:nvPr/>
        </p:nvSpPr>
        <p:spPr>
          <a:xfrm>
            <a:off x="4888577" y="1632994"/>
            <a:ext cx="366275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300" b="1" u="sng" dirty="0">
                <a:latin typeface="Calibri" pitchFamily="34" charset="0"/>
              </a:rPr>
              <a:t>Número de preguntas fueron prevenidas</a:t>
            </a:r>
            <a:endParaRPr lang="es-MX" sz="1300" b="1" u="sng" dirty="0">
              <a:latin typeface="Calibri" pitchFamily="34" charset="0"/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246059"/>
              </p:ext>
            </p:extLst>
          </p:nvPr>
        </p:nvGraphicFramePr>
        <p:xfrm>
          <a:off x="5220072" y="2420888"/>
          <a:ext cx="3040778" cy="387023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2333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724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724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72480"/>
              </a:tblGrid>
              <a:tr h="978680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3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s-ES" sz="1300" b="1" i="0" u="none" strike="noStrike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Número de preguntas prevenidas</a:t>
                      </a:r>
                      <a:endParaRPr lang="es-ES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  <a:endParaRPr lang="es-ES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  <a:endParaRPr lang="es-ES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  <a:endParaRPr lang="es-ES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11398"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u="none" strike="noStrike" dirty="0" smtClean="0"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ES" sz="1300" b="1" i="0" u="none" strike="noStrike" kern="1200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es-ES" sz="1300" b="1" i="0" u="none" strike="noStrike" kern="1200" dirty="0">
                        <a:solidFill>
                          <a:srgbClr val="01020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3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3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11398"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u="none" strike="noStrike" dirty="0" smtClean="0"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ES" sz="1300" b="1" i="0" u="none" strike="noStrike" kern="1200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es-ES" sz="1300" b="1" i="0" u="none" strike="noStrike" kern="1200" dirty="0">
                        <a:solidFill>
                          <a:srgbClr val="01020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3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3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11398"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u="none" strike="noStrike" dirty="0" smtClean="0"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ES" sz="1300" b="1" i="0" u="none" strike="noStrike" kern="1200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es-ES" sz="1300" b="1" i="0" u="none" strike="noStrike" kern="1200" dirty="0">
                        <a:solidFill>
                          <a:srgbClr val="01020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3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3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11398"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ES" sz="1300" b="1" i="0" u="none" strike="noStrike" kern="1200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es-ES" sz="1300" b="1" i="0" u="none" strike="noStrike" kern="1200" dirty="0">
                        <a:solidFill>
                          <a:srgbClr val="01020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3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  <a:r>
                        <a:rPr lang="es-ES" sz="1300" b="1" i="0" u="none" strike="noStrike" kern="1200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3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11398"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ES" sz="1300" b="1" i="0" u="none" strike="noStrike" kern="1200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es-ES" sz="1300" b="1" i="0" u="none" strike="noStrike" kern="1200" dirty="0">
                        <a:solidFill>
                          <a:srgbClr val="01020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3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3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11398"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endParaRPr lang="es-ES" sz="13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ES" sz="1800" b="1" i="0" u="none" strike="noStrike" kern="1200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es-ES" sz="1800" b="1" i="0" u="none" strike="noStrike" kern="1200" dirty="0">
                        <a:solidFill>
                          <a:srgbClr val="01020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3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300" b="1" i="0" u="none" strike="noStrike" kern="1200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11398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ES" sz="13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11</a:t>
                      </a:r>
                      <a:endParaRPr lang="es-ES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baseline="0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es-ES" sz="13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3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  <a:r>
                        <a:rPr lang="es-ES" sz="1300" b="1" i="0" u="none" strike="noStrike" kern="1200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3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1398"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  <a:endParaRPr lang="es-ES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3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3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</a:tr>
              <a:tr h="88971">
                <a:tc>
                  <a:txBody>
                    <a:bodyPr/>
                    <a:lstStyle/>
                    <a:p>
                      <a:pPr algn="ctr" fontAlgn="t"/>
                      <a:endParaRPr lang="es-ES" sz="200" b="1" i="0" u="none" strike="noStrike" spc="-3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MX" sz="200" b="1" i="0" u="none" strike="noStrike" spc="-3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MX" sz="200" b="1" i="0" u="none" strike="noStrike" spc="-3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MX" sz="200" b="1" i="0" u="none" strike="noStrike" spc="-3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1398"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Promedio</a:t>
                      </a:r>
                      <a:endParaRPr lang="es-ES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1.7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1.7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7 Gráfico"/>
          <p:cNvGraphicFramePr/>
          <p:nvPr>
            <p:extLst>
              <p:ext uri="{D42A27DB-BD31-4B8C-83A1-F6EECF244321}">
                <p14:modId xmlns:p14="http://schemas.microsoft.com/office/powerpoint/2010/main" val="3478026670"/>
              </p:ext>
            </p:extLst>
          </p:nvPr>
        </p:nvGraphicFramePr>
        <p:xfrm>
          <a:off x="269875" y="1628800"/>
          <a:ext cx="4030615" cy="4812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25029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45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2.11 ¿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Se notificó al solicitante ampliación del plazo para entregar la información</a:t>
            </a:r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?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11 CuadroTexto"/>
          <p:cNvSpPr txBox="1"/>
          <p:nvPr/>
        </p:nvSpPr>
        <p:spPr>
          <a:xfrm>
            <a:off x="2112118" y="1152510"/>
            <a:ext cx="490670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</a:t>
            </a:r>
            <a:endParaRPr lang="es-ES" sz="1300" b="1" i="1" u="sng" dirty="0">
              <a:latin typeface="Calibri" pitchFamily="34" charset="0"/>
            </a:endParaRPr>
          </a:p>
        </p:txBody>
      </p:sp>
      <p:graphicFrame>
        <p:nvGraphicFramePr>
          <p:cNvPr id="9" name="5 Gráfico"/>
          <p:cNvGraphicFramePr/>
          <p:nvPr>
            <p:extLst>
              <p:ext uri="{D42A27DB-BD31-4B8C-83A1-F6EECF244321}">
                <p14:modId xmlns:p14="http://schemas.microsoft.com/office/powerpoint/2010/main" val="2317356762"/>
              </p:ext>
            </p:extLst>
          </p:nvPr>
        </p:nvGraphicFramePr>
        <p:xfrm>
          <a:off x="251520" y="1628800"/>
          <a:ext cx="8640960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5792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46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2.12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Tipo de respuesta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11 CuadroTexto"/>
          <p:cNvSpPr txBox="1"/>
          <p:nvPr/>
        </p:nvSpPr>
        <p:spPr>
          <a:xfrm>
            <a:off x="2112118" y="1335273"/>
            <a:ext cx="490670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 </a:t>
            </a:r>
          </a:p>
        </p:txBody>
      </p:sp>
      <p:graphicFrame>
        <p:nvGraphicFramePr>
          <p:cNvPr id="10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9000122"/>
              </p:ext>
            </p:extLst>
          </p:nvPr>
        </p:nvGraphicFramePr>
        <p:xfrm>
          <a:off x="85732" y="1916832"/>
          <a:ext cx="9000000" cy="4176000"/>
        </p:xfrm>
        <a:graphic>
          <a:graphicData uri="http://schemas.openxmlformats.org/drawingml/2006/table">
            <a:tbl>
              <a:tblPr/>
              <a:tblGrid>
                <a:gridCol w="1656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1179168642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1895719137"/>
                    </a:ext>
                  </a:extLst>
                </a:gridCol>
                <a:gridCol w="612000"/>
                <a:gridCol w="612000"/>
              </a:tblGrid>
              <a:tr h="4320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Tipo de respuesta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Ene-Mar’12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Ene-Mar’13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Ene-Mar’14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0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Ene-Mar’15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0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Ene-Mar’16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Ene-Mar’17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3200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Aceptada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14,734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13,556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18,149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15,153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17,440</a:t>
                      </a:r>
                      <a:endParaRPr lang="es-MX" sz="12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72.4%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23,253</a:t>
                      </a:r>
                      <a:endParaRPr lang="es-MX" sz="1200" b="1" i="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73.5%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Acceso restringido</a:t>
                      </a:r>
                      <a:endParaRPr lang="es-MX" sz="1200" b="1" i="0" u="none" strike="noStrike" baseline="3000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Inexistencia de</a:t>
                      </a:r>
                    </a:p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información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Orientada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1,886</a:t>
                      </a:r>
                      <a:endParaRPr lang="es-MX" sz="12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3,418</a:t>
                      </a:r>
                      <a:endParaRPr lang="es-MX" sz="1200" b="1" i="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Turnada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3,197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4,125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3,193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4,194</a:t>
                      </a:r>
                      <a:endParaRPr lang="es-MX" sz="12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17.4%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4,436</a:t>
                      </a:r>
                      <a:endParaRPr lang="es-MX" sz="1200" b="1" i="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14.0%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Improcedente</a:t>
                      </a:r>
                      <a:r>
                        <a:rPr lang="es-MX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(conforme al Artículo 57,</a:t>
                      </a:r>
                      <a:r>
                        <a:rPr lang="es-ES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párrafo II de la LTAIPDF)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Total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20,396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19,442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24,752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20,592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24,100</a:t>
                      </a:r>
                      <a:endParaRPr lang="es-MX" sz="12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100%</a:t>
                      </a:r>
                      <a:endParaRPr lang="es-MX" sz="12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31,634</a:t>
                      </a:r>
                      <a:endParaRPr lang="es-MX" sz="12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100%</a:t>
                      </a:r>
                      <a:endParaRPr lang="es-MX" sz="12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5164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47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2.13.1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Promedio de </a:t>
            </a:r>
            <a:r>
              <a:rPr lang="es-MX" b="1" dirty="0" smtClean="0">
                <a:solidFill>
                  <a:schemeClr val="bg1"/>
                </a:solidFill>
                <a:latin typeface="Calibri" pitchFamily="34" charset="0"/>
              </a:rPr>
              <a:t>Sujetos Obligados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a los que se turnó la solicitud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11 CuadroTexto"/>
          <p:cNvSpPr txBox="1"/>
          <p:nvPr/>
        </p:nvSpPr>
        <p:spPr>
          <a:xfrm>
            <a:off x="2112118" y="1267930"/>
            <a:ext cx="490670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 y “Turnadas” </a:t>
            </a:r>
          </a:p>
        </p:txBody>
      </p:sp>
      <p:sp>
        <p:nvSpPr>
          <p:cNvPr id="9" name="9 CuadroTexto"/>
          <p:cNvSpPr txBox="1"/>
          <p:nvPr/>
        </p:nvSpPr>
        <p:spPr>
          <a:xfrm>
            <a:off x="3458708" y="1877616"/>
            <a:ext cx="221457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u="sng" dirty="0">
                <a:latin typeface="Calibri" pitchFamily="34" charset="0"/>
              </a:rPr>
              <a:t>Promedio</a:t>
            </a:r>
            <a:endParaRPr lang="es-ES" sz="1300" b="1" u="sng" dirty="0">
              <a:latin typeface="Calibri" pitchFamily="34" charset="0"/>
            </a:endParaRPr>
          </a:p>
        </p:txBody>
      </p:sp>
      <p:graphicFrame>
        <p:nvGraphicFramePr>
          <p:cNvPr id="11" name="7 Gráfico"/>
          <p:cNvGraphicFramePr>
            <a:graphicFrameLocks/>
          </p:cNvGraphicFramePr>
          <p:nvPr>
            <p:extLst/>
          </p:nvPr>
        </p:nvGraphicFramePr>
        <p:xfrm>
          <a:off x="971599" y="2089625"/>
          <a:ext cx="7200801" cy="41433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67654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48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2.13.2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Número de </a:t>
            </a:r>
            <a:r>
              <a:rPr lang="es-MX" b="1" dirty="0" smtClean="0">
                <a:solidFill>
                  <a:schemeClr val="bg1"/>
                </a:solidFill>
                <a:latin typeface="Calibri" pitchFamily="34" charset="0"/>
              </a:rPr>
              <a:t>Sujetos Obligados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a los que se turnó la solicitud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11 CuadroTexto"/>
          <p:cNvSpPr txBox="1"/>
          <p:nvPr/>
        </p:nvSpPr>
        <p:spPr>
          <a:xfrm>
            <a:off x="2112118" y="1267930"/>
            <a:ext cx="490670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 y “Turnadas” </a:t>
            </a:r>
          </a:p>
        </p:txBody>
      </p:sp>
      <p:sp>
        <p:nvSpPr>
          <p:cNvPr id="10" name="8 CuadroTexto"/>
          <p:cNvSpPr txBox="1"/>
          <p:nvPr/>
        </p:nvSpPr>
        <p:spPr>
          <a:xfrm>
            <a:off x="3109988" y="1875294"/>
            <a:ext cx="290514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>
                <a:latin typeface="Calibri" pitchFamily="34" charset="0"/>
              </a:rPr>
              <a:t>Distribución del número de </a:t>
            </a:r>
            <a:r>
              <a:rPr lang="es-MX" sz="1300" b="1" dirty="0" smtClean="0">
                <a:latin typeface="Calibri" pitchFamily="34" charset="0"/>
              </a:rPr>
              <a:t>Sujetos Obligados </a:t>
            </a:r>
            <a:r>
              <a:rPr lang="es-MX" sz="1300" b="1" dirty="0">
                <a:latin typeface="Calibri" pitchFamily="34" charset="0"/>
              </a:rPr>
              <a:t>a los que se turnó la solicitud</a:t>
            </a:r>
            <a:endParaRPr lang="es-ES" sz="1300" b="1" dirty="0">
              <a:latin typeface="Calibri" pitchFamily="34" charset="0"/>
            </a:endParaRPr>
          </a:p>
        </p:txBody>
      </p:sp>
      <p:graphicFrame>
        <p:nvGraphicFramePr>
          <p:cNvPr id="12" name="1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8667124"/>
              </p:ext>
            </p:extLst>
          </p:nvPr>
        </p:nvGraphicFramePr>
        <p:xfrm>
          <a:off x="413114" y="2492896"/>
          <a:ext cx="8316000" cy="3888000"/>
        </p:xfrm>
        <a:graphic>
          <a:graphicData uri="http://schemas.openxmlformats.org/drawingml/2006/table">
            <a:tbl>
              <a:tblPr/>
              <a:tblGrid>
                <a:gridCol w="1404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76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76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760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760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7600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57600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57600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57600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576000">
                  <a:extLst>
                    <a:ext uri="{9D8B030D-6E8A-4147-A177-3AD203B41FA5}">
                      <a16:colId xmlns="" xmlns:a16="http://schemas.microsoft.com/office/drawing/2014/main" val="456089967"/>
                    </a:ext>
                  </a:extLst>
                </a:gridCol>
                <a:gridCol w="576000">
                  <a:extLst>
                    <a:ext uri="{9D8B030D-6E8A-4147-A177-3AD203B41FA5}">
                      <a16:colId xmlns="" xmlns:a16="http://schemas.microsoft.com/office/drawing/2014/main" val="806511013"/>
                    </a:ext>
                  </a:extLst>
                </a:gridCol>
                <a:gridCol w="576000"/>
                <a:gridCol w="576000"/>
              </a:tblGrid>
              <a:tr h="4320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Número de </a:t>
                      </a:r>
                      <a:r>
                        <a:rPr lang="es-MX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Sujetos </a:t>
                      </a:r>
                      <a:r>
                        <a:rPr lang="es-MX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O</a:t>
                      </a:r>
                      <a:r>
                        <a:rPr lang="es-MX" sz="1200" b="1" i="0" u="none" strike="noStrike" baseline="0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bligados </a:t>
                      </a:r>
                      <a:r>
                        <a:rPr lang="es-MX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a los que se turnó la solicitud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467" marR="8467" marT="8467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Ene-Mar’12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Ene-Mar’13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</a:t>
                      </a:r>
                      <a:r>
                        <a:rPr kumimoji="0" lang="es-ES" sz="1200" b="1" i="0" u="none" strike="noStrike" kern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14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</a:t>
                      </a:r>
                      <a:r>
                        <a:rPr kumimoji="0" lang="es-ES" sz="1200" b="1" i="0" u="none" strike="noStrike" kern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15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</a:t>
                      </a:r>
                      <a:r>
                        <a:rPr kumimoji="0" lang="es-ES" sz="1200" b="1" i="0" u="none" strike="noStrike" kern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16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</a:t>
                      </a:r>
                      <a:r>
                        <a:rPr kumimoji="0" lang="es-ES" sz="1200" b="1" i="0" u="none" strike="noStrike" kern="1200" dirty="0" smtClean="0">
                          <a:solidFill>
                            <a:srgbClr val="FFFFFF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17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3200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SIP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%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SIP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%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SIP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%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SIP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%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SIP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%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SIP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%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3,265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3,203</a:t>
                      </a:r>
                      <a:endParaRPr lang="es-MX" sz="12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76.4%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3,239</a:t>
                      </a:r>
                      <a:endParaRPr lang="es-MX" sz="12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73.0%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14.4%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14.2%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11 o más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2.7%</a:t>
                      </a:r>
                      <a:endParaRPr lang="es-MX" sz="12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4.6%</a:t>
                      </a:r>
                      <a:endParaRPr lang="es-MX" sz="12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 Total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3,500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3,197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4,125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3,193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4,194</a:t>
                      </a:r>
                      <a:endParaRPr lang="es-MX" sz="12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100%</a:t>
                      </a:r>
                      <a:endParaRPr lang="es-MX" sz="12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4,436</a:t>
                      </a:r>
                      <a:endParaRPr lang="es-MX" sz="12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100%</a:t>
                      </a:r>
                      <a:endParaRPr lang="es-MX" sz="12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2906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49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2.14.1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Modalidad de respuesta. “Aceptadas”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11 CuadroTexto"/>
          <p:cNvSpPr txBox="1"/>
          <p:nvPr/>
        </p:nvSpPr>
        <p:spPr>
          <a:xfrm>
            <a:off x="2424460" y="1134580"/>
            <a:ext cx="428628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 y “Aceptadas” </a:t>
            </a:r>
          </a:p>
        </p:txBody>
      </p:sp>
      <p:graphicFrame>
        <p:nvGraphicFramePr>
          <p:cNvPr id="9" name="6 Gráfico"/>
          <p:cNvGraphicFramePr/>
          <p:nvPr>
            <p:extLst>
              <p:ext uri="{D42A27DB-BD31-4B8C-83A1-F6EECF244321}">
                <p14:modId xmlns:p14="http://schemas.microsoft.com/office/powerpoint/2010/main" val="1285550056"/>
              </p:ext>
            </p:extLst>
          </p:nvPr>
        </p:nvGraphicFramePr>
        <p:xfrm>
          <a:off x="251182" y="1700808"/>
          <a:ext cx="8641298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61002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5</a:t>
            </a:fld>
            <a:endParaRPr lang="es-MX" dirty="0"/>
          </a:p>
        </p:txBody>
      </p:sp>
      <p:sp>
        <p:nvSpPr>
          <p:cNvPr id="5" name="3 Rectángulo"/>
          <p:cNvSpPr/>
          <p:nvPr/>
        </p:nvSpPr>
        <p:spPr>
          <a:xfrm>
            <a:off x="251520" y="1271518"/>
            <a:ext cx="864096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Con la aprobación de la Ley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de Protección de Datos Personales para el Distrito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Federal (LPDPDF),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el formato de captura de solicitudes cambia en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2009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, y se presentan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a la consideración del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Pleno del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INFODF dos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formatos, uno para capturar las solicitudes de información pública (29 variables) y otro formato para capturar las solicitudes de datos personales (25 variables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), mismos que fueron aprobados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por el Pleno del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INFODF el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20 de mayo de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2009,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mediante acuerdo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243/SO/20-05/2009.</a:t>
            </a:r>
            <a:endParaRPr lang="es-MX" sz="1600" b="1" dirty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ES" sz="1600" b="1" dirty="0">
                <a:latin typeface="Calibri" pitchFamily="34" charset="0"/>
                <a:cs typeface="Calibri" pitchFamily="34" charset="0"/>
              </a:rPr>
              <a:t> </a:t>
            </a:r>
            <a:endParaRPr lang="es-MX" sz="1600" b="1" dirty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En 2010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, la Dirección de Evaluación y Estudios con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el apoyo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de la Dirección de Tecnologías de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Información, transformó los formatos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de captura y se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creó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el </a:t>
            </a:r>
            <a:r>
              <a:rPr lang="es-ES" sz="1600" b="1" i="1" dirty="0">
                <a:latin typeface="Calibri" pitchFamily="34" charset="0"/>
                <a:cs typeface="Calibri" pitchFamily="34" charset="0"/>
              </a:rPr>
              <a:t>Sistema de Captura de Reportes Estadísticos de Solicitudes de Información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 (SICRESI). Con este sistema, a partir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de 2011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, los Entes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Obligados estuvieron en condiciones de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capturar directamente esta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información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vía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internet, logrando los siguientes beneficios: validación expedita de la información, ahorro de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trabajo a las Oficinas de Información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Pública, al tiempo de contar con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esta información de manera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oportuna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. El uso de este sistema se aprobó por el Pleno del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INFODF el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6 de abril de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2011,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mediante acuerdo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0383/SO/06-04/2011; y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que derivado de la reforma al artículo 47 de la LTAIPDF, fue modificado mediante el Acuerdo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0827/SO/09-09/2015.</a:t>
            </a:r>
            <a:endParaRPr lang="es-MX" sz="1600" b="1" dirty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MX" sz="1600" b="1" dirty="0">
                <a:latin typeface="Calibri" pitchFamily="34" charset="0"/>
                <a:cs typeface="Calibri" pitchFamily="34" charset="0"/>
              </a:rPr>
              <a:t> </a:t>
            </a:r>
          </a:p>
          <a:p>
            <a:pPr algn="just"/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De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2007 a la fecha, la Dirección de Evaluación y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Estudios junto con las Unidades de Transparencia,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han venido realizando de manera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trimestral,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el llenado de los informes y la publicación de los resultados del Ejercicio del Derecho de Acceso a la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Información con el propósito de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obtener datos más precisos para dar seguimiento al cumplimiento de diversos aspectos de la Ley de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Transparencia, Acceso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a la Información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Pública y Rendición de Cuentas de la Ciudad de México (LTAIPRC)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y de la Ley de Protección de Datos Personales para el Distrito Federal (LPDPDF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).</a:t>
            </a:r>
            <a:endParaRPr lang="es-MX" sz="16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sz="2000" b="1" dirty="0" smtClean="0">
                <a:solidFill>
                  <a:schemeClr val="bg1"/>
                </a:solidFill>
                <a:latin typeface="Calibri" pitchFamily="34" charset="0"/>
                <a:ea typeface="ヒラギノ角ゴ Pro W3" pitchFamily="16" charset="-128"/>
              </a:rPr>
              <a:t>Introducción</a:t>
            </a:r>
            <a:endParaRPr lang="es-ES" sz="2000" b="1" dirty="0">
              <a:solidFill>
                <a:schemeClr val="bg1"/>
              </a:solidFill>
              <a:latin typeface="Calibri" pitchFamily="34" charset="0"/>
              <a:ea typeface="ヒラギノ角ゴ Pro W3" pitchFamily="1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46131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50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2.14.2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Modalidad de respuesta. “Acceso restringido”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11 CuadroTexto"/>
          <p:cNvSpPr txBox="1"/>
          <p:nvPr/>
        </p:nvSpPr>
        <p:spPr>
          <a:xfrm>
            <a:off x="1674148" y="1134019"/>
            <a:ext cx="577817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 y “Acceso restringido” </a:t>
            </a:r>
          </a:p>
        </p:txBody>
      </p:sp>
      <p:graphicFrame>
        <p:nvGraphicFramePr>
          <p:cNvPr id="10" name="8 Gráfico"/>
          <p:cNvGraphicFramePr/>
          <p:nvPr>
            <p:extLst>
              <p:ext uri="{D42A27DB-BD31-4B8C-83A1-F6EECF244321}">
                <p14:modId xmlns:p14="http://schemas.microsoft.com/office/powerpoint/2010/main" val="3971160365"/>
              </p:ext>
            </p:extLst>
          </p:nvPr>
        </p:nvGraphicFramePr>
        <p:xfrm>
          <a:off x="238542" y="1713132"/>
          <a:ext cx="8653938" cy="4812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87349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51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2.15.1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¿El solicitante recogió la información o le fue enviada por otro medio?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11 CuadroTexto"/>
          <p:cNvSpPr txBox="1"/>
          <p:nvPr/>
        </p:nvSpPr>
        <p:spPr>
          <a:xfrm>
            <a:off x="643018" y="1142984"/>
            <a:ext cx="784042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 y “Aceptadas con información total/parcial”</a:t>
            </a:r>
            <a:endParaRPr lang="es-ES" sz="1300" b="1" i="1" u="sng" dirty="0">
              <a:latin typeface="Calibri" pitchFamily="34" charset="0"/>
            </a:endParaRPr>
          </a:p>
        </p:txBody>
      </p:sp>
      <p:sp>
        <p:nvSpPr>
          <p:cNvPr id="9" name="11 CuadroTexto"/>
          <p:cNvSpPr txBox="1"/>
          <p:nvPr/>
        </p:nvSpPr>
        <p:spPr>
          <a:xfrm>
            <a:off x="3817193" y="1569856"/>
            <a:ext cx="149207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u="sng" dirty="0">
                <a:latin typeface="Calibri" pitchFamily="34" charset="0"/>
              </a:rPr>
              <a:t>GENERAL</a:t>
            </a:r>
            <a:endParaRPr lang="es-ES" sz="1300" b="1" u="sng" dirty="0">
              <a:latin typeface="Calibri" pitchFamily="34" charset="0"/>
            </a:endParaRPr>
          </a:p>
        </p:txBody>
      </p:sp>
      <p:graphicFrame>
        <p:nvGraphicFramePr>
          <p:cNvPr id="11" name="9 Gráfico"/>
          <p:cNvGraphicFramePr/>
          <p:nvPr>
            <p:extLst>
              <p:ext uri="{D42A27DB-BD31-4B8C-83A1-F6EECF244321}">
                <p14:modId xmlns:p14="http://schemas.microsoft.com/office/powerpoint/2010/main" val="1079296719"/>
              </p:ext>
            </p:extLst>
          </p:nvPr>
        </p:nvGraphicFramePr>
        <p:xfrm>
          <a:off x="251520" y="1928802"/>
          <a:ext cx="8640960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70596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52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2.15.2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¿El solicitante recogió la información o le fue enviada por otro medio?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11 CuadroTexto"/>
          <p:cNvSpPr txBox="1"/>
          <p:nvPr/>
        </p:nvSpPr>
        <p:spPr>
          <a:xfrm>
            <a:off x="643018" y="1142984"/>
            <a:ext cx="784042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 y “Aceptadas con información total/parcial”</a:t>
            </a:r>
            <a:endParaRPr lang="es-ES" sz="1300" b="1" i="1" u="sng" dirty="0">
              <a:latin typeface="Calibri" pitchFamily="34" charset="0"/>
            </a:endParaRPr>
          </a:p>
        </p:txBody>
      </p:sp>
      <p:sp>
        <p:nvSpPr>
          <p:cNvPr id="10" name="11 CuadroTexto"/>
          <p:cNvSpPr txBox="1"/>
          <p:nvPr/>
        </p:nvSpPr>
        <p:spPr>
          <a:xfrm>
            <a:off x="3817279" y="1412776"/>
            <a:ext cx="149207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u="sng" dirty="0">
                <a:latin typeface="Calibri" pitchFamily="34" charset="0"/>
              </a:rPr>
              <a:t>DESGLOSE</a:t>
            </a:r>
            <a:endParaRPr lang="es-ES" sz="1300" b="1" u="sng" dirty="0">
              <a:latin typeface="Calibri" pitchFamily="34" charset="0"/>
            </a:endParaRPr>
          </a:p>
        </p:txBody>
      </p:sp>
      <p:sp>
        <p:nvSpPr>
          <p:cNvPr id="12" name="14 CuadroTexto"/>
          <p:cNvSpPr txBox="1"/>
          <p:nvPr/>
        </p:nvSpPr>
        <p:spPr>
          <a:xfrm>
            <a:off x="3817279" y="1710555"/>
            <a:ext cx="157163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u="sng" dirty="0">
                <a:latin typeface="Calibri" pitchFamily="34" charset="0"/>
              </a:rPr>
              <a:t>Porcentajes</a:t>
            </a:r>
          </a:p>
        </p:txBody>
      </p:sp>
      <p:graphicFrame>
        <p:nvGraphicFramePr>
          <p:cNvPr id="13" name="15 Gráfico"/>
          <p:cNvGraphicFramePr/>
          <p:nvPr>
            <p:extLst>
              <p:ext uri="{D42A27DB-BD31-4B8C-83A1-F6EECF244321}">
                <p14:modId xmlns:p14="http://schemas.microsoft.com/office/powerpoint/2010/main" val="846571834"/>
              </p:ext>
            </p:extLst>
          </p:nvPr>
        </p:nvGraphicFramePr>
        <p:xfrm>
          <a:off x="725236" y="2002943"/>
          <a:ext cx="7675988" cy="47624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6340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53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2.16.1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Para la entrega de información, ¿se le requirió al solicitante algún monto por concepto de reproducción? 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11 CuadroTexto"/>
          <p:cNvSpPr txBox="1"/>
          <p:nvPr/>
        </p:nvSpPr>
        <p:spPr>
          <a:xfrm>
            <a:off x="643018" y="1142984"/>
            <a:ext cx="784042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 y “Aceptadas con información total/parcial”</a:t>
            </a:r>
            <a:endParaRPr lang="es-ES" sz="1300" b="1" i="1" u="sng" dirty="0">
              <a:latin typeface="Calibri" pitchFamily="34" charset="0"/>
            </a:endParaRPr>
          </a:p>
        </p:txBody>
      </p:sp>
      <p:sp>
        <p:nvSpPr>
          <p:cNvPr id="9" name="11 CuadroTexto"/>
          <p:cNvSpPr txBox="1"/>
          <p:nvPr/>
        </p:nvSpPr>
        <p:spPr>
          <a:xfrm>
            <a:off x="3815869" y="1584036"/>
            <a:ext cx="149207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u="sng" dirty="0">
                <a:latin typeface="Calibri" pitchFamily="34" charset="0"/>
              </a:rPr>
              <a:t>GENERAL</a:t>
            </a:r>
            <a:endParaRPr lang="es-ES" sz="1300" b="1" u="sng" dirty="0">
              <a:latin typeface="Calibri" pitchFamily="34" charset="0"/>
            </a:endParaRPr>
          </a:p>
        </p:txBody>
      </p:sp>
      <p:graphicFrame>
        <p:nvGraphicFramePr>
          <p:cNvPr id="11" name="15 Gráfico"/>
          <p:cNvGraphicFramePr/>
          <p:nvPr>
            <p:extLst>
              <p:ext uri="{D42A27DB-BD31-4B8C-83A1-F6EECF244321}">
                <p14:modId xmlns:p14="http://schemas.microsoft.com/office/powerpoint/2010/main" val="4281732280"/>
              </p:ext>
            </p:extLst>
          </p:nvPr>
        </p:nvGraphicFramePr>
        <p:xfrm>
          <a:off x="251520" y="1928802"/>
          <a:ext cx="8640960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21983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54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2.16.2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Para la entrega de información, ¿se le requirió al solicitante algún monto por concepto de reproducción? 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11 CuadroTexto"/>
          <p:cNvSpPr txBox="1"/>
          <p:nvPr/>
        </p:nvSpPr>
        <p:spPr>
          <a:xfrm>
            <a:off x="643018" y="1142984"/>
            <a:ext cx="784042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 y “Aceptadas con información total/parcial”</a:t>
            </a:r>
            <a:endParaRPr lang="es-ES" sz="1300" b="1" i="1" u="sng" dirty="0">
              <a:latin typeface="Calibri" pitchFamily="34" charset="0"/>
            </a:endParaRPr>
          </a:p>
        </p:txBody>
      </p:sp>
      <p:sp>
        <p:nvSpPr>
          <p:cNvPr id="10" name="11 CuadroTexto"/>
          <p:cNvSpPr txBox="1"/>
          <p:nvPr/>
        </p:nvSpPr>
        <p:spPr>
          <a:xfrm>
            <a:off x="3822319" y="1589542"/>
            <a:ext cx="149207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u="sng" dirty="0">
                <a:latin typeface="Calibri" pitchFamily="34" charset="0"/>
              </a:rPr>
              <a:t>DESGLOSE</a:t>
            </a:r>
            <a:endParaRPr lang="es-ES" sz="1300" b="1" u="sng" dirty="0">
              <a:latin typeface="Calibri" pitchFamily="34" charset="0"/>
            </a:endParaRPr>
          </a:p>
        </p:txBody>
      </p:sp>
      <p:graphicFrame>
        <p:nvGraphicFramePr>
          <p:cNvPr id="12" name="12 Gráfico"/>
          <p:cNvGraphicFramePr/>
          <p:nvPr>
            <p:extLst>
              <p:ext uri="{D42A27DB-BD31-4B8C-83A1-F6EECF244321}">
                <p14:modId xmlns:p14="http://schemas.microsoft.com/office/powerpoint/2010/main" val="635891338"/>
              </p:ext>
            </p:extLst>
          </p:nvPr>
        </p:nvGraphicFramePr>
        <p:xfrm>
          <a:off x="251520" y="1851153"/>
          <a:ext cx="8640960" cy="48902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73184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55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2.17.1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Promedio de días hábiles transcurridos entre la recepción y la respuesta 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11 CuadroTexto"/>
          <p:cNvSpPr txBox="1"/>
          <p:nvPr/>
        </p:nvSpPr>
        <p:spPr>
          <a:xfrm>
            <a:off x="1236932" y="1071546"/>
            <a:ext cx="662121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</a:t>
            </a:r>
            <a:endParaRPr lang="es-ES" sz="1300" b="1" i="1" u="sng" dirty="0">
              <a:latin typeface="Calibri" pitchFamily="34" charset="0"/>
            </a:endParaRPr>
          </a:p>
        </p:txBody>
      </p:sp>
      <p:sp>
        <p:nvSpPr>
          <p:cNvPr id="9" name="10 CuadroTexto"/>
          <p:cNvSpPr txBox="1"/>
          <p:nvPr/>
        </p:nvSpPr>
        <p:spPr>
          <a:xfrm>
            <a:off x="2862457" y="1578162"/>
            <a:ext cx="340521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>
                <a:latin typeface="Calibri" pitchFamily="34" charset="0"/>
              </a:rPr>
              <a:t>Promedio de días hábiles transcurridos</a:t>
            </a:r>
            <a:endParaRPr lang="es-ES" sz="1300" b="1" dirty="0">
              <a:latin typeface="Calibri" pitchFamily="34" charset="0"/>
            </a:endParaRPr>
          </a:p>
        </p:txBody>
      </p:sp>
      <p:graphicFrame>
        <p:nvGraphicFramePr>
          <p:cNvPr id="11" name="4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4467872"/>
              </p:ext>
            </p:extLst>
          </p:nvPr>
        </p:nvGraphicFramePr>
        <p:xfrm>
          <a:off x="262640" y="1988840"/>
          <a:ext cx="8629840" cy="44405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24777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56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2.17.2 Días hábiles transcurridos entre la recepción y la respuesta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 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11 CuadroTexto"/>
          <p:cNvSpPr txBox="1"/>
          <p:nvPr/>
        </p:nvSpPr>
        <p:spPr>
          <a:xfrm>
            <a:off x="1236932" y="949702"/>
            <a:ext cx="662121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</a:t>
            </a:r>
            <a:endParaRPr lang="es-ES" sz="1300" b="1" i="1" u="sng" dirty="0">
              <a:latin typeface="Calibri" pitchFamily="34" charset="0"/>
            </a:endParaRPr>
          </a:p>
        </p:txBody>
      </p:sp>
      <p:sp>
        <p:nvSpPr>
          <p:cNvPr id="10" name="13 CuadroTexto"/>
          <p:cNvSpPr txBox="1"/>
          <p:nvPr/>
        </p:nvSpPr>
        <p:spPr>
          <a:xfrm>
            <a:off x="2771800" y="1217951"/>
            <a:ext cx="362428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>
                <a:latin typeface="Calibri" pitchFamily="34" charset="0"/>
              </a:rPr>
              <a:t>Distribución de días hábiles transcurridos</a:t>
            </a:r>
          </a:p>
        </p:txBody>
      </p:sp>
      <p:graphicFrame>
        <p:nvGraphicFramePr>
          <p:cNvPr id="12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8594225"/>
              </p:ext>
            </p:extLst>
          </p:nvPr>
        </p:nvGraphicFramePr>
        <p:xfrm>
          <a:off x="611565" y="1536362"/>
          <a:ext cx="7776853" cy="5220000"/>
        </p:xfrm>
        <a:graphic>
          <a:graphicData uri="http://schemas.openxmlformats.org/drawingml/2006/table">
            <a:tbl>
              <a:tblPr/>
              <a:tblGrid>
                <a:gridCol w="84900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7732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7732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7732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7732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77321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577321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577321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577321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577321">
                  <a:extLst>
                    <a:ext uri="{9D8B030D-6E8A-4147-A177-3AD203B41FA5}">
                      <a16:colId xmlns="" xmlns:a16="http://schemas.microsoft.com/office/drawing/2014/main" val="688616071"/>
                    </a:ext>
                  </a:extLst>
                </a:gridCol>
                <a:gridCol w="577321">
                  <a:extLst>
                    <a:ext uri="{9D8B030D-6E8A-4147-A177-3AD203B41FA5}">
                      <a16:colId xmlns="" xmlns:a16="http://schemas.microsoft.com/office/drawing/2014/main" val="1746803005"/>
                    </a:ext>
                  </a:extLst>
                </a:gridCol>
                <a:gridCol w="577321"/>
                <a:gridCol w="577321"/>
              </a:tblGrid>
              <a:tr h="2088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Días</a:t>
                      </a:r>
                    </a:p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Hábiles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Ene-Mar’12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Ene-Mar’13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Ene-Mar’14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F4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4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F4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F4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737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Ene-Mar’15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3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F4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Ene-Mar’16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3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Ene-Mar’17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3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0880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1,278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2,117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1,244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2,265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2,052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3,017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1,547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1,400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2,779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3,791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3,281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13.6%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1,697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1,211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1,687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1,195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1,996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1,202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2,651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1,772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7,838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24.8%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4,738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4,751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5,344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4,109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5,126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21.3%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2,523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19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1,919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22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 o más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0.2%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0.1%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23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marL="44450" indent="0" algn="l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  Total 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20,396</a:t>
                      </a:r>
                    </a:p>
                  </a:txBody>
                  <a:tcPr marL="9525" marR="9525" marT="9525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19,442</a:t>
                      </a:r>
                    </a:p>
                  </a:txBody>
                  <a:tcPr marL="9525" marR="9525" marT="9525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24,752</a:t>
                      </a:r>
                    </a:p>
                  </a:txBody>
                  <a:tcPr marL="9525" marR="9525" marT="9525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20,592</a:t>
                      </a:r>
                    </a:p>
                  </a:txBody>
                  <a:tcPr marL="9525" marR="9525" marT="9525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24,100</a:t>
                      </a:r>
                      <a:endParaRPr lang="es-MX" sz="11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100%</a:t>
                      </a:r>
                      <a:endParaRPr lang="es-MX" sz="11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31,634</a:t>
                      </a:r>
                      <a:endParaRPr lang="es-MX" sz="11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100%</a:t>
                      </a:r>
                      <a:endParaRPr lang="es-MX" sz="11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3326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57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2.17.3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Promedio de días hábiles transcurridos entre la recepción y la respuesta</a:t>
            </a: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(Por Órgano de gobierno)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762106" y="1118700"/>
            <a:ext cx="559597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>
                <a:latin typeface="Calibri" pitchFamily="34" charset="0"/>
              </a:rPr>
              <a:t>Promedio de días hábiles transcurridos por Órgano de gobierno</a:t>
            </a:r>
          </a:p>
          <a:p>
            <a:pPr algn="ctr"/>
            <a:r>
              <a:rPr lang="es-MX" sz="1300" b="1" i="1" dirty="0">
                <a:latin typeface="Calibri" pitchFamily="34" charset="0"/>
              </a:rPr>
              <a:t>(Sólo solicitudes “Tramitadas y atendidas”)</a:t>
            </a:r>
            <a:endParaRPr lang="es-ES" sz="1300" b="1" i="1" u="sng" dirty="0">
              <a:latin typeface="Calibri" pitchFamily="34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733803" y="6381328"/>
            <a:ext cx="7692503" cy="361736"/>
          </a:xfrm>
          <a:prstGeom prst="rect">
            <a:avLst/>
          </a:prstGeom>
          <a:solidFill>
            <a:schemeClr val="bg1"/>
          </a:solidFill>
        </p:spPr>
        <p:txBody>
          <a:bodyPr/>
          <a:lstStyle/>
          <a:p>
            <a:pPr marL="85725" indent="-85725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kern="0" baseline="3000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1 </a:t>
            </a:r>
            <a:r>
              <a:rPr lang="es-MX" sz="1000" b="1" dirty="0">
                <a:latin typeface="Calibri" pitchFamily="34" charset="0"/>
              </a:rPr>
              <a:t>Conforme al artículo 97 del Estatuto de Gobierno del D.F., la Administración Pública Paraestatal está integrada por los Organismos Descentralizados, las Empresas de Participación Estatal Mayoritaria y los Fideicomisos Públicos</a:t>
            </a:r>
            <a:r>
              <a:rPr lang="es-MX" sz="100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.</a:t>
            </a:r>
          </a:p>
        </p:txBody>
      </p:sp>
      <p:graphicFrame>
        <p:nvGraphicFramePr>
          <p:cNvPr id="7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7702404"/>
              </p:ext>
            </p:extLst>
          </p:nvPr>
        </p:nvGraphicFramePr>
        <p:xfrm>
          <a:off x="733804" y="1674700"/>
          <a:ext cx="7692503" cy="4644000"/>
        </p:xfrm>
        <a:graphic>
          <a:graphicData uri="http://schemas.openxmlformats.org/drawingml/2006/table">
            <a:tbl>
              <a:tblPr/>
              <a:tblGrid>
                <a:gridCol w="2662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7825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08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080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080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00800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008000">
                  <a:extLst>
                    <a:ext uri="{9D8B030D-6E8A-4147-A177-3AD203B41FA5}">
                      <a16:colId xmlns="" xmlns:a16="http://schemas.microsoft.com/office/drawing/2014/main" val="333554572"/>
                    </a:ext>
                  </a:extLst>
                </a:gridCol>
                <a:gridCol w="1008000"/>
              </a:tblGrid>
              <a:tr h="5400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3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Órgano de</a:t>
                      </a:r>
                    </a:p>
                    <a:p>
                      <a:pPr algn="ctr" fontAlgn="ctr"/>
                      <a:r>
                        <a:rPr lang="es-ES" sz="13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gobierno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</a:t>
                      </a:r>
                      <a:r>
                        <a:rPr lang="es-ES" sz="13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12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</a:t>
                      </a:r>
                      <a:r>
                        <a:rPr lang="es-ES" sz="13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13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</a:t>
                      </a:r>
                      <a:r>
                        <a:rPr lang="es-ES" sz="13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14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</a:t>
                      </a:r>
                      <a:r>
                        <a:rPr lang="es-ES" sz="13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15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Ene-Mar’16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Ene-Mar’17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4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Ejecutivo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7.7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7.7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7.7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8.3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7.3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 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tabLst/>
                      </a:pPr>
                      <a:r>
                        <a:rPr lang="es-ES" sz="1300" b="1" i="1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Administración</a:t>
                      </a:r>
                    </a:p>
                    <a:p>
                      <a:pPr marL="0" indent="0" algn="l" fontAlgn="ctr">
                        <a:tabLst/>
                      </a:pPr>
                      <a:r>
                        <a:rPr lang="es-ES" sz="1300" b="1" i="1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Pública Central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7.9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 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1" i="1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Desconcentrados y Paraestatales </a:t>
                      </a:r>
                      <a:r>
                        <a:rPr lang="es-ES" sz="1300" b="1" i="1" u="none" strike="noStrike" baseline="30000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1</a:t>
                      </a:r>
                      <a:r>
                        <a:rPr lang="es-ES" sz="1300" b="1" i="1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6.9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 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1" i="1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Delegaciones </a:t>
                      </a:r>
                    </a:p>
                    <a:p>
                      <a:pPr algn="l" fontAlgn="ctr"/>
                      <a:r>
                        <a:rPr lang="es-ES" sz="1300" b="1" i="1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Políticas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9.6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9.4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9.7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9.1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9.9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24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Judicial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9.7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24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Legislativo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4.9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24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Autónomo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6.7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540000">
                <a:tc gridSpan="2"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300" b="1" i="0" u="none" strike="noStrike" kern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Partidos</a:t>
                      </a:r>
                      <a:r>
                        <a:rPr kumimoji="0" lang="es-ES" sz="1300" b="1" i="0" u="none" strike="noStrike" kern="1200" baseline="0" dirty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Políticos en el</a:t>
                      </a:r>
                    </a:p>
                    <a:p>
                      <a:pPr marL="0" algn="l" rtl="0" eaLnBrk="1" fontAlgn="b" latinLnBrk="0" hangingPunct="1"/>
                      <a:r>
                        <a:rPr kumimoji="0" lang="es-ES" sz="1300" b="1" i="0" u="none" strike="noStrike" kern="1200" baseline="0" dirty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Distrito Federal</a:t>
                      </a:r>
                      <a:endParaRPr kumimoji="0" lang="es-ES" sz="1300" b="1" i="0" u="none" strike="noStrike" kern="1200" dirty="0">
                        <a:solidFill>
                          <a:srgbClr val="000000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7.1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24000">
                <a:tc gridSpan="2"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300" b="1" i="0" u="none" strike="noStrike" kern="120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Otro</a:t>
                      </a:r>
                      <a:r>
                        <a:rPr kumimoji="0" lang="es-ES" sz="1300" b="1" i="0" u="none" strike="noStrike" kern="1200" baseline="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s-ES" sz="1300" b="1" i="0" u="none" strike="noStrike" kern="1200" baseline="0" dirty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tipo de </a:t>
                      </a:r>
                      <a:r>
                        <a:rPr kumimoji="0" lang="es-ES" sz="1300" b="1" i="0" u="none" strike="noStrike" kern="1200" baseline="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Sujeto</a:t>
                      </a:r>
                      <a:endParaRPr kumimoji="0" lang="es-ES" sz="1300" b="1" i="0" u="none" strike="noStrike" kern="1200" dirty="0">
                        <a:solidFill>
                          <a:srgbClr val="000000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24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 Total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7.2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7.4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7.4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7.5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8.1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7.1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9404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58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2.17.4.1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Días hábiles transcurridos entre la recepción y la respuesta</a:t>
            </a:r>
          </a:p>
          <a:p>
            <a:pPr algn="ctr"/>
            <a:r>
              <a:rPr lang="es-MX" b="1" i="1" dirty="0">
                <a:solidFill>
                  <a:schemeClr val="bg1"/>
                </a:solidFill>
                <a:latin typeface="Calibri" pitchFamily="34" charset="0"/>
              </a:rPr>
              <a:t>(Quienes solicitaron ampliación de plazo)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11 CuadroTexto"/>
          <p:cNvSpPr txBox="1"/>
          <p:nvPr/>
        </p:nvSpPr>
        <p:spPr>
          <a:xfrm>
            <a:off x="1236932" y="1071546"/>
            <a:ext cx="662121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</a:t>
            </a:r>
            <a:endParaRPr lang="es-ES" sz="1300" b="1" i="1" u="sng" dirty="0">
              <a:latin typeface="Calibri" pitchFamily="34" charset="0"/>
            </a:endParaRPr>
          </a:p>
        </p:txBody>
      </p:sp>
      <p:sp>
        <p:nvSpPr>
          <p:cNvPr id="9" name="15 CuadroTexto"/>
          <p:cNvSpPr txBox="1"/>
          <p:nvPr/>
        </p:nvSpPr>
        <p:spPr>
          <a:xfrm>
            <a:off x="2507714" y="1762772"/>
            <a:ext cx="411511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>
                <a:latin typeface="Calibri" pitchFamily="34" charset="0"/>
              </a:rPr>
              <a:t>Promedio de días hábiles transcurridos</a:t>
            </a:r>
          </a:p>
          <a:p>
            <a:pPr algn="ctr"/>
            <a:endParaRPr lang="es-MX" sz="1300" b="1" dirty="0">
              <a:latin typeface="Calibri" pitchFamily="34" charset="0"/>
            </a:endParaRPr>
          </a:p>
          <a:p>
            <a:pPr algn="ctr"/>
            <a:r>
              <a:rPr lang="es-MX" sz="1300" b="1" dirty="0">
                <a:latin typeface="Calibri" pitchFamily="34" charset="0"/>
              </a:rPr>
              <a:t>(sólo quienes solicitaron ampliación de plazo)</a:t>
            </a:r>
            <a:endParaRPr lang="es-ES" sz="1300" b="1" dirty="0">
              <a:latin typeface="Calibri" pitchFamily="34" charset="0"/>
            </a:endParaRPr>
          </a:p>
        </p:txBody>
      </p:sp>
      <p:graphicFrame>
        <p:nvGraphicFramePr>
          <p:cNvPr id="11" name="4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4082539"/>
              </p:ext>
            </p:extLst>
          </p:nvPr>
        </p:nvGraphicFramePr>
        <p:xfrm>
          <a:off x="262640" y="1988840"/>
          <a:ext cx="8629840" cy="44405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48741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59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2.17.4.2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Días hábiles transcurridos entre la recepción y la respuesta</a:t>
            </a:r>
          </a:p>
          <a:p>
            <a:pPr algn="ctr"/>
            <a:r>
              <a:rPr lang="es-MX" b="1" i="1" dirty="0">
                <a:solidFill>
                  <a:schemeClr val="bg1"/>
                </a:solidFill>
                <a:latin typeface="Calibri" pitchFamily="34" charset="0"/>
              </a:rPr>
              <a:t>(Quienes NO solicitaron ampliación de plazo)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11 CuadroTexto"/>
          <p:cNvSpPr txBox="1"/>
          <p:nvPr/>
        </p:nvSpPr>
        <p:spPr>
          <a:xfrm>
            <a:off x="1236932" y="1071546"/>
            <a:ext cx="662121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</a:t>
            </a:r>
            <a:endParaRPr lang="es-ES" sz="1300" b="1" i="1" u="sng" dirty="0">
              <a:latin typeface="Calibri" pitchFamily="34" charset="0"/>
            </a:endParaRPr>
          </a:p>
        </p:txBody>
      </p:sp>
      <p:sp>
        <p:nvSpPr>
          <p:cNvPr id="10" name="14 CuadroTexto"/>
          <p:cNvSpPr txBox="1"/>
          <p:nvPr/>
        </p:nvSpPr>
        <p:spPr>
          <a:xfrm>
            <a:off x="2700920" y="1757110"/>
            <a:ext cx="374307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>
                <a:latin typeface="Calibri" pitchFamily="34" charset="0"/>
              </a:rPr>
              <a:t>Promedio de días hábiles transcurridos</a:t>
            </a:r>
          </a:p>
          <a:p>
            <a:pPr algn="ctr"/>
            <a:endParaRPr lang="es-MX" sz="1300" b="1" dirty="0">
              <a:latin typeface="Calibri" pitchFamily="34" charset="0"/>
            </a:endParaRPr>
          </a:p>
          <a:p>
            <a:pPr algn="ctr"/>
            <a:r>
              <a:rPr lang="es-MX" sz="1300" b="1" dirty="0">
                <a:latin typeface="Calibri" pitchFamily="34" charset="0"/>
              </a:rPr>
              <a:t>(sólo quienes NO solicitaron ampliación de plazo)</a:t>
            </a:r>
            <a:endParaRPr lang="es-ES" sz="1300" b="1" dirty="0">
              <a:latin typeface="Calibri" pitchFamily="34" charset="0"/>
            </a:endParaRPr>
          </a:p>
        </p:txBody>
      </p:sp>
      <p:graphicFrame>
        <p:nvGraphicFramePr>
          <p:cNvPr id="12" name="4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4289152"/>
              </p:ext>
            </p:extLst>
          </p:nvPr>
        </p:nvGraphicFramePr>
        <p:xfrm>
          <a:off x="262640" y="1988840"/>
          <a:ext cx="8629840" cy="44405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56094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 Rectángulo"/>
          <p:cNvSpPr/>
          <p:nvPr/>
        </p:nvSpPr>
        <p:spPr>
          <a:xfrm>
            <a:off x="1702566" y="2010612"/>
            <a:ext cx="574114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3600" b="1" dirty="0" smtClean="0">
                <a:solidFill>
                  <a:prstClr val="black"/>
                </a:solidFill>
                <a:latin typeface="Calibri" pitchFamily="34" charset="0"/>
              </a:rPr>
              <a:t>1. Total de solicitudes</a:t>
            </a:r>
          </a:p>
          <a:p>
            <a:pPr algn="ctr"/>
            <a:endParaRPr lang="es-MX" sz="1600" b="1" i="1" dirty="0" smtClean="0">
              <a:solidFill>
                <a:prstClr val="black"/>
              </a:solidFill>
              <a:latin typeface="Calibri" pitchFamily="34" charset="0"/>
            </a:endParaRPr>
          </a:p>
          <a:p>
            <a:pPr algn="ctr"/>
            <a:endParaRPr lang="es-MX" sz="1600" b="1" i="1" dirty="0" smtClean="0">
              <a:solidFill>
                <a:prstClr val="black"/>
              </a:solidFill>
              <a:latin typeface="Calibri" pitchFamily="34" charset="0"/>
            </a:endParaRPr>
          </a:p>
          <a:p>
            <a:pPr algn="ctr"/>
            <a:r>
              <a:rPr lang="es-MX" sz="1600" b="1" i="1" dirty="0" smtClean="0">
                <a:solidFill>
                  <a:prstClr val="black"/>
                </a:solidFill>
                <a:latin typeface="Calibri" pitchFamily="34" charset="0"/>
              </a:rPr>
              <a:t>(Solicitudes de Información Pública y de Datos Personales)</a:t>
            </a:r>
            <a:endParaRPr lang="es-ES" sz="1200" i="1" dirty="0" smtClean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21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60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2.18.1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Promedio de servidores públicos involucrados en la respuesta 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9 CuadroTexto"/>
          <p:cNvSpPr txBox="1"/>
          <p:nvPr/>
        </p:nvSpPr>
        <p:spPr>
          <a:xfrm>
            <a:off x="1236932" y="1071546"/>
            <a:ext cx="662121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</a:t>
            </a:r>
            <a:endParaRPr lang="es-ES" sz="1300" b="1" i="1" u="sng" dirty="0">
              <a:latin typeface="Calibri" pitchFamily="34" charset="0"/>
            </a:endParaRPr>
          </a:p>
        </p:txBody>
      </p:sp>
      <p:graphicFrame>
        <p:nvGraphicFramePr>
          <p:cNvPr id="10" name="4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0001953"/>
              </p:ext>
            </p:extLst>
          </p:nvPr>
        </p:nvGraphicFramePr>
        <p:xfrm>
          <a:off x="262640" y="1988840"/>
          <a:ext cx="8629840" cy="44405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34985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61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2.18.2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Servidores públicos involucrados en la respuesta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9 CuadroTexto"/>
          <p:cNvSpPr txBox="1"/>
          <p:nvPr/>
        </p:nvSpPr>
        <p:spPr>
          <a:xfrm>
            <a:off x="1236932" y="1279793"/>
            <a:ext cx="662121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</a:t>
            </a:r>
            <a:endParaRPr lang="es-ES" sz="1300" b="1" i="1" u="sng" dirty="0">
              <a:latin typeface="Calibri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833638" y="1835601"/>
            <a:ext cx="350046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>
                <a:latin typeface="Calibri" pitchFamily="34" charset="0"/>
              </a:rPr>
              <a:t>Número de servidores públicos involucrados</a:t>
            </a:r>
            <a:endParaRPr lang="es-ES" sz="1300" b="1" i="1" u="sng" dirty="0">
              <a:latin typeface="Calibri" pitchFamily="34" charset="0"/>
            </a:endParaRPr>
          </a:p>
        </p:txBody>
      </p:sp>
      <p:graphicFrame>
        <p:nvGraphicFramePr>
          <p:cNvPr id="11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1229516"/>
              </p:ext>
            </p:extLst>
          </p:nvPr>
        </p:nvGraphicFramePr>
        <p:xfrm>
          <a:off x="683568" y="2276872"/>
          <a:ext cx="7776865" cy="4032000"/>
        </p:xfrm>
        <a:graphic>
          <a:graphicData uri="http://schemas.openxmlformats.org/drawingml/2006/table">
            <a:tbl>
              <a:tblPr/>
              <a:tblGrid>
                <a:gridCol w="84900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7732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7732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7732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7732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7732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57732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577322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577322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577322">
                  <a:extLst>
                    <a:ext uri="{9D8B030D-6E8A-4147-A177-3AD203B41FA5}">
                      <a16:colId xmlns="" xmlns:a16="http://schemas.microsoft.com/office/drawing/2014/main" val="1241457530"/>
                    </a:ext>
                  </a:extLst>
                </a:gridCol>
                <a:gridCol w="577322">
                  <a:extLst>
                    <a:ext uri="{9D8B030D-6E8A-4147-A177-3AD203B41FA5}">
                      <a16:colId xmlns="" xmlns:a16="http://schemas.microsoft.com/office/drawing/2014/main" val="1088154759"/>
                    </a:ext>
                  </a:extLst>
                </a:gridCol>
                <a:gridCol w="577322"/>
                <a:gridCol w="577322"/>
              </a:tblGrid>
              <a:tr h="2880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Servidores públicos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Ene-Mar’12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Ene-Mar’13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Ene-Mar’14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F4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4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F4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F4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737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Ene-Mar’15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3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F4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Ene-Mar’16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Ene-Mar’17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800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3,708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5,355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3,294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3,639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15.1%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5,233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16.5%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6,907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7,483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8,647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8,059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9,789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11,823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37.4%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3,776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3,242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3,729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3,619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5,085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21.1%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5,367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17.0%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2,998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2,917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12.1%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5,348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16.9%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1,230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1,087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1,265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 o más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0.4%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0.9%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44450" indent="0"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  Total 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20,396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19,442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24,752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20,592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24,100</a:t>
                      </a:r>
                      <a:endParaRPr lang="es-MX" sz="11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100%</a:t>
                      </a:r>
                      <a:endParaRPr lang="es-MX" sz="11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31,634</a:t>
                      </a:r>
                      <a:endParaRPr lang="es-MX" sz="11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100%</a:t>
                      </a:r>
                      <a:endParaRPr lang="es-MX" sz="11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242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62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2.18.3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Promedio de Servidores públicos involucrados en la respuesta</a:t>
            </a:r>
          </a:p>
          <a:p>
            <a:pPr algn="ctr"/>
            <a:r>
              <a:rPr lang="es-MX" b="1" i="1" dirty="0">
                <a:solidFill>
                  <a:schemeClr val="bg1"/>
                </a:solidFill>
                <a:latin typeface="Calibri" pitchFamily="34" charset="0"/>
              </a:rPr>
              <a:t>(Por Órgano de gobierno)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7 CuadroTexto"/>
          <p:cNvSpPr txBox="1"/>
          <p:nvPr/>
        </p:nvSpPr>
        <p:spPr>
          <a:xfrm>
            <a:off x="1619230" y="1118700"/>
            <a:ext cx="588172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>
                <a:latin typeface="Calibri" pitchFamily="34" charset="0"/>
              </a:rPr>
              <a:t>Promedio de servidores públicos involucrados por Órgano de Gobierno</a:t>
            </a:r>
            <a:endParaRPr lang="es-ES" sz="1300" b="1" dirty="0">
              <a:latin typeface="Calibri" pitchFamily="34" charset="0"/>
            </a:endParaRPr>
          </a:p>
          <a:p>
            <a:pPr algn="ctr"/>
            <a:r>
              <a:rPr lang="es-MX" sz="1300" b="1" i="1" dirty="0">
                <a:latin typeface="Calibri" pitchFamily="34" charset="0"/>
              </a:rPr>
              <a:t>(Sólo solicitudes “Tramitadas y atendidas”)</a:t>
            </a:r>
            <a:endParaRPr lang="es-ES" sz="1300" b="1" i="1" u="sng" dirty="0">
              <a:latin typeface="Calibri" pitchFamily="34" charset="0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600674" y="6381328"/>
            <a:ext cx="7946794" cy="361736"/>
          </a:xfrm>
          <a:prstGeom prst="rect">
            <a:avLst/>
          </a:prstGeom>
        </p:spPr>
        <p:txBody>
          <a:bodyPr/>
          <a:lstStyle/>
          <a:p>
            <a:pPr marL="85725" indent="-85725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kern="0" baseline="3000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1 </a:t>
            </a:r>
            <a:r>
              <a:rPr lang="es-MX" sz="1000" b="1" dirty="0">
                <a:latin typeface="Calibri" pitchFamily="34" charset="0"/>
              </a:rPr>
              <a:t>Conforme al artículo 97 del Estatuto de Gobierno del D.F., la Administración Pública Paraestatal está integrada por los Organismos Descentralizados, las Empresas de Participación Estatal Mayoritaria y los Fideicomisos Públicos</a:t>
            </a:r>
            <a:r>
              <a:rPr lang="es-MX" sz="100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.</a:t>
            </a:r>
          </a:p>
        </p:txBody>
      </p:sp>
      <p:graphicFrame>
        <p:nvGraphicFramePr>
          <p:cNvPr id="8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2351228"/>
              </p:ext>
            </p:extLst>
          </p:nvPr>
        </p:nvGraphicFramePr>
        <p:xfrm>
          <a:off x="600674" y="1647742"/>
          <a:ext cx="7946794" cy="4644000"/>
        </p:xfrm>
        <a:graphic>
          <a:graphicData uri="http://schemas.openxmlformats.org/drawingml/2006/table">
            <a:tbl>
              <a:tblPr/>
              <a:tblGrid>
                <a:gridCol w="30880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7399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44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440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440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04400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044000">
                  <a:extLst>
                    <a:ext uri="{9D8B030D-6E8A-4147-A177-3AD203B41FA5}">
                      <a16:colId xmlns="" xmlns:a16="http://schemas.microsoft.com/office/drawing/2014/main" val="3317388887"/>
                    </a:ext>
                  </a:extLst>
                </a:gridCol>
                <a:gridCol w="1044000"/>
              </a:tblGrid>
              <a:tr h="5400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3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Órgano de</a:t>
                      </a:r>
                    </a:p>
                    <a:p>
                      <a:pPr algn="ctr" fontAlgn="ctr"/>
                      <a:r>
                        <a:rPr lang="es-ES" sz="13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gobierno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</a:t>
                      </a:r>
                      <a:r>
                        <a:rPr lang="es-ES" sz="13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12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</a:t>
                      </a:r>
                      <a:r>
                        <a:rPr lang="es-ES" sz="13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13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</a:t>
                      </a:r>
                      <a:r>
                        <a:rPr lang="es-ES" sz="13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14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</a:t>
                      </a:r>
                      <a:r>
                        <a:rPr lang="es-ES" sz="13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15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Ene-Mar’16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Ene-Mar’17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4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Ejecutivo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2.9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 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tabLst/>
                      </a:pPr>
                      <a:r>
                        <a:rPr lang="es-ES" sz="1300" b="1" i="1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Administración</a:t>
                      </a:r>
                    </a:p>
                    <a:p>
                      <a:pPr marL="0" indent="0" algn="l" fontAlgn="ctr">
                        <a:tabLst/>
                      </a:pPr>
                      <a:r>
                        <a:rPr lang="es-ES" sz="1300" b="1" i="1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Pública Central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 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1" i="1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Desconcentrados y Paraestatales </a:t>
                      </a:r>
                      <a:r>
                        <a:rPr lang="es-ES" sz="1300" b="1" i="1" u="none" strike="noStrike" baseline="30000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1</a:t>
                      </a:r>
                      <a:r>
                        <a:rPr lang="es-ES" sz="1300" b="1" i="1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 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1" i="1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Delegaciones </a:t>
                      </a:r>
                    </a:p>
                    <a:p>
                      <a:pPr algn="l" fontAlgn="ctr"/>
                      <a:r>
                        <a:rPr lang="es-ES" sz="1300" b="1" i="1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Políticas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24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Judicial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24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Legislativo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4.2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24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Autónomo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3.7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540000">
                <a:tc gridSpan="2"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300" b="1" i="0" u="none" strike="noStrike" kern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Partidos</a:t>
                      </a:r>
                      <a:r>
                        <a:rPr kumimoji="0" lang="es-ES" sz="1300" b="1" i="0" u="none" strike="noStrike" kern="1200" baseline="0" dirty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Políticos en el</a:t>
                      </a:r>
                    </a:p>
                    <a:p>
                      <a:pPr marL="0" algn="l" rtl="0" eaLnBrk="1" fontAlgn="b" latinLnBrk="0" hangingPunct="1"/>
                      <a:r>
                        <a:rPr kumimoji="0" lang="es-ES" sz="1300" b="1" i="0" u="none" strike="noStrike" kern="1200" baseline="0" dirty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Distrito Federal</a:t>
                      </a:r>
                      <a:endParaRPr kumimoji="0" lang="es-ES" sz="1300" b="1" i="0" u="none" strike="noStrike" kern="1200" dirty="0">
                        <a:solidFill>
                          <a:srgbClr val="000000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24000">
                <a:tc gridSpan="2"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300" b="1" i="0" u="none" strike="noStrike" kern="120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Otro </a:t>
                      </a:r>
                      <a:r>
                        <a:rPr kumimoji="0" lang="es-ES" sz="1300" b="1" i="0" u="none" strike="noStrike" kern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tipo de </a:t>
                      </a:r>
                      <a:r>
                        <a:rPr kumimoji="0" lang="es-ES" sz="1300" b="1" i="0" u="none" strike="noStrike" kern="120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Sujeto</a:t>
                      </a:r>
                      <a:endParaRPr kumimoji="0" lang="es-ES" sz="1300" b="1" i="0" u="none" strike="noStrike" kern="1200" dirty="0">
                        <a:solidFill>
                          <a:srgbClr val="000000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24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 Total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3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2.8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300" b="1" i="0" u="none" strike="noStrike" kern="1200" dirty="0" smtClean="0">
                          <a:solidFill>
                            <a:srgbClr val="FFFFFF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2.9</a:t>
                      </a:r>
                      <a:endParaRPr kumimoji="0" lang="es-MX" sz="1300" b="1" i="0" u="none" strike="noStrike" kern="1200" dirty="0">
                        <a:solidFill>
                          <a:srgbClr val="FFFFFF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300" b="1" i="0" u="none" strike="noStrike" kern="1200" dirty="0" smtClean="0">
                          <a:solidFill>
                            <a:srgbClr val="FFFFFF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2.8</a:t>
                      </a:r>
                      <a:endParaRPr kumimoji="0" lang="es-MX" sz="1300" b="1" i="0" u="none" strike="noStrike" kern="1200" dirty="0">
                        <a:solidFill>
                          <a:srgbClr val="FFFFFF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300" b="1" i="0" u="none" strike="noStrike" kern="1200" dirty="0" smtClean="0">
                          <a:solidFill>
                            <a:srgbClr val="FFFFFF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2.9</a:t>
                      </a:r>
                      <a:endParaRPr kumimoji="0" lang="es-MX" sz="1300" b="1" i="0" u="none" strike="noStrike" kern="1200" dirty="0">
                        <a:solidFill>
                          <a:srgbClr val="FFFFFF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7918" y="3267442"/>
            <a:ext cx="768163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807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4 Rectángulo"/>
          <p:cNvSpPr/>
          <p:nvPr/>
        </p:nvSpPr>
        <p:spPr>
          <a:xfrm>
            <a:off x="1004862" y="2006418"/>
            <a:ext cx="7139038" cy="240065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s-MX" sz="3600" b="1" dirty="0" smtClean="0">
                <a:latin typeface="Calibri" pitchFamily="34" charset="0"/>
              </a:rPr>
              <a:t>3. Perfil sociodemográfico de los solicitantes</a:t>
            </a:r>
          </a:p>
          <a:p>
            <a:pPr algn="ctr"/>
            <a:endParaRPr lang="es-MX" sz="3600" b="1" dirty="0" smtClean="0">
              <a:latin typeface="Calibri" pitchFamily="34" charset="0"/>
            </a:endParaRPr>
          </a:p>
          <a:p>
            <a:pPr algn="just"/>
            <a:r>
              <a:rPr lang="es-MX" sz="1400" b="1" i="1" dirty="0" smtClean="0">
                <a:latin typeface="Calibri" pitchFamily="34" charset="0"/>
              </a:rPr>
              <a:t>La información relativa al perfil del solicitante no corresponde con el total de solicitudes recibidas debido a que se trata de información proporcionada de manera opcional por el solicitante</a:t>
            </a:r>
            <a:endParaRPr lang="es-ES" sz="14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25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64</a:t>
            </a:fld>
            <a:endParaRPr lang="es-MX" dirty="0"/>
          </a:p>
        </p:txBody>
      </p:sp>
      <p:graphicFrame>
        <p:nvGraphicFramePr>
          <p:cNvPr id="4" name="Gráfico 3"/>
          <p:cNvGraphicFramePr/>
          <p:nvPr>
            <p:extLst>
              <p:ext uri="{D42A27DB-BD31-4B8C-83A1-F6EECF244321}">
                <p14:modId xmlns:p14="http://schemas.microsoft.com/office/powerpoint/2010/main" val="3218522525"/>
              </p:ext>
            </p:extLst>
          </p:nvPr>
        </p:nvGraphicFramePr>
        <p:xfrm>
          <a:off x="179512" y="1700808"/>
          <a:ext cx="8784976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9 CuadroTexto"/>
          <p:cNvSpPr txBox="1"/>
          <p:nvPr/>
        </p:nvSpPr>
        <p:spPr>
          <a:xfrm>
            <a:off x="1236932" y="1279793"/>
            <a:ext cx="66212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200" b="1" u="sng" dirty="0">
                <a:latin typeface="Calibri" pitchFamily="34" charset="0"/>
              </a:rPr>
              <a:t>Género</a:t>
            </a:r>
            <a:endParaRPr lang="es-ES" sz="1200" b="1" u="sng" dirty="0">
              <a:latin typeface="Calibri" pitchFamily="34" charset="0"/>
            </a:endParaRPr>
          </a:p>
        </p:txBody>
      </p:sp>
      <p:sp>
        <p:nvSpPr>
          <p:cNvPr id="7" name="1 CuadroTexto"/>
          <p:cNvSpPr txBox="1"/>
          <p:nvPr/>
        </p:nvSpPr>
        <p:spPr>
          <a:xfrm>
            <a:off x="76169" y="41564"/>
            <a:ext cx="7952215" cy="90400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MX" b="1" dirty="0" smtClean="0">
                <a:solidFill>
                  <a:schemeClr val="bg1"/>
                </a:solidFill>
                <a:latin typeface="+mn-lt"/>
              </a:rPr>
              <a:t>Sociodemográficos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+mn-lt"/>
              </a:rPr>
              <a:t>2007 a Enero-Marzo de </a:t>
            </a:r>
            <a:r>
              <a:rPr lang="es-ES" sz="1400" b="1" i="1" dirty="0" smtClean="0">
                <a:solidFill>
                  <a:schemeClr val="bg1"/>
                </a:solidFill>
                <a:latin typeface="+mn-lt"/>
              </a:rPr>
              <a:t>2017</a:t>
            </a:r>
            <a:endParaRPr lang="es-ES" sz="1400" b="1" i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88048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65</a:t>
            </a:fld>
            <a:endParaRPr lang="es-MX" dirty="0"/>
          </a:p>
        </p:txBody>
      </p:sp>
      <p:graphicFrame>
        <p:nvGraphicFramePr>
          <p:cNvPr id="4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5526461"/>
              </p:ext>
            </p:extLst>
          </p:nvPr>
        </p:nvGraphicFramePr>
        <p:xfrm>
          <a:off x="353780" y="1582362"/>
          <a:ext cx="8460000" cy="446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80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648000"/>
                <a:gridCol w="900000">
                  <a:extLst>
                    <a:ext uri="{9D8B030D-6E8A-4147-A177-3AD203B41FA5}">
                      <a16:colId xmlns:a16="http://schemas.microsoft.com/office/drawing/2014/main" xmlns="" val="194952316"/>
                    </a:ext>
                  </a:extLst>
                </a:gridCol>
              </a:tblGrid>
              <a:tr h="396000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MX" sz="11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Grupos de edad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gridSpan="11">
                  <a:txBody>
                    <a:bodyPr/>
                    <a:lstStyle/>
                    <a:p>
                      <a:pPr algn="ctr" rtl="0" fontAlgn="ctr"/>
                      <a:r>
                        <a:rPr lang="es-MX" sz="11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Solicitantes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2007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2008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2009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2010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2011</a:t>
                      </a: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2012</a:t>
                      </a: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2013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2014</a:t>
                      </a: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2015</a:t>
                      </a: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2016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Ene-Mar’2017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Hasta 19 años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20 a 29 años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1,801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2,616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2,316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2,439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2,689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2,458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2,843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30 a 39 años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1,816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2,353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2,225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2,239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2,372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2,112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2,487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40 a 49 años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1,902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50 a 59 años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1,191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60 a 69 años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531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 o más años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5,049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6,072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8,769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7,796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8,323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8,602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8,194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9,402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2,399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3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3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3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3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3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1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Total SIP 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36000" marR="9352" marT="9352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19,044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41,164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91,523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86,249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89,610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86,341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97,376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104,308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96,260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113,965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37,185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sp>
        <p:nvSpPr>
          <p:cNvPr id="5" name="1 CuadroTexto"/>
          <p:cNvSpPr txBox="1"/>
          <p:nvPr/>
        </p:nvSpPr>
        <p:spPr>
          <a:xfrm>
            <a:off x="76169" y="41564"/>
            <a:ext cx="7952215" cy="90400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MX" b="1" dirty="0" smtClean="0">
                <a:solidFill>
                  <a:schemeClr val="bg1"/>
                </a:solidFill>
                <a:latin typeface="+mn-lt"/>
              </a:rPr>
              <a:t>Sociodemográficos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+mn-lt"/>
              </a:rPr>
              <a:t>2007 a Enero-Marzo de 2017</a:t>
            </a:r>
          </a:p>
        </p:txBody>
      </p:sp>
    </p:spTree>
    <p:extLst>
      <p:ext uri="{BB962C8B-B14F-4D97-AF65-F5344CB8AC3E}">
        <p14:creationId xmlns:p14="http://schemas.microsoft.com/office/powerpoint/2010/main" val="118451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66</a:t>
            </a:fld>
            <a:endParaRPr lang="es-MX" dirty="0"/>
          </a:p>
        </p:txBody>
      </p:sp>
      <p:graphicFrame>
        <p:nvGraphicFramePr>
          <p:cNvPr id="4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6721990"/>
              </p:ext>
            </p:extLst>
          </p:nvPr>
        </p:nvGraphicFramePr>
        <p:xfrm>
          <a:off x="368706" y="1700808"/>
          <a:ext cx="8402853" cy="421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8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6285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648000"/>
                <a:gridCol w="900000">
                  <a:extLst>
                    <a:ext uri="{9D8B030D-6E8A-4147-A177-3AD203B41FA5}">
                      <a16:colId xmlns:a16="http://schemas.microsoft.com/office/drawing/2014/main" xmlns="" val="3559686498"/>
                    </a:ext>
                  </a:extLst>
                </a:gridCol>
              </a:tblGrid>
              <a:tr h="396000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MX" sz="11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Escolaridad del solicitante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gridSpan="11">
                  <a:txBody>
                    <a:bodyPr/>
                    <a:lstStyle/>
                    <a:p>
                      <a:pPr algn="ctr" rtl="0" fontAlgn="ctr"/>
                      <a:r>
                        <a:rPr lang="es-MX" sz="11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Solicitantes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2007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2008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2009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2010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2011</a:t>
                      </a: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2012</a:t>
                      </a: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2013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2014</a:t>
                      </a: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2015</a:t>
                      </a: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2016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Ene-Mar’2017</a:t>
                      </a: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Sin estudios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Primaria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Secundaria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Bachillerato o carrera técnica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1,415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Licenciatura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3,187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3,903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5,750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5,064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5,432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5,988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5,395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5,948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Maestría o doctorado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1,600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5,237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6,421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9,483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8,204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8,750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9,284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8,723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9,635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2,511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3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1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Total SIP 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36000" marR="9352" marT="9352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19,044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41,164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91,523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86,249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89,610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86,341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97,376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104,308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96,260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113,965</a:t>
                      </a:r>
                      <a:endParaRPr lang="es-ES" sz="1100" b="1" i="0" u="none" strike="noStrike" kern="12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37,185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6" name="1 CuadroTexto"/>
          <p:cNvSpPr txBox="1"/>
          <p:nvPr/>
        </p:nvSpPr>
        <p:spPr>
          <a:xfrm>
            <a:off x="76169" y="41564"/>
            <a:ext cx="7952215" cy="90400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MX" b="1" dirty="0" smtClean="0">
                <a:solidFill>
                  <a:schemeClr val="bg1"/>
                </a:solidFill>
                <a:latin typeface="+mn-lt"/>
              </a:rPr>
              <a:t>Sociodemográficos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+mn-lt"/>
              </a:rPr>
              <a:t>2007 a Enero-Marzo de 2017</a:t>
            </a:r>
          </a:p>
        </p:txBody>
      </p:sp>
    </p:spTree>
    <p:extLst>
      <p:ext uri="{BB962C8B-B14F-4D97-AF65-F5344CB8AC3E}">
        <p14:creationId xmlns:p14="http://schemas.microsoft.com/office/powerpoint/2010/main" val="590423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67</a:t>
            </a:fld>
            <a:endParaRPr lang="es-MX" dirty="0"/>
          </a:p>
        </p:txBody>
      </p:sp>
      <p:graphicFrame>
        <p:nvGraphicFramePr>
          <p:cNvPr id="4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8934224"/>
              </p:ext>
            </p:extLst>
          </p:nvPr>
        </p:nvGraphicFramePr>
        <p:xfrm>
          <a:off x="424912" y="1074508"/>
          <a:ext cx="8316000" cy="565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36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648000"/>
                <a:gridCol w="900000">
                  <a:extLst>
                    <a:ext uri="{9D8B030D-6E8A-4147-A177-3AD203B41FA5}">
                      <a16:colId xmlns:a16="http://schemas.microsoft.com/office/drawing/2014/main" xmlns="" val="1098321088"/>
                    </a:ext>
                  </a:extLst>
                </a:gridCol>
              </a:tblGrid>
              <a:tr h="396000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MX" sz="11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Ocupación del solicitante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gridSpan="11">
                  <a:txBody>
                    <a:bodyPr/>
                    <a:lstStyle/>
                    <a:p>
                      <a:pPr algn="ctr" rtl="0" fontAlgn="ctr"/>
                      <a:r>
                        <a:rPr lang="es-MX" sz="11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Solicitantes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2007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2008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2009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2010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2011</a:t>
                      </a: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2012</a:t>
                      </a: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2013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2014</a:t>
                      </a: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2015</a:t>
                      </a: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2016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Ene-Mar’2017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1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Empresario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1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Medios de</a:t>
                      </a:r>
                    </a:p>
                    <a:p>
                      <a:pPr algn="l" rtl="0" fontAlgn="ctr"/>
                      <a:r>
                        <a:rPr lang="es-MX" sz="11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comunicación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1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Comerciante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1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Servidor</a:t>
                      </a:r>
                    </a:p>
                    <a:p>
                      <a:pPr algn="l" rtl="0" fontAlgn="ctr"/>
                      <a:r>
                        <a:rPr lang="es-MX" sz="11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público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1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ONG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1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Académico o</a:t>
                      </a:r>
                    </a:p>
                    <a:p>
                      <a:pPr algn="l" rtl="0" fontAlgn="ctr"/>
                      <a:r>
                        <a:rPr lang="es-MX" sz="11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estudiante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2,768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2,717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2,869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3,103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1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Empleado u</a:t>
                      </a:r>
                    </a:p>
                    <a:p>
                      <a:pPr algn="l" rtl="0" fontAlgn="ctr"/>
                      <a:r>
                        <a:rPr lang="es-MX" sz="11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obrero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1,740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1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Asociación</a:t>
                      </a:r>
                    </a:p>
                    <a:p>
                      <a:pPr algn="l" rtl="0" fontAlgn="ctr"/>
                      <a:r>
                        <a:rPr lang="es-MX" sz="11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política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1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Hogar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1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Otro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1,062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Total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1,501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2,446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7,893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6,247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9,144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7,891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8,378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8,616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8,387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9,150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2,338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3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Total SIP 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19,044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41,164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91,523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86,249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89,610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86,341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97,376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104,308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96,260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113,965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37,185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  <p:sp>
        <p:nvSpPr>
          <p:cNvPr id="6" name="1 CuadroTexto"/>
          <p:cNvSpPr txBox="1"/>
          <p:nvPr/>
        </p:nvSpPr>
        <p:spPr>
          <a:xfrm>
            <a:off x="76169" y="41564"/>
            <a:ext cx="7952215" cy="90400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MX" b="1" dirty="0" smtClean="0">
                <a:solidFill>
                  <a:schemeClr val="bg1"/>
                </a:solidFill>
                <a:latin typeface="+mn-lt"/>
              </a:rPr>
              <a:t>Sociodemográficos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+mn-lt"/>
              </a:rPr>
              <a:t>2007 a Enero-Marzo de 2017</a:t>
            </a:r>
          </a:p>
        </p:txBody>
      </p:sp>
    </p:spTree>
    <p:extLst>
      <p:ext uri="{BB962C8B-B14F-4D97-AF65-F5344CB8AC3E}">
        <p14:creationId xmlns:p14="http://schemas.microsoft.com/office/powerpoint/2010/main" val="3898007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68</a:t>
            </a:fld>
            <a:endParaRPr lang="es-MX" dirty="0"/>
          </a:p>
        </p:txBody>
      </p:sp>
      <p:graphicFrame>
        <p:nvGraphicFramePr>
          <p:cNvPr id="4" name="1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4927353"/>
              </p:ext>
            </p:extLst>
          </p:nvPr>
        </p:nvGraphicFramePr>
        <p:xfrm>
          <a:off x="993372" y="1157402"/>
          <a:ext cx="7452000" cy="5498660"/>
        </p:xfrm>
        <a:graphic>
          <a:graphicData uri="http://schemas.openxmlformats.org/drawingml/2006/table">
            <a:tbl>
              <a:tblPr/>
              <a:tblGrid>
                <a:gridCol w="1224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540000"/>
                <a:gridCol w="828000">
                  <a:extLst>
                    <a:ext uri="{9D8B030D-6E8A-4147-A177-3AD203B41FA5}">
                      <a16:colId xmlns:a16="http://schemas.microsoft.com/office/drawing/2014/main" xmlns="" val="145822144"/>
                    </a:ext>
                  </a:extLst>
                </a:gridCol>
              </a:tblGrid>
              <a:tr h="10694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anose="020F0502020204030204" pitchFamily="34" charset="0"/>
                        </a:rPr>
                        <a:t>Estado de la República</a:t>
                      </a:r>
                    </a:p>
                  </a:txBody>
                  <a:tcPr marL="5347" marR="5347" marT="5347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gridSpan="11"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anose="020F0502020204030204" pitchFamily="34" charset="0"/>
                        </a:rPr>
                        <a:t>Solicitantes</a:t>
                      </a: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9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9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9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9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9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9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9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9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6947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anose="020F0502020204030204" pitchFamily="34" charset="0"/>
                        </a:rPr>
                        <a:t>2007</a:t>
                      </a: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anose="020F0502020204030204" pitchFamily="34" charset="0"/>
                        </a:rPr>
                        <a:t>2008</a:t>
                      </a: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anose="020F0502020204030204" pitchFamily="34" charset="0"/>
                        </a:rPr>
                        <a:t>2009</a:t>
                      </a: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anose="020F0502020204030204" pitchFamily="34" charset="0"/>
                        </a:rPr>
                        <a:t>2010</a:t>
                      </a: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anose="020F0502020204030204" pitchFamily="34" charset="0"/>
                        </a:rPr>
                        <a:t>2011</a:t>
                      </a: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anose="020F0502020204030204" pitchFamily="34" charset="0"/>
                        </a:rPr>
                        <a:t>2012</a:t>
                      </a: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anose="020F0502020204030204" pitchFamily="34" charset="0"/>
                        </a:rPr>
                        <a:t>2013</a:t>
                      </a: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anose="020F0502020204030204" pitchFamily="34" charset="0"/>
                        </a:rPr>
                        <a:t>2014</a:t>
                      </a: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2015</a:t>
                      </a:r>
                    </a:p>
                  </a:txBody>
                  <a:tcPr marL="6438" marR="6438" marT="643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9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2016</a:t>
                      </a:r>
                      <a:endParaRPr lang="es-ES" sz="9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9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Ene-Mar’2017</a:t>
                      </a:r>
                      <a:endParaRPr lang="es-ES" sz="9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Aguascalientes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Baja California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Baja California Sur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Campeche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Coahuila de Zaragoza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Colima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Chiapas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Chihuahua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Distrito Federal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12,034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21,625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33,406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5,291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6,527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5,900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6,473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6,844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7,078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8,440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Durango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Guanajuato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Guerrero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53265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Hidalgo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Jalisco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Estado de México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4,002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945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Michoacán de Ocampo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Morelos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Nayarit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Nuevo León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Oaxaca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Puebla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Querétaro de Arteaga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Quintana Roo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San Luis Potosí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5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Sinaloa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6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Sonora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7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Tabasco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8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Tamaulipas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9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Tlaxcala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0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Veracruz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1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Yucatán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2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Zacatecas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3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Otro país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4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Total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14,427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24,249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38,465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6,194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7,766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7,034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7,701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8,102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8,426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9,859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2,547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35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algn="l" fontAlgn="b"/>
                      <a:endParaRPr lang="es-MX" sz="2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5347" marR="5347" marT="5347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2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5347" marR="5347" marT="5347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2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5347" marR="5347" marT="5347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2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5347" marR="5347" marT="5347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2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5347" marR="5347" marT="5347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6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Total SIP 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19,044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41,164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91,523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86,249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89,610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86,341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97,376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104,308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96,260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113,965</a:t>
                      </a:r>
                      <a:endParaRPr lang="es-ES" sz="9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37,185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37"/>
                  </a:ext>
                </a:extLst>
              </a:tr>
            </a:tbl>
          </a:graphicData>
        </a:graphic>
      </p:graphicFrame>
      <p:sp>
        <p:nvSpPr>
          <p:cNvPr id="5" name="1 CuadroTexto"/>
          <p:cNvSpPr txBox="1"/>
          <p:nvPr/>
        </p:nvSpPr>
        <p:spPr>
          <a:xfrm>
            <a:off x="76169" y="41564"/>
            <a:ext cx="7952215" cy="90400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MX" b="1" dirty="0" smtClean="0">
                <a:solidFill>
                  <a:schemeClr val="bg1"/>
                </a:solidFill>
                <a:latin typeface="+mn-lt"/>
              </a:rPr>
              <a:t>Sociodemográficos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+mn-lt"/>
              </a:rPr>
              <a:t>2007 a Enero-Marzo de 2017</a:t>
            </a:r>
          </a:p>
        </p:txBody>
      </p:sp>
    </p:spTree>
    <p:extLst>
      <p:ext uri="{BB962C8B-B14F-4D97-AF65-F5344CB8AC3E}">
        <p14:creationId xmlns:p14="http://schemas.microsoft.com/office/powerpoint/2010/main" val="2267108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69</a:t>
            </a:fld>
            <a:endParaRPr lang="es-MX" dirty="0"/>
          </a:p>
        </p:txBody>
      </p:sp>
      <p:sp>
        <p:nvSpPr>
          <p:cNvPr id="4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MX" b="1" dirty="0" smtClean="0">
                <a:solidFill>
                  <a:schemeClr val="bg1"/>
                </a:solidFill>
                <a:latin typeface="Calibri" pitchFamily="34" charset="0"/>
              </a:rPr>
              <a:t>Nota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323528" y="1113858"/>
            <a:ext cx="8516440" cy="563231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/>
            <a:r>
              <a:rPr lang="es-ES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En el periodo Enero-Marzo de 2017, el total de solicitudes fue de 39,459,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mismas que se distribuyen de la siguiente manera: </a:t>
            </a:r>
            <a:r>
              <a:rPr lang="es-ES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37,185 </a:t>
            </a:r>
            <a:r>
              <a:rPr lang="es-ES" sz="1200" b="1" dirty="0">
                <a:latin typeface="Calibri" panose="020F0502020204030204" pitchFamily="34" charset="0"/>
                <a:cs typeface="Calibri" panose="020F0502020204030204" pitchFamily="34" charset="0"/>
              </a:rPr>
              <a:t>solicitudes de información pública y 2,274 solicitudes de datos personales, ambas capturadas por los Sujetos Obligados en el Sistema de Captura de Reportes Estadísticos de Solicitudes de Información (SICRESI). El Fideicomiso Público Complejo Ambiental Xochimilco y Movimiento Ciudadano en el Distrito Federal no presentaron su informe estadístico de solicitudes de información pública y de datos personales.</a:t>
            </a:r>
          </a:p>
          <a:p>
            <a:pPr algn="just"/>
            <a:endParaRPr lang="es-MX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En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el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año 2016,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el total de solicitudes fue de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127,020, compuesto por 113,965 solicitudes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de información pública y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13,055 solicitudes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de datos personales, ambas capturadas por los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Sujetos Obligados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en el </a:t>
            </a:r>
            <a:r>
              <a:rPr lang="es-MX" sz="1200" b="1" i="1" kern="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Sistema de Captura de Reportes Estadísticos de Solicitudes de Información (SICRESI</a:t>
            </a:r>
            <a:r>
              <a:rPr lang="es-MX" sz="1200" b="1" i="1" kern="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El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Fideicomiso Público Complejo Ambiental Xochimilco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y Movimiento Ciudadano en el Distrito Federal no presentaron su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informe estadístico de solicitudes de información pública y de datos personales.</a:t>
            </a:r>
            <a:endParaRPr lang="es-E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s-MX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En el 2015, el total de solicitudes fue de 106,525, de las cuales 96,260 corresponden a solicitudes de información pública y 10,265 a solicitudes de datos personales, ambas capturadas por los Entes Obligados en el </a:t>
            </a:r>
            <a:r>
              <a:rPr lang="es-MX" sz="1200" b="1" i="1" kern="0" dirty="0" smtClea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Sistema de Captura de Reportes Estadísticos de Solicitudes de Información (SICRESI)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La Delegación Tláhuac y el Fideicomiso Público Complejo Ambiental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Xochimilco no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presentaron su informe estadístico de solicitudes de información pública y de datos personales.</a:t>
            </a:r>
            <a:endParaRPr lang="es-E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s-MX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Para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el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ejercicio 2014,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el total de solicitudes fue de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111,964,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las cuales se distribuyen de la siguiente manera: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104,308 corresponden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a solicitudes de información pública y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7,656 a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solicitudes de datos personales, ambas capturadas por los Entes Obligados en el </a:t>
            </a:r>
            <a:r>
              <a:rPr lang="es-MX" sz="1200" b="1" i="1" kern="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Sistema de Captura de Reportes Estadísticos de Solicitudes de Información (SICRESI</a:t>
            </a:r>
            <a:r>
              <a:rPr lang="es-MX" sz="1200" b="1" i="1" kern="0" dirty="0" smtClea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endParaRPr lang="es-MX" sz="12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En el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ejercicio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2013, el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total de solicitudes fue de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103,470, las cuales se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distribuyen de la siguiente manera: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97,376 corresponden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a solicitudes de información pública y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6,094 a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solicitudes de datos personales, ambas capturadas por los Entes Obligados en el </a:t>
            </a:r>
            <a:r>
              <a:rPr lang="es-MX" sz="1200" b="1" i="1" kern="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Sistema de Captura de Reportes Estadísticos de Solicitudes de Información (SICRESI</a:t>
            </a:r>
            <a:r>
              <a:rPr lang="es-MX" sz="1200" b="1" i="1" kern="0" dirty="0" smtClea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s-MX" sz="1200" b="1" kern="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El Consejo Económico y Social de la Ciudad de </a:t>
            </a:r>
            <a:r>
              <a:rPr lang="es-MX" sz="1200" b="1" kern="0" dirty="0" smtClea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México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 y el Fideicomiso Fondo de Apoyo a la Educación y el Empleo de las y los Jóvenes del Distrito Federal no presentaron su informe estadístico de solicitudes de información pública y de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datos personales.</a:t>
            </a:r>
            <a:endParaRPr lang="es-MX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s-MX" sz="12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En el 2012, el total de solicitudes fue de 91,576, mismas que se distribuyen de la siguiente manera: 86,341 corresponden a solicitudes de información pública y 5,235 a solicitudes de datos personales, ambas capturadas por los Entes Obligados en el </a:t>
            </a:r>
            <a:r>
              <a:rPr lang="es-MX" sz="1200" b="1" i="1" kern="0" dirty="0" smtClea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SICRESI;</a:t>
            </a:r>
            <a:r>
              <a:rPr lang="es-MX" sz="1200" b="1" kern="0" dirty="0" smtClea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el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Fideicomiso Central de Abasto de la Ciudad de México y el Fideicomiso Fondo de Apoyo a la Educación y el Empleo de las y los Jóvenes del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Distrito Federal no presentaron su informe estadístico de solicitudes de información pública y de datos personales.</a:t>
            </a:r>
          </a:p>
        </p:txBody>
      </p:sp>
    </p:spTree>
    <p:extLst>
      <p:ext uri="{BB962C8B-B14F-4D97-AF65-F5344CB8AC3E}">
        <p14:creationId xmlns:p14="http://schemas.microsoft.com/office/powerpoint/2010/main" val="68699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1.1 Total de solicitudes a 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los Sujetos Obligados de la Ciudad de México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2004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- 2017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6" name="22 CuadroTexto"/>
          <p:cNvSpPr txBox="1"/>
          <p:nvPr/>
        </p:nvSpPr>
        <p:spPr>
          <a:xfrm>
            <a:off x="1700233" y="1268760"/>
            <a:ext cx="57292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100" b="1" dirty="0" smtClean="0">
                <a:latin typeface="Calibri" pitchFamily="34" charset="0"/>
              </a:rPr>
              <a:t>Total de solicitudes, 2004-2017: 933,719</a:t>
            </a:r>
            <a:endParaRPr lang="es-MX" sz="1100" b="1" dirty="0">
              <a:latin typeface="Calibri" pitchFamily="34" charset="0"/>
            </a:endParaRPr>
          </a:p>
        </p:txBody>
      </p:sp>
      <p:graphicFrame>
        <p:nvGraphicFramePr>
          <p:cNvPr id="7" name="23 Gráfico"/>
          <p:cNvGraphicFramePr/>
          <p:nvPr>
            <p:extLst>
              <p:ext uri="{D42A27DB-BD31-4B8C-83A1-F6EECF244321}">
                <p14:modId xmlns:p14="http://schemas.microsoft.com/office/powerpoint/2010/main" val="1722535163"/>
              </p:ext>
            </p:extLst>
          </p:nvPr>
        </p:nvGraphicFramePr>
        <p:xfrm>
          <a:off x="146854" y="1700808"/>
          <a:ext cx="8856984" cy="4270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8 CuadroTexto"/>
          <p:cNvSpPr txBox="1"/>
          <p:nvPr/>
        </p:nvSpPr>
        <p:spPr>
          <a:xfrm>
            <a:off x="1652614" y="6086638"/>
            <a:ext cx="888687" cy="484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50" b="1" dirty="0" smtClean="0">
                <a:latin typeface="Calibri" pitchFamily="34" charset="0"/>
              </a:rPr>
              <a:t>Incremento</a:t>
            </a:r>
          </a:p>
          <a:p>
            <a:pPr algn="ctr"/>
            <a:r>
              <a:rPr lang="es-MX" sz="850" b="1" dirty="0" smtClean="0">
                <a:latin typeface="Calibri" pitchFamily="34" charset="0"/>
              </a:rPr>
              <a:t>2006-2007:</a:t>
            </a:r>
          </a:p>
          <a:p>
            <a:pPr algn="ctr"/>
            <a:r>
              <a:rPr lang="es-MX" sz="850" b="1" dirty="0" smtClean="0">
                <a:latin typeface="Calibri" pitchFamily="34" charset="0"/>
              </a:rPr>
              <a:t>187.6%</a:t>
            </a:r>
            <a:endParaRPr lang="es-ES" sz="850" dirty="0">
              <a:latin typeface="Calibri" pitchFamily="34" charset="0"/>
            </a:endParaRPr>
          </a:p>
        </p:txBody>
      </p:sp>
      <p:sp>
        <p:nvSpPr>
          <p:cNvPr id="9" name="9 CuadroTexto"/>
          <p:cNvSpPr txBox="1"/>
          <p:nvPr/>
        </p:nvSpPr>
        <p:spPr>
          <a:xfrm>
            <a:off x="2307873" y="6082444"/>
            <a:ext cx="828510" cy="484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50" b="1" dirty="0" smtClean="0">
                <a:latin typeface="Calibri" pitchFamily="34" charset="0"/>
              </a:rPr>
              <a:t>Incremento</a:t>
            </a:r>
          </a:p>
          <a:p>
            <a:pPr algn="ctr"/>
            <a:r>
              <a:rPr lang="es-MX" sz="850" b="1" dirty="0" smtClean="0">
                <a:latin typeface="Calibri" pitchFamily="34" charset="0"/>
              </a:rPr>
              <a:t>2007-2008:</a:t>
            </a:r>
          </a:p>
          <a:p>
            <a:pPr algn="ctr"/>
            <a:r>
              <a:rPr lang="es-MX" sz="850" b="1" dirty="0" smtClean="0">
                <a:latin typeface="Calibri" pitchFamily="34" charset="0"/>
              </a:rPr>
              <a:t>116.2%</a:t>
            </a:r>
            <a:endParaRPr lang="es-ES" sz="850" dirty="0">
              <a:latin typeface="Calibri" pitchFamily="34" charset="0"/>
            </a:endParaRPr>
          </a:p>
        </p:txBody>
      </p:sp>
      <p:sp>
        <p:nvSpPr>
          <p:cNvPr id="10" name="14 CuadroTexto"/>
          <p:cNvSpPr txBox="1"/>
          <p:nvPr/>
        </p:nvSpPr>
        <p:spPr>
          <a:xfrm>
            <a:off x="2905709" y="6082444"/>
            <a:ext cx="879195" cy="484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50" b="1" dirty="0" smtClean="0">
                <a:latin typeface="Calibri" pitchFamily="34" charset="0"/>
              </a:rPr>
              <a:t>Incremento</a:t>
            </a:r>
          </a:p>
          <a:p>
            <a:pPr algn="ctr"/>
            <a:r>
              <a:rPr lang="es-MX" sz="850" b="1" dirty="0" smtClean="0">
                <a:latin typeface="Calibri" pitchFamily="34" charset="0"/>
              </a:rPr>
              <a:t>2008-2009:</a:t>
            </a:r>
          </a:p>
          <a:p>
            <a:pPr algn="ctr"/>
            <a:r>
              <a:rPr lang="es-MX" sz="850" b="1" dirty="0" smtClean="0">
                <a:latin typeface="Calibri" pitchFamily="34" charset="0"/>
              </a:rPr>
              <a:t>133.8%</a:t>
            </a:r>
            <a:endParaRPr lang="es-ES" sz="850" dirty="0">
              <a:latin typeface="Calibri" pitchFamily="34" charset="0"/>
            </a:endParaRPr>
          </a:p>
        </p:txBody>
      </p:sp>
      <p:sp>
        <p:nvSpPr>
          <p:cNvPr id="11" name="19 CuadroTexto"/>
          <p:cNvSpPr txBox="1"/>
          <p:nvPr/>
        </p:nvSpPr>
        <p:spPr>
          <a:xfrm>
            <a:off x="465564" y="6078250"/>
            <a:ext cx="805576" cy="484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50" b="1" dirty="0" smtClean="0">
                <a:latin typeface="Calibri" pitchFamily="34" charset="0"/>
              </a:rPr>
              <a:t>Incremento 2004-2005:</a:t>
            </a:r>
          </a:p>
          <a:p>
            <a:pPr algn="ctr"/>
            <a:r>
              <a:rPr lang="es-MX" sz="850" b="1" dirty="0" smtClean="0">
                <a:latin typeface="Calibri" pitchFamily="34" charset="0"/>
              </a:rPr>
              <a:t>63.6%</a:t>
            </a:r>
            <a:endParaRPr lang="es-ES" sz="850" dirty="0">
              <a:latin typeface="Calibri" pitchFamily="34" charset="0"/>
            </a:endParaRPr>
          </a:p>
        </p:txBody>
      </p:sp>
      <p:sp>
        <p:nvSpPr>
          <p:cNvPr id="12" name="20 CuadroTexto"/>
          <p:cNvSpPr txBox="1"/>
          <p:nvPr/>
        </p:nvSpPr>
        <p:spPr>
          <a:xfrm>
            <a:off x="1038190" y="6082444"/>
            <a:ext cx="902670" cy="484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50" b="1" dirty="0" smtClean="0">
                <a:latin typeface="Calibri" pitchFamily="34" charset="0"/>
              </a:rPr>
              <a:t>Incremento</a:t>
            </a:r>
          </a:p>
          <a:p>
            <a:pPr algn="ctr"/>
            <a:r>
              <a:rPr lang="es-MX" sz="850" b="1" dirty="0" smtClean="0">
                <a:latin typeface="Calibri" pitchFamily="34" charset="0"/>
              </a:rPr>
              <a:t>2005-2006:</a:t>
            </a:r>
          </a:p>
          <a:p>
            <a:pPr algn="ctr"/>
            <a:r>
              <a:rPr lang="es-MX" sz="850" b="1" dirty="0" smtClean="0">
                <a:latin typeface="Calibri" pitchFamily="34" charset="0"/>
              </a:rPr>
              <a:t>51.9%</a:t>
            </a:r>
            <a:endParaRPr lang="es-ES" sz="850" dirty="0">
              <a:latin typeface="Calibri" pitchFamily="34" charset="0"/>
            </a:endParaRPr>
          </a:p>
        </p:txBody>
      </p:sp>
      <p:sp>
        <p:nvSpPr>
          <p:cNvPr id="13" name="16 CuadroTexto"/>
          <p:cNvSpPr txBox="1"/>
          <p:nvPr/>
        </p:nvSpPr>
        <p:spPr>
          <a:xfrm>
            <a:off x="3496381" y="6082444"/>
            <a:ext cx="910432" cy="484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50" b="1" dirty="0" smtClean="0">
                <a:latin typeface="Calibri" pitchFamily="34" charset="0"/>
              </a:rPr>
              <a:t>Decremento</a:t>
            </a:r>
          </a:p>
          <a:p>
            <a:pPr algn="ctr"/>
            <a:r>
              <a:rPr lang="es-MX" sz="850" b="1" dirty="0" smtClean="0">
                <a:latin typeface="Calibri" pitchFamily="34" charset="0"/>
              </a:rPr>
              <a:t>2009-2010:</a:t>
            </a:r>
          </a:p>
          <a:p>
            <a:pPr algn="ctr"/>
            <a:r>
              <a:rPr lang="es-MX" sz="850" b="1" dirty="0" smtClean="0">
                <a:latin typeface="Calibri" pitchFamily="34" charset="0"/>
              </a:rPr>
              <a:t>-6.9%</a:t>
            </a:r>
            <a:endParaRPr lang="es-ES" sz="850" dirty="0">
              <a:latin typeface="Calibri" pitchFamily="34" charset="0"/>
            </a:endParaRPr>
          </a:p>
        </p:txBody>
      </p:sp>
      <p:sp>
        <p:nvSpPr>
          <p:cNvPr id="14" name="18 CuadroTexto"/>
          <p:cNvSpPr txBox="1"/>
          <p:nvPr/>
        </p:nvSpPr>
        <p:spPr>
          <a:xfrm>
            <a:off x="4142239" y="6082444"/>
            <a:ext cx="877774" cy="484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50" b="1" dirty="0" smtClean="0">
                <a:latin typeface="Calibri" pitchFamily="34" charset="0"/>
              </a:rPr>
              <a:t>Incremento</a:t>
            </a:r>
          </a:p>
          <a:p>
            <a:pPr algn="ctr"/>
            <a:r>
              <a:rPr lang="es-MX" sz="850" b="1" dirty="0" smtClean="0">
                <a:latin typeface="Calibri" pitchFamily="34" charset="0"/>
              </a:rPr>
              <a:t>2010-2011:</a:t>
            </a:r>
          </a:p>
          <a:p>
            <a:pPr algn="ctr"/>
            <a:r>
              <a:rPr lang="es-MX" sz="850" b="1" dirty="0" smtClean="0">
                <a:latin typeface="Calibri" pitchFamily="34" charset="0"/>
              </a:rPr>
              <a:t>5.0%</a:t>
            </a:r>
            <a:endParaRPr lang="es-ES" sz="850" dirty="0">
              <a:latin typeface="Calibri" pitchFamily="34" charset="0"/>
            </a:endParaRPr>
          </a:p>
        </p:txBody>
      </p:sp>
      <p:sp>
        <p:nvSpPr>
          <p:cNvPr id="15" name="18 CuadroTexto"/>
          <p:cNvSpPr txBox="1"/>
          <p:nvPr/>
        </p:nvSpPr>
        <p:spPr>
          <a:xfrm>
            <a:off x="4755439" y="6082444"/>
            <a:ext cx="877774" cy="484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50" b="1" dirty="0" smtClean="0">
                <a:latin typeface="Calibri" pitchFamily="34" charset="0"/>
              </a:rPr>
              <a:t>Decremento</a:t>
            </a:r>
          </a:p>
          <a:p>
            <a:pPr algn="ctr"/>
            <a:r>
              <a:rPr lang="es-MX" sz="850" b="1" dirty="0" smtClean="0">
                <a:latin typeface="Calibri" pitchFamily="34" charset="0"/>
              </a:rPr>
              <a:t>2011-2012:</a:t>
            </a:r>
          </a:p>
          <a:p>
            <a:pPr algn="ctr"/>
            <a:r>
              <a:rPr lang="es-MX" sz="850" b="1" dirty="0" smtClean="0">
                <a:latin typeface="Calibri" pitchFamily="34" charset="0"/>
              </a:rPr>
              <a:t>-2.6%</a:t>
            </a:r>
            <a:endParaRPr lang="es-ES" sz="850" dirty="0">
              <a:latin typeface="Calibri" pitchFamily="34" charset="0"/>
            </a:endParaRPr>
          </a:p>
        </p:txBody>
      </p:sp>
      <p:sp>
        <p:nvSpPr>
          <p:cNvPr id="20" name="Elipse 19"/>
          <p:cNvSpPr/>
          <p:nvPr/>
        </p:nvSpPr>
        <p:spPr>
          <a:xfrm>
            <a:off x="763258" y="5215900"/>
            <a:ext cx="216000" cy="216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21" name="Flecha derecha 20"/>
          <p:cNvSpPr/>
          <p:nvPr/>
        </p:nvSpPr>
        <p:spPr>
          <a:xfrm rot="18720000">
            <a:off x="820148" y="5256830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30" name="Elipse 29"/>
          <p:cNvSpPr/>
          <p:nvPr/>
        </p:nvSpPr>
        <p:spPr>
          <a:xfrm>
            <a:off x="3846525" y="5227739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31" name="Flecha derecha 30"/>
          <p:cNvSpPr/>
          <p:nvPr/>
        </p:nvSpPr>
        <p:spPr>
          <a:xfrm rot="2460000">
            <a:off x="3904681" y="5272140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34" name="18 CuadroTexto"/>
          <p:cNvSpPr txBox="1"/>
          <p:nvPr/>
        </p:nvSpPr>
        <p:spPr>
          <a:xfrm>
            <a:off x="5358743" y="6082150"/>
            <a:ext cx="877774" cy="484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50" b="1" dirty="0" smtClean="0">
                <a:latin typeface="Calibri" pitchFamily="34" charset="0"/>
              </a:rPr>
              <a:t>Incremento</a:t>
            </a:r>
          </a:p>
          <a:p>
            <a:pPr algn="ctr"/>
            <a:r>
              <a:rPr lang="es-MX" sz="850" b="1" dirty="0" smtClean="0">
                <a:latin typeface="Calibri" pitchFamily="34" charset="0"/>
              </a:rPr>
              <a:t>2012-2013:</a:t>
            </a:r>
          </a:p>
          <a:p>
            <a:pPr algn="ctr"/>
            <a:r>
              <a:rPr lang="es-MX" sz="850" b="1" dirty="0" smtClean="0">
                <a:latin typeface="Calibri" pitchFamily="34" charset="0"/>
              </a:rPr>
              <a:t>13.0%</a:t>
            </a:r>
            <a:endParaRPr lang="es-ES" sz="850" dirty="0">
              <a:latin typeface="Calibri" pitchFamily="34" charset="0"/>
            </a:endParaRPr>
          </a:p>
        </p:txBody>
      </p:sp>
      <p:sp>
        <p:nvSpPr>
          <p:cNvPr id="37" name="18 CuadroTexto"/>
          <p:cNvSpPr txBox="1"/>
          <p:nvPr/>
        </p:nvSpPr>
        <p:spPr>
          <a:xfrm>
            <a:off x="5994210" y="6081729"/>
            <a:ext cx="877774" cy="484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50" b="1" dirty="0" smtClean="0">
                <a:latin typeface="Calibri" pitchFamily="34" charset="0"/>
              </a:rPr>
              <a:t>Incremento</a:t>
            </a:r>
          </a:p>
          <a:p>
            <a:pPr algn="ctr"/>
            <a:r>
              <a:rPr lang="es-MX" sz="850" b="1" dirty="0" smtClean="0">
                <a:latin typeface="Calibri" pitchFamily="34" charset="0"/>
              </a:rPr>
              <a:t>2013-2014:</a:t>
            </a:r>
          </a:p>
          <a:p>
            <a:pPr algn="ctr"/>
            <a:r>
              <a:rPr lang="es-MX" sz="850" b="1" dirty="0" smtClean="0">
                <a:latin typeface="Calibri" pitchFamily="34" charset="0"/>
              </a:rPr>
              <a:t>8.2%</a:t>
            </a:r>
            <a:endParaRPr lang="es-ES" sz="850" dirty="0">
              <a:latin typeface="Calibri" pitchFamily="34" charset="0"/>
            </a:endParaRPr>
          </a:p>
        </p:txBody>
      </p:sp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7</a:t>
            </a:fld>
            <a:endParaRPr lang="es-MX" dirty="0"/>
          </a:p>
        </p:txBody>
      </p:sp>
      <p:sp>
        <p:nvSpPr>
          <p:cNvPr id="39" name="18 CuadroTexto"/>
          <p:cNvSpPr txBox="1"/>
          <p:nvPr/>
        </p:nvSpPr>
        <p:spPr>
          <a:xfrm>
            <a:off x="6598916" y="6083755"/>
            <a:ext cx="877774" cy="484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50" b="1" dirty="0" smtClean="0">
                <a:latin typeface="Calibri" pitchFamily="34" charset="0"/>
              </a:rPr>
              <a:t>Decremento</a:t>
            </a:r>
          </a:p>
          <a:p>
            <a:pPr algn="ctr"/>
            <a:r>
              <a:rPr lang="es-MX" sz="850" b="1" dirty="0" smtClean="0">
                <a:latin typeface="Calibri" pitchFamily="34" charset="0"/>
              </a:rPr>
              <a:t>2014-2015:</a:t>
            </a:r>
          </a:p>
          <a:p>
            <a:pPr algn="ctr"/>
            <a:r>
              <a:rPr lang="es-MX" sz="850" b="1" dirty="0" smtClean="0">
                <a:latin typeface="Calibri" pitchFamily="34" charset="0"/>
              </a:rPr>
              <a:t>-4.9%</a:t>
            </a:r>
            <a:endParaRPr lang="es-ES" sz="850" dirty="0">
              <a:latin typeface="Calibri" pitchFamily="34" charset="0"/>
            </a:endParaRPr>
          </a:p>
        </p:txBody>
      </p:sp>
      <p:sp>
        <p:nvSpPr>
          <p:cNvPr id="42" name="Elipse 19"/>
          <p:cNvSpPr/>
          <p:nvPr/>
        </p:nvSpPr>
        <p:spPr>
          <a:xfrm>
            <a:off x="1378411" y="5229200"/>
            <a:ext cx="216000" cy="216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43" name="Flecha derecha 20"/>
          <p:cNvSpPr/>
          <p:nvPr/>
        </p:nvSpPr>
        <p:spPr>
          <a:xfrm rot="18720000">
            <a:off x="1435301" y="5270130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46" name="Elipse 19"/>
          <p:cNvSpPr/>
          <p:nvPr/>
        </p:nvSpPr>
        <p:spPr>
          <a:xfrm>
            <a:off x="1991167" y="5229200"/>
            <a:ext cx="216000" cy="216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47" name="Flecha derecha 20"/>
          <p:cNvSpPr/>
          <p:nvPr/>
        </p:nvSpPr>
        <p:spPr>
          <a:xfrm rot="18720000">
            <a:off x="2048057" y="5270130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48" name="Elipse 19"/>
          <p:cNvSpPr/>
          <p:nvPr/>
        </p:nvSpPr>
        <p:spPr>
          <a:xfrm>
            <a:off x="2617206" y="5231614"/>
            <a:ext cx="216000" cy="216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49" name="Flecha derecha 20"/>
          <p:cNvSpPr/>
          <p:nvPr/>
        </p:nvSpPr>
        <p:spPr>
          <a:xfrm rot="18720000">
            <a:off x="2674096" y="5272544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50" name="Elipse 19"/>
          <p:cNvSpPr/>
          <p:nvPr/>
        </p:nvSpPr>
        <p:spPr>
          <a:xfrm>
            <a:off x="3221968" y="5228210"/>
            <a:ext cx="216000" cy="216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51" name="Flecha derecha 20"/>
          <p:cNvSpPr/>
          <p:nvPr/>
        </p:nvSpPr>
        <p:spPr>
          <a:xfrm rot="18720000">
            <a:off x="3278858" y="5269140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52" name="Elipse 29"/>
          <p:cNvSpPr/>
          <p:nvPr/>
        </p:nvSpPr>
        <p:spPr>
          <a:xfrm>
            <a:off x="5086283" y="5236906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53" name="Flecha derecha 30"/>
          <p:cNvSpPr/>
          <p:nvPr/>
        </p:nvSpPr>
        <p:spPr>
          <a:xfrm rot="2460000">
            <a:off x="5144439" y="5281307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54" name="Elipse 19"/>
          <p:cNvSpPr/>
          <p:nvPr/>
        </p:nvSpPr>
        <p:spPr>
          <a:xfrm>
            <a:off x="4461726" y="5226491"/>
            <a:ext cx="216000" cy="216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55" name="Flecha derecha 20"/>
          <p:cNvSpPr/>
          <p:nvPr/>
        </p:nvSpPr>
        <p:spPr>
          <a:xfrm rot="18720000">
            <a:off x="4518616" y="5267421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56" name="Elipse 29"/>
          <p:cNvSpPr/>
          <p:nvPr/>
        </p:nvSpPr>
        <p:spPr>
          <a:xfrm>
            <a:off x="6929321" y="5236906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57" name="Flecha derecha 30"/>
          <p:cNvSpPr/>
          <p:nvPr/>
        </p:nvSpPr>
        <p:spPr>
          <a:xfrm rot="2460000">
            <a:off x="6987477" y="5281307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58" name="Elipse 19"/>
          <p:cNvSpPr/>
          <p:nvPr/>
        </p:nvSpPr>
        <p:spPr>
          <a:xfrm>
            <a:off x="5700002" y="5229895"/>
            <a:ext cx="216000" cy="216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59" name="Flecha derecha 20"/>
          <p:cNvSpPr/>
          <p:nvPr/>
        </p:nvSpPr>
        <p:spPr>
          <a:xfrm rot="18720000">
            <a:off x="5756892" y="5270825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60" name="Elipse 19"/>
          <p:cNvSpPr/>
          <p:nvPr/>
        </p:nvSpPr>
        <p:spPr>
          <a:xfrm>
            <a:off x="6315650" y="5237377"/>
            <a:ext cx="216000" cy="216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61" name="Flecha derecha 20"/>
          <p:cNvSpPr/>
          <p:nvPr/>
        </p:nvSpPr>
        <p:spPr>
          <a:xfrm rot="18720000">
            <a:off x="6372540" y="5278307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44" name="18 CuadroTexto"/>
          <p:cNvSpPr txBox="1"/>
          <p:nvPr/>
        </p:nvSpPr>
        <p:spPr>
          <a:xfrm>
            <a:off x="7261623" y="6082150"/>
            <a:ext cx="797976" cy="484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50" b="1" dirty="0">
                <a:latin typeface="Calibri" pitchFamily="34" charset="0"/>
              </a:rPr>
              <a:t>Incremento</a:t>
            </a:r>
            <a:endParaRPr lang="es-MX" sz="850" b="1" dirty="0" smtClean="0">
              <a:latin typeface="Calibri" pitchFamily="34" charset="0"/>
            </a:endParaRPr>
          </a:p>
          <a:p>
            <a:pPr algn="ctr"/>
            <a:r>
              <a:rPr lang="es-MX" sz="850" b="1" dirty="0" smtClean="0">
                <a:latin typeface="Calibri" pitchFamily="34" charset="0"/>
              </a:rPr>
              <a:t>2015-2016:</a:t>
            </a:r>
          </a:p>
          <a:p>
            <a:pPr algn="ctr"/>
            <a:r>
              <a:rPr lang="es-MX" sz="850" b="1" dirty="0" smtClean="0">
                <a:latin typeface="Calibri" pitchFamily="34" charset="0"/>
              </a:rPr>
              <a:t>19.2%</a:t>
            </a:r>
            <a:endParaRPr lang="es-ES" sz="850" dirty="0">
              <a:latin typeface="Calibri" pitchFamily="34" charset="0"/>
            </a:endParaRPr>
          </a:p>
        </p:txBody>
      </p:sp>
      <p:sp>
        <p:nvSpPr>
          <p:cNvPr id="45" name="Elipse 44"/>
          <p:cNvSpPr/>
          <p:nvPr/>
        </p:nvSpPr>
        <p:spPr>
          <a:xfrm>
            <a:off x="7556116" y="5229200"/>
            <a:ext cx="216000" cy="216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62" name="Flecha derecha 61"/>
          <p:cNvSpPr/>
          <p:nvPr/>
        </p:nvSpPr>
        <p:spPr>
          <a:xfrm rot="18720000">
            <a:off x="7613006" y="5270130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19995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70</a:t>
            </a:fld>
            <a:endParaRPr lang="es-MX" dirty="0"/>
          </a:p>
        </p:txBody>
      </p:sp>
      <p:sp>
        <p:nvSpPr>
          <p:cNvPr id="4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MX" b="1" dirty="0" smtClean="0">
                <a:solidFill>
                  <a:schemeClr val="bg1"/>
                </a:solidFill>
                <a:latin typeface="Calibri" pitchFamily="34" charset="0"/>
              </a:rPr>
              <a:t>Nota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329356" y="1102092"/>
            <a:ext cx="8516440" cy="304698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/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En el año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2011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el total de solicitudes fue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de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94,048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y está compuesto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por: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89,610 solicitudes de información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pública y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4,288 solicitudes de datos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personales, ambas capturadas por los Entes Obligados en el </a:t>
            </a:r>
            <a:r>
              <a:rPr lang="es-MX" sz="1200" b="1" i="1" kern="0" dirty="0" smtClea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SICRESI,</a:t>
            </a:r>
            <a:r>
              <a:rPr lang="es-MX" sz="1200" b="1" kern="0" dirty="0" smtClea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más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150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solicitudes del Fideicomiso Central de Abasto de la Ciudad de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México. El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total de solicitudes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correspondientes al Fideicomiso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se consultó en el Sistema de Reportes Estadísticos INFOMEX II ya que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dicho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Ente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no capturó sus solicitudes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en el </a:t>
            </a:r>
            <a:r>
              <a:rPr lang="es-MX" sz="1200" b="1" i="1" kern="0" dirty="0" smtClea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SICRESI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s-MX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s-MX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Para 2010, la cifra fue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de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89,571,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y está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compuesta por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86,249 solicitudes de información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pública y 3,128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solicitudes de datos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personales, además de 194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solicitudes del Fideicomiso Central de Abasto de la Ciudad de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México. El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total de solicitudes del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Fideicomiso se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consultó el Sistema de Reportes Estadísticos INFOMEX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II,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ya que dicho Ente público no entregó su informe estadístico de solicitudes de información pública y de datos personales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de 2010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s-MX" sz="12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s-MX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Para el año 2009,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el total de solicitudes fue de 96,233 y está compuesto por: 91,523 solicitudes de información pública y 2,640 solicitudes de datos personales; completan la cifra 390 solicitudes del Fideicomiso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Central de Abasto de la Ciudad de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México; 345 solicitudes del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Fideicomiso Museo del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Estanquillo;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830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solicitudes de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la Delegación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Xochimilco (correspondientes al cuarto trimestre de 2009) y 505 solicitudes de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la Universidad Autónoma de la Ciudad de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México. Los datos para estos Entes Obligados se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tomaron del Sistema de Reportes Estadísticos INFOMEX II, ya que dichos Entes públicos NO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presentaron o presentaron incompleto (Delegación Xochimilco) su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informe estadístico de solicitudes de información pública y de datos personales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2009.</a:t>
            </a:r>
            <a:endParaRPr lang="es-MX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4278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8</a:t>
            </a:fld>
            <a:endParaRPr lang="es-MX" dirty="0"/>
          </a:p>
        </p:txBody>
      </p:sp>
      <p:sp>
        <p:nvSpPr>
          <p:cNvPr id="39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1.2 Total de solicitudes por año y mes</a:t>
            </a: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2006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- 2017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0" name="8 CuadroTexto"/>
          <p:cNvSpPr txBox="1"/>
          <p:nvPr/>
        </p:nvSpPr>
        <p:spPr>
          <a:xfrm>
            <a:off x="1700233" y="1124744"/>
            <a:ext cx="57292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100" b="1" dirty="0" smtClean="0">
                <a:latin typeface="Calibri" pitchFamily="34" charset="0"/>
              </a:rPr>
              <a:t>Total de solicitudes, 2006-2017: 926,695</a:t>
            </a:r>
            <a:endParaRPr lang="es-MX" sz="1100" b="1" dirty="0">
              <a:latin typeface="Calibri" pitchFamily="34" charset="0"/>
            </a:endParaRPr>
          </a:p>
        </p:txBody>
      </p:sp>
      <p:graphicFrame>
        <p:nvGraphicFramePr>
          <p:cNvPr id="41" name="6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6479893"/>
              </p:ext>
            </p:extLst>
          </p:nvPr>
        </p:nvGraphicFramePr>
        <p:xfrm>
          <a:off x="214313" y="1386355"/>
          <a:ext cx="8715375" cy="53550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7065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9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1.3 Total de solicitudes por 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Sujeto Obligado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2006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- 2017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2671122"/>
              </p:ext>
            </p:extLst>
          </p:nvPr>
        </p:nvGraphicFramePr>
        <p:xfrm>
          <a:off x="66940" y="1068571"/>
          <a:ext cx="9000000" cy="547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2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Sujetos Obligados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1918" marT="0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2006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2007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2008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2009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2010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2011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2012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2013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2014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2015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2016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1t2017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Agencia de Gestión Urbana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Agencia de Protección Sanitaria del Gobierno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Asamblea Constituyente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Asamblea Legislativa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Auditoría Superior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7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Autoridad de la Zona Patrimonio Mundial Natural y Cultural de la Humanidad en Xochimilco, Tláhuac y Milpa Alta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Autoridad del Centro Histórico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Autoridad del Espacio Público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Caja de Previsión de la Policía Auxiliar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Caja de Previsión de la Policía Preventiva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Caja de Previsión para Trabajadores a Lista de Raya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7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Centro de Comando, Control, Cómputo, Comunicaciones y Contacto Ciudadano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Comisión de Derechos Humanos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4221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Overr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_rels/themeOverr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_rels/themeOverr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_rels/themeOverr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_rels/themeOverr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_rels/themeOverr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urrencia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  <a:fontScheme name="Concurrencia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inorFont>
  </a:fontScheme>
  <a:fmtScheme name="Concurrencia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95000" t="-106500" r="5000" b="2065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2.xml><?xml version="1.0" encoding="utf-8"?>
<a:themeOverride xmlns:a="http://schemas.openxmlformats.org/drawingml/2006/main">
  <a:clrScheme name="Concurrencia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  <a:fontScheme name="Concurrencia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inorFont>
  </a:fontScheme>
  <a:fmtScheme name="Concurrencia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95000" t="-106500" r="5000" b="2065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3.xml><?xml version="1.0" encoding="utf-8"?>
<a:themeOverride xmlns:a="http://schemas.openxmlformats.org/drawingml/2006/main">
  <a:clrScheme name="Concurrencia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  <a:fontScheme name="Concurrencia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inorFont>
  </a:fontScheme>
  <a:fmtScheme name="Concurrencia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95000" t="-106500" r="5000" b="2065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4.xml><?xml version="1.0" encoding="utf-8"?>
<a:themeOverride xmlns:a="http://schemas.openxmlformats.org/drawingml/2006/main">
  <a:clrScheme name="Concurrencia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  <a:fontScheme name="Concurrencia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inorFont>
  </a:fontScheme>
  <a:fmtScheme name="Concurrencia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95000" t="-106500" r="5000" b="2065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5.xml><?xml version="1.0" encoding="utf-8"?>
<a:themeOverride xmlns:a="http://schemas.openxmlformats.org/drawingml/2006/main">
  <a:clrScheme name="Concurrencia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  <a:fontScheme name="Concurrencia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inorFont>
  </a:fontScheme>
  <a:fmtScheme name="Concurrencia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95000" t="-106500" r="5000" b="2065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6.xml><?xml version="1.0" encoding="utf-8"?>
<a:themeOverride xmlns:a="http://schemas.openxmlformats.org/drawingml/2006/main">
  <a:clrScheme name="Concurrencia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  <a:fontScheme name="Concurrencia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inorFont>
  </a:fontScheme>
  <a:fmtScheme name="Concurrencia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95000" t="-106500" r="5000" b="2065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8061</TotalTime>
  <Words>11551</Words>
  <Application>Microsoft Office PowerPoint</Application>
  <PresentationFormat>Presentación en pantalla (4:3)</PresentationFormat>
  <Paragraphs>6176</Paragraphs>
  <Slides>70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70</vt:i4>
      </vt:variant>
    </vt:vector>
  </HeadingPairs>
  <TitlesOfParts>
    <vt:vector size="76" baseType="lpstr">
      <vt:lpstr>Arial</vt:lpstr>
      <vt:lpstr>Calibri</vt:lpstr>
      <vt:lpstr>Cambria Math</vt:lpstr>
      <vt:lpstr>Wingdings</vt:lpstr>
      <vt:lpstr>ヒラギノ角ゴ Pro W3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Daniel Atalo Navarro Ramírez</dc:creator>
  <cp:lastModifiedBy>José Luis Cano Echeveste</cp:lastModifiedBy>
  <cp:revision>833</cp:revision>
  <cp:lastPrinted>2017-05-25T17:19:40Z</cp:lastPrinted>
  <dcterms:created xsi:type="dcterms:W3CDTF">2009-04-14T16:15:20Z</dcterms:created>
  <dcterms:modified xsi:type="dcterms:W3CDTF">2017-05-25T19:26:39Z</dcterms:modified>
</cp:coreProperties>
</file>