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8" r:id="rId2"/>
    <p:sldId id="293" r:id="rId3"/>
    <p:sldId id="294" r:id="rId4"/>
    <p:sldId id="295" r:id="rId5"/>
    <p:sldId id="296" r:id="rId6"/>
    <p:sldId id="349" r:id="rId7"/>
    <p:sldId id="624" r:id="rId8"/>
    <p:sldId id="291" r:id="rId9"/>
    <p:sldId id="420" r:id="rId10"/>
    <p:sldId id="683" r:id="rId11"/>
    <p:sldId id="684" r:id="rId12"/>
    <p:sldId id="685" r:id="rId13"/>
    <p:sldId id="686" r:id="rId14"/>
    <p:sldId id="687" r:id="rId15"/>
    <p:sldId id="688" r:id="rId16"/>
    <p:sldId id="689" r:id="rId17"/>
    <p:sldId id="690" r:id="rId18"/>
    <p:sldId id="691" r:id="rId19"/>
    <p:sldId id="299" r:id="rId20"/>
    <p:sldId id="350" r:id="rId21"/>
    <p:sldId id="308" r:id="rId22"/>
    <p:sldId id="635" r:id="rId23"/>
    <p:sldId id="692" r:id="rId24"/>
    <p:sldId id="693" r:id="rId25"/>
    <p:sldId id="694" r:id="rId26"/>
    <p:sldId id="695" r:id="rId27"/>
    <p:sldId id="696" r:id="rId28"/>
    <p:sldId id="697" r:id="rId29"/>
    <p:sldId id="698" r:id="rId30"/>
    <p:sldId id="316" r:id="rId31"/>
    <p:sldId id="318" r:id="rId32"/>
    <p:sldId id="699" r:id="rId33"/>
    <p:sldId id="700" r:id="rId34"/>
    <p:sldId id="701" r:id="rId35"/>
    <p:sldId id="702" r:id="rId36"/>
    <p:sldId id="703" r:id="rId37"/>
    <p:sldId id="704" r:id="rId38"/>
    <p:sldId id="705" r:id="rId39"/>
    <p:sldId id="706" r:id="rId40"/>
    <p:sldId id="707" r:id="rId41"/>
    <p:sldId id="708" r:id="rId42"/>
    <p:sldId id="709" r:id="rId43"/>
    <p:sldId id="710" r:id="rId44"/>
    <p:sldId id="711" r:id="rId45"/>
    <p:sldId id="712" r:id="rId46"/>
    <p:sldId id="713" r:id="rId47"/>
    <p:sldId id="714" r:id="rId48"/>
    <p:sldId id="715" r:id="rId49"/>
    <p:sldId id="716" r:id="rId50"/>
    <p:sldId id="717" r:id="rId51"/>
    <p:sldId id="718" r:id="rId52"/>
    <p:sldId id="719" r:id="rId53"/>
    <p:sldId id="720" r:id="rId54"/>
    <p:sldId id="721" r:id="rId55"/>
    <p:sldId id="722" r:id="rId56"/>
    <p:sldId id="723" r:id="rId57"/>
    <p:sldId id="724" r:id="rId58"/>
    <p:sldId id="725" r:id="rId59"/>
    <p:sldId id="726" r:id="rId60"/>
    <p:sldId id="727" r:id="rId61"/>
    <p:sldId id="728" r:id="rId62"/>
    <p:sldId id="729" r:id="rId63"/>
    <p:sldId id="672" r:id="rId64"/>
    <p:sldId id="673" r:id="rId65"/>
    <p:sldId id="674" r:id="rId66"/>
    <p:sldId id="675" r:id="rId67"/>
    <p:sldId id="676" r:id="rId68"/>
    <p:sldId id="677" r:id="rId69"/>
    <p:sldId id="680" r:id="rId70"/>
    <p:sldId id="681" r:id="rId71"/>
  </p:sldIdLst>
  <p:sldSz cx="9144000" cy="6858000" type="screen4x3"/>
  <p:notesSz cx="6881813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953735"/>
    <a:srgbClr val="17375E"/>
    <a:srgbClr val="33CCCC"/>
    <a:srgbClr val="00FFCC"/>
    <a:srgbClr val="008080"/>
    <a:srgbClr val="EB641B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6522" autoAdjust="0"/>
  </p:normalViewPr>
  <p:slideViewPr>
    <p:cSldViewPr>
      <p:cViewPr varScale="1">
        <p:scale>
          <a:sx n="88" d="100"/>
          <a:sy n="88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Ene-Jun’17</c:v>
                </c:pt>
              </c:strCache>
            </c:strRef>
          </c:cat>
          <c:val>
            <c:numRef>
              <c:f>Hoja1!$B$2:$B$15</c:f>
              <c:numCache>
                <c:formatCode>#,##0</c:formatCode>
                <c:ptCount val="14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  <c:pt idx="12">
                  <c:v>127020</c:v>
                </c:pt>
                <c:pt idx="13">
                  <c:v>76289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275119008"/>
        <c:axId val="275115088"/>
      </c:barChart>
      <c:catAx>
        <c:axId val="2751190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s-ES"/>
          </a:p>
        </c:txPr>
        <c:crossAx val="275115088"/>
        <c:crosses val="autoZero"/>
        <c:auto val="1"/>
        <c:lblAlgn val="ctr"/>
        <c:lblOffset val="100"/>
        <c:noMultiLvlLbl val="0"/>
      </c:catAx>
      <c:valAx>
        <c:axId val="275115088"/>
        <c:scaling>
          <c:orientation val="minMax"/>
          <c:max val="1400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275119008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E-46CB-BBCD-45E505978075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E-46CB-BBCD-45E505978075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E-46CB-BBCD-45E50597807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8E-46CB-BBCD-45E50597807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8E-46CB-BBCD-45E5059780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8E-46CB-BBCD-45E505978075}"/>
              </c:ext>
            </c:extLst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8E-46CB-BBCD-45E5059780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1,470
solicitudes</c:v>
                </c:pt>
                <c:pt idx="1">
                  <c:v>Ene-Jun’13:
845
solicitudes</c:v>
                </c:pt>
                <c:pt idx="2">
                  <c:v>Ene-Jun’14:
1,061
solicitudes</c:v>
                </c:pt>
                <c:pt idx="3">
                  <c:v>Ene-Jun’15:
560
solicitudes</c:v>
                </c:pt>
                <c:pt idx="4">
                  <c:v>Ene-Jun’16:
505
solicitudes</c:v>
                </c:pt>
                <c:pt idx="5">
                  <c:v>Ene-Jun’17:
731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2.6496598639455788</c:v>
                </c:pt>
                <c:pt idx="1">
                  <c:v>4.6485207100591754</c:v>
                </c:pt>
                <c:pt idx="2">
                  <c:v>3.9245994344957631</c:v>
                </c:pt>
                <c:pt idx="3">
                  <c:v>4.1964285714285738</c:v>
                </c:pt>
                <c:pt idx="4">
                  <c:v>4.8910891089108874</c:v>
                </c:pt>
                <c:pt idx="5">
                  <c:v>6.4842681258549906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8E-46CB-BBCD-45E505978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3858064"/>
        <c:axId val="323858456"/>
        <c:axId val="0"/>
      </c:bar3DChart>
      <c:catAx>
        <c:axId val="323858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23858456"/>
        <c:crosses val="autoZero"/>
        <c:auto val="1"/>
        <c:lblAlgn val="ctr"/>
        <c:lblOffset val="100"/>
        <c:noMultiLvlLbl val="0"/>
      </c:catAx>
      <c:valAx>
        <c:axId val="323858456"/>
        <c:scaling>
          <c:orientation val="minMax"/>
          <c:max val="9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23858064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41,542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2.0533436040633575</c:v>
                </c:pt>
                <c:pt idx="1">
                  <c:v>97.946656395936643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44,143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2.0977278390684821</c:v>
                </c:pt>
                <c:pt idx="1">
                  <c:v>97.902272160931517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47,790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2.2724419334588823</c:v>
                </c:pt>
                <c:pt idx="1">
                  <c:v>97.727558066541121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0-419E-9D51-520DAC38A2B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42,558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1.7646505944828232</c:v>
                </c:pt>
                <c:pt idx="1">
                  <c:v>98.235349405517184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80-419E-9D51-520DAC38A2B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57,519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1.6099028147220917</c:v>
                </c:pt>
                <c:pt idx="1">
                  <c:v>98.390097185277909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80-419E-9D51-520DAC38A2B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63,313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1.2619841106881684</c:v>
                </c:pt>
                <c:pt idx="1">
                  <c:v>98.738015889311839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3859632"/>
        <c:axId val="324932016"/>
      </c:barChart>
      <c:catAx>
        <c:axId val="32385963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24932016"/>
        <c:crosses val="autoZero"/>
        <c:auto val="1"/>
        <c:lblAlgn val="ctr"/>
        <c:lblOffset val="100"/>
        <c:noMultiLvlLbl val="0"/>
      </c:catAx>
      <c:valAx>
        <c:axId val="32493201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23859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39234276313055E-3"/>
          <c:y val="2.9201124140000475E-2"/>
          <c:w val="0.97226754351845146"/>
          <c:h val="0.16529799601513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1727027266235284"/>
          <c:y val="0.310180224811375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730191022340662"/>
          <c:w val="0.96088916263053525"/>
          <c:h val="0.55405684537588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Ene-Jun’15: 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Ene-Jun’16: 926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79.589632829373642</c:v>
                </c:pt>
                <c:pt idx="1">
                  <c:v>20.410367170626351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Ene-Jun’17: 799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88.610763454317905</c:v>
                </c:pt>
                <c:pt idx="1">
                  <c:v>11.389236545682103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185936"/>
        <c:axId val="430189856"/>
      </c:barChart>
      <c:catAx>
        <c:axId val="4301859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0189856"/>
        <c:crosses val="autoZero"/>
        <c:auto val="1"/>
        <c:lblAlgn val="ctr"/>
        <c:lblOffset val="100"/>
        <c:noMultiLvlLbl val="0"/>
      </c:catAx>
      <c:valAx>
        <c:axId val="430189856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430185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9760921831295851E-2"/>
          <c:y val="7.142702773693263E-2"/>
          <c:w val="0.94692497298799327"/>
          <c:h val="0.22675975206412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57952820057031E-2"/>
          <c:y val="0.33401803986352568"/>
          <c:w val="0.97923679776321149"/>
          <c:h val="0.48387477880879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41,542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1.6056039670694719</c:v>
                </c:pt>
                <c:pt idx="1">
                  <c:v>5.3415820133840448</c:v>
                </c:pt>
                <c:pt idx="2">
                  <c:v>3.2665735881758224</c:v>
                </c:pt>
                <c:pt idx="3">
                  <c:v>89.786240431370658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0-4DF1-A73E-40BE1CE290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44,143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1.2414199306798359</c:v>
                </c:pt>
                <c:pt idx="1">
                  <c:v>7.0430192782547625</c:v>
                </c:pt>
                <c:pt idx="2">
                  <c:v>4.3925424189565732</c:v>
                </c:pt>
                <c:pt idx="3">
                  <c:v>87.323018372108834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80-4DF1-A73E-40BE1CE290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47,790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0.8704749947687801</c:v>
                </c:pt>
                <c:pt idx="1">
                  <c:v>8.3490269930947889</c:v>
                </c:pt>
                <c:pt idx="2">
                  <c:v>5.0847457627118651</c:v>
                </c:pt>
                <c:pt idx="3">
                  <c:v>85.695752249424558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80-4DF1-A73E-40BE1CE290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42,558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1.0409323746416657</c:v>
                </c:pt>
                <c:pt idx="1">
                  <c:v>7.9139057286526624</c:v>
                </c:pt>
                <c:pt idx="2">
                  <c:v>6.0928615066497489</c:v>
                </c:pt>
                <c:pt idx="3">
                  <c:v>84.952300390055925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80-4DF1-A73E-40BE1CE290F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57,519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1.4986352335749926</c:v>
                </c:pt>
                <c:pt idx="1">
                  <c:v>7.6878944348823861</c:v>
                </c:pt>
                <c:pt idx="2">
                  <c:v>8.6910412211617043</c:v>
                </c:pt>
                <c:pt idx="3">
                  <c:v>82.122429110380907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1-43E0-A3C1-80EC174766E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63,313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3.2663118158987885</c:v>
                </c:pt>
                <c:pt idx="1">
                  <c:v>5.6844565886942648</c:v>
                </c:pt>
                <c:pt idx="2">
                  <c:v>5.0400391704705196</c:v>
                </c:pt>
                <c:pt idx="3">
                  <c:v>86.00919242493643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184760"/>
        <c:axId val="430183584"/>
      </c:barChart>
      <c:catAx>
        <c:axId val="43018476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0183584"/>
        <c:crosses val="autoZero"/>
        <c:auto val="1"/>
        <c:lblAlgn val="ctr"/>
        <c:lblOffset val="100"/>
        <c:noMultiLvlLbl val="0"/>
      </c:catAx>
      <c:valAx>
        <c:axId val="4301835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30184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884689579945647E-3"/>
          <c:y val="1.893217700098242E-2"/>
          <c:w val="0.9844917483915927"/>
          <c:h val="0.15572263307297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7F-4843-B67F-0072C53F1BD4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7F-4843-B67F-0072C53F1BD4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7F-4843-B67F-0072C53F1BD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07F-4843-B67F-0072C53F1BD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7F-4843-B67F-0072C53F1BD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7F-4843-B67F-0072C53F1BD4}"/>
              </c:ext>
            </c:extLst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07F-4843-B67F-0072C53F1BD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6,434
solicitudes</c:v>
                </c:pt>
                <c:pt idx="1">
                  <c:v>Ene-Jun’13:
7,680
solicitudes</c:v>
                </c:pt>
                <c:pt idx="2">
                  <c:v>Ene-Jun’14:
7,555
solicitudes</c:v>
                </c:pt>
                <c:pt idx="3">
                  <c:v>Ene-Jun’15:
6,261
solicitudes</c:v>
                </c:pt>
                <c:pt idx="4">
                  <c:v>Ene-Jun’16:
8,643
solicitudes</c:v>
                </c:pt>
                <c:pt idx="5">
                  <c:v>Ene-Jun’17:
8,986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2.0400994715573475</c:v>
                </c:pt>
                <c:pt idx="1">
                  <c:v>1.7973958333333286</c:v>
                </c:pt>
                <c:pt idx="2">
                  <c:v>2.0013236267372658</c:v>
                </c:pt>
                <c:pt idx="3">
                  <c:v>1.9666187509982458</c:v>
                </c:pt>
                <c:pt idx="4">
                  <c:v>1.8156889968760859</c:v>
                </c:pt>
                <c:pt idx="5">
                  <c:v>2.3004673937235762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07F-4843-B67F-0072C53F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30185544"/>
        <c:axId val="430188680"/>
        <c:axId val="0"/>
      </c:bar3DChart>
      <c:catAx>
        <c:axId val="4301855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0188680"/>
        <c:crosses val="autoZero"/>
        <c:auto val="1"/>
        <c:lblAlgn val="ctr"/>
        <c:lblOffset val="100"/>
        <c:noMultiLvlLbl val="0"/>
      </c:catAx>
      <c:valAx>
        <c:axId val="430188680"/>
        <c:scaling>
          <c:orientation val="minMax"/>
          <c:max val="2.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30185544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93.856161908203831</c:v>
                </c:pt>
                <c:pt idx="1">
                  <c:v>6.1438380917961695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191-9A11-64A0BCFFD1D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94.197526814707913</c:v>
                </c:pt>
                <c:pt idx="1">
                  <c:v>5.8024731852920919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191-9A11-64A0BCFFD1D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94.837365435814334</c:v>
                </c:pt>
                <c:pt idx="1">
                  <c:v>5.1626345641856695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191-9A11-64A0BCFFD1D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93.64806060795793</c:v>
                </c:pt>
                <c:pt idx="1">
                  <c:v>6.351939392042075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191-9A11-64A0BCFFD1D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92.461527551237495</c:v>
                </c:pt>
                <c:pt idx="1">
                  <c:v>7.5384724487624997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3-4B95-955C-98F93750BFD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94.643316470890852</c:v>
                </c:pt>
                <c:pt idx="1">
                  <c:v>5.3566835291091488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430187112"/>
        <c:axId val="430190640"/>
      </c:barChart>
      <c:catAx>
        <c:axId val="4301871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0190640"/>
        <c:crosses val="autoZero"/>
        <c:auto val="1"/>
        <c:lblAlgn val="ctr"/>
        <c:lblOffset val="50"/>
        <c:noMultiLvlLbl val="0"/>
      </c:catAx>
      <c:valAx>
        <c:axId val="430190640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30187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2526141327379301E-3"/>
          <c:y val="2.8703517515843994E-2"/>
          <c:w val="0.9833809689238816"/>
          <c:h val="0.176168334237372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894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45.07829977628635</c:v>
                </c:pt>
                <c:pt idx="1">
                  <c:v>54.921700223713643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A-4928-B556-18DD986AC7B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919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57.671381936887926</c:v>
                </c:pt>
                <c:pt idx="1">
                  <c:v>42.328618063112074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A-4928-B556-18DD986AC7B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657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46.270928462709279</c:v>
                </c:pt>
                <c:pt idx="1">
                  <c:v>53.729071537290721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A-4928-B556-18DD986AC7B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538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49.442379182156131</c:v>
                </c:pt>
                <c:pt idx="1">
                  <c:v>50.557620817843862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3A-4928-B556-18DD986AC7B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817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58.873929008567927</c:v>
                </c:pt>
                <c:pt idx="1">
                  <c:v>41.126070991432066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C-4DAB-9077-ACBF76DF6D8A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573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glow" dir="t">
                <a:rot lat="0" lon="0" rev="6360000"/>
              </a:lightRig>
            </a:scene3d>
            <a:sp3d prstMaterial="flat"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64.048865619546248</c:v>
                </c:pt>
                <c:pt idx="1">
                  <c:v>35.951134380453752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430183976"/>
        <c:axId val="430189072"/>
      </c:barChart>
      <c:catAx>
        <c:axId val="43018397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0189072"/>
        <c:crosses val="autoZero"/>
        <c:auto val="1"/>
        <c:lblAlgn val="ctr"/>
        <c:lblOffset val="50"/>
        <c:noMultiLvlLbl val="0"/>
      </c:catAx>
      <c:valAx>
        <c:axId val="430189072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30183976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>
        <c:manualLayout>
          <c:xMode val="edge"/>
          <c:yMode val="edge"/>
          <c:x val="9.6109610229978895E-3"/>
          <c:y val="2.0833916589676912E-2"/>
          <c:w val="0.98033617440594478"/>
          <c:h val="0.1871729674419996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97.256628445641809</c:v>
                </c:pt>
                <c:pt idx="1">
                  <c:v>2.7433715543581827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D-4B0C-8B09-5C4D67EA42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96.759274444845346</c:v>
                </c:pt>
                <c:pt idx="1">
                  <c:v>3.2407255551546563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D-4B0C-8B09-5C4D67EA42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97.985877995138324</c:v>
                </c:pt>
                <c:pt idx="1">
                  <c:v>2.0141220048616737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D-4B0C-8B09-5C4D67EA42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98.127915349215783</c:v>
                </c:pt>
                <c:pt idx="1">
                  <c:v>1.8720846507842095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BD-4B0C-8B09-5C4D67EA42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97.090040895444758</c:v>
                </c:pt>
                <c:pt idx="1">
                  <c:v>2.9099591045552322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C-4E7B-8FB3-529C4C35AF4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95.550030009431524</c:v>
                </c:pt>
                <c:pt idx="1">
                  <c:v>4.449969990568464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190248"/>
        <c:axId val="430188288"/>
      </c:barChart>
      <c:catAx>
        <c:axId val="43019024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0188288"/>
        <c:crosses val="autoZero"/>
        <c:auto val="1"/>
        <c:lblAlgn val="ctr"/>
        <c:lblOffset val="100"/>
        <c:noMultiLvlLbl val="0"/>
      </c:catAx>
      <c:valAx>
        <c:axId val="4301882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30190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8657371403174E-2"/>
          <c:y val="1.893217700098233E-2"/>
          <c:w val="0.971635716071230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96.491112790353853</c:v>
                </c:pt>
                <c:pt idx="1">
                  <c:v>0.76551565528797183</c:v>
                </c:pt>
                <c:pt idx="2">
                  <c:v>1.7774419292308705</c:v>
                </c:pt>
                <c:pt idx="3">
                  <c:v>0.16755922068535006</c:v>
                </c:pt>
                <c:pt idx="4">
                  <c:v>0.79837040444196206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9-4C92-9290-76AEC0271C4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96.263981369108137</c:v>
                </c:pt>
                <c:pt idx="1">
                  <c:v>0.49529307573719944</c:v>
                </c:pt>
                <c:pt idx="2">
                  <c:v>1.2562731656115722</c:v>
                </c:pt>
                <c:pt idx="3">
                  <c:v>0.1213632039885853</c:v>
                </c:pt>
                <c:pt idx="4">
                  <c:v>1.8630891855544987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9-4C92-9290-76AEC0271C4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97.696492649612225</c:v>
                </c:pt>
                <c:pt idx="1">
                  <c:v>0.28938534552610257</c:v>
                </c:pt>
                <c:pt idx="2">
                  <c:v>1.0533626577150133</c:v>
                </c:pt>
                <c:pt idx="3">
                  <c:v>0.15048037967357333</c:v>
                </c:pt>
                <c:pt idx="4">
                  <c:v>0.81027896747308714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59-4C92-9290-76AEC0271C4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97.401621638543659</c:v>
                </c:pt>
                <c:pt idx="1">
                  <c:v>0.72629371067213477</c:v>
                </c:pt>
                <c:pt idx="2">
                  <c:v>1.0456124972607457</c:v>
                </c:pt>
                <c:pt idx="3">
                  <c:v>0.12209247722505714</c:v>
                </c:pt>
                <c:pt idx="4">
                  <c:v>0.70437967629840659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59-4C92-9290-76AEC0271C4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Hoja1!$F$2:$F$6</c:f>
              <c:numCache>
                <c:formatCode>0.0</c:formatCode>
                <c:ptCount val="5"/>
                <c:pt idx="0">
                  <c:v>96.733092215682106</c:v>
                </c:pt>
                <c:pt idx="1">
                  <c:v>0.35694867976266459</c:v>
                </c:pt>
                <c:pt idx="2">
                  <c:v>0.98101789471195899</c:v>
                </c:pt>
                <c:pt idx="3">
                  <c:v>0.11110323144930619</c:v>
                </c:pt>
                <c:pt idx="4">
                  <c:v>1.8178379783939671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F-4EEB-9519-24C9FFBA031B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Hoja1!$G$2:$G$6</c:f>
              <c:numCache>
                <c:formatCode>0.0</c:formatCode>
                <c:ptCount val="5"/>
                <c:pt idx="0">
                  <c:v>94.992711995198491</c:v>
                </c:pt>
                <c:pt idx="1">
                  <c:v>0.55731801423304461</c:v>
                </c:pt>
                <c:pt idx="2">
                  <c:v>0.41798851067478349</c:v>
                </c:pt>
                <c:pt idx="3">
                  <c:v>2.5722369887678984E-2</c:v>
                </c:pt>
                <c:pt idx="4">
                  <c:v>4.0062591100060017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33904800"/>
        <c:axId val="433902448"/>
      </c:barChart>
      <c:valAx>
        <c:axId val="43390244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33904800"/>
        <c:crosses val="autoZero"/>
        <c:crossBetween val="between"/>
      </c:valAx>
      <c:catAx>
        <c:axId val="433904800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33902448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39051944378709907"/>
          <c:w val="0.30885235881035772"/>
          <c:h val="0.542055815729016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6.0091336202648096</c:v>
                </c:pt>
                <c:pt idx="1">
                  <c:v>93.990866379735195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C-4510-862B-8CD4CEF143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6.2157640961721388</c:v>
                </c:pt>
                <c:pt idx="1">
                  <c:v>93.784235903827863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C-4510-862B-8CD4CEF143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4.9224447273990046</c:v>
                </c:pt>
                <c:pt idx="1">
                  <c:v>95.077555272601003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C-4510-862B-8CD4CEF143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5.9887925367060078</c:v>
                </c:pt>
                <c:pt idx="1">
                  <c:v>94.011207463293985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C-4510-862B-8CD4CEF143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4.6568801267049622</c:v>
                </c:pt>
                <c:pt idx="1">
                  <c:v>95.343119873295038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4F-4A40-8115-20F881FF113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1.5090457000771671</c:v>
                </c:pt>
                <c:pt idx="1">
                  <c:v>98.490954299922834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3905584"/>
        <c:axId val="433906368"/>
      </c:barChart>
      <c:catAx>
        <c:axId val="43390558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3906368"/>
        <c:crosses val="autoZero"/>
        <c:auto val="1"/>
        <c:lblAlgn val="ctr"/>
        <c:lblOffset val="100"/>
        <c:noMultiLvlLbl val="0"/>
      </c:catAx>
      <c:valAx>
        <c:axId val="4339063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33905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69397844683924E-3"/>
          <c:y val="1.8932177000982341E-2"/>
          <c:w val="0.984512137540273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2016: 127,020
solicitudes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Hoja1!$L$2:$L$13</c:f>
              <c:numCache>
                <c:formatCode>#,##0</c:formatCode>
                <c:ptCount val="12"/>
                <c:pt idx="0">
                  <c:v>10413</c:v>
                </c:pt>
                <c:pt idx="1">
                  <c:v>12499</c:v>
                </c:pt>
                <c:pt idx="2">
                  <c:v>10683</c:v>
                </c:pt>
                <c:pt idx="3">
                  <c:v>11546</c:v>
                </c:pt>
                <c:pt idx="4">
                  <c:v>17465</c:v>
                </c:pt>
                <c:pt idx="5">
                  <c:v>10022</c:v>
                </c:pt>
                <c:pt idx="6">
                  <c:v>5289</c:v>
                </c:pt>
                <c:pt idx="7">
                  <c:v>13934</c:v>
                </c:pt>
                <c:pt idx="8">
                  <c:v>10169</c:v>
                </c:pt>
                <c:pt idx="9">
                  <c:v>10122</c:v>
                </c:pt>
                <c:pt idx="10">
                  <c:v>10281</c:v>
                </c:pt>
                <c:pt idx="11">
                  <c:v>4597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Ene-Jun’17: 76,289
solicitudes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Hoja1!$M$2:$M$13</c:f>
              <c:numCache>
                <c:formatCode>#,##0</c:formatCode>
                <c:ptCount val="12"/>
                <c:pt idx="0">
                  <c:v>11908</c:v>
                </c:pt>
                <c:pt idx="1">
                  <c:v>12697</c:v>
                </c:pt>
                <c:pt idx="2">
                  <c:v>14854</c:v>
                </c:pt>
                <c:pt idx="3">
                  <c:v>10165</c:v>
                </c:pt>
                <c:pt idx="4">
                  <c:v>13362</c:v>
                </c:pt>
                <c:pt idx="5">
                  <c:v>13303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929272"/>
        <c:axId val="324926920"/>
      </c:lineChart>
      <c:catAx>
        <c:axId val="32492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324926920"/>
        <c:crosses val="autoZero"/>
        <c:auto val="1"/>
        <c:lblAlgn val="ctr"/>
        <c:lblOffset val="100"/>
        <c:noMultiLvlLbl val="0"/>
      </c:catAx>
      <c:valAx>
        <c:axId val="324926920"/>
        <c:scaling>
          <c:orientation val="minMax"/>
          <c:max val="20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324929272"/>
        <c:crosses val="autoZero"/>
        <c:crossBetween val="between"/>
        <c:majorUnit val="10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621042106432"/>
          <c:y val="0.19217968944105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24818274861125741"/>
          <c:w val="0.6791952512486833"/>
          <c:h val="0.721269514735037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1.8300095278772546</c:v>
                </c:pt>
                <c:pt idx="1">
                  <c:v>4.1791240923875543</c:v>
                </c:pt>
                <c:pt idx="2">
                  <c:v>93.990866379735195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A-4030-BE03-1DF9CA5F082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1.7417259815659134</c:v>
                </c:pt>
                <c:pt idx="1">
                  <c:v>4.4740381146062251</c:v>
                </c:pt>
                <c:pt idx="2">
                  <c:v>93.784235903827863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A-4030-BE03-1DF9CA5F082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1.6523903229540455</c:v>
                </c:pt>
                <c:pt idx="1">
                  <c:v>3.2700544044449589</c:v>
                </c:pt>
                <c:pt idx="2">
                  <c:v>95.077555272601003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AA-4030-BE03-1DF9CA5F082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1.8658234981060013</c:v>
                </c:pt>
                <c:pt idx="1">
                  <c:v>4.1229690386000062</c:v>
                </c:pt>
                <c:pt idx="2">
                  <c:v>94.011207463293985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AA-4030-BE03-1DF9CA5F082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1.2244994444838426</c:v>
                </c:pt>
                <c:pt idx="1">
                  <c:v>3.4323806822211194</c:v>
                </c:pt>
                <c:pt idx="2">
                  <c:v>95.343119873295038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D-4D54-B1A8-9E931EA4DF3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0.43942381891451598</c:v>
                </c:pt>
                <c:pt idx="1">
                  <c:v>1.0696218811626512</c:v>
                </c:pt>
                <c:pt idx="2">
                  <c:v>98.490954299922834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3904016"/>
        <c:axId val="433907152"/>
      </c:barChart>
      <c:valAx>
        <c:axId val="43390715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33904016"/>
        <c:crosses val="autoZero"/>
        <c:crossBetween val="between"/>
      </c:valAx>
      <c:catAx>
        <c:axId val="433904016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3390715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6.8475030552160882E-3"/>
          <c:y val="3.0978597055548677E-2"/>
          <c:w val="0.98435810372921551"/>
          <c:h val="0.14523206034908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AA-4577-A441-09041C3B897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AA-4577-A441-09041C3B897E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AA-4577-A441-09041C3B897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AA-4577-A441-09041C3B8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AA-4577-A441-09041C3B897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AA-4577-A441-09041C3B897E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4AA-4577-A441-09041C3B8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4AA-4577-A441-09041C3B8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4AA-4577-A441-09041C3B897E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281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41,542
solicitudes</c:v>
                </c:pt>
                <c:pt idx="1">
                  <c:v>Ene-Jun’13:
44,143
solicitudes</c:v>
                </c:pt>
                <c:pt idx="2">
                  <c:v>Ene-Jun’14:
47,790
solicitudes</c:v>
                </c:pt>
                <c:pt idx="3">
                  <c:v>Ene-Jun’15:
42,558
solicitudes</c:v>
                </c:pt>
                <c:pt idx="4">
                  <c:v>Ene-Jun’16:
57,519
solicitudes</c:v>
                </c:pt>
                <c:pt idx="5">
                  <c:v>Ene-Jun’17:
63,313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7.2296471041355419</c:v>
                </c:pt>
                <c:pt idx="1">
                  <c:v>7.6262374555422392</c:v>
                </c:pt>
                <c:pt idx="2">
                  <c:v>7.6549905838041905</c:v>
                </c:pt>
                <c:pt idx="3">
                  <c:v>7.8226655387940935</c:v>
                </c:pt>
                <c:pt idx="4">
                  <c:v>8.0630921956222892</c:v>
                </c:pt>
                <c:pt idx="5">
                  <c:v>7.0747081957892322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4AA-4577-A441-09041C3B8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33905976"/>
        <c:axId val="433900096"/>
        <c:axId val="0"/>
      </c:bar3DChart>
      <c:catAx>
        <c:axId val="4339059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3900096"/>
        <c:crosses val="autoZero"/>
        <c:auto val="1"/>
        <c:lblAlgn val="ctr"/>
        <c:lblOffset val="100"/>
        <c:noMultiLvlLbl val="0"/>
      </c:catAx>
      <c:valAx>
        <c:axId val="433900096"/>
        <c:scaling>
          <c:orientation val="minMax"/>
          <c:max val="1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33905976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D-4A11-BB6D-106A9C8977E9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D-4A11-BB6D-106A9C8977E9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5D-4A11-BB6D-106A9C8977E9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5D-4A11-BB6D-106A9C8977E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5D-4A11-BB6D-106A9C8977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5D-4A11-BB6D-106A9C8977E9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5D-4A11-BB6D-106A9C8977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5D-4A11-BB6D-106A9C8977E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85D-4A11-BB6D-106A9C8977E9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46230616840153E-3"/>
                  <c:y val="-1.430001107969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4924612336803061E-3"/>
                  <c:y val="-1.144000886375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4,243
solicitudes</c:v>
                </c:pt>
                <c:pt idx="1">
                  <c:v>Ene-Jun’13:
5,596
solicitudes</c:v>
                </c:pt>
                <c:pt idx="2">
                  <c:v>Ene-Jun’14:
6,836
solicitudes</c:v>
                </c:pt>
                <c:pt idx="3">
                  <c:v>Ene-Jun’15:
6,404
solicitudes</c:v>
                </c:pt>
                <c:pt idx="4">
                  <c:v>Ene-Jun’16:
10,283
solicitudes</c:v>
                </c:pt>
                <c:pt idx="5">
                  <c:v>Ene-Jun’17:
8,858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17.645769502710348</c:v>
                </c:pt>
                <c:pt idx="1">
                  <c:v>17.672265904217319</c:v>
                </c:pt>
                <c:pt idx="2">
                  <c:v>17.747220596840162</c:v>
                </c:pt>
                <c:pt idx="3">
                  <c:v>17.525140537164287</c:v>
                </c:pt>
                <c:pt idx="4">
                  <c:v>16.872410775065671</c:v>
                </c:pt>
                <c:pt idx="5">
                  <c:v>15.944908557236419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85D-4A11-BB6D-106A9C897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37581104"/>
        <c:axId val="437581888"/>
        <c:axId val="0"/>
      </c:bar3DChart>
      <c:catAx>
        <c:axId val="4375811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7581888"/>
        <c:crosses val="autoZero"/>
        <c:auto val="1"/>
        <c:lblAlgn val="ctr"/>
        <c:lblOffset val="100"/>
        <c:noMultiLvlLbl val="0"/>
      </c:catAx>
      <c:valAx>
        <c:axId val="437581888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37581104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3-417F-8974-FE4049F83386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3-417F-8974-FE4049F83386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3-417F-8974-FE4049F83386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3-417F-8974-FE4049F8338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3-417F-8974-FE4049F8338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3-417F-8974-FE4049F83386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3-417F-8974-FE4049F8338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3-417F-8974-FE4049F8338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853-417F-8974-FE4049F83386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153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2880017727509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37,299
solicitudes</c:v>
                </c:pt>
                <c:pt idx="1">
                  <c:v>Ene-Jun’13:
38,547
solicitudes</c:v>
                </c:pt>
                <c:pt idx="2">
                  <c:v>Ene-Jun’14:
40,954
solicitudes</c:v>
                </c:pt>
                <c:pt idx="3">
                  <c:v>Ene-Jun’15:
36,154
solicitudes</c:v>
                </c:pt>
                <c:pt idx="4">
                  <c:v>Ene-Jun’16:
47,236
solicitudes</c:v>
                </c:pt>
                <c:pt idx="5">
                  <c:v>Ene-Jun’17:
54,455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6.0447465079492702</c:v>
                </c:pt>
                <c:pt idx="1">
                  <c:v>6.1678211015124065</c:v>
                </c:pt>
                <c:pt idx="2">
                  <c:v>5.9704058211652091</c:v>
                </c:pt>
                <c:pt idx="3">
                  <c:v>6.1040548763622384</c:v>
                </c:pt>
                <c:pt idx="4">
                  <c:v>6.1453552375307225</c:v>
                </c:pt>
                <c:pt idx="5">
                  <c:v>5.6318244421999744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853-417F-8974-FE4049F833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33906760"/>
        <c:axId val="433903232"/>
        <c:axId val="0"/>
      </c:bar3DChart>
      <c:catAx>
        <c:axId val="4339067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3903232"/>
        <c:crosses val="autoZero"/>
        <c:auto val="1"/>
        <c:lblAlgn val="ctr"/>
        <c:lblOffset val="100"/>
        <c:noMultiLvlLbl val="0"/>
      </c:catAx>
      <c:valAx>
        <c:axId val="433903232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33906760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F-46F6-A9D1-662CA2A637AD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F-46F6-A9D1-662CA2A637AD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F-46F6-A9D1-662CA2A637AD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F-46F6-A9D1-662CA2A63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F-46F6-A9D1-662CA2A637A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F-46F6-A9D1-662CA2A637A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F-46F6-A9D1-662CA2A637A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F-46F6-A9D1-662CA2A637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F-46F6-A9D1-662CA2A637AD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153E-3"/>
                  <c:y val="-1.71600132956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1.430001107969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41,542
solicitudes</c:v>
                </c:pt>
                <c:pt idx="1">
                  <c:v>Ene-Jun’13:
44,143
solicitudes</c:v>
                </c:pt>
                <c:pt idx="2">
                  <c:v>Ene-Jun’14:
47,790
solicitudes</c:v>
                </c:pt>
                <c:pt idx="3">
                  <c:v>Ene-Jun’15:
42,558
solicitudes</c:v>
                </c:pt>
                <c:pt idx="4">
                  <c:v>Ene-Jun’16:
57,519
solicitudes</c:v>
                </c:pt>
                <c:pt idx="5">
                  <c:v>Ene-Jun’17:
63,313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2.9181791921428717</c:v>
                </c:pt>
                <c:pt idx="1">
                  <c:v>2.8542237727385809</c:v>
                </c:pt>
                <c:pt idx="2">
                  <c:v>2.8315965683197533</c:v>
                </c:pt>
                <c:pt idx="3">
                  <c:v>2.8779312937638188</c:v>
                </c:pt>
                <c:pt idx="4">
                  <c:v>2.8786835654305647</c:v>
                </c:pt>
                <c:pt idx="5">
                  <c:v>2.9365849035743179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43F-46F6-A9D1-662CA2A63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33902056"/>
        <c:axId val="433899704"/>
        <c:axId val="0"/>
      </c:bar3DChart>
      <c:catAx>
        <c:axId val="4339020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3899704"/>
        <c:crosses val="autoZero"/>
        <c:auto val="1"/>
        <c:lblAlgn val="ctr"/>
        <c:lblOffset val="100"/>
        <c:noMultiLvlLbl val="0"/>
      </c:catAx>
      <c:valAx>
        <c:axId val="43389970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33902056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100" u="sng"/>
            </a:pPr>
            <a:r>
              <a:rPr lang="es-MX" sz="1100" u="sng" dirty="0"/>
              <a:t>Porcentaje</a:t>
            </a:r>
          </a:p>
        </c:rich>
      </c:tx>
      <c:layout>
        <c:manualLayout>
          <c:xMode val="edge"/>
          <c:yMode val="edge"/>
          <c:x val="0.4563655040150365"/>
          <c:y val="0.109181011137651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898509455233565E-2"/>
          <c:y val="0.18988697023082091"/>
          <c:w val="0.96666023902626486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Ene-Jun’17:
9,516
solicitantes</c:v>
                </c:pt>
              </c:strCache>
            </c:strRef>
          </c:cat>
          <c:val>
            <c:numRef>
              <c:f>Hoja1!$B$2:$L$2</c:f>
              <c:numCache>
                <c:formatCode>0.0</c:formatCode>
                <c:ptCount val="11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44.1060277813177</c:v>
                </c:pt>
                <c:pt idx="9">
                  <c:v>39.84595484477893</c:v>
                </c:pt>
                <c:pt idx="10">
                  <c:v>37.116435477091215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7C-4D44-A7E6-10F5E5DD0484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Ene-Jun’17:
9,516
solicitantes</c:v>
                </c:pt>
              </c:strCache>
            </c:strRef>
          </c:cat>
          <c:val>
            <c:numRef>
              <c:f>Hoja1!$B$3:$L$3</c:f>
              <c:numCache>
                <c:formatCode>0.0</c:formatCode>
                <c:ptCount val="11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55.8939722186823</c:v>
                </c:pt>
                <c:pt idx="9">
                  <c:v>60.15404515522107</c:v>
                </c:pt>
                <c:pt idx="10">
                  <c:v>62.883564522908785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7C-4D44-A7E6-10F5E5DD0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461512"/>
        <c:axId val="272463472"/>
      </c:lineChart>
      <c:catAx>
        <c:axId val="27246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272463472"/>
        <c:crosses val="autoZero"/>
        <c:auto val="1"/>
        <c:lblAlgn val="ctr"/>
        <c:lblOffset val="100"/>
        <c:noMultiLvlLbl val="0"/>
      </c:catAx>
      <c:valAx>
        <c:axId val="27246347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724615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17375E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4011968089010427E-4"/>
                  <c:y val="-0.311143301854365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0706242763979E-17"/>
                  <c:y val="-0.333914012465607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947809021945945E-3"/>
                  <c:y val="-0.357241627614043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0059840445052136E-5"/>
                  <c:y val="-0.316668658117989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0.407928099307975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96814852792931E-3"/>
                  <c:y val="-0.451357178462638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</c:v>
                </c:pt>
                <c:pt idx="1">
                  <c:v>Ene-Jun’13</c:v>
                </c:pt>
                <c:pt idx="2">
                  <c:v>Ene-Jun’14</c:v>
                </c:pt>
                <c:pt idx="3">
                  <c:v>Ene-Jun’15</c:v>
                </c:pt>
                <c:pt idx="4">
                  <c:v>Ene-Jun’16</c:v>
                </c:pt>
                <c:pt idx="5">
                  <c:v>Ene-Jun’17</c:v>
                </c:pt>
              </c:strCache>
            </c:strRef>
          </c:cat>
          <c:val>
            <c:numRef>
              <c:f>Hoja1!$B$2:$B$7</c:f>
              <c:numCache>
                <c:formatCode>#,##0</c:formatCode>
                <c:ptCount val="6"/>
                <c:pt idx="0">
                  <c:v>46775</c:v>
                </c:pt>
                <c:pt idx="1">
                  <c:v>51501</c:v>
                </c:pt>
                <c:pt idx="2">
                  <c:v>54825</c:v>
                </c:pt>
                <c:pt idx="3">
                  <c:v>48756</c:v>
                </c:pt>
                <c:pt idx="4">
                  <c:v>65131</c:v>
                </c:pt>
                <c:pt idx="5">
                  <c:v>71745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71"/>
        <c:overlap val="100"/>
        <c:axId val="324934368"/>
        <c:axId val="324931232"/>
      </c:barChart>
      <c:catAx>
        <c:axId val="3249343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24931232"/>
        <c:crosses val="autoZero"/>
        <c:auto val="1"/>
        <c:lblAlgn val="ctr"/>
        <c:lblOffset val="50"/>
        <c:noMultiLvlLbl val="0"/>
      </c:catAx>
      <c:valAx>
        <c:axId val="324931232"/>
        <c:scaling>
          <c:orientation val="minMax"/>
          <c:max val="8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324934368"/>
        <c:crosses val="autoZero"/>
        <c:crossBetween val="between"/>
        <c:majorUnit val="1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003224536784665E-2"/>
          <c:y val="0.28668618250940203"/>
          <c:w val="0.98146018390022971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46,775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91.433458043826832</c:v>
                </c:pt>
                <c:pt idx="1">
                  <c:v>2.38161411010155</c:v>
                </c:pt>
                <c:pt idx="2">
                  <c:v>1.708177445216462</c:v>
                </c:pt>
                <c:pt idx="3">
                  <c:v>4.476750400855158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6E-42ED-BE17-908F688C7C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51,501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90.724451952389273</c:v>
                </c:pt>
                <c:pt idx="1">
                  <c:v>4.1203083435273102</c:v>
                </c:pt>
                <c:pt idx="2">
                  <c:v>1.5145336983747888</c:v>
                </c:pt>
                <c:pt idx="3">
                  <c:v>3.6407060057086271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96E-42ED-BE17-908F688C7C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54,825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87.097127222982223</c:v>
                </c:pt>
                <c:pt idx="1">
                  <c:v>7.1044231646146834</c:v>
                </c:pt>
                <c:pt idx="2">
                  <c:v>2.1614227086183311</c:v>
                </c:pt>
                <c:pt idx="3">
                  <c:v>3.6370269037847693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96E-42ED-BE17-908F688C7C1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48,756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91.547706948888347</c:v>
                </c:pt>
                <c:pt idx="1">
                  <c:v>1.9382229879399457</c:v>
                </c:pt>
                <c:pt idx="2">
                  <c:v>2.4509803921568629</c:v>
                </c:pt>
                <c:pt idx="3">
                  <c:v>4.0630896710148496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6E-42ED-BE17-908F688C7C1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65,131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91.583117102455049</c:v>
                </c:pt>
                <c:pt idx="1">
                  <c:v>2.9264098509158463</c:v>
                </c:pt>
                <c:pt idx="2">
                  <c:v>1.6981161044663831</c:v>
                </c:pt>
                <c:pt idx="3">
                  <c:v>3.7923569421627183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6E-42ED-BE17-908F688C7C1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71,745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92.014774548749045</c:v>
                </c:pt>
                <c:pt idx="1">
                  <c:v>2.3792598787371944</c:v>
                </c:pt>
                <c:pt idx="2">
                  <c:v>2.4099240365182242</c:v>
                </c:pt>
                <c:pt idx="3">
                  <c:v>3.1960415359955396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5115872"/>
        <c:axId val="275116656"/>
      </c:barChart>
      <c:catAx>
        <c:axId val="27511587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275116656"/>
        <c:crosses val="autoZero"/>
        <c:auto val="1"/>
        <c:lblAlgn val="ctr"/>
        <c:lblOffset val="50"/>
        <c:noMultiLvlLbl val="0"/>
      </c:catAx>
      <c:valAx>
        <c:axId val="275116656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2751158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33233179640604E-3"/>
          <c:y val="1.4339160184637021E-2"/>
          <c:w val="0.98163792609620415"/>
          <c:h val="0.13752581524427271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60821019886677E-3"/>
          <c:y val="0.29790813841197133"/>
          <c:w val="0.9822784736881085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41,542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5.2452939194068655</c:v>
                </c:pt>
                <c:pt idx="1">
                  <c:v>32.453902075008422</c:v>
                </c:pt>
                <c:pt idx="2">
                  <c:v>61.012950748639923</c:v>
                </c:pt>
                <c:pt idx="3">
                  <c:v>1.2878532569447787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F-4964-8ABC-53D62F1423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44,143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5.4844482703939468</c:v>
                </c:pt>
                <c:pt idx="1">
                  <c:v>32.229345536098592</c:v>
                </c:pt>
                <c:pt idx="2">
                  <c:v>61.044786262827635</c:v>
                </c:pt>
                <c:pt idx="3">
                  <c:v>1.2414199306798359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F-4964-8ABC-53D62F1423E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47,790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4.6432308014228916</c:v>
                </c:pt>
                <c:pt idx="1">
                  <c:v>33.92759991630048</c:v>
                </c:pt>
                <c:pt idx="2">
                  <c:v>59.374346097509942</c:v>
                </c:pt>
                <c:pt idx="3">
                  <c:v>2.0548231847666876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CF-4964-8ABC-53D62F1423E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42,558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6.3842285821702145</c:v>
                </c:pt>
                <c:pt idx="1">
                  <c:v>32.184313172611496</c:v>
                </c:pt>
                <c:pt idx="2">
                  <c:v>60.418722684336664</c:v>
                </c:pt>
                <c:pt idx="3">
                  <c:v>1.0127355608816204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CF-4964-8ABC-53D62F1423E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57,519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4.3550826683356805</c:v>
                </c:pt>
                <c:pt idx="1">
                  <c:v>25.754967923642624</c:v>
                </c:pt>
                <c:pt idx="2">
                  <c:v>66.230289121855392</c:v>
                </c:pt>
                <c:pt idx="3">
                  <c:v>3.6596602861663099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CF-4964-8ABC-53D62F1423EF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63,313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4.6499139197321249</c:v>
                </c:pt>
                <c:pt idx="1">
                  <c:v>29.281506167769649</c:v>
                </c:pt>
                <c:pt idx="2">
                  <c:v>64.91715761376021</c:v>
                </c:pt>
                <c:pt idx="3">
                  <c:v>1.151422298738016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2574536"/>
        <c:axId val="420812144"/>
      </c:barChart>
      <c:catAx>
        <c:axId val="2725745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0812144"/>
        <c:crosses val="autoZero"/>
        <c:auto val="1"/>
        <c:lblAlgn val="ctr"/>
        <c:lblOffset val="100"/>
        <c:noMultiLvlLbl val="0"/>
      </c:catAx>
      <c:valAx>
        <c:axId val="4208121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272574536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4181738935455667E-3"/>
          <c:y val="1.581380663586399E-2"/>
          <c:w val="0.98234721605006847"/>
          <c:h val="0.1762163272708261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103858830500323E-3"/>
          <c:y val="0.30308478796473659"/>
          <c:w val="0.98368352590452912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 : 30,437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6.3771068107894999</c:v>
                </c:pt>
                <c:pt idx="1">
                  <c:v>22.781483063376811</c:v>
                </c:pt>
                <c:pt idx="2">
                  <c:v>69.888622400367979</c:v>
                </c:pt>
                <c:pt idx="3">
                  <c:v>0.952787725465716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A-4FBB-8206-210A93AFAFA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30,487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5.4777446124577693</c:v>
                </c:pt>
                <c:pt idx="1">
                  <c:v>20.451339915373765</c:v>
                </c:pt>
                <c:pt idx="2">
                  <c:v>73.352576508019808</c:v>
                </c:pt>
                <c:pt idx="3">
                  <c:v>0.7183389641486535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A-4FBB-8206-210A93AFAFA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34,556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4.4941544160203728</c:v>
                </c:pt>
                <c:pt idx="1">
                  <c:v>21.368213913647413</c:v>
                </c:pt>
                <c:pt idx="2">
                  <c:v>73.139252228267154</c:v>
                </c:pt>
                <c:pt idx="3">
                  <c:v>0.9983794420650538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5A-4FBB-8206-210A93AFAFA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31,943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5.7320852768994772</c:v>
                </c:pt>
                <c:pt idx="1">
                  <c:v>20.524058479166015</c:v>
                </c:pt>
                <c:pt idx="2">
                  <c:v>72.958081582819403</c:v>
                </c:pt>
                <c:pt idx="3">
                  <c:v>0.78577466111511129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5A-4FBB-8206-210A93AFAFA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42,303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5.0658345743800677</c:v>
                </c:pt>
                <c:pt idx="1">
                  <c:v>14.731815710469705</c:v>
                </c:pt>
                <c:pt idx="2">
                  <c:v>76.95198922062265</c:v>
                </c:pt>
                <c:pt idx="3">
                  <c:v>3.250360494527575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5A-4FBB-8206-210A93AFAFA2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 46,652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4.2484780931149793</c:v>
                </c:pt>
                <c:pt idx="1">
                  <c:v>17.471919746205948</c:v>
                </c:pt>
                <c:pt idx="2">
                  <c:v>77.360027437194546</c:v>
                </c:pt>
                <c:pt idx="3">
                  <c:v>0.91957472348452374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811752"/>
        <c:axId val="420808616"/>
      </c:barChart>
      <c:catAx>
        <c:axId val="42081175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0808616"/>
        <c:crosses val="autoZero"/>
        <c:auto val="1"/>
        <c:lblAlgn val="ctr"/>
        <c:lblOffset val="100"/>
        <c:noMultiLvlLbl val="0"/>
      </c:catAx>
      <c:valAx>
        <c:axId val="4208086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20811752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1.1927725623078915E-2"/>
          <c:y val="1.5756419221393703E-2"/>
          <c:w val="0.97484457745435693"/>
          <c:h val="0.176168334237372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2196714263433533E-2"/>
          <c:y val="3.9914304178022525E-2"/>
          <c:w val="0.97886452672752056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16-4835-87E4-F71D7212759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16-4835-87E4-F71D7212759E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16-4835-87E4-F71D7212759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16-4835-87E4-F71D7212759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16-4835-87E4-F71D721275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16-4835-87E4-F71D7212759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16-4835-87E4-F71D7212759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16-4835-87E4-F71D7212759E}"/>
              </c:ext>
            </c:extLst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16-4835-87E4-F71D7212759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Ene-Jun’12:
46,616
solicitudes</c:v>
                </c:pt>
                <c:pt idx="1">
                  <c:v>Ene-Jun’13:
51,417
solicitudes</c:v>
                </c:pt>
                <c:pt idx="2">
                  <c:v>Ene-Jun’14:
54,806
solicitudes</c:v>
                </c:pt>
                <c:pt idx="3">
                  <c:v>Ene-Jun’15:
48,700
solicitudes</c:v>
                </c:pt>
                <c:pt idx="4">
                  <c:v>Ene-Jun’16:
64,779
solicitudes</c:v>
                </c:pt>
                <c:pt idx="5">
                  <c:v>Ene-Jun’17:
71,693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3.1909644757164788</c:v>
                </c:pt>
                <c:pt idx="1">
                  <c:v>3.264095532605964</c:v>
                </c:pt>
                <c:pt idx="2">
                  <c:v>3.4000839324161847</c:v>
                </c:pt>
                <c:pt idx="3">
                  <c:v>3.2375154004106759</c:v>
                </c:pt>
                <c:pt idx="4">
                  <c:v>3.2391670140014788</c:v>
                </c:pt>
                <c:pt idx="5">
                  <c:v>3.5531920829090655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D16-4835-87E4-F71D7212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20809792"/>
        <c:axId val="420808224"/>
        <c:axId val="0"/>
      </c:bar3DChart>
      <c:catAx>
        <c:axId val="4208097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0808224"/>
        <c:crosses val="autoZero"/>
        <c:auto val="1"/>
        <c:lblAlgn val="ctr"/>
        <c:lblOffset val="100"/>
        <c:noMultiLvlLbl val="0"/>
      </c:catAx>
      <c:valAx>
        <c:axId val="42080822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0809792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0922570164876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3.8244606661231369E-2"/>
          <c:w val="0.42444196658217331"/>
          <c:h val="0.950086326838250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
46,775
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10.396579369321218</c:v>
                </c:pt>
                <c:pt idx="1">
                  <c:v>8.3142704436130401</c:v>
                </c:pt>
                <c:pt idx="2">
                  <c:v>23.848209513629076</c:v>
                </c:pt>
                <c:pt idx="3">
                  <c:v>13.139497594869054</c:v>
                </c:pt>
                <c:pt idx="4">
                  <c:v>13.900587920897916</c:v>
                </c:pt>
                <c:pt idx="5">
                  <c:v>18.204168893639768</c:v>
                </c:pt>
                <c:pt idx="6">
                  <c:v>12.19668626402993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4-4B12-955C-F9AE491AF43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
51,501
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10.326013087124522</c:v>
                </c:pt>
                <c:pt idx="1">
                  <c:v>6.7435583775072336</c:v>
                </c:pt>
                <c:pt idx="2">
                  <c:v>22.446166093862256</c:v>
                </c:pt>
                <c:pt idx="3">
                  <c:v>10.968719053998951</c:v>
                </c:pt>
                <c:pt idx="4">
                  <c:v>12.456068814197781</c:v>
                </c:pt>
                <c:pt idx="5">
                  <c:v>27.073260713384208</c:v>
                </c:pt>
                <c:pt idx="6">
                  <c:v>9.9862138599250496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4-4B12-955C-F9AE491AF43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
54,825
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15.305061559507523</c:v>
                </c:pt>
                <c:pt idx="1">
                  <c:v>7.3141814865481072</c:v>
                </c:pt>
                <c:pt idx="2">
                  <c:v>20.751481988144093</c:v>
                </c:pt>
                <c:pt idx="3">
                  <c:v>11.376196990424077</c:v>
                </c:pt>
                <c:pt idx="4">
                  <c:v>12.304605563155494</c:v>
                </c:pt>
                <c:pt idx="5">
                  <c:v>24.627450980392158</c:v>
                </c:pt>
                <c:pt idx="6">
                  <c:v>8.3210214318285463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4-4B12-955C-F9AE491AF43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
48,756
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11.452949380589056</c:v>
                </c:pt>
                <c:pt idx="1">
                  <c:v>7.1252768889982772</c:v>
                </c:pt>
                <c:pt idx="2">
                  <c:v>21.494790384773157</c:v>
                </c:pt>
                <c:pt idx="3">
                  <c:v>10.583312823037165</c:v>
                </c:pt>
                <c:pt idx="4">
                  <c:v>14.269013044548363</c:v>
                </c:pt>
                <c:pt idx="5">
                  <c:v>26.158831733530231</c:v>
                </c:pt>
                <c:pt idx="6">
                  <c:v>8.915825744523751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4-4B12-955C-F9AE491AF43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
65,131
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8.8959174586602376</c:v>
                </c:pt>
                <c:pt idx="1">
                  <c:v>7.7658872119267324</c:v>
                </c:pt>
                <c:pt idx="2">
                  <c:v>23.713746142389951</c:v>
                </c:pt>
                <c:pt idx="3">
                  <c:v>9.7280864718797506</c:v>
                </c:pt>
                <c:pt idx="4">
                  <c:v>13.010701509265941</c:v>
                </c:pt>
                <c:pt idx="5">
                  <c:v>28.599284518892691</c:v>
                </c:pt>
                <c:pt idx="6">
                  <c:v>8.286376686984692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A4-4B12-955C-F9AE491AF431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Ene-Jun’17:
71,745
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3.1778250865019003E-3"/>
                  <c:y val="-2.1876700504351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1778250865019584E-3"/>
                  <c:y val="-8.7506802017410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Hoja1!$G$2:$G$8</c:f>
              <c:numCache>
                <c:formatCode>0.0</c:formatCode>
                <c:ptCount val="7"/>
                <c:pt idx="0">
                  <c:v>9.1713708272353482</c:v>
                </c:pt>
                <c:pt idx="1">
                  <c:v>8.5789950519199945</c:v>
                </c:pt>
                <c:pt idx="2">
                  <c:v>22.556275698654961</c:v>
                </c:pt>
                <c:pt idx="3">
                  <c:v>10.680883685274235</c:v>
                </c:pt>
                <c:pt idx="4">
                  <c:v>12.718656352359051</c:v>
                </c:pt>
                <c:pt idx="5">
                  <c:v>29.985364833786328</c:v>
                </c:pt>
                <c:pt idx="6">
                  <c:v>6.3084535507700874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20812928"/>
        <c:axId val="420805480"/>
      </c:barChart>
      <c:valAx>
        <c:axId val="42080548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20812928"/>
        <c:crosses val="autoZero"/>
        <c:crossBetween val="between"/>
      </c:valAx>
      <c:catAx>
        <c:axId val="420812928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2080548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7263990869701349"/>
          <c:y val="8.6523556297104884E-2"/>
          <c:w val="0.2273601231494799"/>
          <c:h val="0.81839031237688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396381883494414E-3"/>
          <c:y val="0.27675744361737575"/>
          <c:w val="0.98317050420323671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Ene-Jun’12: 46,775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3.260288615713522</c:v>
                </c:pt>
                <c:pt idx="1">
                  <c:v>0.22661678246926778</c:v>
                </c:pt>
                <c:pt idx="2">
                  <c:v>96.513094601817201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F-49B0-8D94-B3A4E19C026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Ene-Jun’13: 51,501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1.7611308518281199</c:v>
                </c:pt>
                <c:pt idx="1">
                  <c:v>0.28737306071726765</c:v>
                </c:pt>
                <c:pt idx="2">
                  <c:v>97.951496087454615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F-49B0-8D94-B3A4E19C026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Ene-Jun’14: 54,825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1.9863201094391245</c:v>
                </c:pt>
                <c:pt idx="1">
                  <c:v>0.124031007751938</c:v>
                </c:pt>
                <c:pt idx="2">
                  <c:v>97.889648882808928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F-49B0-8D94-B3A4E19C026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Ene-Jun’15: 48,756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1.210107473951924</c:v>
                </c:pt>
                <c:pt idx="1">
                  <c:v>0.18459266551809009</c:v>
                </c:pt>
                <c:pt idx="2">
                  <c:v>98.605299860529982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CF-49B0-8D94-B3A4E19C026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Ene-Jun’16: 65,131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0.85980562251462433</c:v>
                </c:pt>
                <c:pt idx="1">
                  <c:v>0.11208180436351355</c:v>
                </c:pt>
                <c:pt idx="2">
                  <c:v>99.028112573121859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CF-49B0-8D94-B3A4E19C026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Ene-Jun’16: 71,745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1.0955467279949822</c:v>
                </c:pt>
                <c:pt idx="1">
                  <c:v>0.22858735800404209</c:v>
                </c:pt>
                <c:pt idx="2">
                  <c:v>98.675865914000966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806656"/>
        <c:axId val="420807048"/>
      </c:barChart>
      <c:catAx>
        <c:axId val="4208066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0807048"/>
        <c:crosses val="autoZero"/>
        <c:auto val="1"/>
        <c:lblAlgn val="ctr"/>
        <c:lblOffset val="100"/>
        <c:noMultiLvlLbl val="0"/>
      </c:catAx>
      <c:valAx>
        <c:axId val="420807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20806656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5258860126652602E-3"/>
          <c:y val="1.5662611561678339E-2"/>
          <c:w val="0.98149344002929717"/>
          <c:h val="0.15168376353244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4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6" y="4416428"/>
            <a:ext cx="55038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4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5997"/>
            <a:ext cx="9144002" cy="686999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2656760" y="1484784"/>
            <a:ext cx="6070188" cy="4176464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Elipse 6"/>
          <p:cNvSpPr/>
          <p:nvPr userDrawn="1"/>
        </p:nvSpPr>
        <p:spPr>
          <a:xfrm>
            <a:off x="430668" y="1484784"/>
            <a:ext cx="4285348" cy="4176464"/>
          </a:xfrm>
          <a:prstGeom prst="ellipse">
            <a:avLst/>
          </a:prstGeom>
          <a:solidFill>
            <a:srgbClr val="33CC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26" name="Picture 2" descr="InfoD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00" y="2672978"/>
            <a:ext cx="3442768" cy="18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e 10"/>
          <p:cNvSpPr/>
          <p:nvPr userDrawn="1"/>
        </p:nvSpPr>
        <p:spPr>
          <a:xfrm>
            <a:off x="359672" y="88548"/>
            <a:ext cx="1260000" cy="1260000"/>
          </a:xfrm>
          <a:prstGeom prst="ellipse">
            <a:avLst/>
          </a:prstGeom>
          <a:solidFill>
            <a:srgbClr val="0080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622600" y="5805264"/>
            <a:ext cx="1269880" cy="8425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01/09/2017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09614" y="5940569"/>
            <a:ext cx="1282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Agosto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la Ciudad de México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4543536" y="4360748"/>
            <a:ext cx="4173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</a:rPr>
              <a:t>- Segundo trimestre 2017</a:t>
            </a:r>
            <a:endParaRPr lang="es-ES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24174"/>
              </p:ext>
            </p:extLst>
          </p:nvPr>
        </p:nvGraphicFramePr>
        <p:xfrm>
          <a:off x="66940" y="1068571"/>
          <a:ext cx="9000000" cy="53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60049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6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54013"/>
              </p:ext>
            </p:extLst>
          </p:nvPr>
        </p:nvGraphicFramePr>
        <p:xfrm>
          <a:off x="66940" y="1068571"/>
          <a:ext cx="9000000" cy="53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11936"/>
              </p:ext>
            </p:extLst>
          </p:nvPr>
        </p:nvGraphicFramePr>
        <p:xfrm>
          <a:off x="66940" y="1068571"/>
          <a:ext cx="9000000" cy="54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0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36260"/>
              </p:ext>
            </p:extLst>
          </p:nvPr>
        </p:nvGraphicFramePr>
        <p:xfrm>
          <a:off x="66940" y="1068571"/>
          <a:ext cx="900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9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19021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76881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68236"/>
              </p:ext>
            </p:extLst>
          </p:nvPr>
        </p:nvGraphicFramePr>
        <p:xfrm>
          <a:off x="66940" y="1068571"/>
          <a:ext cx="900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lo Contencioso Administrativo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83290"/>
              </p:ext>
            </p:extLst>
          </p:nvPr>
        </p:nvGraphicFramePr>
        <p:xfrm>
          <a:off x="66940" y="1068571"/>
          <a:ext cx="9000000" cy="48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76,289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Sujetos O</a:t>
                      </a:r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7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obierno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34052"/>
              </p:ext>
            </p:extLst>
          </p:nvPr>
        </p:nvGraphicFramePr>
        <p:xfrm>
          <a:off x="187519" y="1257874"/>
          <a:ext cx="8760800" cy="4860000"/>
        </p:xfrm>
        <a:graphic>
          <a:graphicData uri="http://schemas.openxmlformats.org/drawingml/2006/table">
            <a:tbl>
              <a:tblPr/>
              <a:tblGrid>
                <a:gridCol w="336800"/>
                <a:gridCol w="1080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2t2017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114,123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68,013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171996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882" y="1268760"/>
            <a:ext cx="8640598" cy="5535582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en el </a:t>
            </a:r>
            <a:r>
              <a:rPr lang="es-MX" sz="185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 </a:t>
            </a: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por los Sujetos Obligados supeditados a la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Ley de Transparencia, Acceso a la Información Pública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Rendición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Cuentas de la Ciudad de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 </a:t>
            </a:r>
            <a:r>
              <a:rPr lang="es-MX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a la Ley de Protección de Datos Personales para el Distrito Federal, </a:t>
            </a: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se realizó el presente reporte a fin de: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a conocer el total de solicitudes de información pública (SIP) y de datos personales (SDP) correspondiente al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segundo trimestre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2017,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así como los totales para los años 2006, 2007, 2008, 2009, 2010, 2011, 2012, 2013,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2014, 2015 y 2016.</a:t>
            </a:r>
            <a:endParaRPr lang="es-ES" sz="185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18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2014, 2015, 2016 y segundo trimestre de 2017.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información para la oportuna toma de decisiones para mejorar la política pública de la transparencia y de la promoción del Ejercicio del Derecho de Acceso a la Información (EDAI) y del Derecho a Acceso, Rectificación, Cancelación u Oposición (ARCO) de datos personales en la Ciudad de México.</a:t>
            </a: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999726"/>
            <a:ext cx="6380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3022984881"/>
              </p:ext>
            </p:extLst>
          </p:nvPr>
        </p:nvGraphicFramePr>
        <p:xfrm>
          <a:off x="822822" y="1789666"/>
          <a:ext cx="7493594" cy="379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605426" y="1259247"/>
            <a:ext cx="59189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Ene-Jun’12-17: 338,733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18" name="33 CuadroTexto"/>
          <p:cNvSpPr txBox="1"/>
          <p:nvPr/>
        </p:nvSpPr>
        <p:spPr>
          <a:xfrm>
            <a:off x="1425420" y="581103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Ene-Jun’12-13: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10.1%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4400289" y="473674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Flecha derecha 24"/>
          <p:cNvSpPr/>
          <p:nvPr/>
        </p:nvSpPr>
        <p:spPr>
          <a:xfrm rot="2460000">
            <a:off x="4512698" y="484958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Elipse 25"/>
          <p:cNvSpPr/>
          <p:nvPr/>
        </p:nvSpPr>
        <p:spPr>
          <a:xfrm>
            <a:off x="3184314" y="4741446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Flecha derecha 26"/>
          <p:cNvSpPr/>
          <p:nvPr/>
        </p:nvSpPr>
        <p:spPr>
          <a:xfrm rot="18720000">
            <a:off x="3301570" y="4834236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Elipse 27"/>
          <p:cNvSpPr/>
          <p:nvPr/>
        </p:nvSpPr>
        <p:spPr>
          <a:xfrm>
            <a:off x="5595500" y="4755093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Flecha derecha 28"/>
          <p:cNvSpPr/>
          <p:nvPr/>
        </p:nvSpPr>
        <p:spPr>
          <a:xfrm rot="18720000">
            <a:off x="5712756" y="4847883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33 CuadroTexto"/>
          <p:cNvSpPr txBox="1"/>
          <p:nvPr/>
        </p:nvSpPr>
        <p:spPr>
          <a:xfrm>
            <a:off x="26470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Ene-Jun’13-14: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6.5%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3" name="33 CuadroTexto"/>
          <p:cNvSpPr txBox="1"/>
          <p:nvPr/>
        </p:nvSpPr>
        <p:spPr>
          <a:xfrm>
            <a:off x="3860308" y="581565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Ene-Jun’14-15: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-11.1%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0735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Ene-Jun’15-16: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33.6%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804248" y="4753608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6" name="Flecha derecha 35"/>
          <p:cNvSpPr/>
          <p:nvPr/>
        </p:nvSpPr>
        <p:spPr>
          <a:xfrm rot="18720000">
            <a:off x="6921504" y="484639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33 CuadroTexto"/>
          <p:cNvSpPr txBox="1"/>
          <p:nvPr/>
        </p:nvSpPr>
        <p:spPr>
          <a:xfrm>
            <a:off x="6279808" y="5803779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Ene-Jun’16-17: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10.2%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1962134" y="4736030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Flecha derecha 21"/>
          <p:cNvSpPr/>
          <p:nvPr/>
        </p:nvSpPr>
        <p:spPr>
          <a:xfrm rot="18720000">
            <a:off x="2079390" y="4828820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4328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3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28404"/>
              </p:ext>
            </p:extLst>
          </p:nvPr>
        </p:nvGraphicFramePr>
        <p:xfrm>
          <a:off x="262671" y="1052736"/>
          <a:ext cx="864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32300"/>
              </p:ext>
            </p:extLst>
          </p:nvPr>
        </p:nvGraphicFramePr>
        <p:xfrm>
          <a:off x="262671" y="1052736"/>
          <a:ext cx="864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35269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69446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047249"/>
              </p:ext>
            </p:extLst>
          </p:nvPr>
        </p:nvGraphicFramePr>
        <p:xfrm>
          <a:off x="262671" y="1052736"/>
          <a:ext cx="864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9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74285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lo Contencioso Administrativo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06164"/>
              </p:ext>
            </p:extLst>
          </p:nvPr>
        </p:nvGraphicFramePr>
        <p:xfrm>
          <a:off x="262671" y="1052736"/>
          <a:ext cx="8640000" cy="46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pública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65,131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71,745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Sujetos Obligados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1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7" y="1268760"/>
            <a:ext cx="7500937" cy="5022438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la Ciudad de México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…………………….…. 20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……………..…………..  63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Nota …….……………………………………………………………..….………….. 69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 de 2012 al 2017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1995"/>
              </p:ext>
            </p:extLst>
          </p:nvPr>
        </p:nvGraphicFramePr>
        <p:xfrm>
          <a:off x="557701" y="1268760"/>
          <a:ext cx="8046747" cy="4860000"/>
        </p:xfrm>
        <a:graphic>
          <a:graphicData uri="http://schemas.openxmlformats.org/drawingml/2006/table">
            <a:tbl>
              <a:tblPr/>
              <a:tblGrid>
                <a:gridCol w="306747"/>
                <a:gridCol w="126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2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3" y="6178249"/>
            <a:ext cx="822674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con el mayor/menor número de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de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124744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129973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07635"/>
              </p:ext>
            </p:extLst>
          </p:nvPr>
        </p:nvGraphicFramePr>
        <p:xfrm>
          <a:off x="207976" y="1834418"/>
          <a:ext cx="4248000" cy="4896000"/>
        </p:xfrm>
        <a:graphic>
          <a:graphicData uri="http://schemas.openxmlformats.org/drawingml/2006/table">
            <a:tbl>
              <a:tblPr/>
              <a:tblGrid>
                <a:gridCol w="2808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Sujetos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27,226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37.95%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287768"/>
              </p:ext>
            </p:extLst>
          </p:nvPr>
        </p:nvGraphicFramePr>
        <p:xfrm>
          <a:off x="4716016" y="1823475"/>
          <a:ext cx="4212000" cy="3204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Sujetos O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6000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340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0.46%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7 Gráfico"/>
          <p:cNvGraphicFramePr/>
          <p:nvPr>
            <p:extLst/>
          </p:nvPr>
        </p:nvGraphicFramePr>
        <p:xfrm>
          <a:off x="233872" y="1196752"/>
          <a:ext cx="86586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5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/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1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3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/>
          </p:nvPr>
        </p:nvGraphicFramePr>
        <p:xfrm>
          <a:off x="663824" y="2200538"/>
          <a:ext cx="7796608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</a:t>
            </a:r>
            <a:r>
              <a:rPr lang="es-MX" sz="1100" b="1" dirty="0" smtClean="0">
                <a:latin typeface="Calibri" pitchFamily="34" charset="0"/>
              </a:rPr>
              <a:t>Enero-Junio </a:t>
            </a:r>
            <a:r>
              <a:rPr lang="es-MX" sz="1100" b="1" dirty="0">
                <a:latin typeface="Calibri" pitchFamily="34" charset="0"/>
              </a:rPr>
              <a:t>de </a:t>
            </a:r>
            <a:r>
              <a:rPr lang="es-MX" sz="1100" b="1" dirty="0" smtClean="0">
                <a:latin typeface="Calibri" pitchFamily="34" charset="0"/>
              </a:rPr>
              <a:t>2017 </a:t>
            </a:r>
            <a:r>
              <a:rPr lang="es-MX" sz="1100" b="1" dirty="0">
                <a:latin typeface="Calibri" pitchFamily="34" charset="0"/>
              </a:rPr>
              <a:t>se realizaron </a:t>
            </a:r>
            <a:r>
              <a:rPr lang="es-MX" sz="1100" b="1" dirty="0" smtClean="0">
                <a:latin typeface="Calibri" pitchFamily="34" charset="0"/>
              </a:rPr>
              <a:t>52 </a:t>
            </a:r>
            <a:r>
              <a:rPr lang="es-MX" sz="1100" b="1" dirty="0">
                <a:latin typeface="Calibri" pitchFamily="34" charset="0"/>
              </a:rPr>
              <a:t>solicitudes de información pública sin requerimiento</a:t>
            </a:r>
            <a:r>
              <a:rPr lang="es-MX" sz="1100" b="1" dirty="0" smtClean="0">
                <a:latin typeface="Calibri" pitchFamily="34" charset="0"/>
              </a:rPr>
              <a:t>, 352 en 2016, 56 </a:t>
            </a:r>
            <a:r>
              <a:rPr lang="es-MX" sz="1100" b="1" dirty="0">
                <a:latin typeface="Calibri" pitchFamily="34" charset="0"/>
              </a:rPr>
              <a:t>en 2015, </a:t>
            </a:r>
            <a:r>
              <a:rPr lang="es-MX" sz="1100" b="1" dirty="0" smtClean="0">
                <a:latin typeface="Calibri" pitchFamily="34" charset="0"/>
              </a:rPr>
              <a:t>19 </a:t>
            </a:r>
            <a:r>
              <a:rPr lang="es-MX" sz="1100" b="1" dirty="0">
                <a:latin typeface="Calibri" pitchFamily="34" charset="0"/>
              </a:rPr>
              <a:t>en 2014, </a:t>
            </a:r>
            <a:r>
              <a:rPr lang="es-MX" sz="1100" b="1" dirty="0" smtClean="0">
                <a:latin typeface="Calibri" pitchFamily="34" charset="0"/>
              </a:rPr>
              <a:t>84 </a:t>
            </a:r>
            <a:r>
              <a:rPr lang="es-MX" sz="1100" b="1" dirty="0">
                <a:latin typeface="Calibri" pitchFamily="34" charset="0"/>
              </a:rPr>
              <a:t>en 2013 y </a:t>
            </a:r>
            <a:r>
              <a:rPr lang="es-MX" sz="1100" b="1" dirty="0" smtClean="0">
                <a:latin typeface="Calibri" pitchFamily="34" charset="0"/>
              </a:rPr>
              <a:t>159 </a:t>
            </a:r>
            <a:r>
              <a:rPr lang="es-MX" sz="1100" b="1" dirty="0">
                <a:latin typeface="Calibri" pitchFamily="34" charset="0"/>
              </a:rPr>
              <a:t>en 2012.</a:t>
            </a:r>
          </a:p>
        </p:txBody>
      </p:sp>
    </p:spTree>
    <p:extLst>
      <p:ext uri="{BB962C8B-B14F-4D97-AF65-F5344CB8AC3E}">
        <p14:creationId xmlns:p14="http://schemas.microsoft.com/office/powerpoint/2010/main" val="13963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56186" y="6295607"/>
            <a:ext cx="8424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Enero-Junio de 2017 se realizaron 52 solicitudes de información pública sin requerimiento, 352 en 2016, 56 en 2015, 19 en 2014, 84 en 2013 y 159 en 2012.</a:t>
            </a: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/>
          </p:nvPr>
        </p:nvGraphicFramePr>
        <p:xfrm>
          <a:off x="356186" y="1772817"/>
          <a:ext cx="8424000" cy="4446174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57975921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089000384"/>
                    </a:ext>
                  </a:extLst>
                </a:gridCol>
                <a:gridCol w="612000"/>
                <a:gridCol w="612000"/>
              </a:tblGrid>
              <a:tr h="358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 Jun’17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20,022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23,404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25,862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22,748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27,408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29,984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8,080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8,531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8,988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7,067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10,836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10,717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6,082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6,485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6,231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5,700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8,213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8,622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3,525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3,395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3,419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3,473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4,994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5,726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2,744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2,457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2,369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2,798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4,286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1,819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2,080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2,740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3,129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1,077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1,069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1,153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1,378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2,175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1,258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1,364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1,609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46,616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51,417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54,806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48,700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64,779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71,693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3 CuadroTexto"/>
          <p:cNvSpPr txBox="1"/>
          <p:nvPr/>
        </p:nvSpPr>
        <p:spPr>
          <a:xfrm>
            <a:off x="1043608" y="1052736"/>
            <a:ext cx="7167612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</a:t>
            </a:r>
            <a:r>
              <a:rPr lang="es-MX" sz="1300" b="1" i="1" dirty="0" smtClean="0">
                <a:latin typeface="Calibri" pitchFamily="34" charset="0"/>
              </a:rPr>
              <a:t>”)</a:t>
            </a:r>
            <a:endParaRPr lang="es-MX" sz="1300" b="1" i="1" dirty="0">
              <a:latin typeface="Calibri" pitchFamily="34" charset="0"/>
            </a:endParaRPr>
          </a:p>
          <a:p>
            <a:pPr algn="ctr"/>
            <a:endParaRPr lang="es-MX" sz="1300" b="1" i="1" u="sng" dirty="0">
              <a:latin typeface="Calibri" pitchFamily="34" charset="0"/>
            </a:endParaRPr>
          </a:p>
          <a:p>
            <a:pPr algn="ctr"/>
            <a:r>
              <a:rPr lang="es-MX" sz="1300" b="1" i="1" u="sng" dirty="0">
                <a:latin typeface="Calibri" pitchFamily="34" charset="0"/>
              </a:rPr>
              <a:t>PROMEDIO </a:t>
            </a:r>
            <a:r>
              <a:rPr lang="es-MX" sz="1300" b="1" i="1" u="sng" dirty="0" smtClean="0">
                <a:latin typeface="Calibri" pitchFamily="34" charset="0"/>
              </a:rPr>
              <a:t>Ene-Jun’2017: 7.1</a:t>
            </a:r>
            <a:endParaRPr lang="es-MX" sz="1300" b="1" i="1" u="sng" dirty="0">
              <a:latin typeface="Calibri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0864"/>
              </p:ext>
            </p:extLst>
          </p:nvPr>
        </p:nvGraphicFramePr>
        <p:xfrm>
          <a:off x="604868" y="2017296"/>
          <a:ext cx="7920000" cy="46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a 10 preguntas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Ene-Jun’17: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63,313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Ene-Jun’16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57,519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102565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42,558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Ene-Jun’14: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47,790</a:t>
                      </a: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Ene-Jun’13: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44,143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Ene-Jun’12: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41,542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1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15 Gráfico"/>
          <p:cNvGraphicFramePr/>
          <p:nvPr>
            <p:extLst>
              <p:ext uri="{D42A27DB-BD31-4B8C-83A1-F6EECF244321}">
                <p14:modId xmlns:p14="http://schemas.microsoft.com/office/powerpoint/2010/main" val="2070246555"/>
              </p:ext>
            </p:extLst>
          </p:nvPr>
        </p:nvGraphicFramePr>
        <p:xfrm>
          <a:off x="611560" y="1052736"/>
          <a:ext cx="7992888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0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/>
          </p:nvPr>
        </p:nvGraphicFramePr>
        <p:xfrm>
          <a:off x="183706" y="1010484"/>
          <a:ext cx="8784000" cy="5776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163391275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329810827"/>
                    </a:ext>
                  </a:extLst>
                </a:gridCol>
                <a:gridCol w="504000"/>
                <a:gridCol w="504000"/>
              </a:tblGrid>
              <a:tr h="2061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192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públicos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9,423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10,432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12,448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8,938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12,181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13,912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1,047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1,488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1,507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2,026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3,298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1,232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1,216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2,279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2,306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2,124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1,932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2,038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1,010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1,325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2,149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2,594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1,719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1,830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2,720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1,239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urbano (uso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3,624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2,806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2,059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2,325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4,545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2,589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subsidio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1,158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1,473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1,206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1,252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1,973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1,313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2,989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1,461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1,815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Urbanos (limpieza, jardines, bacheo,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etc.)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1,176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1,128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1,408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1,162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1,690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1,171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1,892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1,740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3,768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1,559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1,496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1,213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1,421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1,886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13,735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19,535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20,953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18,559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24,014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24,127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46,775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51,501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54,825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48,756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65,131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71,745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Sujetos 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/>
          </p:nvPr>
        </p:nvGraphicFramePr>
        <p:xfrm>
          <a:off x="251520" y="1268760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0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Rectángulo"/>
          <p:cNvSpPr/>
          <p:nvPr/>
        </p:nvSpPr>
        <p:spPr>
          <a:xfrm>
            <a:off x="611560" y="1268760"/>
            <a:ext cx="792088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>
              <a:latin typeface="Calibri" pitchFamily="34" charset="0"/>
            </a:endParaRP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/>
          </p:nvPr>
        </p:nvGraphicFramePr>
        <p:xfrm>
          <a:off x="755576" y="2416532"/>
          <a:ext cx="7632848" cy="396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8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2173"/>
              </p:ext>
            </p:extLst>
          </p:nvPr>
        </p:nvGraphicFramePr>
        <p:xfrm>
          <a:off x="135968" y="1988840"/>
          <a:ext cx="8856000" cy="3852000"/>
        </p:xfrm>
        <a:graphic>
          <a:graphicData uri="http://schemas.openxmlformats.org/drawingml/2006/table">
            <a:tbl>
              <a:tblPr/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/>
                <a:gridCol w="612000"/>
                <a:gridCol w="612000">
                  <a:extLst>
                    <a:ext uri="{9D8B030D-6E8A-4147-A177-3AD203B41FA5}">
                      <a16:colId xmlns:a16="http://schemas.microsoft.com/office/drawing/2014/main" xmlns="" val="130228818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542988310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Ene-Jun’17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Tramitada 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88.81%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85.71%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87.17%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87.29%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57,519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88.31%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88.25%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porque el solicitante no atendió la prevención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a petición del solicitante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/>
          </p:nvPr>
        </p:nvGraphicFramePr>
        <p:xfrm>
          <a:off x="223020" y="1628800"/>
          <a:ext cx="8669460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2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2.10.2 Tipo de prevención y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número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de preguntas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prevenidas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4683358" y="1556793"/>
            <a:ext cx="4104455" cy="5040560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7 CuadroTexto"/>
          <p:cNvSpPr txBox="1"/>
          <p:nvPr/>
        </p:nvSpPr>
        <p:spPr>
          <a:xfrm>
            <a:off x="273292" y="1628800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Tipo de prevención</a:t>
            </a:r>
            <a:endParaRPr lang="es-MX" sz="1300" b="1" u="sng" dirty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043608" y="1124744"/>
            <a:ext cx="6773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</a:t>
            </a:r>
            <a:r>
              <a:rPr lang="es-MX" sz="1300" b="1" i="1" u="sng" dirty="0" smtClean="0">
                <a:latin typeface="Calibri" pitchFamily="34" charset="0"/>
              </a:rPr>
              <a:t>Prevenidas”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88577" y="1632994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Número de preguntas </a:t>
            </a:r>
            <a:r>
              <a:rPr lang="es-ES" sz="1300" b="1" u="sng" dirty="0" smtClean="0">
                <a:latin typeface="Calibri" pitchFamily="34" charset="0"/>
              </a:rPr>
              <a:t>que fueron </a:t>
            </a:r>
            <a:r>
              <a:rPr lang="es-ES" sz="1300" b="1" u="sng" dirty="0">
                <a:latin typeface="Calibri" pitchFamily="34" charset="0"/>
              </a:rPr>
              <a:t>prevenidas</a:t>
            </a:r>
            <a:endParaRPr lang="es-MX" sz="1300" b="1" u="sng" dirty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81901"/>
              </p:ext>
            </p:extLst>
          </p:nvPr>
        </p:nvGraphicFramePr>
        <p:xfrm>
          <a:off x="5130486" y="2060848"/>
          <a:ext cx="3183338" cy="4252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/>
              </a:tblGrid>
              <a:tr h="86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</a:t>
                      </a:r>
                    </a:p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</a:t>
                      </a:r>
                    </a:p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Ene-Jun’</a:t>
                      </a:r>
                    </a:p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8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E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189</a:t>
                      </a:r>
                      <a:endParaRPr lang="es-MX" sz="13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</a:t>
                      </a:r>
                      <a:endParaRPr lang="es-MX" sz="13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78610"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7 Gráfico"/>
          <p:cNvGraphicFramePr/>
          <p:nvPr>
            <p:extLst/>
          </p:nvPr>
        </p:nvGraphicFramePr>
        <p:xfrm>
          <a:off x="269875" y="1628800"/>
          <a:ext cx="4030615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9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 notificó al solicitante ampliación del plazo para entregar la información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251520" y="1628800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/>
          </p:nvPr>
        </p:nvGraphicFramePr>
        <p:xfrm>
          <a:off x="85732" y="1916832"/>
          <a:ext cx="9000000" cy="4176000"/>
        </p:xfrm>
        <a:graphic>
          <a:graphicData uri="http://schemas.openxmlformats.org/drawingml/2006/table">
            <a:tbl>
              <a:tblPr/>
              <a:tblGrid>
                <a:gridCol w="16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17916864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895719137"/>
                    </a:ext>
                  </a:extLst>
                </a:gridCol>
                <a:gridCol w="612000"/>
                <a:gridCol w="612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30,437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30,487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34,556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31,943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42,303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46,652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información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3,406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4,656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4,564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3,480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5,275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6,631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6,434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7,680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7,555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6,261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8,643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8,986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Improcedente</a:t>
                      </a:r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(conforme al Artículo 57,</a:t>
                      </a:r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párrafo 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41,542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44,143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47,790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42,558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57,519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63,313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/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2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</a:t>
            </a:r>
            <a:r>
              <a:rPr lang="es-MX" sz="1300" b="1" dirty="0" smtClean="0">
                <a:latin typeface="Calibri" pitchFamily="34" charset="0"/>
              </a:rPr>
              <a:t>Sujetos Obligados </a:t>
            </a:r>
            <a:r>
              <a:rPr lang="es-MX" sz="1300" b="1" dirty="0">
                <a:latin typeface="Calibri" pitchFamily="34" charset="0"/>
              </a:rPr>
              <a:t>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82928"/>
              </p:ext>
            </p:extLst>
          </p:nvPr>
        </p:nvGraphicFramePr>
        <p:xfrm>
          <a:off x="413114" y="2492896"/>
          <a:ext cx="8316000" cy="3888000"/>
        </p:xfrm>
        <a:graphic>
          <a:graphicData uri="http://schemas.openxmlformats.org/drawingml/2006/table">
            <a:tbl>
              <a:tblPr/>
              <a:tblGrid>
                <a:gridCol w="140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45608996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xmlns="" val="806511013"/>
                    </a:ext>
                  </a:extLst>
                </a:gridCol>
                <a:gridCol w="576000"/>
                <a:gridCol w="576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Sujetos 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</a:t>
                      </a:r>
                      <a:r>
                        <a:rPr lang="es-MX" sz="1100" b="1" i="0" u="none" strike="noStrike" baseline="0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bligados 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75.57%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76.04%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76.85%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72.43%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73.86%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72.32%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13.58%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13.71%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16.59%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/>
          </p:nvPr>
        </p:nvGraphicFramePr>
        <p:xfrm>
          <a:off x="251182" y="1700808"/>
          <a:ext cx="864129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3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71518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0383/SO/06-04/2011; 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derivado de la reforma al artículo 47 de la LTAIPDF, fue modificado mediante el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0827/SO/09-09/2015.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Unidades de Transparencia,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Transparencia, 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 y Rendición de Cuentas de la Ciudad de México (LTAIPRC)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/>
          </p:nvPr>
        </p:nvGraphicFramePr>
        <p:xfrm>
          <a:off x="238542" y="1713132"/>
          <a:ext cx="865393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7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/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3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710555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Porcentajes</a:t>
            </a:r>
          </a:p>
        </p:txBody>
      </p:sp>
      <p:graphicFrame>
        <p:nvGraphicFramePr>
          <p:cNvPr id="13" name="15 Gráfico"/>
          <p:cNvGraphicFramePr/>
          <p:nvPr>
            <p:extLst/>
          </p:nvPr>
        </p:nvGraphicFramePr>
        <p:xfrm>
          <a:off x="725236" y="2002943"/>
          <a:ext cx="7675988" cy="4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6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/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2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/>
          </p:nvPr>
        </p:nvGraphicFramePr>
        <p:xfrm>
          <a:off x="251520" y="1851153"/>
          <a:ext cx="864096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6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8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2.17.2 Días hábiles transcurridos entre la recepción y la respuesta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17951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/>
          </p:nvPr>
        </p:nvGraphicFramePr>
        <p:xfrm>
          <a:off x="611565" y="1536362"/>
          <a:ext cx="7776853" cy="5220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688616071"/>
                    </a:ext>
                  </a:extLst>
                </a:gridCol>
                <a:gridCol w="577321">
                  <a:extLst>
                    <a:ext uri="{9D8B030D-6E8A-4147-A177-3AD203B41FA5}">
                      <a16:colId xmlns:a16="http://schemas.microsoft.com/office/drawing/2014/main" xmlns="" val="1746803005"/>
                    </a:ext>
                  </a:extLst>
                </a:gridCol>
                <a:gridCol w="577321"/>
                <a:gridCol w="577321"/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3,075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2,861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2,456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2,095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2,981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4,040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2,422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2,508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2,547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2,673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3,202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4,491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2,002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2,098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2,564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2,052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2,917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4,273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2,142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2,255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2,791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2,140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3,114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5,914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3,080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3,007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3,789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3,067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3,317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2,744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5,661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5,914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6,717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5,129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5,888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3,320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2,044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1,923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2,391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2,209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2,849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3,374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2,000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1,858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2,247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2,203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3,108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4,128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2,122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2,154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2,252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2,312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3,788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5,760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3,278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3,040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3,122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3,325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6,328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15,486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9,010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10,530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9,904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8,575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9,946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1,106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1,038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1,072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4,561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1,022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1,966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2,920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3,734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3,102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3,974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0.2%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41,542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44,143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47,790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42,558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57,519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63,313</a:t>
                      </a:r>
                      <a:endParaRPr lang="es-MX" sz="11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9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3803" y="6381328"/>
            <a:ext cx="7692503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/>
          </p:nvPr>
        </p:nvGraphicFramePr>
        <p:xfrm>
          <a:off x="733804" y="1674700"/>
          <a:ext cx="7692503" cy="4644000"/>
        </p:xfrm>
        <a:graphic>
          <a:graphicData uri="http://schemas.openxmlformats.org/drawingml/2006/table">
            <a:tbl>
              <a:tblPr/>
              <a:tblGrid>
                <a:gridCol w="266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8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333554572"/>
                    </a:ext>
                  </a:extLst>
                </a:gridCol>
                <a:gridCol w="1008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9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4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/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6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2010612"/>
            <a:ext cx="5741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/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0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/>
          </p:nvPr>
        </p:nvGraphicFramePr>
        <p:xfrm>
          <a:off x="683568" y="2276872"/>
          <a:ext cx="7776865" cy="4032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1241457530"/>
                    </a:ext>
                  </a:extLst>
                </a:gridCol>
                <a:gridCol w="577322">
                  <a:extLst>
                    <a:ext uri="{9D8B030D-6E8A-4147-A177-3AD203B41FA5}">
                      <a16:colId xmlns:a16="http://schemas.microsoft.com/office/drawing/2014/main" xmlns="" val="1088154759"/>
                    </a:ext>
                  </a:extLst>
                </a:gridCol>
                <a:gridCol w="577322"/>
                <a:gridCol w="577322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8,614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8,740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9,583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7,136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8,762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10,472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14,087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16,351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16,982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16,180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22,041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23,734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7,899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7,127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7,487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7,708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11,668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10,913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4,148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5,472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7,477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6,099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8,178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10,117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2,971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2,670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2,414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2,183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2,860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2,599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2,107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1,934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1,894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1,732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1,801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2,631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1,143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1,287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1,237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41,542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44,143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47,790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42,558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57,519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63,313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40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Enero-Junio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>
              <a:latin typeface="Calibri" pitchFamily="34" charset="0"/>
            </a:endParaRP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0674" y="6381328"/>
            <a:ext cx="7946794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21882"/>
              </p:ext>
            </p:extLst>
          </p:nvPr>
        </p:nvGraphicFramePr>
        <p:xfrm>
          <a:off x="600674" y="1647742"/>
          <a:ext cx="7946794" cy="4644000"/>
        </p:xfrm>
        <a:graphic>
          <a:graphicData uri="http://schemas.openxmlformats.org/drawingml/2006/table">
            <a:tbl>
              <a:tblPr/>
              <a:tblGrid>
                <a:gridCol w="308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3317388887"/>
                    </a:ext>
                  </a:extLst>
                </a:gridCol>
                <a:gridCol w="1044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Ene-Jun’16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Ene-Jun’17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</a:t>
                      </a:r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3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2006418"/>
            <a:ext cx="7139038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solicitantes</a:t>
            </a: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71039481"/>
              </p:ext>
            </p:extLst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1400" b="1" i="1" dirty="0">
                <a:solidFill>
                  <a:schemeClr val="bg1"/>
                </a:solidFill>
                <a:latin typeface="+mn-lt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0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88951"/>
              </p:ext>
            </p:extLst>
          </p:nvPr>
        </p:nvGraphicFramePr>
        <p:xfrm>
          <a:off x="353780" y="1582362"/>
          <a:ext cx="8460000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19495231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Ene-Jun’17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71,745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1400" b="1" i="1" dirty="0">
                <a:solidFill>
                  <a:schemeClr val="bg1"/>
                </a:solidFill>
                <a:latin typeface="+mn-lt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45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21990"/>
              </p:ext>
            </p:extLst>
          </p:nvPr>
        </p:nvGraphicFramePr>
        <p:xfrm>
          <a:off x="368706" y="1700808"/>
          <a:ext cx="8402853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355968649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Ene-Jun’17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113,965</a:t>
                      </a:r>
                      <a:endParaRPr lang="es-ES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71,745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1400" b="1" i="1" dirty="0">
                <a:solidFill>
                  <a:schemeClr val="bg1"/>
                </a:solidFill>
                <a:latin typeface="+mn-lt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04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67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34224"/>
              </p:ext>
            </p:extLst>
          </p:nvPr>
        </p:nvGraphicFramePr>
        <p:xfrm>
          <a:off x="424912" y="1074508"/>
          <a:ext cx="8316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109832108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Ene-Jun’17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de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comunicación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público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o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estudiante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u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política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4,416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71,745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1400" b="1" i="1" dirty="0">
                <a:solidFill>
                  <a:schemeClr val="bg1"/>
                </a:solidFill>
                <a:latin typeface="+mn-lt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80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45346"/>
              </p:ext>
            </p:extLst>
          </p:nvPr>
        </p:nvGraphicFramePr>
        <p:xfrm>
          <a:off x="993372" y="1157402"/>
          <a:ext cx="7452000" cy="5498660"/>
        </p:xfrm>
        <a:graphic>
          <a:graphicData uri="http://schemas.openxmlformats.org/drawingml/2006/table">
            <a:tbl>
              <a:tblPr/>
              <a:tblGrid>
                <a:gridCol w="12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40000"/>
                <a:gridCol w="828000">
                  <a:extLst>
                    <a:ext uri="{9D8B030D-6E8A-4147-A177-3AD203B41FA5}">
                      <a16:colId xmlns:a16="http://schemas.microsoft.com/office/drawing/2014/main" xmlns="" val="145822144"/>
                    </a:ext>
                  </a:extLst>
                </a:gridCol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Solicitantes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2011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2014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Ene-Jun’17</a:t>
                      </a:r>
                      <a:endParaRPr lang="es-ES" sz="9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8,440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4,786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71,745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Enero-Junio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1400" b="1" i="1" dirty="0">
                <a:solidFill>
                  <a:schemeClr val="bg1"/>
                </a:solidFill>
                <a:latin typeface="+mn-lt"/>
              </a:rPr>
              <a:t>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71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69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195305"/>
            <a:ext cx="8516440" cy="54476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periodo Enero-Junio de 2017, el total de solicitudes fue de 76,289,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mismas que se distribuyen de la siguiente manera: 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71,745 solicitudes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información pública y 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4,544 solicitudes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datos personales, ambas capturadas por los Sujetos Obligados en el Sistema de Captura de Reportes Estadísticos de Solicitudes de Información (SICRESI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año 2016,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127,020, compuesto por 113,965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13,055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datos personales, ambas capturadas por los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Sujetos Obligados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Público Complejo Ambiental Xochimilco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 Movimiento Ciudadano en el Distrito Federal no presentaron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2015,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Tláhuac y el Fideicomiso Público Complejo Ambiental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no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presentaron su 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ejercicio 2014,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111,964,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 cuales se distribuyen de la siguiente manera: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104,308 corresponden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a solicitudes 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7,656 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ejercicio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2013,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103,470, las cuales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distribuyen de la siguiente manera: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97,376 corresponden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a solicitudes 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6,094 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MX" sz="12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Consejo Económico y Social de la Ciudad de 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México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datos personales.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SICRESI;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Distrito Federal no presentaron su informe estadístico de solicitudes de información pública y de datos personales.</a:t>
            </a:r>
          </a:p>
        </p:txBody>
      </p:sp>
    </p:spTree>
    <p:extLst>
      <p:ext uri="{BB962C8B-B14F-4D97-AF65-F5344CB8AC3E}">
        <p14:creationId xmlns:p14="http://schemas.microsoft.com/office/powerpoint/2010/main" val="686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los Sujetos Obligados de la Ciudad de México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2004-2017: 970,549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2830568906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652614" y="6086638"/>
            <a:ext cx="88868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187.6%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307873" y="6082444"/>
            <a:ext cx="8285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116.2%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905709" y="6082444"/>
            <a:ext cx="87919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133.8%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465564" y="6078250"/>
            <a:ext cx="8055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63.6%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038190" y="6082444"/>
            <a:ext cx="90267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51.9%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3496381" y="6082444"/>
            <a:ext cx="9104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-6.9%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1422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47554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-2.6%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763258" y="52159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Flecha derecha 20"/>
          <p:cNvSpPr/>
          <p:nvPr/>
        </p:nvSpPr>
        <p:spPr>
          <a:xfrm rot="18720000">
            <a:off x="820148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Elipse 29"/>
          <p:cNvSpPr/>
          <p:nvPr/>
        </p:nvSpPr>
        <p:spPr>
          <a:xfrm>
            <a:off x="3846525" y="5227739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Flecha derecha 30"/>
          <p:cNvSpPr/>
          <p:nvPr/>
        </p:nvSpPr>
        <p:spPr>
          <a:xfrm rot="2460000">
            <a:off x="3904681" y="5272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18 CuadroTexto"/>
          <p:cNvSpPr txBox="1"/>
          <p:nvPr/>
        </p:nvSpPr>
        <p:spPr>
          <a:xfrm>
            <a:off x="5358743" y="6082150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7" name="18 CuadroTexto"/>
          <p:cNvSpPr txBox="1"/>
          <p:nvPr/>
        </p:nvSpPr>
        <p:spPr>
          <a:xfrm>
            <a:off x="5994210" y="6081729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8.2%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6598916" y="6083755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-4.9%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2" name="Elipse 19"/>
          <p:cNvSpPr/>
          <p:nvPr/>
        </p:nvSpPr>
        <p:spPr>
          <a:xfrm>
            <a:off x="1378411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3" name="Flecha derecha 20"/>
          <p:cNvSpPr/>
          <p:nvPr/>
        </p:nvSpPr>
        <p:spPr>
          <a:xfrm rot="18720000">
            <a:off x="1435301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6" name="Elipse 19"/>
          <p:cNvSpPr/>
          <p:nvPr/>
        </p:nvSpPr>
        <p:spPr>
          <a:xfrm>
            <a:off x="1991167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7" name="Flecha derecha 20"/>
          <p:cNvSpPr/>
          <p:nvPr/>
        </p:nvSpPr>
        <p:spPr>
          <a:xfrm rot="18720000">
            <a:off x="2048057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" name="Elipse 19"/>
          <p:cNvSpPr/>
          <p:nvPr/>
        </p:nvSpPr>
        <p:spPr>
          <a:xfrm>
            <a:off x="2617206" y="5231614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9" name="Flecha derecha 20"/>
          <p:cNvSpPr/>
          <p:nvPr/>
        </p:nvSpPr>
        <p:spPr>
          <a:xfrm rot="18720000">
            <a:off x="2674096" y="527254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Elipse 19"/>
          <p:cNvSpPr/>
          <p:nvPr/>
        </p:nvSpPr>
        <p:spPr>
          <a:xfrm>
            <a:off x="3221968" y="522821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" name="Flecha derecha 20"/>
          <p:cNvSpPr/>
          <p:nvPr/>
        </p:nvSpPr>
        <p:spPr>
          <a:xfrm rot="18720000">
            <a:off x="3278858" y="5269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2" name="Elipse 29"/>
          <p:cNvSpPr/>
          <p:nvPr/>
        </p:nvSpPr>
        <p:spPr>
          <a:xfrm>
            <a:off x="5086283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3" name="Flecha derecha 30"/>
          <p:cNvSpPr/>
          <p:nvPr/>
        </p:nvSpPr>
        <p:spPr>
          <a:xfrm rot="2460000">
            <a:off x="5144439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4" name="Elipse 19"/>
          <p:cNvSpPr/>
          <p:nvPr/>
        </p:nvSpPr>
        <p:spPr>
          <a:xfrm>
            <a:off x="4461726" y="5226491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5" name="Flecha derecha 20"/>
          <p:cNvSpPr/>
          <p:nvPr/>
        </p:nvSpPr>
        <p:spPr>
          <a:xfrm rot="18720000">
            <a:off x="4518616" y="526742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6" name="Elipse 29"/>
          <p:cNvSpPr/>
          <p:nvPr/>
        </p:nvSpPr>
        <p:spPr>
          <a:xfrm>
            <a:off x="6929321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7" name="Flecha derecha 30"/>
          <p:cNvSpPr/>
          <p:nvPr/>
        </p:nvSpPr>
        <p:spPr>
          <a:xfrm rot="2460000">
            <a:off x="6987477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8" name="Elipse 19"/>
          <p:cNvSpPr/>
          <p:nvPr/>
        </p:nvSpPr>
        <p:spPr>
          <a:xfrm>
            <a:off x="5700002" y="522989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9" name="Flecha derecha 20"/>
          <p:cNvSpPr/>
          <p:nvPr/>
        </p:nvSpPr>
        <p:spPr>
          <a:xfrm rot="18720000">
            <a:off x="5756892" y="527082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0" name="Elipse 19"/>
          <p:cNvSpPr/>
          <p:nvPr/>
        </p:nvSpPr>
        <p:spPr>
          <a:xfrm>
            <a:off x="6315650" y="5237377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Flecha derecha 20"/>
          <p:cNvSpPr/>
          <p:nvPr/>
        </p:nvSpPr>
        <p:spPr>
          <a:xfrm rot="18720000">
            <a:off x="6372540" y="5278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18 CuadroTexto"/>
          <p:cNvSpPr txBox="1"/>
          <p:nvPr/>
        </p:nvSpPr>
        <p:spPr>
          <a:xfrm>
            <a:off x="7261623" y="6082150"/>
            <a:ext cx="7979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>
                <a:latin typeface="Calibri" pitchFamily="34" charset="0"/>
              </a:rPr>
              <a:t>Incremento</a:t>
            </a:r>
            <a:endParaRPr lang="es-MX" sz="850" b="1" dirty="0" smtClean="0">
              <a:latin typeface="Calibri" pitchFamily="34" charset="0"/>
            </a:endParaRPr>
          </a:p>
          <a:p>
            <a:pPr algn="ctr"/>
            <a:r>
              <a:rPr lang="es-MX" sz="85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19.2%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7556116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2" name="Flecha derecha 61"/>
          <p:cNvSpPr/>
          <p:nvPr/>
        </p:nvSpPr>
        <p:spPr>
          <a:xfrm rot="18720000">
            <a:off x="7613006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99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70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9356" y="1285458"/>
            <a:ext cx="851644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año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2011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94,048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compuesto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por: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89,610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4,288 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SICRESI,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más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correspondientes al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se consultó en el Sistema de Reportes Estadísticos INFOMEX II ya que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dicho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Ente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no capturó sus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2010, la cifra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89,571,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compuesta por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86,249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3,128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además de 194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Fideicomiso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consultó el Sistema de Reportes Estadísticos INFOMEX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2010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 el año 2009,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México; 345 solicitudes del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Museo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Estanquillo;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830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(correspondientes al cuarto trimestre de 2009) y 505 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Universidad Autónoma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Los datos para estos Entes Obligados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tomaron del Sistema de Reportes Estadísticos INFOMEX II, ya que dichos Entes públicos NO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presentaron o presentaron incompleto (Delegación Xochimilco)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2009.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2006-2017: 963,525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249953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02457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2t2017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11602</Words>
  <Application>Microsoft Office PowerPoint</Application>
  <PresentationFormat>Presentación en pantalla (4:3)</PresentationFormat>
  <Paragraphs>6195</Paragraphs>
  <Slides>70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70</vt:i4>
      </vt:variant>
    </vt:vector>
  </HeadingPairs>
  <TitlesOfParts>
    <vt:vector size="76" baseType="lpstr">
      <vt:lpstr>Arial</vt:lpstr>
      <vt:lpstr>Calibri</vt:lpstr>
      <vt:lpstr>Cambria Math</vt:lpstr>
      <vt:lpstr>Wingdings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Luis Cano Echeveste</cp:lastModifiedBy>
  <cp:revision>893</cp:revision>
  <cp:lastPrinted>2017-09-01T18:18:06Z</cp:lastPrinted>
  <dcterms:created xsi:type="dcterms:W3CDTF">2009-04-14T16:15:20Z</dcterms:created>
  <dcterms:modified xsi:type="dcterms:W3CDTF">2017-09-01T18:32:12Z</dcterms:modified>
</cp:coreProperties>
</file>