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theme/themeOverride4.xml" ContentType="application/vnd.openxmlformats-officedocument.themeOverr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theme/themeOverride5.xml" ContentType="application/vnd.openxmlformats-officedocument.themeOverr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theme/themeOverride6.xml" ContentType="application/vnd.openxmlformats-officedocument.themeOverr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drawings/drawing1.xml" ContentType="application/vnd.openxmlformats-officedocument.drawingml.chartshapes+xml"/>
  <Override PartName="/ppt/charts/chart2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2"/>
  </p:notesMasterIdLst>
  <p:sldIdLst>
    <p:sldId id="258" r:id="rId2"/>
    <p:sldId id="293" r:id="rId3"/>
    <p:sldId id="294" r:id="rId4"/>
    <p:sldId id="295" r:id="rId5"/>
    <p:sldId id="296" r:id="rId6"/>
    <p:sldId id="349" r:id="rId7"/>
    <p:sldId id="624" r:id="rId8"/>
    <p:sldId id="291" r:id="rId9"/>
    <p:sldId id="420" r:id="rId10"/>
    <p:sldId id="683" r:id="rId11"/>
    <p:sldId id="684" r:id="rId12"/>
    <p:sldId id="685" r:id="rId13"/>
    <p:sldId id="686" r:id="rId14"/>
    <p:sldId id="687" r:id="rId15"/>
    <p:sldId id="688" r:id="rId16"/>
    <p:sldId id="689" r:id="rId17"/>
    <p:sldId id="690" r:id="rId18"/>
    <p:sldId id="691" r:id="rId19"/>
    <p:sldId id="299" r:id="rId20"/>
    <p:sldId id="350" r:id="rId21"/>
    <p:sldId id="308" r:id="rId22"/>
    <p:sldId id="635" r:id="rId23"/>
    <p:sldId id="692" r:id="rId24"/>
    <p:sldId id="693" r:id="rId25"/>
    <p:sldId id="694" r:id="rId26"/>
    <p:sldId id="695" r:id="rId27"/>
    <p:sldId id="696" r:id="rId28"/>
    <p:sldId id="697" r:id="rId29"/>
    <p:sldId id="698" r:id="rId30"/>
    <p:sldId id="316" r:id="rId31"/>
    <p:sldId id="318" r:id="rId32"/>
    <p:sldId id="699" r:id="rId33"/>
    <p:sldId id="700" r:id="rId34"/>
    <p:sldId id="701" r:id="rId35"/>
    <p:sldId id="702" r:id="rId36"/>
    <p:sldId id="703" r:id="rId37"/>
    <p:sldId id="704" r:id="rId38"/>
    <p:sldId id="705" r:id="rId39"/>
    <p:sldId id="706" r:id="rId40"/>
    <p:sldId id="707" r:id="rId41"/>
    <p:sldId id="708" r:id="rId42"/>
    <p:sldId id="709" r:id="rId43"/>
    <p:sldId id="710" r:id="rId44"/>
    <p:sldId id="711" r:id="rId45"/>
    <p:sldId id="712" r:id="rId46"/>
    <p:sldId id="713" r:id="rId47"/>
    <p:sldId id="714" r:id="rId48"/>
    <p:sldId id="715" r:id="rId49"/>
    <p:sldId id="716" r:id="rId50"/>
    <p:sldId id="717" r:id="rId51"/>
    <p:sldId id="718" r:id="rId52"/>
    <p:sldId id="719" r:id="rId53"/>
    <p:sldId id="720" r:id="rId54"/>
    <p:sldId id="721" r:id="rId55"/>
    <p:sldId id="722" r:id="rId56"/>
    <p:sldId id="723" r:id="rId57"/>
    <p:sldId id="724" r:id="rId58"/>
    <p:sldId id="725" r:id="rId59"/>
    <p:sldId id="726" r:id="rId60"/>
    <p:sldId id="727" r:id="rId61"/>
    <p:sldId id="728" r:id="rId62"/>
    <p:sldId id="729" r:id="rId63"/>
    <p:sldId id="672" r:id="rId64"/>
    <p:sldId id="673" r:id="rId65"/>
    <p:sldId id="674" r:id="rId66"/>
    <p:sldId id="675" r:id="rId67"/>
    <p:sldId id="676" r:id="rId68"/>
    <p:sldId id="677" r:id="rId69"/>
    <p:sldId id="680" r:id="rId70"/>
    <p:sldId id="681" r:id="rId71"/>
  </p:sldIdLst>
  <p:sldSz cx="9144000" cy="6858000" type="screen4x3"/>
  <p:notesSz cx="6881813" cy="92964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953735"/>
    <a:srgbClr val="17375E"/>
    <a:srgbClr val="33CCCC"/>
    <a:srgbClr val="00FFCC"/>
    <a:srgbClr val="008080"/>
    <a:srgbClr val="EB641B"/>
    <a:srgbClr val="8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28" autoAdjust="0"/>
    <p:restoredTop sz="96522" autoAdjust="0"/>
  </p:normalViewPr>
  <p:slideViewPr>
    <p:cSldViewPr>
      <p:cViewPr varScale="1">
        <p:scale>
          <a:sx n="88" d="100"/>
          <a:sy n="88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6.xlsx"/><Relationship Id="rId1" Type="http://schemas.openxmlformats.org/officeDocument/2006/relationships/themeOverride" Target="../theme/themeOverride4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8.xlsx"/><Relationship Id="rId1" Type="http://schemas.openxmlformats.org/officeDocument/2006/relationships/themeOverride" Target="../theme/themeOverride5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0.xlsx"/><Relationship Id="rId1" Type="http://schemas.openxmlformats.org/officeDocument/2006/relationships/themeOverride" Target="../theme/themeOverride6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3.xlsx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8.xlsx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1228988825142125E-2"/>
          <c:y val="3.303120122101711E-2"/>
          <c:w val="0.97652304667141776"/>
          <c:h val="0.87617180786121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rgbClr val="00CC66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2"/>
            <c:invertIfNegative val="0"/>
            <c:bubble3D val="0"/>
            <c:spPr>
              <a:solidFill>
                <a:srgbClr val="CC0066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4"/>
            <c:invertIfNegative val="0"/>
            <c:bubble3D val="0"/>
            <c:spPr>
              <a:solidFill>
                <a:srgbClr val="39639D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5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6"/>
            <c:invertIfNegative val="0"/>
            <c:bubble3D val="0"/>
            <c:spPr>
              <a:solidFill>
                <a:srgbClr val="9966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8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9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0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1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2"/>
            <c:invertIfNegative val="0"/>
            <c:bubble3D val="0"/>
            <c:spPr>
              <a:solidFill>
                <a:srgbClr val="1F497D">
                  <a:lumMod val="75000"/>
                </a:srgb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3"/>
            <c:invertIfNegative val="0"/>
            <c:bubble3D val="0"/>
            <c:spPr>
              <a:solidFill>
                <a:srgbClr val="C0504D">
                  <a:lumMod val="75000"/>
                </a:srgb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Hoja1!$A$2:$A$15</c:f>
              <c:strCach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Ene-Jun’17</c:v>
                </c:pt>
              </c:strCache>
            </c:strRef>
          </c:cat>
          <c:val>
            <c:numRef>
              <c:f>Hoja1!$B$2:$B$15</c:f>
              <c:numCache>
                <c:formatCode>#,##0</c:formatCode>
                <c:ptCount val="14"/>
                <c:pt idx="0">
                  <c:v>2665</c:v>
                </c:pt>
                <c:pt idx="1">
                  <c:v>4359</c:v>
                </c:pt>
                <c:pt idx="2">
                  <c:v>6621</c:v>
                </c:pt>
                <c:pt idx="3">
                  <c:v>19044</c:v>
                </c:pt>
                <c:pt idx="4">
                  <c:v>41164</c:v>
                </c:pt>
                <c:pt idx="5">
                  <c:v>96233</c:v>
                </c:pt>
                <c:pt idx="6">
                  <c:v>89571</c:v>
                </c:pt>
                <c:pt idx="7">
                  <c:v>94048</c:v>
                </c:pt>
                <c:pt idx="8">
                  <c:v>91576</c:v>
                </c:pt>
                <c:pt idx="9">
                  <c:v>103470</c:v>
                </c:pt>
                <c:pt idx="10">
                  <c:v>111964</c:v>
                </c:pt>
                <c:pt idx="11">
                  <c:v>106525</c:v>
                </c:pt>
                <c:pt idx="12">
                  <c:v>127020</c:v>
                </c:pt>
                <c:pt idx="13">
                  <c:v>76289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275119008"/>
        <c:axId val="275115088"/>
      </c:barChart>
      <c:catAx>
        <c:axId val="27511900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000"/>
            </a:pPr>
            <a:endParaRPr lang="es-ES"/>
          </a:p>
        </c:txPr>
        <c:crossAx val="275115088"/>
        <c:crosses val="autoZero"/>
        <c:auto val="1"/>
        <c:lblAlgn val="ctr"/>
        <c:lblOffset val="100"/>
        <c:noMultiLvlLbl val="0"/>
      </c:catAx>
      <c:valAx>
        <c:axId val="275115088"/>
        <c:scaling>
          <c:orientation val="minMax"/>
          <c:max val="1400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275119008"/>
        <c:crosses val="autoZero"/>
        <c:crossBetween val="between"/>
        <c:majorUnit val="20000"/>
      </c:valAx>
    </c:plotArea>
    <c:plotVisOnly val="1"/>
    <c:dispBlanksAs val="gap"/>
    <c:showDLblsOverMax val="0"/>
  </c:chart>
  <c:txPr>
    <a:bodyPr/>
    <a:lstStyle/>
    <a:p>
      <a:pPr>
        <a:defRPr sz="11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63895973733415E-2"/>
          <c:y val="3.7308888755950197E-2"/>
          <c:w val="0.9587220805253317"/>
          <c:h val="0.747780962371702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88E-46CB-BBCD-45E505978075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88E-46CB-BBCD-45E505978075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88E-46CB-BBCD-45E505978075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88E-46CB-BBCD-45E505978075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88E-46CB-BBCD-45E50597807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88E-46CB-BBCD-45E505978075}"/>
              </c:ext>
            </c:extLst>
          </c:dPt>
          <c:dLbls>
            <c:dLbl>
              <c:idx val="0"/>
              <c:layout>
                <c:manualLayout>
                  <c:x val="-1.8762690670303945E-3"/>
                  <c:y val="-1.8646432447676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88E-46CB-BBCD-45E50597807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Ene-Jun’12:
1,470
solicitudes</c:v>
                </c:pt>
                <c:pt idx="1">
                  <c:v>Ene-Jun’13:
845
solicitudes</c:v>
                </c:pt>
                <c:pt idx="2">
                  <c:v>Ene-Jun’14:
1,061
solicitudes</c:v>
                </c:pt>
                <c:pt idx="3">
                  <c:v>Ene-Jun’15:
560
solicitudes</c:v>
                </c:pt>
                <c:pt idx="4">
                  <c:v>Ene-Jun’16:
505
solicitudes</c:v>
                </c:pt>
                <c:pt idx="5">
                  <c:v>Ene-Jun’17:
731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2.6496598639455788</c:v>
                </c:pt>
                <c:pt idx="1">
                  <c:v>4.6485207100591754</c:v>
                </c:pt>
                <c:pt idx="2">
                  <c:v>3.9245994344957631</c:v>
                </c:pt>
                <c:pt idx="3">
                  <c:v>4.1964285714285738</c:v>
                </c:pt>
                <c:pt idx="4">
                  <c:v>4.8910891089108874</c:v>
                </c:pt>
                <c:pt idx="5">
                  <c:v>6.4842681258549906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88E-46CB-BBCD-45E5059780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23858064"/>
        <c:axId val="323858456"/>
        <c:axId val="0"/>
      </c:bar3DChart>
      <c:catAx>
        <c:axId val="32385806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323858456"/>
        <c:crosses val="autoZero"/>
        <c:auto val="1"/>
        <c:lblAlgn val="ctr"/>
        <c:lblOffset val="100"/>
        <c:noMultiLvlLbl val="0"/>
      </c:catAx>
      <c:valAx>
        <c:axId val="323858456"/>
        <c:scaling>
          <c:orientation val="minMax"/>
          <c:max val="9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323858064"/>
        <c:crosses val="autoZero"/>
        <c:crossBetween val="between"/>
        <c:majorUnit val="3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882709482348375"/>
          <c:y val="0.244202335006255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9555418684733678E-2"/>
          <c:y val="0.31759756162358782"/>
          <c:w val="0.96088916263053525"/>
          <c:h val="0.609478375188587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41,542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2.0533436040633575</c:v>
                </c:pt>
                <c:pt idx="1">
                  <c:v>97.946656395936643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80-419E-9D51-520DAC38A2B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44,143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2.0977278390684821</c:v>
                </c:pt>
                <c:pt idx="1">
                  <c:v>97.902272160931517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80-419E-9D51-520DAC38A2B0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47,790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2.2724419334588823</c:v>
                </c:pt>
                <c:pt idx="1">
                  <c:v>97.727558066541121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580-419E-9D51-520DAC38A2B0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42,558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1.7646505944828232</c:v>
                </c:pt>
                <c:pt idx="1">
                  <c:v>98.235349405517184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580-419E-9D51-520DAC38A2B0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57,519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1.6099028147220917</c:v>
                </c:pt>
                <c:pt idx="1">
                  <c:v>98.390097185277909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580-419E-9D51-520DAC38A2B0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63,313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1.2619841106881684</c:v>
                </c:pt>
                <c:pt idx="1">
                  <c:v>98.738015889311839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23859632"/>
        <c:axId val="324932016"/>
      </c:barChart>
      <c:catAx>
        <c:axId val="323859632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324932016"/>
        <c:crosses val="autoZero"/>
        <c:auto val="1"/>
        <c:lblAlgn val="ctr"/>
        <c:lblOffset val="100"/>
        <c:noMultiLvlLbl val="0"/>
      </c:catAx>
      <c:valAx>
        <c:axId val="32493201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32385963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2039234276313055E-3"/>
          <c:y val="2.9201124140000475E-2"/>
          <c:w val="0.97226754351845146"/>
          <c:h val="0.1652979960151381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1727027266235284"/>
          <c:y val="0.3101802248113757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9555418684733678E-2"/>
          <c:y val="0.3730191022340662"/>
          <c:w val="0.96088916263053525"/>
          <c:h val="0.55405684537588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Ene-Jun’15: 2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80-419E-9D51-520DAC38A2B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Ene-Jun’16: 926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79.589632829373642</c:v>
                </c:pt>
                <c:pt idx="1">
                  <c:v>20.410367170626351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80-419E-9D51-520DAC38A2B0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Ene-Jun’17: 799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88.610763454317905</c:v>
                </c:pt>
                <c:pt idx="1">
                  <c:v>11.389236545682103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30185936"/>
        <c:axId val="430189856"/>
      </c:barChart>
      <c:catAx>
        <c:axId val="43018593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30189856"/>
        <c:crosses val="autoZero"/>
        <c:auto val="1"/>
        <c:lblAlgn val="ctr"/>
        <c:lblOffset val="100"/>
        <c:noMultiLvlLbl val="0"/>
      </c:catAx>
      <c:valAx>
        <c:axId val="430189856"/>
        <c:scaling>
          <c:orientation val="minMax"/>
          <c:max val="100"/>
        </c:scaling>
        <c:delete val="1"/>
        <c:axPos val="l"/>
        <c:numFmt formatCode="0.0" sourceLinked="1"/>
        <c:majorTickMark val="out"/>
        <c:minorTickMark val="none"/>
        <c:tickLblPos val="nextTo"/>
        <c:crossAx val="43018593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9760921831295851E-2"/>
          <c:y val="7.142702773693263E-2"/>
          <c:w val="0.94692497298799327"/>
          <c:h val="0.2267597520641235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158581916824125"/>
          <c:y val="0.2187450934554988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1757952820057031E-2"/>
          <c:y val="0.33401803986352568"/>
          <c:w val="0.97923679776321149"/>
          <c:h val="0.483874778808795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41,542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1.6056039670694719</c:v>
                </c:pt>
                <c:pt idx="1">
                  <c:v>5.3415820133840448</c:v>
                </c:pt>
                <c:pt idx="2">
                  <c:v>3.2665735881758224</c:v>
                </c:pt>
                <c:pt idx="3">
                  <c:v>89.786240431370658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80-4DF1-A73E-40BE1CE290F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44,143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1.2414199306798359</c:v>
                </c:pt>
                <c:pt idx="1">
                  <c:v>7.0430192782547625</c:v>
                </c:pt>
                <c:pt idx="2">
                  <c:v>4.3925424189565732</c:v>
                </c:pt>
                <c:pt idx="3">
                  <c:v>87.323018372108834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A80-4DF1-A73E-40BE1CE290F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47,790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0.8704749947687801</c:v>
                </c:pt>
                <c:pt idx="1">
                  <c:v>8.3490269930947889</c:v>
                </c:pt>
                <c:pt idx="2">
                  <c:v>5.0847457627118651</c:v>
                </c:pt>
                <c:pt idx="3">
                  <c:v>85.695752249424558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A80-4DF1-A73E-40BE1CE290F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42,558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1.0409323746416657</c:v>
                </c:pt>
                <c:pt idx="1">
                  <c:v>7.9139057286526624</c:v>
                </c:pt>
                <c:pt idx="2">
                  <c:v>6.0928615066497489</c:v>
                </c:pt>
                <c:pt idx="3">
                  <c:v>84.952300390055925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A80-4DF1-A73E-40BE1CE290F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57,519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1.4986352335749926</c:v>
                </c:pt>
                <c:pt idx="1">
                  <c:v>7.6878944348823861</c:v>
                </c:pt>
                <c:pt idx="2">
                  <c:v>8.6910412211617043</c:v>
                </c:pt>
                <c:pt idx="3">
                  <c:v>82.122429110380907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D91-43E0-A3C1-80EC174766EE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63,313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3.2663118158987885</c:v>
                </c:pt>
                <c:pt idx="1">
                  <c:v>5.6844565886942648</c:v>
                </c:pt>
                <c:pt idx="2">
                  <c:v>5.0400391704705196</c:v>
                </c:pt>
                <c:pt idx="3">
                  <c:v>86.00919242493643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30184760"/>
        <c:axId val="430183584"/>
      </c:barChart>
      <c:catAx>
        <c:axId val="430184760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30183584"/>
        <c:crosses val="autoZero"/>
        <c:auto val="1"/>
        <c:lblAlgn val="ctr"/>
        <c:lblOffset val="100"/>
        <c:noMultiLvlLbl val="0"/>
      </c:catAx>
      <c:valAx>
        <c:axId val="43018358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301847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1884689579945647E-3"/>
          <c:y val="1.893217700098242E-2"/>
          <c:w val="0.9844917483915927"/>
          <c:h val="0.1557226330729757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07F-4843-B67F-0072C53F1BD4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07F-4843-B67F-0072C53F1BD4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07F-4843-B67F-0072C53F1BD4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707F-4843-B67F-0072C53F1BD4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707F-4843-B67F-0072C53F1BD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707F-4843-B67F-0072C53F1BD4}"/>
              </c:ext>
            </c:extLst>
          </c:dPt>
          <c:dLbls>
            <c:dLbl>
              <c:idx val="0"/>
              <c:layout>
                <c:manualLayout>
                  <c:x val="1.7544975767391487E-3"/>
                  <c:y val="-2.7586173607055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07F-4843-B67F-0072C53F1BD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2.7586173607055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07F-4843-B67F-0072C53F1BD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2448113040027941E-3"/>
                  <c:y val="-1.8390782404703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07F-4843-B67F-0072C53F1BD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112028260006985E-3"/>
                  <c:y val="-2.1455912805487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707F-4843-B67F-0072C53F1BD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Ene-Jun’12:
6,434
solicitudes</c:v>
                </c:pt>
                <c:pt idx="1">
                  <c:v>Ene-Jun’13:
7,680
solicitudes</c:v>
                </c:pt>
                <c:pt idx="2">
                  <c:v>Ene-Jun’14:
7,555
solicitudes</c:v>
                </c:pt>
                <c:pt idx="3">
                  <c:v>Ene-Jun’15:
6,261
solicitudes</c:v>
                </c:pt>
                <c:pt idx="4">
                  <c:v>Ene-Jun’16:
8,643
solicitudes</c:v>
                </c:pt>
                <c:pt idx="5">
                  <c:v>Ene-Jun’17:
8,986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2.0400994715573475</c:v>
                </c:pt>
                <c:pt idx="1">
                  <c:v>1.7973958333333286</c:v>
                </c:pt>
                <c:pt idx="2">
                  <c:v>2.0013236267372658</c:v>
                </c:pt>
                <c:pt idx="3">
                  <c:v>1.9666187509982458</c:v>
                </c:pt>
                <c:pt idx="4">
                  <c:v>1.8156889968760859</c:v>
                </c:pt>
                <c:pt idx="5">
                  <c:v>2.3004673937235762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707F-4843-B67F-0072C53F1BD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30185544"/>
        <c:axId val="430188680"/>
        <c:axId val="0"/>
      </c:bar3DChart>
      <c:catAx>
        <c:axId val="43018554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30188680"/>
        <c:crosses val="autoZero"/>
        <c:auto val="1"/>
        <c:lblAlgn val="ctr"/>
        <c:lblOffset val="100"/>
        <c:noMultiLvlLbl val="0"/>
      </c:catAx>
      <c:valAx>
        <c:axId val="430188680"/>
        <c:scaling>
          <c:orientation val="minMax"/>
          <c:max val="2.5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30185544"/>
        <c:crosses val="autoZero"/>
        <c:crossBetween val="between"/>
        <c:majorUnit val="1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785329330256861"/>
          <c:y val="0.2489919420717959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215733379330382E-2"/>
          <c:y val="0.35315193736643635"/>
          <c:w val="0.98133244783459717"/>
          <c:h val="0.616410063914467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30,437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93.856161908203831</c:v>
                </c:pt>
                <c:pt idx="1">
                  <c:v>6.1438380917961695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AE-4191-9A11-64A0BCFFD1DB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30,487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94.197526814707913</c:v>
                </c:pt>
                <c:pt idx="1">
                  <c:v>5.8024731852920919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1AE-4191-9A11-64A0BCFFD1DB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34,556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94.837365435814334</c:v>
                </c:pt>
                <c:pt idx="1">
                  <c:v>5.1626345641856695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1AE-4191-9A11-64A0BCFFD1DB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31,943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 w="95250" h="101600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93.64806060795793</c:v>
                </c:pt>
                <c:pt idx="1">
                  <c:v>6.351939392042075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1AE-4191-9A11-64A0BCFFD1DB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42,303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92.461527551237495</c:v>
                </c:pt>
                <c:pt idx="1">
                  <c:v>7.5384724487624997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313-4B95-955C-98F93750BFD5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46,652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94.643316470890852</c:v>
                </c:pt>
                <c:pt idx="1">
                  <c:v>5.3566835291091488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79"/>
        <c:overlap val="-25"/>
        <c:axId val="430187112"/>
        <c:axId val="430190640"/>
      </c:barChart>
      <c:catAx>
        <c:axId val="430187112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30190640"/>
        <c:crosses val="autoZero"/>
        <c:auto val="1"/>
        <c:lblAlgn val="ctr"/>
        <c:lblOffset val="50"/>
        <c:noMultiLvlLbl val="0"/>
      </c:catAx>
      <c:valAx>
        <c:axId val="430190640"/>
        <c:scaling>
          <c:orientation val="minMax"/>
          <c:max val="105"/>
        </c:scaling>
        <c:delete val="1"/>
        <c:axPos val="l"/>
        <c:numFmt formatCode="0.0" sourceLinked="1"/>
        <c:majorTickMark val="none"/>
        <c:minorTickMark val="none"/>
        <c:tickLblPos val="none"/>
        <c:crossAx val="4301871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2526141327379301E-3"/>
          <c:y val="2.8703517515843994E-2"/>
          <c:w val="0.9833809689238816"/>
          <c:h val="0.1761683342373723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244337436291552"/>
          <c:y val="0.250716302606784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1886731335504414E-2"/>
          <c:y val="0.28978609606140687"/>
          <c:w val="0.97827644261851843"/>
          <c:h val="0.700041101820936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894 solicitudes</c:v>
                </c:pt>
              </c:strCache>
            </c:strRef>
          </c:tx>
          <c:spPr>
            <a:solidFill>
              <a:srgbClr val="00B0F0"/>
            </a:solidFill>
            <a:ln w="9525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45.07829977628635</c:v>
                </c:pt>
                <c:pt idx="1">
                  <c:v>54.921700223713643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63A-4928-B556-18DD986AC7B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919 solicitudes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57.671381936887926</c:v>
                </c:pt>
                <c:pt idx="1">
                  <c:v>42.328618063112074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63A-4928-B556-18DD986AC7B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657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46.270928462709279</c:v>
                </c:pt>
                <c:pt idx="1">
                  <c:v>53.729071537290721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63A-4928-B556-18DD986AC7B5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538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49.442379182156131</c:v>
                </c:pt>
                <c:pt idx="1">
                  <c:v>50.557620817843862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63A-4928-B556-18DD986AC7B5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817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58.873929008567927</c:v>
                </c:pt>
                <c:pt idx="1">
                  <c:v>41.126070991432066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35C-4DAB-9077-ACBF76DF6D8A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573 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glow" dir="t">
                <a:rot lat="0" lon="0" rev="6360000"/>
              </a:lightRig>
            </a:scene3d>
            <a:sp3d prstMaterial="flat"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64.048865619546248</c:v>
                </c:pt>
                <c:pt idx="1">
                  <c:v>35.951134380453752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97"/>
        <c:overlap val="-25"/>
        <c:axId val="430183976"/>
        <c:axId val="430189072"/>
      </c:barChart>
      <c:catAx>
        <c:axId val="43018397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30189072"/>
        <c:crosses val="autoZero"/>
        <c:auto val="1"/>
        <c:lblAlgn val="ctr"/>
        <c:lblOffset val="50"/>
        <c:noMultiLvlLbl val="0"/>
      </c:catAx>
      <c:valAx>
        <c:axId val="430189072"/>
        <c:scaling>
          <c:orientation val="minMax"/>
          <c:max val="105"/>
        </c:scaling>
        <c:delete val="1"/>
        <c:axPos val="l"/>
        <c:numFmt formatCode="0.0" sourceLinked="1"/>
        <c:majorTickMark val="none"/>
        <c:minorTickMark val="none"/>
        <c:tickLblPos val="none"/>
        <c:crossAx val="430183976"/>
        <c:crosses val="autoZero"/>
        <c:crossBetween val="between"/>
      </c:valAx>
      <c:spPr>
        <a:scene3d>
          <a:camera prst="orthographicFront"/>
          <a:lightRig rig="threePt" dir="t"/>
        </a:scene3d>
        <a:sp3d>
          <a:bevelT/>
        </a:sp3d>
      </c:spPr>
    </c:plotArea>
    <c:legend>
      <c:legendPos val="t"/>
      <c:layout>
        <c:manualLayout>
          <c:xMode val="edge"/>
          <c:yMode val="edge"/>
          <c:x val="9.6109610229978895E-3"/>
          <c:y val="2.0833916589676912E-2"/>
          <c:w val="0.98033617440594478"/>
          <c:h val="0.18717296744199963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092590580424613"/>
          <c:y val="0.23269828382653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3744167314742806E-2"/>
          <c:y val="0.2962555474940658"/>
          <c:w val="0.97603905121653145"/>
          <c:h val="0.601207953050197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30,437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97.256628445641809</c:v>
                </c:pt>
                <c:pt idx="1">
                  <c:v>2.7433715543581827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BD-4B0C-8B09-5C4D67EA42B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30,487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96.759274444845346</c:v>
                </c:pt>
                <c:pt idx="1">
                  <c:v>3.2407255551546563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BD-4B0C-8B09-5C4D67EA42B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34,556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97.985877995138324</c:v>
                </c:pt>
                <c:pt idx="1">
                  <c:v>2.0141220048616737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BD-4B0C-8B09-5C4D67EA42B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31,943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98.127915349215783</c:v>
                </c:pt>
                <c:pt idx="1">
                  <c:v>1.8720846507842095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ABD-4B0C-8B09-5C4D67EA42B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42,303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97.090040895444758</c:v>
                </c:pt>
                <c:pt idx="1">
                  <c:v>2.9099591045552322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3C-4E7B-8FB3-529C4C35AF4D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46,652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95.550030009431524</c:v>
                </c:pt>
                <c:pt idx="1">
                  <c:v>4.449969990568464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30190248"/>
        <c:axId val="430188288"/>
      </c:barChart>
      <c:catAx>
        <c:axId val="43019024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30188288"/>
        <c:crosses val="autoZero"/>
        <c:auto val="1"/>
        <c:lblAlgn val="ctr"/>
        <c:lblOffset val="100"/>
        <c:noMultiLvlLbl val="0"/>
      </c:catAx>
      <c:valAx>
        <c:axId val="43018828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301902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2708657371403174E-2"/>
          <c:y val="1.893217700098233E-2"/>
          <c:w val="0.97163571607123034"/>
          <c:h val="0.1525614868837313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3411633785774619"/>
          <c:y val="1.4869357191353651E-2"/>
          <c:w val="0.61955737815119061"/>
          <c:h val="0.960066371772012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30,437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Hoja1!$B$2:$B$6</c:f>
              <c:numCache>
                <c:formatCode>0.0</c:formatCode>
                <c:ptCount val="5"/>
                <c:pt idx="0">
                  <c:v>96.491112790353853</c:v>
                </c:pt>
                <c:pt idx="1">
                  <c:v>0.76551565528797183</c:v>
                </c:pt>
                <c:pt idx="2">
                  <c:v>1.7774419292308705</c:v>
                </c:pt>
                <c:pt idx="3">
                  <c:v>0.16755922068535006</c:v>
                </c:pt>
                <c:pt idx="4">
                  <c:v>0.79837040444196206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59-4C92-9290-76AEC0271C4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30,487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Hoja1!$C$2:$C$6</c:f>
              <c:numCache>
                <c:formatCode>0.0</c:formatCode>
                <c:ptCount val="5"/>
                <c:pt idx="0">
                  <c:v>96.263981369108137</c:v>
                </c:pt>
                <c:pt idx="1">
                  <c:v>0.49529307573719944</c:v>
                </c:pt>
                <c:pt idx="2">
                  <c:v>1.2562731656115722</c:v>
                </c:pt>
                <c:pt idx="3">
                  <c:v>0.1213632039885853</c:v>
                </c:pt>
                <c:pt idx="4">
                  <c:v>1.8630891855544987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59-4C92-9290-76AEC0271C4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34,556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Hoja1!$D$2:$D$6</c:f>
              <c:numCache>
                <c:formatCode>0.0</c:formatCode>
                <c:ptCount val="5"/>
                <c:pt idx="0">
                  <c:v>97.696492649612225</c:v>
                </c:pt>
                <c:pt idx="1">
                  <c:v>0.28938534552610257</c:v>
                </c:pt>
                <c:pt idx="2">
                  <c:v>1.0533626577150133</c:v>
                </c:pt>
                <c:pt idx="3">
                  <c:v>0.15048037967357333</c:v>
                </c:pt>
                <c:pt idx="4">
                  <c:v>0.81027896747308714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F59-4C92-9290-76AEC0271C4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31,943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Hoja1!$E$2:$E$6</c:f>
              <c:numCache>
                <c:formatCode>0.0</c:formatCode>
                <c:ptCount val="5"/>
                <c:pt idx="0">
                  <c:v>97.401621638543659</c:v>
                </c:pt>
                <c:pt idx="1">
                  <c:v>0.72629371067213477</c:v>
                </c:pt>
                <c:pt idx="2">
                  <c:v>1.0456124972607457</c:v>
                </c:pt>
                <c:pt idx="3">
                  <c:v>0.12209247722505714</c:v>
                </c:pt>
                <c:pt idx="4">
                  <c:v>0.70437967629840659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F59-4C92-9290-76AEC0271C4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42,303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Hoja1!$F$2:$F$6</c:f>
              <c:numCache>
                <c:formatCode>0.0</c:formatCode>
                <c:ptCount val="5"/>
                <c:pt idx="0">
                  <c:v>96.733092215682106</c:v>
                </c:pt>
                <c:pt idx="1">
                  <c:v>0.35694867976266459</c:v>
                </c:pt>
                <c:pt idx="2">
                  <c:v>0.98101789471195899</c:v>
                </c:pt>
                <c:pt idx="3">
                  <c:v>0.11110323144930619</c:v>
                </c:pt>
                <c:pt idx="4">
                  <c:v>1.8178379783939671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1F-4EEB-9519-24C9FFBA031B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46,652 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Hoja1!$G$2:$G$6</c:f>
              <c:numCache>
                <c:formatCode>0.0</c:formatCode>
                <c:ptCount val="5"/>
                <c:pt idx="0">
                  <c:v>94.992711995198491</c:v>
                </c:pt>
                <c:pt idx="1">
                  <c:v>0.55731801423304461</c:v>
                </c:pt>
                <c:pt idx="2">
                  <c:v>0.41798851067478349</c:v>
                </c:pt>
                <c:pt idx="3">
                  <c:v>2.5722369887678984E-2</c:v>
                </c:pt>
                <c:pt idx="4">
                  <c:v>4.0062591100060017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4"/>
        <c:axId val="433904800"/>
        <c:axId val="433902448"/>
      </c:barChart>
      <c:valAx>
        <c:axId val="433902448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433904800"/>
        <c:crosses val="autoZero"/>
        <c:crossBetween val="between"/>
      </c:valAx>
      <c:catAx>
        <c:axId val="433904800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433902448"/>
        <c:crosses val="autoZero"/>
        <c:auto val="1"/>
        <c:lblAlgn val="ctr"/>
        <c:lblOffset val="100"/>
        <c:noMultiLvlLbl val="0"/>
      </c:catAx>
    </c:plotArea>
    <c:legend>
      <c:legendPos val="tr"/>
      <c:layout>
        <c:manualLayout>
          <c:xMode val="edge"/>
          <c:yMode val="edge"/>
          <c:x val="0.67491025259549653"/>
          <c:y val="0.39051944378709907"/>
          <c:w val="0.30885235881035772"/>
          <c:h val="0.542055815729016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262951981744642"/>
          <c:y val="0.249364833841933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216781468725697E-2"/>
          <c:y val="0.36014402348889946"/>
          <c:w val="0.97956643706254865"/>
          <c:h val="0.534883395391808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30,437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6.0091336202648096</c:v>
                </c:pt>
                <c:pt idx="1">
                  <c:v>93.990866379735195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2AC-4510-862B-8CD4CEF143B6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30,487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6.2157640961721388</c:v>
                </c:pt>
                <c:pt idx="1">
                  <c:v>93.784235903827863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2AC-4510-862B-8CD4CEF143B6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34,556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4.9224447273990046</c:v>
                </c:pt>
                <c:pt idx="1">
                  <c:v>95.077555272601003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2AC-4510-862B-8CD4CEF143B6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31,943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5.9887925367060078</c:v>
                </c:pt>
                <c:pt idx="1">
                  <c:v>94.011207463293985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2AC-4510-862B-8CD4CEF143B6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42,303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4.6568801267049622</c:v>
                </c:pt>
                <c:pt idx="1">
                  <c:v>95.343119873295038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4F-4A40-8115-20F881FF1130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46,652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1.5090457000771671</c:v>
                </c:pt>
                <c:pt idx="1">
                  <c:v>98.490954299922834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33905584"/>
        <c:axId val="433906368"/>
      </c:barChart>
      <c:catAx>
        <c:axId val="433905584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33906368"/>
        <c:crosses val="autoZero"/>
        <c:auto val="1"/>
        <c:lblAlgn val="ctr"/>
        <c:lblOffset val="100"/>
        <c:noMultiLvlLbl val="0"/>
      </c:catAx>
      <c:valAx>
        <c:axId val="43390636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339055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6.669397844683924E-3"/>
          <c:y val="1.8932177000982341E-2"/>
          <c:w val="0.98451213754027334"/>
          <c:h val="0.1525614868837313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2006: 6,621
solicitudes</c:v>
                </c:pt>
              </c:strCache>
            </c:strRef>
          </c:tx>
          <c:spPr>
            <a:ln>
              <a:solidFill>
                <a:srgbClr val="CC0066"/>
              </a:solidFill>
            </a:ln>
          </c:spPr>
          <c:marker>
            <c:symbol val="diamond"/>
            <c:size val="7"/>
            <c:spPr>
              <a:solidFill>
                <a:srgbClr val="CC0066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Hoja1!$B$2:$B$13</c:f>
              <c:numCache>
                <c:formatCode>#,##0</c:formatCode>
                <c:ptCount val="12"/>
                <c:pt idx="0">
                  <c:v>348</c:v>
                </c:pt>
                <c:pt idx="1">
                  <c:v>373</c:v>
                </c:pt>
                <c:pt idx="2">
                  <c:v>464</c:v>
                </c:pt>
                <c:pt idx="3">
                  <c:v>430</c:v>
                </c:pt>
                <c:pt idx="4">
                  <c:v>558</c:v>
                </c:pt>
                <c:pt idx="5">
                  <c:v>574</c:v>
                </c:pt>
                <c:pt idx="6">
                  <c:v>490</c:v>
                </c:pt>
                <c:pt idx="7">
                  <c:v>718</c:v>
                </c:pt>
                <c:pt idx="8">
                  <c:v>603</c:v>
                </c:pt>
                <c:pt idx="9">
                  <c:v>746</c:v>
                </c:pt>
                <c:pt idx="10">
                  <c:v>940</c:v>
                </c:pt>
                <c:pt idx="11">
                  <c:v>377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2007: 19,044
solicitudes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Hoja1!$C$2:$C$13</c:f>
              <c:numCache>
                <c:formatCode>#,##0</c:formatCode>
                <c:ptCount val="12"/>
                <c:pt idx="0">
                  <c:v>1048</c:v>
                </c:pt>
                <c:pt idx="1">
                  <c:v>1287</c:v>
                </c:pt>
                <c:pt idx="2">
                  <c:v>1299</c:v>
                </c:pt>
                <c:pt idx="3">
                  <c:v>1501</c:v>
                </c:pt>
                <c:pt idx="4">
                  <c:v>1353</c:v>
                </c:pt>
                <c:pt idx="5">
                  <c:v>1332</c:v>
                </c:pt>
                <c:pt idx="6">
                  <c:v>1467</c:v>
                </c:pt>
                <c:pt idx="7">
                  <c:v>1661</c:v>
                </c:pt>
                <c:pt idx="8">
                  <c:v>1843</c:v>
                </c:pt>
                <c:pt idx="9">
                  <c:v>2999</c:v>
                </c:pt>
                <c:pt idx="10">
                  <c:v>2323</c:v>
                </c:pt>
                <c:pt idx="11">
                  <c:v>931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2008: 41,164
solicitudes</c:v>
                </c:pt>
              </c:strCache>
            </c:strRef>
          </c:tx>
          <c:spPr>
            <a:ln>
              <a:solidFill>
                <a:srgbClr val="39639D"/>
              </a:solidFill>
            </a:ln>
          </c:spPr>
          <c:marker>
            <c:spPr>
              <a:solidFill>
                <a:srgbClr val="39639D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Hoja1!$D$2:$D$13</c:f>
              <c:numCache>
                <c:formatCode>#,##0</c:formatCode>
                <c:ptCount val="12"/>
                <c:pt idx="0">
                  <c:v>2081</c:v>
                </c:pt>
                <c:pt idx="1">
                  <c:v>1831</c:v>
                </c:pt>
                <c:pt idx="2">
                  <c:v>2193</c:v>
                </c:pt>
                <c:pt idx="3">
                  <c:v>3526</c:v>
                </c:pt>
                <c:pt idx="4">
                  <c:v>4238</c:v>
                </c:pt>
                <c:pt idx="5">
                  <c:v>4996</c:v>
                </c:pt>
                <c:pt idx="6">
                  <c:v>3650</c:v>
                </c:pt>
                <c:pt idx="7">
                  <c:v>3832</c:v>
                </c:pt>
                <c:pt idx="8">
                  <c:v>3520</c:v>
                </c:pt>
                <c:pt idx="9">
                  <c:v>4149</c:v>
                </c:pt>
                <c:pt idx="10">
                  <c:v>3887</c:v>
                </c:pt>
                <c:pt idx="11">
                  <c:v>3261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2009: 96,233
solicitudes</c:v>
                </c:pt>
              </c:strCache>
            </c:strRef>
          </c:tx>
          <c:spPr>
            <a:ln>
              <a:solidFill>
                <a:srgbClr val="A6A6A6"/>
              </a:solidFill>
            </a:ln>
          </c:spPr>
          <c:marker>
            <c:symbol val="circle"/>
            <c:size val="7"/>
            <c:spPr>
              <a:solidFill>
                <a:srgbClr val="A6A6A6"/>
              </a:solidFill>
              <a:ln w="15875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Hoja1!$E$2:$E$13</c:f>
              <c:numCache>
                <c:formatCode>#,##0</c:formatCode>
                <c:ptCount val="12"/>
                <c:pt idx="0">
                  <c:v>2942</c:v>
                </c:pt>
                <c:pt idx="1">
                  <c:v>4447</c:v>
                </c:pt>
                <c:pt idx="2">
                  <c:v>6832</c:v>
                </c:pt>
                <c:pt idx="3">
                  <c:v>8074</c:v>
                </c:pt>
                <c:pt idx="4">
                  <c:v>9151</c:v>
                </c:pt>
                <c:pt idx="5">
                  <c:v>13898</c:v>
                </c:pt>
                <c:pt idx="6">
                  <c:v>8191</c:v>
                </c:pt>
                <c:pt idx="7">
                  <c:v>9888</c:v>
                </c:pt>
                <c:pt idx="8">
                  <c:v>6665</c:v>
                </c:pt>
                <c:pt idx="9">
                  <c:v>10750</c:v>
                </c:pt>
                <c:pt idx="10">
                  <c:v>8286</c:v>
                </c:pt>
                <c:pt idx="11">
                  <c:v>7109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2010: 89,571
solicitudes</c:v>
                </c:pt>
              </c:strCache>
            </c:strRef>
          </c:tx>
          <c:spPr>
            <a:ln>
              <a:solidFill>
                <a:srgbClr val="996633"/>
              </a:solidFill>
            </a:ln>
          </c:spPr>
          <c:marker>
            <c:symbol val="star"/>
            <c:size val="8"/>
            <c:spPr>
              <a:noFill/>
              <a:ln w="12700">
                <a:solidFill>
                  <a:srgbClr val="996633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Hoja1!$F$2:$F$13</c:f>
              <c:numCache>
                <c:formatCode>#,##0</c:formatCode>
                <c:ptCount val="12"/>
                <c:pt idx="0">
                  <c:v>7733</c:v>
                </c:pt>
                <c:pt idx="1">
                  <c:v>7514</c:v>
                </c:pt>
                <c:pt idx="2">
                  <c:v>6814</c:v>
                </c:pt>
                <c:pt idx="3">
                  <c:v>6521</c:v>
                </c:pt>
                <c:pt idx="4">
                  <c:v>5694</c:v>
                </c:pt>
                <c:pt idx="5">
                  <c:v>10198</c:v>
                </c:pt>
                <c:pt idx="6">
                  <c:v>7680</c:v>
                </c:pt>
                <c:pt idx="7">
                  <c:v>7852</c:v>
                </c:pt>
                <c:pt idx="8">
                  <c:v>8463</c:v>
                </c:pt>
                <c:pt idx="9">
                  <c:v>7544</c:v>
                </c:pt>
                <c:pt idx="10">
                  <c:v>8478</c:v>
                </c:pt>
                <c:pt idx="11">
                  <c:v>5080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2011: 94,048
solicitudes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7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Hoja1!$G$2:$G$13</c:f>
              <c:numCache>
                <c:formatCode>#,##0</c:formatCode>
                <c:ptCount val="12"/>
                <c:pt idx="0">
                  <c:v>6867</c:v>
                </c:pt>
                <c:pt idx="1">
                  <c:v>8106</c:v>
                </c:pt>
                <c:pt idx="2">
                  <c:v>10689</c:v>
                </c:pt>
                <c:pt idx="3">
                  <c:v>7339</c:v>
                </c:pt>
                <c:pt idx="4">
                  <c:v>8271</c:v>
                </c:pt>
                <c:pt idx="5">
                  <c:v>8200</c:v>
                </c:pt>
                <c:pt idx="6">
                  <c:v>4249</c:v>
                </c:pt>
                <c:pt idx="7">
                  <c:v>10445</c:v>
                </c:pt>
                <c:pt idx="8">
                  <c:v>7330</c:v>
                </c:pt>
                <c:pt idx="9">
                  <c:v>8214</c:v>
                </c:pt>
                <c:pt idx="10">
                  <c:v>9172</c:v>
                </c:pt>
                <c:pt idx="11">
                  <c:v>5166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Hoja1!$H$1</c:f>
              <c:strCache>
                <c:ptCount val="1"/>
                <c:pt idx="0">
                  <c:v>2012: 91,576
solicitudes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pPr>
              <a:solidFill>
                <a:srgbClr val="00B0F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Hoja1!$H$2:$H$13</c:f>
              <c:numCache>
                <c:formatCode>#,##0</c:formatCode>
                <c:ptCount val="12"/>
                <c:pt idx="0">
                  <c:v>8880</c:v>
                </c:pt>
                <c:pt idx="1">
                  <c:v>8502</c:v>
                </c:pt>
                <c:pt idx="2">
                  <c:v>8262</c:v>
                </c:pt>
                <c:pt idx="3">
                  <c:v>6918</c:v>
                </c:pt>
                <c:pt idx="4">
                  <c:v>8124</c:v>
                </c:pt>
                <c:pt idx="5">
                  <c:v>8677</c:v>
                </c:pt>
                <c:pt idx="6">
                  <c:v>6214</c:v>
                </c:pt>
                <c:pt idx="7">
                  <c:v>8728</c:v>
                </c:pt>
                <c:pt idx="8">
                  <c:v>5819</c:v>
                </c:pt>
                <c:pt idx="9">
                  <c:v>10105</c:v>
                </c:pt>
                <c:pt idx="10">
                  <c:v>8065</c:v>
                </c:pt>
                <c:pt idx="11">
                  <c:v>3282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Hoja1!$I$1</c:f>
              <c:strCache>
                <c:ptCount val="1"/>
                <c:pt idx="0">
                  <c:v>2013: 103,470
solicitudes</c:v>
                </c:pt>
              </c:strCache>
            </c:strRef>
          </c:tx>
          <c:spPr>
            <a:ln>
              <a:solidFill>
                <a:srgbClr val="EB641B"/>
              </a:solidFill>
            </a:ln>
          </c:spPr>
          <c:marker>
            <c:symbol val="triangle"/>
            <c:size val="7"/>
            <c:spPr>
              <a:solidFill>
                <a:srgbClr val="EB641B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Hoja1!$I$2:$I$13</c:f>
              <c:numCache>
                <c:formatCode>#,##0</c:formatCode>
                <c:ptCount val="12"/>
                <c:pt idx="0">
                  <c:v>10596</c:v>
                </c:pt>
                <c:pt idx="1">
                  <c:v>8346</c:v>
                </c:pt>
                <c:pt idx="2">
                  <c:v>6157</c:v>
                </c:pt>
                <c:pt idx="3">
                  <c:v>10621</c:v>
                </c:pt>
                <c:pt idx="4">
                  <c:v>8988</c:v>
                </c:pt>
                <c:pt idx="5">
                  <c:v>9991</c:v>
                </c:pt>
                <c:pt idx="6">
                  <c:v>6531</c:v>
                </c:pt>
                <c:pt idx="7">
                  <c:v>10800</c:v>
                </c:pt>
                <c:pt idx="8">
                  <c:v>7511</c:v>
                </c:pt>
                <c:pt idx="9">
                  <c:v>10270</c:v>
                </c:pt>
                <c:pt idx="10">
                  <c:v>8674</c:v>
                </c:pt>
                <c:pt idx="11">
                  <c:v>4985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Hoja1!$J$1</c:f>
              <c:strCache>
                <c:ptCount val="1"/>
                <c:pt idx="0">
                  <c:v>2014: 111,964
solicitudes</c:v>
                </c:pt>
              </c:strCache>
            </c:strRef>
          </c:tx>
          <c:spPr>
            <a:ln>
              <a:solidFill>
                <a:srgbClr val="009999"/>
              </a:solidFill>
            </a:ln>
          </c:spPr>
          <c:marker>
            <c:symbol val="circle"/>
            <c:size val="7"/>
            <c:spPr>
              <a:solidFill>
                <a:srgbClr val="009999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65100" prst="coolSlant"/>
                <a:bevelB w="165100" prst="coolSlant"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Hoja1!$J$2:$J$13</c:f>
              <c:numCache>
                <c:formatCode>#,##0</c:formatCode>
                <c:ptCount val="12"/>
                <c:pt idx="0">
                  <c:v>11398</c:v>
                </c:pt>
                <c:pt idx="1">
                  <c:v>9738</c:v>
                </c:pt>
                <c:pt idx="2">
                  <c:v>10790</c:v>
                </c:pt>
                <c:pt idx="3">
                  <c:v>8214</c:v>
                </c:pt>
                <c:pt idx="4">
                  <c:v>8515</c:v>
                </c:pt>
                <c:pt idx="5">
                  <c:v>9721</c:v>
                </c:pt>
                <c:pt idx="6">
                  <c:v>5863</c:v>
                </c:pt>
                <c:pt idx="7">
                  <c:v>11069</c:v>
                </c:pt>
                <c:pt idx="8">
                  <c:v>9141</c:v>
                </c:pt>
                <c:pt idx="9">
                  <c:v>11553</c:v>
                </c:pt>
                <c:pt idx="10">
                  <c:v>10000</c:v>
                </c:pt>
                <c:pt idx="11">
                  <c:v>5962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Hoja1!$K$1</c:f>
              <c:strCache>
                <c:ptCount val="1"/>
                <c:pt idx="0">
                  <c:v>2015: 106,525
solicitudes</c:v>
                </c:pt>
              </c:strCache>
            </c:strRef>
          </c:tx>
          <c:spPr>
            <a:ln>
              <a:solidFill>
                <a:srgbClr val="33CCCC"/>
              </a:solidFill>
            </a:ln>
          </c:spPr>
          <c:marker>
            <c:symbol val="star"/>
            <c:size val="7"/>
            <c:spPr>
              <a:noFill/>
              <a:ln>
                <a:solidFill>
                  <a:srgbClr val="33CCCC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Hoja1!$K$2:$K$13</c:f>
              <c:numCache>
                <c:formatCode>#,##0</c:formatCode>
                <c:ptCount val="12"/>
                <c:pt idx="0">
                  <c:v>8076</c:v>
                </c:pt>
                <c:pt idx="1">
                  <c:v>9099</c:v>
                </c:pt>
                <c:pt idx="2">
                  <c:v>10401</c:v>
                </c:pt>
                <c:pt idx="3">
                  <c:v>9123</c:v>
                </c:pt>
                <c:pt idx="4">
                  <c:v>7903</c:v>
                </c:pt>
                <c:pt idx="5">
                  <c:v>8815</c:v>
                </c:pt>
                <c:pt idx="6">
                  <c:v>5363</c:v>
                </c:pt>
                <c:pt idx="7">
                  <c:v>13039</c:v>
                </c:pt>
                <c:pt idx="8">
                  <c:v>7755</c:v>
                </c:pt>
                <c:pt idx="9">
                  <c:v>10815</c:v>
                </c:pt>
                <c:pt idx="10">
                  <c:v>10930</c:v>
                </c:pt>
                <c:pt idx="11">
                  <c:v>5206</c:v>
                </c:pt>
              </c:numCache>
            </c:numRef>
          </c:val>
          <c:smooth val="0"/>
        </c:ser>
        <c:ser>
          <c:idx val="10"/>
          <c:order val="10"/>
          <c:tx>
            <c:strRef>
              <c:f>Hoja1!$L$1</c:f>
              <c:strCache>
                <c:ptCount val="1"/>
                <c:pt idx="0">
                  <c:v>2016: 127,020
solicitudes</c:v>
                </c:pt>
              </c:strCache>
            </c:strRef>
          </c:tx>
          <c:spPr>
            <a:ln>
              <a:solidFill>
                <a:srgbClr val="1F497D">
                  <a:lumMod val="75000"/>
                </a:srgbClr>
              </a:solidFill>
            </a:ln>
          </c:spPr>
          <c:marker>
            <c:spPr>
              <a:solidFill>
                <a:srgbClr val="1F497D">
                  <a:lumMod val="75000"/>
                </a:srgb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Hoja1!$L$2:$L$13</c:f>
              <c:numCache>
                <c:formatCode>#,##0</c:formatCode>
                <c:ptCount val="12"/>
                <c:pt idx="0">
                  <c:v>10413</c:v>
                </c:pt>
                <c:pt idx="1">
                  <c:v>12499</c:v>
                </c:pt>
                <c:pt idx="2">
                  <c:v>10683</c:v>
                </c:pt>
                <c:pt idx="3">
                  <c:v>11546</c:v>
                </c:pt>
                <c:pt idx="4">
                  <c:v>17465</c:v>
                </c:pt>
                <c:pt idx="5">
                  <c:v>10022</c:v>
                </c:pt>
                <c:pt idx="6">
                  <c:v>5289</c:v>
                </c:pt>
                <c:pt idx="7">
                  <c:v>13934</c:v>
                </c:pt>
                <c:pt idx="8">
                  <c:v>10169</c:v>
                </c:pt>
                <c:pt idx="9">
                  <c:v>10122</c:v>
                </c:pt>
                <c:pt idx="10">
                  <c:v>10281</c:v>
                </c:pt>
                <c:pt idx="11">
                  <c:v>4597</c:v>
                </c:pt>
              </c:numCache>
            </c:numRef>
          </c:val>
          <c:smooth val="0"/>
        </c:ser>
        <c:ser>
          <c:idx val="11"/>
          <c:order val="11"/>
          <c:tx>
            <c:strRef>
              <c:f>Hoja1!$M$1</c:f>
              <c:strCache>
                <c:ptCount val="1"/>
                <c:pt idx="0">
                  <c:v>Ene-Jun’17: 76,289
solicitudes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Hoja1!$M$2:$M$13</c:f>
              <c:numCache>
                <c:formatCode>#,##0</c:formatCode>
                <c:ptCount val="12"/>
                <c:pt idx="0">
                  <c:v>11908</c:v>
                </c:pt>
                <c:pt idx="1">
                  <c:v>12697</c:v>
                </c:pt>
                <c:pt idx="2">
                  <c:v>14854</c:v>
                </c:pt>
                <c:pt idx="3">
                  <c:v>10165</c:v>
                </c:pt>
                <c:pt idx="4">
                  <c:v>13362</c:v>
                </c:pt>
                <c:pt idx="5">
                  <c:v>13303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4929272"/>
        <c:axId val="324926920"/>
      </c:lineChart>
      <c:catAx>
        <c:axId val="324929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324926920"/>
        <c:crosses val="autoZero"/>
        <c:auto val="1"/>
        <c:lblAlgn val="ctr"/>
        <c:lblOffset val="100"/>
        <c:noMultiLvlLbl val="0"/>
      </c:catAx>
      <c:valAx>
        <c:axId val="324926920"/>
        <c:scaling>
          <c:orientation val="minMax"/>
          <c:max val="20000"/>
        </c:scaling>
        <c:delete val="0"/>
        <c:axPos val="l"/>
        <c:majorGridlines/>
        <c:numFmt formatCode="#,##0" sourceLinked="0"/>
        <c:majorTickMark val="cross"/>
        <c:minorTickMark val="none"/>
        <c:tickLblPos val="nextTo"/>
        <c:crossAx val="324929272"/>
        <c:crosses val="autoZero"/>
        <c:crossBetween val="between"/>
        <c:majorUnit val="10000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es-ES"/>
          </a:p>
        </c:txPr>
      </c:dTable>
    </c:plotArea>
    <c:plotVisOnly val="1"/>
    <c:dispBlanksAs val="gap"/>
    <c:showDLblsOverMax val="0"/>
  </c:chart>
  <c:txPr>
    <a:bodyPr/>
    <a:lstStyle/>
    <a:p>
      <a:pPr>
        <a:defRPr sz="11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785621042106432"/>
          <c:y val="0.1921796894410572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8708851777705058"/>
          <c:y val="0.24818274861125741"/>
          <c:w val="0.6791952512486833"/>
          <c:h val="0.721269514735037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30,437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1.8300095278772546</c:v>
                </c:pt>
                <c:pt idx="1">
                  <c:v>4.1791240923875543</c:v>
                </c:pt>
                <c:pt idx="2">
                  <c:v>93.990866379735195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AA-4030-BE03-1DF9CA5F0827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30,487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Hoja1!$C$2:$C$4</c:f>
              <c:numCache>
                <c:formatCode>0.0</c:formatCode>
                <c:ptCount val="3"/>
                <c:pt idx="0">
                  <c:v>1.7417259815659134</c:v>
                </c:pt>
                <c:pt idx="1">
                  <c:v>4.4740381146062251</c:v>
                </c:pt>
                <c:pt idx="2">
                  <c:v>93.784235903827863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1AA-4030-BE03-1DF9CA5F0827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34,556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1.6523903229540455</c:v>
                </c:pt>
                <c:pt idx="1">
                  <c:v>3.2700544044449589</c:v>
                </c:pt>
                <c:pt idx="2">
                  <c:v>95.077555272601003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1AA-4030-BE03-1DF9CA5F0827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31,943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Hoja1!$E$2:$E$4</c:f>
              <c:numCache>
                <c:formatCode>0.0</c:formatCode>
                <c:ptCount val="3"/>
                <c:pt idx="0">
                  <c:v>1.8658234981060013</c:v>
                </c:pt>
                <c:pt idx="1">
                  <c:v>4.1229690386000062</c:v>
                </c:pt>
                <c:pt idx="2">
                  <c:v>94.011207463293985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1AA-4030-BE03-1DF9CA5F0827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42,303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1.2244994444838426</c:v>
                </c:pt>
                <c:pt idx="1">
                  <c:v>3.4323806822211194</c:v>
                </c:pt>
                <c:pt idx="2">
                  <c:v>95.343119873295038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7D-4D54-B1A8-9E931EA4DF39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46,652 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Hoja1!$G$2:$G$4</c:f>
              <c:numCache>
                <c:formatCode>0.0</c:formatCode>
                <c:ptCount val="3"/>
                <c:pt idx="0">
                  <c:v>0.43942381891451598</c:v>
                </c:pt>
                <c:pt idx="1">
                  <c:v>1.0696218811626512</c:v>
                </c:pt>
                <c:pt idx="2">
                  <c:v>98.490954299922834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33904016"/>
        <c:axId val="433907152"/>
      </c:barChart>
      <c:valAx>
        <c:axId val="433907152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433904016"/>
        <c:crosses val="autoZero"/>
        <c:crossBetween val="between"/>
      </c:valAx>
      <c:catAx>
        <c:axId val="433904016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433907152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6.8475030552160882E-3"/>
          <c:y val="3.0978597055548677E-2"/>
          <c:w val="0.98435810372921551"/>
          <c:h val="0.1452320603490848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4AA-4577-A441-09041C3B897E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4AA-4577-A441-09041C3B897E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4AA-4577-A441-09041C3B897E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4AA-4577-A441-09041C3B897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4AA-4577-A441-09041C3B897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A4AA-4577-A441-09041C3B897E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A4AA-4577-A441-09041C3B897E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A4AA-4577-A441-09041C3B897E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A4AA-4577-A441-09041C3B897E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4AA-4577-A441-09041C3B897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4AA-4577-A441-09041C3B897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4AA-4577-A441-09041C3B897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4AA-4577-A441-09041C3B897E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7462306168402812E-3"/>
                  <c:y val="-2.288001772750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A4AA-4577-A441-09041C3B897E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Ene-Jun’12:
41,542
solicitudes</c:v>
                </c:pt>
                <c:pt idx="1">
                  <c:v>Ene-Jun’13:
44,143
solicitudes</c:v>
                </c:pt>
                <c:pt idx="2">
                  <c:v>Ene-Jun’14:
47,790
solicitudes</c:v>
                </c:pt>
                <c:pt idx="3">
                  <c:v>Ene-Jun’15:
42,558
solicitudes</c:v>
                </c:pt>
                <c:pt idx="4">
                  <c:v>Ene-Jun’16:
57,519
solicitudes</c:v>
                </c:pt>
                <c:pt idx="5">
                  <c:v>Ene-Jun’17:
63,313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7.2296471041355419</c:v>
                </c:pt>
                <c:pt idx="1">
                  <c:v>7.6262374555422392</c:v>
                </c:pt>
                <c:pt idx="2">
                  <c:v>7.6549905838041905</c:v>
                </c:pt>
                <c:pt idx="3">
                  <c:v>7.8226655387940935</c:v>
                </c:pt>
                <c:pt idx="4">
                  <c:v>8.0630921956222892</c:v>
                </c:pt>
                <c:pt idx="5">
                  <c:v>7.0747081957892322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A4AA-4577-A441-09041C3B897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33905976"/>
        <c:axId val="433900096"/>
        <c:axId val="0"/>
      </c:bar3DChart>
      <c:catAx>
        <c:axId val="43390597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33900096"/>
        <c:crosses val="autoZero"/>
        <c:auto val="1"/>
        <c:lblAlgn val="ctr"/>
        <c:lblOffset val="100"/>
        <c:noMultiLvlLbl val="0"/>
      </c:catAx>
      <c:valAx>
        <c:axId val="433900096"/>
        <c:scaling>
          <c:orientation val="minMax"/>
          <c:max val="10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33905976"/>
        <c:crosses val="autoZero"/>
        <c:crossBetween val="between"/>
        <c:majorUnit val="2.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5D-4A11-BB6D-106A9C8977E9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85D-4A11-BB6D-106A9C8977E9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85D-4A11-BB6D-106A9C8977E9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85D-4A11-BB6D-106A9C8977E9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85D-4A11-BB6D-106A9C8977E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85D-4A11-BB6D-106A9C8977E9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385D-4A11-BB6D-106A9C8977E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385D-4A11-BB6D-106A9C8977E9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385D-4A11-BB6D-106A9C8977E9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85D-4A11-BB6D-106A9C8977E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85D-4A11-BB6D-106A9C8977E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85D-4A11-BB6D-106A9C8977E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85D-4A11-BB6D-106A9C8977E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746230616840153E-3"/>
                  <c:y val="-1.4300011079693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4924612336803061E-3"/>
                  <c:y val="-1.14400088637549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Ene-Jun’12:
4,243
solicitudes</c:v>
                </c:pt>
                <c:pt idx="1">
                  <c:v>Ene-Jun’13:
5,596
solicitudes</c:v>
                </c:pt>
                <c:pt idx="2">
                  <c:v>Ene-Jun’14:
6,836
solicitudes</c:v>
                </c:pt>
                <c:pt idx="3">
                  <c:v>Ene-Jun’15:
6,404
solicitudes</c:v>
                </c:pt>
                <c:pt idx="4">
                  <c:v>Ene-Jun’16:
10,283
solicitudes</c:v>
                </c:pt>
                <c:pt idx="5">
                  <c:v>Ene-Jun’17:
8,858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17.645769502710348</c:v>
                </c:pt>
                <c:pt idx="1">
                  <c:v>17.672265904217319</c:v>
                </c:pt>
                <c:pt idx="2">
                  <c:v>17.747220596840162</c:v>
                </c:pt>
                <c:pt idx="3">
                  <c:v>17.525140537164287</c:v>
                </c:pt>
                <c:pt idx="4">
                  <c:v>16.872410775065671</c:v>
                </c:pt>
                <c:pt idx="5">
                  <c:v>15.944908557236419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385D-4A11-BB6D-106A9C8977E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37581104"/>
        <c:axId val="437581888"/>
        <c:axId val="0"/>
      </c:bar3DChart>
      <c:catAx>
        <c:axId val="43758110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37581888"/>
        <c:crosses val="autoZero"/>
        <c:auto val="1"/>
        <c:lblAlgn val="ctr"/>
        <c:lblOffset val="100"/>
        <c:noMultiLvlLbl val="0"/>
      </c:catAx>
      <c:valAx>
        <c:axId val="437581888"/>
        <c:scaling>
          <c:orientation val="minMax"/>
          <c:max val="2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37581104"/>
        <c:crosses val="autoZero"/>
        <c:crossBetween val="between"/>
        <c:majorUnit val="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853-417F-8974-FE4049F83386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853-417F-8974-FE4049F83386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853-417F-8974-FE4049F83386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853-417F-8974-FE4049F83386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853-417F-8974-FE4049F8338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853-417F-8974-FE4049F83386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853-417F-8974-FE4049F8338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853-417F-8974-FE4049F83386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4853-417F-8974-FE4049F83386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853-417F-8974-FE4049F83386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853-417F-8974-FE4049F83386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853-417F-8974-FE4049F83386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853-417F-8974-FE4049F83386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746230616840153E-3"/>
                  <c:y val="-2.288001772750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2.2880017727509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Ene-Jun’12:
37,299
solicitudes</c:v>
                </c:pt>
                <c:pt idx="1">
                  <c:v>Ene-Jun’13:
38,547
solicitudes</c:v>
                </c:pt>
                <c:pt idx="2">
                  <c:v>Ene-Jun’14:
40,954
solicitudes</c:v>
                </c:pt>
                <c:pt idx="3">
                  <c:v>Ene-Jun’15:
36,154
solicitudes</c:v>
                </c:pt>
                <c:pt idx="4">
                  <c:v>Ene-Jun’16:
47,236
solicitudes</c:v>
                </c:pt>
                <c:pt idx="5">
                  <c:v>Ene-Jun’17:
54,455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6.0447465079492702</c:v>
                </c:pt>
                <c:pt idx="1">
                  <c:v>6.1678211015124065</c:v>
                </c:pt>
                <c:pt idx="2">
                  <c:v>5.9704058211652091</c:v>
                </c:pt>
                <c:pt idx="3">
                  <c:v>6.1040548763622384</c:v>
                </c:pt>
                <c:pt idx="4">
                  <c:v>6.1453552375307225</c:v>
                </c:pt>
                <c:pt idx="5">
                  <c:v>5.6318244421999744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4853-417F-8974-FE4049F833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33906760"/>
        <c:axId val="433903232"/>
        <c:axId val="0"/>
      </c:bar3DChart>
      <c:catAx>
        <c:axId val="43390676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33903232"/>
        <c:crosses val="autoZero"/>
        <c:auto val="1"/>
        <c:lblAlgn val="ctr"/>
        <c:lblOffset val="100"/>
        <c:noMultiLvlLbl val="0"/>
      </c:catAx>
      <c:valAx>
        <c:axId val="433903232"/>
        <c:scaling>
          <c:orientation val="minMax"/>
          <c:max val="2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33906760"/>
        <c:crosses val="autoZero"/>
        <c:crossBetween val="between"/>
        <c:majorUnit val="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43F-46F6-A9D1-662CA2A637AD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43F-46F6-A9D1-662CA2A637AD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43F-46F6-A9D1-662CA2A637AD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43F-46F6-A9D1-662CA2A637AD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43F-46F6-A9D1-662CA2A637A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43F-46F6-A9D1-662CA2A637AD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243F-46F6-A9D1-662CA2A637A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243F-46F6-A9D1-662CA2A637AD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43F-46F6-A9D1-662CA2A637AD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43F-46F6-A9D1-662CA2A637A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43F-46F6-A9D1-662CA2A637A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43F-46F6-A9D1-662CA2A637A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43F-46F6-A9D1-662CA2A637A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746230616840153E-3"/>
                  <c:y val="-1.716001329563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1.4300011079693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Ene-Jun’12:
41,542
solicitudes</c:v>
                </c:pt>
                <c:pt idx="1">
                  <c:v>Ene-Jun’13:
44,143
solicitudes</c:v>
                </c:pt>
                <c:pt idx="2">
                  <c:v>Ene-Jun’14:
47,790
solicitudes</c:v>
                </c:pt>
                <c:pt idx="3">
                  <c:v>Ene-Jun’15:
42,558
solicitudes</c:v>
                </c:pt>
                <c:pt idx="4">
                  <c:v>Ene-Jun’16:
57,519
solicitudes</c:v>
                </c:pt>
                <c:pt idx="5">
                  <c:v>Ene-Jun’17:
63,313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2.9181791921428717</c:v>
                </c:pt>
                <c:pt idx="1">
                  <c:v>2.8542237727385809</c:v>
                </c:pt>
                <c:pt idx="2">
                  <c:v>2.8315965683197533</c:v>
                </c:pt>
                <c:pt idx="3">
                  <c:v>2.8779312937638188</c:v>
                </c:pt>
                <c:pt idx="4">
                  <c:v>2.8786835654305647</c:v>
                </c:pt>
                <c:pt idx="5">
                  <c:v>2.9365849035743179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243F-46F6-A9D1-662CA2A637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33902056"/>
        <c:axId val="433899704"/>
        <c:axId val="0"/>
      </c:bar3DChart>
      <c:catAx>
        <c:axId val="43390205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33899704"/>
        <c:crosses val="autoZero"/>
        <c:auto val="1"/>
        <c:lblAlgn val="ctr"/>
        <c:lblOffset val="100"/>
        <c:noMultiLvlLbl val="0"/>
      </c:catAx>
      <c:valAx>
        <c:axId val="433899704"/>
        <c:scaling>
          <c:orientation val="minMax"/>
          <c:max val="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33902056"/>
        <c:crosses val="autoZero"/>
        <c:crossBetween val="between"/>
        <c:majorUnit val="1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  <c:userShapes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100" u="sng"/>
            </a:pPr>
            <a:r>
              <a:rPr lang="es-MX" sz="1100" u="sng" dirty="0"/>
              <a:t>Porcentaje</a:t>
            </a:r>
          </a:p>
        </c:rich>
      </c:tx>
      <c:layout>
        <c:manualLayout>
          <c:xMode val="edge"/>
          <c:yMode val="edge"/>
          <c:x val="0.4563655040150365"/>
          <c:y val="0.1091810111376513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6898509455233565E-2"/>
          <c:y val="0.18988697023082091"/>
          <c:w val="0.96666023902626486"/>
          <c:h val="0.65274192624430616"/>
        </c:manualLayout>
      </c:layout>
      <c:lineChart>
        <c:grouping val="standar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Femenino</c:v>
                </c:pt>
              </c:strCache>
            </c:strRef>
          </c:tx>
          <c:spPr>
            <a:ln w="38100" cap="flat">
              <a:solidFill>
                <a:srgbClr val="FF99FF"/>
              </a:solidFill>
              <a:bevel/>
            </a:ln>
            <a:effectLst/>
          </c:spPr>
          <c:marker>
            <c:symbol val="diamond"/>
            <c:size val="8"/>
            <c:spPr>
              <a:solidFill>
                <a:srgbClr val="FF99FF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s-E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Hoja1!$B$1:$L$1</c:f>
              <c:strCache>
                <c:ptCount val="11"/>
                <c:pt idx="0">
                  <c:v>2007:
16,808
solicitantes</c:v>
                </c:pt>
                <c:pt idx="1">
                  <c:v>2008:
26,759
solicitantes</c:v>
                </c:pt>
                <c:pt idx="2">
                  <c:v>2009:
11,931
solicitantes</c:v>
                </c:pt>
                <c:pt idx="3">
                  <c:v>2010:
10,476
solicitantes</c:v>
                </c:pt>
                <c:pt idx="4">
                  <c:v>2011:
15,951
solicitantes</c:v>
                </c:pt>
                <c:pt idx="5">
                  <c:v>2012:
13,985
solicitantes</c:v>
                </c:pt>
                <c:pt idx="6">
                  <c:v>2013:
14,054
solicitantes</c:v>
                </c:pt>
                <c:pt idx="7">
                  <c:v>2014:
16,774
solicitantes</c:v>
                </c:pt>
                <c:pt idx="8">
                  <c:v>2015:
15,694
solicitantes</c:v>
                </c:pt>
                <c:pt idx="9">
                  <c:v>2016:
17,008
solicitantes</c:v>
                </c:pt>
                <c:pt idx="10">
                  <c:v>Ene-Jun’17:
9,516
solicitantes</c:v>
                </c:pt>
              </c:strCache>
            </c:strRef>
          </c:cat>
          <c:val>
            <c:numRef>
              <c:f>Hoja1!$B$2:$L$2</c:f>
              <c:numCache>
                <c:formatCode>0.0</c:formatCode>
                <c:ptCount val="11"/>
                <c:pt idx="0">
                  <c:v>34.221799143265109</c:v>
                </c:pt>
                <c:pt idx="1">
                  <c:v>35.748720056803322</c:v>
                </c:pt>
                <c:pt idx="2">
                  <c:v>40.432486799094796</c:v>
                </c:pt>
                <c:pt idx="3">
                  <c:v>43.098510882016036</c:v>
                </c:pt>
                <c:pt idx="4">
                  <c:v>42.047520531628116</c:v>
                </c:pt>
                <c:pt idx="5">
                  <c:v>42.545584554880229</c:v>
                </c:pt>
                <c:pt idx="6">
                  <c:v>44.058630994734592</c:v>
                </c:pt>
                <c:pt idx="7">
                  <c:v>46.995349946345534</c:v>
                </c:pt>
                <c:pt idx="8">
                  <c:v>44.1060277813177</c:v>
                </c:pt>
                <c:pt idx="9">
                  <c:v>39.84595484477893</c:v>
                </c:pt>
                <c:pt idx="10">
                  <c:v>37.116435477091215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67C-4D44-A7E6-10F5E5DD0484}"/>
            </c:ext>
          </c:extLst>
        </c:ser>
        <c:ser>
          <c:idx val="1"/>
          <c:order val="1"/>
          <c:tx>
            <c:strRef>
              <c:f>Hoja1!$A$3</c:f>
              <c:strCache>
                <c:ptCount val="1"/>
                <c:pt idx="0">
                  <c:v>Masculino</c:v>
                </c:pt>
              </c:strCache>
            </c:strRef>
          </c:tx>
          <c:spPr>
            <a:ln w="44450" cap="flat">
              <a:solidFill>
                <a:schemeClr val="accent4"/>
              </a:solidFill>
              <a:miter lim="800000"/>
            </a:ln>
            <a:effectLst/>
          </c:spPr>
          <c:marker>
            <c:symbol val="circle"/>
            <c:size val="8"/>
            <c:spPr>
              <a:solidFill>
                <a:schemeClr val="accent4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Hoja1!$B$1:$L$1</c:f>
              <c:strCache>
                <c:ptCount val="11"/>
                <c:pt idx="0">
                  <c:v>2007:
16,808
solicitantes</c:v>
                </c:pt>
                <c:pt idx="1">
                  <c:v>2008:
26,759
solicitantes</c:v>
                </c:pt>
                <c:pt idx="2">
                  <c:v>2009:
11,931
solicitantes</c:v>
                </c:pt>
                <c:pt idx="3">
                  <c:v>2010:
10,476
solicitantes</c:v>
                </c:pt>
                <c:pt idx="4">
                  <c:v>2011:
15,951
solicitantes</c:v>
                </c:pt>
                <c:pt idx="5">
                  <c:v>2012:
13,985
solicitantes</c:v>
                </c:pt>
                <c:pt idx="6">
                  <c:v>2013:
14,054
solicitantes</c:v>
                </c:pt>
                <c:pt idx="7">
                  <c:v>2014:
16,774
solicitantes</c:v>
                </c:pt>
                <c:pt idx="8">
                  <c:v>2015:
15,694
solicitantes</c:v>
                </c:pt>
                <c:pt idx="9">
                  <c:v>2016:
17,008
solicitantes</c:v>
                </c:pt>
                <c:pt idx="10">
                  <c:v>Ene-Jun’17:
9,516
solicitantes</c:v>
                </c:pt>
              </c:strCache>
            </c:strRef>
          </c:cat>
          <c:val>
            <c:numRef>
              <c:f>Hoja1!$B$3:$L$3</c:f>
              <c:numCache>
                <c:formatCode>0.0</c:formatCode>
                <c:ptCount val="11"/>
                <c:pt idx="0">
                  <c:v>65.778200856734884</c:v>
                </c:pt>
                <c:pt idx="1">
                  <c:v>64.251279943196678</c:v>
                </c:pt>
                <c:pt idx="2">
                  <c:v>59.567513200905211</c:v>
                </c:pt>
                <c:pt idx="3">
                  <c:v>56.901489117983964</c:v>
                </c:pt>
                <c:pt idx="4">
                  <c:v>57.952479468371884</c:v>
                </c:pt>
                <c:pt idx="5">
                  <c:v>57.454415445119764</c:v>
                </c:pt>
                <c:pt idx="6">
                  <c:v>55.941369005265408</c:v>
                </c:pt>
                <c:pt idx="7">
                  <c:v>53.004650053654466</c:v>
                </c:pt>
                <c:pt idx="8">
                  <c:v>55.8939722186823</c:v>
                </c:pt>
                <c:pt idx="9">
                  <c:v>60.15404515522107</c:v>
                </c:pt>
                <c:pt idx="10">
                  <c:v>62.883564522908785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67C-4D44-A7E6-10F5E5DD04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461512"/>
        <c:axId val="272463472"/>
      </c:lineChart>
      <c:catAx>
        <c:axId val="272461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272463472"/>
        <c:crosses val="autoZero"/>
        <c:auto val="1"/>
        <c:lblAlgn val="ctr"/>
        <c:lblOffset val="100"/>
        <c:noMultiLvlLbl val="0"/>
      </c:catAx>
      <c:valAx>
        <c:axId val="272463472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7246151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3009314878384532"/>
          <c:y val="1.5512018760992769E-2"/>
          <c:w val="0.33981358474293927"/>
          <c:h val="5.300855807439245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>
          <a:solidFill>
            <a:schemeClr val="tx1"/>
          </a:solidFill>
          <a:latin typeface="Calibri" panose="020F0502020204030204" pitchFamily="34" charset="0"/>
        </a:defRPr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5828036108494E-2"/>
          <c:y val="3.1791201397010527E-2"/>
          <c:w val="0.96768343927783063"/>
          <c:h val="0.893055900446979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SIP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rgbClr val="17375E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5"/>
            <c:invertIfNegative val="0"/>
            <c:bubble3D val="0"/>
            <c:spPr>
              <a:solidFill>
                <a:srgbClr val="953735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8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9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1.4011968089010427E-4"/>
                  <c:y val="-0.3111433018543657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10706242763979E-17"/>
                  <c:y val="-0.3339140124656079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6947809021945945E-3"/>
                  <c:y val="-0.3572416276140430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0059840445052136E-5"/>
                  <c:y val="-0.3166686581179890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"/>
                  <c:y val="-0.4079280993079750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5296814852792931E-3"/>
                  <c:y val="-0.451357178462638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Ene-Jun’12</c:v>
                </c:pt>
                <c:pt idx="1">
                  <c:v>Ene-Jun’13</c:v>
                </c:pt>
                <c:pt idx="2">
                  <c:v>Ene-Jun’14</c:v>
                </c:pt>
                <c:pt idx="3">
                  <c:v>Ene-Jun’15</c:v>
                </c:pt>
                <c:pt idx="4">
                  <c:v>Ene-Jun’16</c:v>
                </c:pt>
                <c:pt idx="5">
                  <c:v>Ene-Jun’17</c:v>
                </c:pt>
              </c:strCache>
            </c:strRef>
          </c:cat>
          <c:val>
            <c:numRef>
              <c:f>Hoja1!$B$2:$B$7</c:f>
              <c:numCache>
                <c:formatCode>#,##0</c:formatCode>
                <c:ptCount val="6"/>
                <c:pt idx="0">
                  <c:v>46775</c:v>
                </c:pt>
                <c:pt idx="1">
                  <c:v>51501</c:v>
                </c:pt>
                <c:pt idx="2">
                  <c:v>54825</c:v>
                </c:pt>
                <c:pt idx="3">
                  <c:v>48756</c:v>
                </c:pt>
                <c:pt idx="4">
                  <c:v>65131</c:v>
                </c:pt>
                <c:pt idx="5">
                  <c:v>71745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71"/>
        <c:overlap val="100"/>
        <c:axId val="324934368"/>
        <c:axId val="324931232"/>
      </c:barChart>
      <c:catAx>
        <c:axId val="32493436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324931232"/>
        <c:crosses val="autoZero"/>
        <c:auto val="1"/>
        <c:lblAlgn val="ctr"/>
        <c:lblOffset val="50"/>
        <c:noMultiLvlLbl val="0"/>
      </c:catAx>
      <c:valAx>
        <c:axId val="324931232"/>
        <c:scaling>
          <c:orientation val="minMax"/>
          <c:max val="80000"/>
          <c:min val="0"/>
        </c:scaling>
        <c:delete val="1"/>
        <c:axPos val="l"/>
        <c:numFmt formatCode="#,##0" sourceLinked="1"/>
        <c:majorTickMark val="out"/>
        <c:minorTickMark val="none"/>
        <c:tickLblPos val="nextTo"/>
        <c:crossAx val="324934368"/>
        <c:crosses val="autoZero"/>
        <c:crossBetween val="between"/>
        <c:majorUnit val="10000"/>
      </c:valAx>
      <c:spPr>
        <a:noFill/>
        <a:ln w="25400">
          <a:noFill/>
        </a:ln>
        <a:scene3d>
          <a:camera prst="orthographicFront"/>
          <a:lightRig rig="threePt" dir="t"/>
        </a:scene3d>
        <a:sp3d prstMaterial="dkEdge"/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4390072577519168"/>
          <c:y val="0.2334907993480176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003224536784665E-2"/>
          <c:y val="0.28668618250940203"/>
          <c:w val="0.98146018390022971"/>
          <c:h val="0.645821126419743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46,775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91.433458043826832</c:v>
                </c:pt>
                <c:pt idx="1">
                  <c:v>2.38161411010155</c:v>
                </c:pt>
                <c:pt idx="2">
                  <c:v>1.708177445216462</c:v>
                </c:pt>
                <c:pt idx="3">
                  <c:v>4.476750400855158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96E-42ED-BE17-908F688C7C16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51,501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90.724451952389273</c:v>
                </c:pt>
                <c:pt idx="1">
                  <c:v>4.1203083435273102</c:v>
                </c:pt>
                <c:pt idx="2">
                  <c:v>1.5145336983747888</c:v>
                </c:pt>
                <c:pt idx="3">
                  <c:v>3.6407060057086271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96E-42ED-BE17-908F688C7C16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54,825 solicitudes</c:v>
                </c:pt>
              </c:strCache>
            </c:strRef>
          </c:tx>
          <c:spPr>
            <a:solidFill>
              <a:srgbClr val="008080"/>
            </a:solidFill>
            <a:ln w="63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87.097127222982223</c:v>
                </c:pt>
                <c:pt idx="1">
                  <c:v>7.1044231646146834</c:v>
                </c:pt>
                <c:pt idx="2">
                  <c:v>2.1614227086183311</c:v>
                </c:pt>
                <c:pt idx="3">
                  <c:v>3.6370269037847693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96E-42ED-BE17-908F688C7C16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48,756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 w="95250" h="101600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91.547706948888347</c:v>
                </c:pt>
                <c:pt idx="1">
                  <c:v>1.9382229879399457</c:v>
                </c:pt>
                <c:pt idx="2">
                  <c:v>2.4509803921568629</c:v>
                </c:pt>
                <c:pt idx="3">
                  <c:v>4.0630896710148496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96E-42ED-BE17-908F688C7C16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65,131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91.583117102455049</c:v>
                </c:pt>
                <c:pt idx="1">
                  <c:v>2.9264098509158463</c:v>
                </c:pt>
                <c:pt idx="2">
                  <c:v>1.6981161044663831</c:v>
                </c:pt>
                <c:pt idx="3">
                  <c:v>3.7923569421627183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296E-42ED-BE17-908F688C7C16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71,745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92.014774548749045</c:v>
                </c:pt>
                <c:pt idx="1">
                  <c:v>2.3792598787371944</c:v>
                </c:pt>
                <c:pt idx="2">
                  <c:v>2.4099240365182242</c:v>
                </c:pt>
                <c:pt idx="3">
                  <c:v>3.1960415359955396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75115872"/>
        <c:axId val="275116656"/>
      </c:barChart>
      <c:catAx>
        <c:axId val="275115872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275116656"/>
        <c:crosses val="autoZero"/>
        <c:auto val="1"/>
        <c:lblAlgn val="ctr"/>
        <c:lblOffset val="50"/>
        <c:noMultiLvlLbl val="0"/>
      </c:catAx>
      <c:valAx>
        <c:axId val="275116656"/>
        <c:scaling>
          <c:orientation val="minMax"/>
          <c:max val="100"/>
        </c:scaling>
        <c:delete val="1"/>
        <c:axPos val="l"/>
        <c:numFmt formatCode="0.0" sourceLinked="1"/>
        <c:majorTickMark val="none"/>
        <c:minorTickMark val="none"/>
        <c:tickLblPos val="none"/>
        <c:crossAx val="2751158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233233179640604E-3"/>
          <c:y val="1.4339160184637021E-2"/>
          <c:w val="0.98163792609620415"/>
          <c:h val="0.13752581524427271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4380010812243048"/>
          <c:y val="0.2063169234579330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860821019886677E-3"/>
          <c:y val="0.29790813841197133"/>
          <c:w val="0.9822784736881085"/>
          <c:h val="0.618689765935902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41,542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5.2452939194068655</c:v>
                </c:pt>
                <c:pt idx="1">
                  <c:v>32.453902075008422</c:v>
                </c:pt>
                <c:pt idx="2">
                  <c:v>61.012950748639923</c:v>
                </c:pt>
                <c:pt idx="3">
                  <c:v>1.2878532569447787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FCF-4964-8ABC-53D62F1423E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44,143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5.4844482703939468</c:v>
                </c:pt>
                <c:pt idx="1">
                  <c:v>32.229345536098592</c:v>
                </c:pt>
                <c:pt idx="2">
                  <c:v>61.044786262827635</c:v>
                </c:pt>
                <c:pt idx="3">
                  <c:v>1.2414199306798359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FCF-4964-8ABC-53D62F1423EF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47,790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4.6432308014228916</c:v>
                </c:pt>
                <c:pt idx="1">
                  <c:v>33.92759991630048</c:v>
                </c:pt>
                <c:pt idx="2">
                  <c:v>59.374346097509942</c:v>
                </c:pt>
                <c:pt idx="3">
                  <c:v>2.0548231847666876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FCF-4964-8ABC-53D62F1423EF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42,558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6.3842285821702145</c:v>
                </c:pt>
                <c:pt idx="1">
                  <c:v>32.184313172611496</c:v>
                </c:pt>
                <c:pt idx="2">
                  <c:v>60.418722684336664</c:v>
                </c:pt>
                <c:pt idx="3">
                  <c:v>1.0127355608816204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FCF-4964-8ABC-53D62F1423EF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57,519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4.3550826683356805</c:v>
                </c:pt>
                <c:pt idx="1">
                  <c:v>25.754967923642624</c:v>
                </c:pt>
                <c:pt idx="2">
                  <c:v>66.230289121855392</c:v>
                </c:pt>
                <c:pt idx="3">
                  <c:v>3.6596602861663099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FCF-4964-8ABC-53D62F1423EF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63,313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4.6499139197321249</c:v>
                </c:pt>
                <c:pt idx="1">
                  <c:v>29.281506167769649</c:v>
                </c:pt>
                <c:pt idx="2">
                  <c:v>64.91715761376021</c:v>
                </c:pt>
                <c:pt idx="3">
                  <c:v>1.151422298738016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72574536"/>
        <c:axId val="420812144"/>
      </c:barChart>
      <c:catAx>
        <c:axId val="27257453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20812144"/>
        <c:crosses val="autoZero"/>
        <c:auto val="1"/>
        <c:lblAlgn val="ctr"/>
        <c:lblOffset val="100"/>
        <c:noMultiLvlLbl val="0"/>
      </c:catAx>
      <c:valAx>
        <c:axId val="42081214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272574536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8.4181738935455667E-3"/>
          <c:y val="1.581380663586399E-2"/>
          <c:w val="0.98234721605006847"/>
          <c:h val="0.1762163272708261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4282152410415931"/>
          <c:y val="0.2049090133775985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6103858830500323E-3"/>
          <c:y val="0.30308478796473659"/>
          <c:w val="0.98368352590452912"/>
          <c:h val="0.608955418352209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 : 30,437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s-E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6.3771068107894999</c:v>
                </c:pt>
                <c:pt idx="1">
                  <c:v>22.781483063376811</c:v>
                </c:pt>
                <c:pt idx="2">
                  <c:v>69.888622400367979</c:v>
                </c:pt>
                <c:pt idx="3">
                  <c:v>0.952787725465716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5A-4FBB-8206-210A93AFAFA2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30,487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5.4777446124577693</c:v>
                </c:pt>
                <c:pt idx="1">
                  <c:v>20.451339915373765</c:v>
                </c:pt>
                <c:pt idx="2">
                  <c:v>73.352576508019808</c:v>
                </c:pt>
                <c:pt idx="3">
                  <c:v>0.7183389641486535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5A-4FBB-8206-210A93AFAFA2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34,556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4.4941544160203728</c:v>
                </c:pt>
                <c:pt idx="1">
                  <c:v>21.368213913647413</c:v>
                </c:pt>
                <c:pt idx="2">
                  <c:v>73.139252228267154</c:v>
                </c:pt>
                <c:pt idx="3">
                  <c:v>0.9983794420650538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75A-4FBB-8206-210A93AFAFA2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31,943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5.7320852768994772</c:v>
                </c:pt>
                <c:pt idx="1">
                  <c:v>20.524058479166015</c:v>
                </c:pt>
                <c:pt idx="2">
                  <c:v>72.958081582819403</c:v>
                </c:pt>
                <c:pt idx="3">
                  <c:v>0.78577466111511129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75A-4FBB-8206-210A93AFAFA2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42,303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5.0658345743800677</c:v>
                </c:pt>
                <c:pt idx="1">
                  <c:v>14.731815710469705</c:v>
                </c:pt>
                <c:pt idx="2">
                  <c:v>76.95198922062265</c:v>
                </c:pt>
                <c:pt idx="3">
                  <c:v>3.250360494527575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75A-4FBB-8206-210A93AFAFA2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 46,652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4.2484780931149793</c:v>
                </c:pt>
                <c:pt idx="1">
                  <c:v>17.471919746205948</c:v>
                </c:pt>
                <c:pt idx="2">
                  <c:v>77.360027437194546</c:v>
                </c:pt>
                <c:pt idx="3">
                  <c:v>0.91957472348452374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20811752"/>
        <c:axId val="420808616"/>
      </c:barChart>
      <c:catAx>
        <c:axId val="420811752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20808616"/>
        <c:crosses val="autoZero"/>
        <c:auto val="1"/>
        <c:lblAlgn val="ctr"/>
        <c:lblOffset val="100"/>
        <c:noMultiLvlLbl val="0"/>
      </c:catAx>
      <c:valAx>
        <c:axId val="42080861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420811752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1.1927725623078915E-2"/>
          <c:y val="1.5756419221393703E-2"/>
          <c:w val="0.97484457745435693"/>
          <c:h val="0.1761683342373723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2196714263433533E-2"/>
          <c:y val="3.9914304178022525E-2"/>
          <c:w val="0.97886452672752056"/>
          <c:h val="0.7219311061785282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D16-4835-87E4-F71D7212759E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D16-4835-87E4-F71D7212759E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D16-4835-87E4-F71D7212759E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D16-4835-87E4-F71D7212759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D16-4835-87E4-F71D7212759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D16-4835-87E4-F71D7212759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3D16-4835-87E4-F71D7212759E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3D16-4835-87E4-F71D7212759E}"/>
              </c:ext>
            </c:extLst>
          </c:dPt>
          <c:dLbls>
            <c:dLbl>
              <c:idx val="0"/>
              <c:layout>
                <c:manualLayout>
                  <c:x val="-1.4470187198646958E-3"/>
                  <c:y val="-1.7227362296402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D16-4835-87E4-F71D7212759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470187198646958E-3"/>
                  <c:y val="-1.4356135247002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D16-4835-87E4-F71D7212759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2.5841043444604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D16-4835-87E4-F71D7212759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8940374397293917E-3"/>
                  <c:y val="-3.1583497543405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D16-4835-87E4-F71D7212759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Ene-Jun’12:
46,616
solicitudes</c:v>
                </c:pt>
                <c:pt idx="1">
                  <c:v>Ene-Jun’13:
51,417
solicitudes</c:v>
                </c:pt>
                <c:pt idx="2">
                  <c:v>Ene-Jun’14:
54,806
solicitudes</c:v>
                </c:pt>
                <c:pt idx="3">
                  <c:v>Ene-Jun’15:
48,700
solicitudes</c:v>
                </c:pt>
                <c:pt idx="4">
                  <c:v>Ene-Jun’16:
64,779
solicitudes</c:v>
                </c:pt>
                <c:pt idx="5">
                  <c:v>Ene-Jun’17:
71,693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3.1909644757164788</c:v>
                </c:pt>
                <c:pt idx="1">
                  <c:v>3.264095532605964</c:v>
                </c:pt>
                <c:pt idx="2">
                  <c:v>3.4000839324161847</c:v>
                </c:pt>
                <c:pt idx="3">
                  <c:v>3.2375154004106759</c:v>
                </c:pt>
                <c:pt idx="4">
                  <c:v>3.2391670140014788</c:v>
                </c:pt>
                <c:pt idx="5">
                  <c:v>3.5531920829090655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3D16-4835-87E4-F71D721275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20809792"/>
        <c:axId val="420808224"/>
        <c:axId val="0"/>
      </c:bar3DChart>
      <c:catAx>
        <c:axId val="42080979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20808224"/>
        <c:crosses val="autoZero"/>
        <c:auto val="1"/>
        <c:lblAlgn val="ctr"/>
        <c:lblOffset val="100"/>
        <c:noMultiLvlLbl val="0"/>
      </c:catAx>
      <c:valAx>
        <c:axId val="420808224"/>
        <c:scaling>
          <c:orientation val="minMax"/>
          <c:max val="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20809792"/>
        <c:crosses val="autoZero"/>
        <c:crossBetween val="between"/>
        <c:majorUnit val="3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009225701648764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6989206275175307"/>
          <c:y val="3.8244606661231369E-2"/>
          <c:w val="0.42444196658217331"/>
          <c:h val="0.950086326838250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
46,775
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Hoja1!$B$2:$B$8</c:f>
              <c:numCache>
                <c:formatCode>0.0</c:formatCode>
                <c:ptCount val="7"/>
                <c:pt idx="0">
                  <c:v>10.396579369321218</c:v>
                </c:pt>
                <c:pt idx="1">
                  <c:v>8.3142704436130401</c:v>
                </c:pt>
                <c:pt idx="2">
                  <c:v>23.848209513629076</c:v>
                </c:pt>
                <c:pt idx="3">
                  <c:v>13.139497594869054</c:v>
                </c:pt>
                <c:pt idx="4">
                  <c:v>13.900587920897916</c:v>
                </c:pt>
                <c:pt idx="5">
                  <c:v>18.204168893639768</c:v>
                </c:pt>
                <c:pt idx="6">
                  <c:v>12.19668626402993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A4-4B12-955C-F9AE491AF43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
51,501
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Hoja1!$C$2:$C$8</c:f>
              <c:numCache>
                <c:formatCode>0.0</c:formatCode>
                <c:ptCount val="7"/>
                <c:pt idx="0">
                  <c:v>10.326013087124522</c:v>
                </c:pt>
                <c:pt idx="1">
                  <c:v>6.7435583775072336</c:v>
                </c:pt>
                <c:pt idx="2">
                  <c:v>22.446166093862256</c:v>
                </c:pt>
                <c:pt idx="3">
                  <c:v>10.968719053998951</c:v>
                </c:pt>
                <c:pt idx="4">
                  <c:v>12.456068814197781</c:v>
                </c:pt>
                <c:pt idx="5">
                  <c:v>27.073260713384208</c:v>
                </c:pt>
                <c:pt idx="6">
                  <c:v>9.9862138599250496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2A4-4B12-955C-F9AE491AF431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
54,825
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Hoja1!$D$2:$D$8</c:f>
              <c:numCache>
                <c:formatCode>0.0</c:formatCode>
                <c:ptCount val="7"/>
                <c:pt idx="0">
                  <c:v>15.305061559507523</c:v>
                </c:pt>
                <c:pt idx="1">
                  <c:v>7.3141814865481072</c:v>
                </c:pt>
                <c:pt idx="2">
                  <c:v>20.751481988144093</c:v>
                </c:pt>
                <c:pt idx="3">
                  <c:v>11.376196990424077</c:v>
                </c:pt>
                <c:pt idx="4">
                  <c:v>12.304605563155494</c:v>
                </c:pt>
                <c:pt idx="5">
                  <c:v>24.627450980392158</c:v>
                </c:pt>
                <c:pt idx="6">
                  <c:v>8.3210214318285463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2A4-4B12-955C-F9AE491AF431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
48,756
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Hoja1!$E$2:$E$8</c:f>
              <c:numCache>
                <c:formatCode>0.0</c:formatCode>
                <c:ptCount val="7"/>
                <c:pt idx="0">
                  <c:v>11.452949380589056</c:v>
                </c:pt>
                <c:pt idx="1">
                  <c:v>7.1252768889982772</c:v>
                </c:pt>
                <c:pt idx="2">
                  <c:v>21.494790384773157</c:v>
                </c:pt>
                <c:pt idx="3">
                  <c:v>10.583312823037165</c:v>
                </c:pt>
                <c:pt idx="4">
                  <c:v>14.269013044548363</c:v>
                </c:pt>
                <c:pt idx="5">
                  <c:v>26.158831733530231</c:v>
                </c:pt>
                <c:pt idx="6">
                  <c:v>8.915825744523751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2A4-4B12-955C-F9AE491AF431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
65,131
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Hoja1!$F$2:$F$8</c:f>
              <c:numCache>
                <c:formatCode>0.0</c:formatCode>
                <c:ptCount val="7"/>
                <c:pt idx="0">
                  <c:v>8.8959174586602376</c:v>
                </c:pt>
                <c:pt idx="1">
                  <c:v>7.7658872119267324</c:v>
                </c:pt>
                <c:pt idx="2">
                  <c:v>23.713746142389951</c:v>
                </c:pt>
                <c:pt idx="3">
                  <c:v>9.7280864718797506</c:v>
                </c:pt>
                <c:pt idx="4">
                  <c:v>13.010701509265941</c:v>
                </c:pt>
                <c:pt idx="5">
                  <c:v>28.599284518892691</c:v>
                </c:pt>
                <c:pt idx="6">
                  <c:v>8.286376686984692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2A4-4B12-955C-F9AE491AF431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Ene-Jun’17:
71,745
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5"/>
              <c:layout>
                <c:manualLayout>
                  <c:x val="3.1778250865019003E-3"/>
                  <c:y val="-2.18767005043510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3.1778250865019584E-3"/>
                  <c:y val="-8.75068020174107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Hoja1!$G$2:$G$8</c:f>
              <c:numCache>
                <c:formatCode>0.0</c:formatCode>
                <c:ptCount val="7"/>
                <c:pt idx="0">
                  <c:v>9.1713708272353482</c:v>
                </c:pt>
                <c:pt idx="1">
                  <c:v>8.5789950519199945</c:v>
                </c:pt>
                <c:pt idx="2">
                  <c:v>22.556275698654961</c:v>
                </c:pt>
                <c:pt idx="3">
                  <c:v>10.680883685274235</c:v>
                </c:pt>
                <c:pt idx="4">
                  <c:v>12.718656352359051</c:v>
                </c:pt>
                <c:pt idx="5">
                  <c:v>29.985364833786328</c:v>
                </c:pt>
                <c:pt idx="6">
                  <c:v>6.3084535507700874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4"/>
        <c:axId val="420812928"/>
        <c:axId val="420805480"/>
      </c:barChart>
      <c:valAx>
        <c:axId val="420805480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420812928"/>
        <c:crosses val="autoZero"/>
        <c:crossBetween val="between"/>
      </c:valAx>
      <c:catAx>
        <c:axId val="420812928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420805480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0.77263990869701349"/>
          <c:y val="8.6523556297104884E-2"/>
          <c:w val="0.2273601231494799"/>
          <c:h val="0.8183903123768897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840468259147403"/>
          <c:y val="0.206527978372773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8396381883494414E-3"/>
          <c:y val="0.27675744361737575"/>
          <c:w val="0.98317050420323671"/>
          <c:h val="0.639937769260205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Ene-Jun’12: 46,775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3.260288615713522</c:v>
                </c:pt>
                <c:pt idx="1">
                  <c:v>0.22661678246926778</c:v>
                </c:pt>
                <c:pt idx="2">
                  <c:v>96.513094601817201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CF-49B0-8D94-B3A4E19C026D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Ene-Jun’13: 51,501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Hoja1!$C$2:$C$4</c:f>
              <c:numCache>
                <c:formatCode>0.0</c:formatCode>
                <c:ptCount val="3"/>
                <c:pt idx="0">
                  <c:v>1.7611308518281199</c:v>
                </c:pt>
                <c:pt idx="1">
                  <c:v>0.28737306071726765</c:v>
                </c:pt>
                <c:pt idx="2">
                  <c:v>97.951496087454615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7CF-49B0-8D94-B3A4E19C026D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Ene-Jun’14: 54,825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1.9863201094391245</c:v>
                </c:pt>
                <c:pt idx="1">
                  <c:v>0.124031007751938</c:v>
                </c:pt>
                <c:pt idx="2">
                  <c:v>97.889648882808928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7CF-49B0-8D94-B3A4E19C026D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Ene-Jun’15: 48,756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Hoja1!$E$2:$E$4</c:f>
              <c:numCache>
                <c:formatCode>0.0</c:formatCode>
                <c:ptCount val="3"/>
                <c:pt idx="0">
                  <c:v>1.210107473951924</c:v>
                </c:pt>
                <c:pt idx="1">
                  <c:v>0.18459266551809009</c:v>
                </c:pt>
                <c:pt idx="2">
                  <c:v>98.605299860529982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7CF-49B0-8D94-B3A4E19C026D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Ene-Jun’16: 65,131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0.85980562251462433</c:v>
                </c:pt>
                <c:pt idx="1">
                  <c:v>0.11208180436351355</c:v>
                </c:pt>
                <c:pt idx="2">
                  <c:v>99.028112573121859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7CF-49B0-8D94-B3A4E19C026D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Ene-Jun’16: 71,745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Hoja1!$G$2:$G$4</c:f>
              <c:numCache>
                <c:formatCode>0.0</c:formatCode>
                <c:ptCount val="3"/>
                <c:pt idx="0">
                  <c:v>1.0955467279949822</c:v>
                </c:pt>
                <c:pt idx="1">
                  <c:v>0.22858735800404209</c:v>
                </c:pt>
                <c:pt idx="2">
                  <c:v>98.675865914000966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20806656"/>
        <c:axId val="420807048"/>
      </c:barChart>
      <c:catAx>
        <c:axId val="42080665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20807048"/>
        <c:crosses val="autoZero"/>
        <c:auto val="1"/>
        <c:lblAlgn val="ctr"/>
        <c:lblOffset val="100"/>
        <c:noMultiLvlLbl val="0"/>
      </c:catAx>
      <c:valAx>
        <c:axId val="42080704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420806656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9.5258860126652602E-3"/>
          <c:y val="1.5662611561678339E-2"/>
          <c:w val="0.98149344002929717"/>
          <c:h val="0.15168376353244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0.24134</cdr:x>
      <cdr:y>0</cdr:y>
    </cdr:from>
    <cdr:to>
      <cdr:x>0.75866</cdr:x>
      <cdr:y>0.06584</cdr:y>
    </cdr:to>
    <cdr:sp macro="" textlink="">
      <cdr:nvSpPr>
        <cdr:cNvPr id="2" name="10 CuadroTexto"/>
        <cdr:cNvSpPr txBox="1"/>
      </cdr:nvSpPr>
      <cdr:spPr>
        <a:xfrm xmlns:a="http://schemas.openxmlformats.org/drawingml/2006/main">
          <a:off x="1755203" y="0"/>
          <a:ext cx="3762402" cy="29238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MX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300" b="1" dirty="0">
              <a:latin typeface="Calibri" pitchFamily="34" charset="0"/>
            </a:rPr>
            <a:t>Promedio de servidores públicos involucrados</a:t>
          </a:r>
          <a:endParaRPr lang="es-ES" sz="1300" b="1" dirty="0">
            <a:latin typeface="Calibri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7314" y="1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AFCC80-CC64-4477-893C-008284F3E21F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976" y="4416428"/>
            <a:ext cx="5503863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7314" y="8829675"/>
            <a:ext cx="2982912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C447A02-E474-4962-995F-1F4C7E41EFE5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1880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5997"/>
            <a:ext cx="9144002" cy="6869994"/>
          </a:xfrm>
          <a:prstGeom prst="rect">
            <a:avLst/>
          </a:prstGeom>
        </p:spPr>
      </p:pic>
      <p:sp>
        <p:nvSpPr>
          <p:cNvPr id="8" name="Rectángulo 7"/>
          <p:cNvSpPr/>
          <p:nvPr userDrawn="1"/>
        </p:nvSpPr>
        <p:spPr>
          <a:xfrm>
            <a:off x="2656760" y="1484784"/>
            <a:ext cx="6070188" cy="4176464"/>
          </a:xfrm>
          <a:prstGeom prst="rect">
            <a:avLst/>
          </a:prstGeom>
          <a:gradFill flip="none" rotWithShape="1">
            <a:gsLst>
              <a:gs pos="0">
                <a:srgbClr val="009999">
                  <a:shade val="30000"/>
                  <a:satMod val="115000"/>
                </a:srgbClr>
              </a:gs>
              <a:gs pos="50000">
                <a:srgbClr val="009999">
                  <a:shade val="67500"/>
                  <a:satMod val="115000"/>
                </a:srgbClr>
              </a:gs>
              <a:gs pos="100000">
                <a:srgbClr val="009999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" name="Elipse 6"/>
          <p:cNvSpPr/>
          <p:nvPr userDrawn="1"/>
        </p:nvSpPr>
        <p:spPr>
          <a:xfrm>
            <a:off x="430668" y="1484784"/>
            <a:ext cx="4285348" cy="4176464"/>
          </a:xfrm>
          <a:prstGeom prst="ellipse">
            <a:avLst/>
          </a:prstGeom>
          <a:solidFill>
            <a:srgbClr val="33CCC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026" name="Picture 2" descr="InfoD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00" y="2672978"/>
            <a:ext cx="3442768" cy="1836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lipse 10"/>
          <p:cNvSpPr/>
          <p:nvPr userDrawn="1"/>
        </p:nvSpPr>
        <p:spPr>
          <a:xfrm>
            <a:off x="359672" y="88548"/>
            <a:ext cx="1260000" cy="1260000"/>
          </a:xfrm>
          <a:prstGeom prst="ellipse">
            <a:avLst/>
          </a:prstGeom>
          <a:solidFill>
            <a:srgbClr val="00808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Rectángulo 11"/>
          <p:cNvSpPr/>
          <p:nvPr userDrawn="1"/>
        </p:nvSpPr>
        <p:spPr>
          <a:xfrm>
            <a:off x="7622600" y="5805264"/>
            <a:ext cx="1269880" cy="842580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BDEE5-9B63-4300-8681-4304F48AA04A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D18A8-176F-4C5B-9B67-2D00E18256E8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D205-C2E9-4095-B8A4-50DD071F751B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A8611-941A-47D5-A3D4-182DCF08FD2D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D344F-2E51-4025-9264-2491E162BCA0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F5548-B256-482C-9A68-406298823817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763"/>
            <a:ext cx="9144000" cy="68675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54CF-A3ED-4113-95FF-A312E26CEC00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D1C2A-65CB-4327-AB5E-FD1211BC3BF1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EBC9B-C2DF-44A6-BAEC-A79F9DFF15E0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3C8A3-52B5-467F-978A-C4FF805F4D16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7BF24-0CA2-4825-A7BA-BD8A9F070734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A0021-A5DF-4469-981C-0ED0D7FAE74A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098D2-E6BD-4F1F-9E0D-EC4198901816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72A37-E739-4E76-9EE4-33E8236D0772}" type="slidenum">
              <a:rPr lang="es-ES"/>
              <a:pPr/>
              <a:t>‹Nº›</a:t>
            </a:fld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993" y="31406"/>
            <a:ext cx="9064736" cy="900000"/>
          </a:xfrm>
          <a:prstGeom prst="roundRect">
            <a:avLst>
              <a:gd name="adj" fmla="val 1815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3"/>
          <a:srcRect l="43230"/>
          <a:stretch/>
        </p:blipFill>
        <p:spPr>
          <a:xfrm>
            <a:off x="8086353" y="31406"/>
            <a:ext cx="1011221" cy="900000"/>
          </a:xfrm>
          <a:prstGeom prst="roundRect">
            <a:avLst>
              <a:gd name="adj" fmla="val 1457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scene3d>
            <a:camera prst="orthographicFront"/>
            <a:lightRig rig="soft" dir="t"/>
          </a:scene3d>
          <a:sp3d/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269" y="95954"/>
            <a:ext cx="576000" cy="7165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627A-C309-4C56-867B-905C711AACD4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536A5-0911-4D01-BC38-B0F99AC03A8C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BFCE1-6A84-449B-B566-ED6A2D69E63B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768BFD-9D21-446E-B63F-53D7C92DCD32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9B20FA-AED8-4E7A-97B7-7C15F783BA3F}" type="datetimeFigureOut">
              <a:rPr lang="es-ES"/>
              <a:pPr>
                <a:defRPr/>
              </a:pPr>
              <a:t>01/09/2017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8AA4104F-2690-4610-8930-35A730557D82}" type="slidenum">
              <a:rPr lang="es-ES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1" r:id="rId2"/>
    <p:sldLayoutId id="2147484202" r:id="rId3"/>
    <p:sldLayoutId id="2147484203" r:id="rId4"/>
    <p:sldLayoutId id="2147484204" r:id="rId5"/>
    <p:sldLayoutId id="2147484205" r:id="rId6"/>
    <p:sldLayoutId id="2147484206" r:id="rId7"/>
    <p:sldLayoutId id="2147484207" r:id="rId8"/>
    <p:sldLayoutId id="2147484208" r:id="rId9"/>
    <p:sldLayoutId id="2147484209" r:id="rId10"/>
    <p:sldLayoutId id="21474842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609614" y="5940569"/>
            <a:ext cx="1282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>
                <a:solidFill>
                  <a:schemeClr val="bg1"/>
                </a:solidFill>
              </a:rPr>
              <a:t>Agosto</a:t>
            </a:r>
            <a:endParaRPr lang="es-MX" sz="1600" b="1" dirty="0">
              <a:solidFill>
                <a:schemeClr val="bg1"/>
              </a:solidFill>
            </a:endParaRPr>
          </a:p>
          <a:p>
            <a:pPr algn="ctr"/>
            <a:r>
              <a:rPr lang="es-MX" sz="1600" b="1" dirty="0" smtClean="0">
                <a:solidFill>
                  <a:schemeClr val="bg1"/>
                </a:solidFill>
                <a:latin typeface="+mn-lt"/>
              </a:rPr>
              <a:t>2017</a:t>
            </a:r>
            <a:endParaRPr lang="es-MX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570524" y="4653136"/>
            <a:ext cx="2097330" cy="40011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Segundo Pleno</a:t>
            </a:r>
            <a:endParaRPr lang="es-E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10 Rectángulo"/>
          <p:cNvSpPr/>
          <p:nvPr/>
        </p:nvSpPr>
        <p:spPr>
          <a:xfrm>
            <a:off x="4788024" y="1987490"/>
            <a:ext cx="385540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600" b="1" dirty="0" smtClean="0">
                <a:solidFill>
                  <a:schemeClr val="bg1"/>
                </a:solidFill>
                <a:latin typeface="Calibri" pitchFamily="34" charset="0"/>
              </a:rPr>
              <a:t>Informe Estadístico del Ejercicio del Derecho de Acceso a la Información Pública en la Ciudad de México</a:t>
            </a:r>
            <a:endParaRPr lang="es-ES" sz="2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0 Rectángulo"/>
          <p:cNvSpPr/>
          <p:nvPr/>
        </p:nvSpPr>
        <p:spPr>
          <a:xfrm>
            <a:off x="4543536" y="4360748"/>
            <a:ext cx="4173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</a:rPr>
              <a:t>- Segundo trimestre 2017</a:t>
            </a:r>
            <a:endParaRPr lang="es-ES" sz="2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124174"/>
              </p:ext>
            </p:extLst>
          </p:nvPr>
        </p:nvGraphicFramePr>
        <p:xfrm>
          <a:off x="66940" y="1068571"/>
          <a:ext cx="9000000" cy="536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Filmaciones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Consejería Jurídica y de Servicios Legales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Evaluación del Desarrollo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la Judicatura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para Prevenir y Eliminar la Discriminación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Coordinación de los Centros de Transferencia Modal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Corporación Mexicana de Impresión,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Álvaro Obregón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Azcapotzalco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Cuajimalpa de Morelos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05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060049"/>
              </p:ext>
            </p:extLst>
          </p:nvPr>
        </p:nvGraphicFramePr>
        <p:xfrm>
          <a:off x="66940" y="1068571"/>
          <a:ext cx="900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Gustavo A. Madero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Iztacalco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Iztapalapa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La Magdalena Contreras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Tláhuac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Venustiano Carranza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Escuela de Administración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Central de Abasto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Centro Histórico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de Apoyo a la Infraestructura Vial y del Transporte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69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254013"/>
              </p:ext>
            </p:extLst>
          </p:nvPr>
        </p:nvGraphicFramePr>
        <p:xfrm>
          <a:off x="66940" y="1068571"/>
          <a:ext cx="9000000" cy="536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de Recuperación Crediticia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Educación Garantizada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de Apoyo a la Educación y el Empleo de las y los Jóvenes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para el Desarrollo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Irrevocable de Administración con Actividades Empresariales, identificado con el número F/1889 “Corredor Cultural Chapultepec-Zona Rosa” 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 Arte Popular Mexicano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del Estanquillo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el Fondo de Promoción para el Financiamiento del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el Mejoramiento de las Vías de Comunicación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la Promoción y Desarrollo del Cine Mexicano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Ciudad Digital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Complejo Ambiental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01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211936"/>
              </p:ext>
            </p:extLst>
          </p:nvPr>
        </p:nvGraphicFramePr>
        <p:xfrm>
          <a:off x="66940" y="1068571"/>
          <a:ext cx="9000000" cy="543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 la Zona de Santa Fe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del Fondo de Apoyo a la Procuración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Ambiental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Desarrollo Económico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Seguridad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Mixto de Promoción Turística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el Desarrollo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la Atención y Apoyo a las Víctimas del Delito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Heroico Cuerpo de Bomberos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Acceso a la Información Pública y Protección de Datos Personales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Asistencia e Integración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Capacitación para el Trabajo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Ciencia y Tecnología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00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636260"/>
              </p:ext>
            </p:extLst>
          </p:nvPr>
        </p:nvGraphicFramePr>
        <p:xfrm>
          <a:off x="66940" y="1068571"/>
          <a:ext cx="9000000" cy="554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Formación Profesional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 Juventud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las Mujeres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Verificación Administrativa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del Deporte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Local de la Infraestructura Física Educativa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de los Adultos Mayores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y Prevención de las Adicciones en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Integración al Desarrollo de las Personas con Discapacidad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Seguridad de las Construcciones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Técnico de Formación Policial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095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219021"/>
              </p:ext>
            </p:extLst>
          </p:nvPr>
        </p:nvGraphicFramePr>
        <p:xfrm>
          <a:off x="66940" y="1068571"/>
          <a:ext cx="9000000" cy="55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Jefatura de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de Asistencia Privada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Local de Conciliación y Arbitraje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Protección Integral de Personas Defensoras de Derechos Humanos y Periodistas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Seguimiento y Evaluación del Programa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Metrobús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3,665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Planta de Asfalto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Auxiliar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Bancaria e Industrial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PROCDMX,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Ambiental y del Ordenamiento Territorial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6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176881"/>
              </p:ext>
            </p:extLst>
          </p:nvPr>
        </p:nvGraphicFramePr>
        <p:xfrm>
          <a:off x="66940" y="1068571"/>
          <a:ext cx="9000000" cy="55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Proyecto Metro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Ciencia, Tecnología e Innovación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Económico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Rural y Equidad para las Comunidades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3,697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Gobierno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Obras y Servicios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Protección Civil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3,933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4,815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Trabajo y Fomento al 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39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268236"/>
              </p:ext>
            </p:extLst>
          </p:nvPr>
        </p:nvGraphicFramePr>
        <p:xfrm>
          <a:off x="66940" y="1068571"/>
          <a:ext cx="9000000" cy="554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 de Transportes Eléctricos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 Público de Localización Telefónica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de Salud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6,045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Metropolitanos,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Aguas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Movilidad 1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Radio y Televisión Digital del Gobierno del Distrito Federal (Capital 21)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para el Desarrollo Integral de la Familia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de lo Contencioso Administrativo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Superior de Justicia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Universidad Autónoma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40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383290"/>
              </p:ext>
            </p:extLst>
          </p:nvPr>
        </p:nvGraphicFramePr>
        <p:xfrm>
          <a:off x="66940" y="1068571"/>
          <a:ext cx="9000000" cy="48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Encuentro Social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MORENA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Movimiento Ciudadano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Nueva Alianza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Acción Nacional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 la Revolución Democrática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del Trabajo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Revolucionario Institucional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Socialdemócrata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Verde Ecologista de México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 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6,621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96,233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89,571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94,048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91,576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103,470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111,964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106,525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127,020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76,289</a:t>
                      </a: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72000">
                <a:tc>
                  <a:txBody>
                    <a:bodyPr/>
                    <a:lstStyle/>
                    <a:p>
                      <a:pPr algn="l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Total </a:t>
                      </a:r>
                      <a:r>
                        <a:rPr lang="es-ES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Sujetos O</a:t>
                      </a:r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bligados por año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  <a:endParaRPr lang="es-ES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72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1.4 Total de solicitudes por Órgano de G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obierno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534052"/>
              </p:ext>
            </p:extLst>
          </p:nvPr>
        </p:nvGraphicFramePr>
        <p:xfrm>
          <a:off x="187519" y="1257874"/>
          <a:ext cx="8760800" cy="4860000"/>
        </p:xfrm>
        <a:graphic>
          <a:graphicData uri="http://schemas.openxmlformats.org/drawingml/2006/table">
            <a:tbl>
              <a:tblPr/>
              <a:tblGrid>
                <a:gridCol w="336800"/>
                <a:gridCol w="1080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</a:t>
                      </a: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de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2008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2009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2010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2011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2t2017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15,601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34,116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80,521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79,604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77,458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99,142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95,438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114,123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68,013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  <a:endParaRPr lang="es-ES" sz="11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39,242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37,677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47,473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100" b="1" i="1" u="none" strike="noStrike" baseline="3000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endParaRPr lang="es-ES" sz="11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7,952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22,535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26,854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25,751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30,935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17,679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  <a:endParaRPr lang="es-ES" sz="11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27,827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35,715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4,760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4,853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tipo de Sujeto</a:t>
                      </a:r>
                      <a:endParaRPr kumimoji="0" lang="es-ES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6,621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96,233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89,571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94,048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91,576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103,470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111,964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106,525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127,020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76,289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79512" y="6171996"/>
            <a:ext cx="8712967" cy="419103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 smtClean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  <a:endParaRPr lang="es-MX" sz="1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63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</a:t>
            </a:fld>
            <a:endParaRPr lang="es-MX" dirty="0"/>
          </a:p>
        </p:txBody>
      </p:sp>
      <p:sp>
        <p:nvSpPr>
          <p:cNvPr id="5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Objetivo</a:t>
            </a:r>
            <a:endParaRPr lang="es-ES" sz="1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51882" y="1268760"/>
            <a:ext cx="8640598" cy="5535582"/>
          </a:xfrm>
          <a:prstGeom prst="rect">
            <a:avLst/>
          </a:prstGeo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Con base en las solicitudes capturadas en el </a:t>
            </a:r>
            <a:r>
              <a:rPr lang="es-MX" sz="1850" b="1" i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Sistema de Captura de Reportes Estadísticos de Solicitudes de Información (SICRESI) </a:t>
            </a:r>
            <a:r>
              <a:rPr lang="es-MX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por los Sujetos Obligados supeditados a la </a:t>
            </a:r>
            <a:r>
              <a:rPr lang="es-ES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Ley de Transparencia, Acceso a la Información Pública </a:t>
            </a:r>
            <a:r>
              <a:rPr lang="es-ES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y Rendición </a:t>
            </a:r>
            <a:r>
              <a:rPr lang="es-ES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de Cuentas de la Ciudad de </a:t>
            </a:r>
            <a:r>
              <a:rPr lang="es-ES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México </a:t>
            </a:r>
            <a:r>
              <a:rPr lang="es-MX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y a la Ley de Protección de Datos Personales para el Distrito Federal, </a:t>
            </a:r>
            <a:r>
              <a:rPr lang="es-MX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se realizó el presente reporte a fin de: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MX" sz="185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Dar a conocer el total de solicitudes de información pública (SIP) y de datos personales (SDP) correspondiente al </a:t>
            </a:r>
            <a:r>
              <a:rPr lang="es-ES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segundo trimestre </a:t>
            </a:r>
            <a:r>
              <a:rPr lang="es-ES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de </a:t>
            </a:r>
            <a:r>
              <a:rPr lang="es-ES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2017, </a:t>
            </a:r>
            <a:r>
              <a:rPr lang="es-ES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así como los totales para los años 2006, 2007, 2008, 2009, 2010, 2011, 2012, 2013, </a:t>
            </a:r>
            <a:r>
              <a:rPr lang="es-ES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2014, 2015 y 2016.</a:t>
            </a:r>
            <a:endParaRPr lang="es-ES" sz="185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MX" sz="185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MX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Difundir la información que se obtiene mediante las variables que son observadas en el </a:t>
            </a:r>
            <a:r>
              <a:rPr lang="es-MX" sz="185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SICRESI,</a:t>
            </a:r>
            <a:r>
              <a:rPr lang="es-MX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para los periodos 2012, 2013, 2014, 2015, 2016 y segundo trimestre de 2017.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MX" sz="185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MX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Brindar información para la oportuna toma de decisiones para mejorar la política pública de la transparencia y de la promoción del Ejercicio del Derecho de Acceso a la Información (EDAI) y del Derecho a Acceso, Rectificación, Cancelación u Oposición (ARCO) de datos personales en la Ciudad de México.</a:t>
            </a:r>
          </a:p>
        </p:txBody>
      </p:sp>
    </p:spTree>
    <p:extLst>
      <p:ext uri="{BB962C8B-B14F-4D97-AF65-F5344CB8AC3E}">
        <p14:creationId xmlns:p14="http://schemas.microsoft.com/office/powerpoint/2010/main" val="28250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86070" y="1999726"/>
            <a:ext cx="63802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Calibri" pitchFamily="34" charset="0"/>
              </a:rPr>
              <a:t>2. Resultados del Ejercicio del Derecho de Acceso a la Información Pública en la Ciudad de México</a:t>
            </a:r>
          </a:p>
        </p:txBody>
      </p:sp>
    </p:spTree>
    <p:extLst>
      <p:ext uri="{BB962C8B-B14F-4D97-AF65-F5344CB8AC3E}">
        <p14:creationId xmlns:p14="http://schemas.microsoft.com/office/powerpoint/2010/main" val="380009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2.1.1 Solicitudes de información pública recibidas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de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8 Gráfico"/>
          <p:cNvGraphicFramePr/>
          <p:nvPr>
            <p:extLst>
              <p:ext uri="{D42A27DB-BD31-4B8C-83A1-F6EECF244321}">
                <p14:modId xmlns:p14="http://schemas.microsoft.com/office/powerpoint/2010/main" val="3022984881"/>
              </p:ext>
            </p:extLst>
          </p:nvPr>
        </p:nvGraphicFramePr>
        <p:xfrm>
          <a:off x="822822" y="1789666"/>
          <a:ext cx="7493594" cy="3799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10 CuadroTexto"/>
          <p:cNvSpPr txBox="1"/>
          <p:nvPr/>
        </p:nvSpPr>
        <p:spPr>
          <a:xfrm>
            <a:off x="1605426" y="1259247"/>
            <a:ext cx="591890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 smtClean="0">
                <a:latin typeface="Calibri" panose="020F0502020204030204" pitchFamily="34" charset="0"/>
              </a:rPr>
              <a:t>Total de solicitudes de información pública, Ene-Jun’12-17: 338,733</a:t>
            </a:r>
            <a:endParaRPr lang="es-MX" sz="1300" b="1" dirty="0">
              <a:latin typeface="Calibri" panose="020F0502020204030204" pitchFamily="34" charset="0"/>
            </a:endParaRPr>
          </a:p>
        </p:txBody>
      </p:sp>
      <p:sp>
        <p:nvSpPr>
          <p:cNvPr id="18" name="33 CuadroTexto"/>
          <p:cNvSpPr txBox="1"/>
          <p:nvPr/>
        </p:nvSpPr>
        <p:spPr>
          <a:xfrm>
            <a:off x="1425420" y="5811035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Ene-Jun’12-13: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10.1%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24" name="Elipse 23"/>
          <p:cNvSpPr/>
          <p:nvPr/>
        </p:nvSpPr>
        <p:spPr>
          <a:xfrm>
            <a:off x="4400289" y="4736745"/>
            <a:ext cx="360000" cy="36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5" name="Flecha derecha 24"/>
          <p:cNvSpPr/>
          <p:nvPr/>
        </p:nvSpPr>
        <p:spPr>
          <a:xfrm rot="2460000">
            <a:off x="4512698" y="4849588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6" name="Elipse 25"/>
          <p:cNvSpPr/>
          <p:nvPr/>
        </p:nvSpPr>
        <p:spPr>
          <a:xfrm>
            <a:off x="3184314" y="4741446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7" name="Flecha derecha 26"/>
          <p:cNvSpPr/>
          <p:nvPr/>
        </p:nvSpPr>
        <p:spPr>
          <a:xfrm rot="18720000">
            <a:off x="3301570" y="4834236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8" name="Elipse 27"/>
          <p:cNvSpPr/>
          <p:nvPr/>
        </p:nvSpPr>
        <p:spPr>
          <a:xfrm>
            <a:off x="5595500" y="4755093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9" name="Flecha derecha 28"/>
          <p:cNvSpPr/>
          <p:nvPr/>
        </p:nvSpPr>
        <p:spPr>
          <a:xfrm rot="18720000">
            <a:off x="5712756" y="4847883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2" name="33 CuadroTexto"/>
          <p:cNvSpPr txBox="1"/>
          <p:nvPr/>
        </p:nvSpPr>
        <p:spPr>
          <a:xfrm>
            <a:off x="2647058" y="5805264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Ene-Jun’13-14: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6.5%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33" name="33 CuadroTexto"/>
          <p:cNvSpPr txBox="1"/>
          <p:nvPr/>
        </p:nvSpPr>
        <p:spPr>
          <a:xfrm>
            <a:off x="3860308" y="5815655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Decremento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Ene-Jun’14-15: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-11.1%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5073558" y="5805264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Ene-Jun’15-16: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33.6%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35" name="Elipse 34"/>
          <p:cNvSpPr/>
          <p:nvPr/>
        </p:nvSpPr>
        <p:spPr>
          <a:xfrm>
            <a:off x="6804248" y="4753608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6" name="Flecha derecha 35"/>
          <p:cNvSpPr/>
          <p:nvPr/>
        </p:nvSpPr>
        <p:spPr>
          <a:xfrm rot="18720000">
            <a:off x="6921504" y="4846398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7" name="33 CuadroTexto"/>
          <p:cNvSpPr txBox="1"/>
          <p:nvPr/>
        </p:nvSpPr>
        <p:spPr>
          <a:xfrm>
            <a:off x="6279808" y="5803779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Ene-Jun’16-17: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10.2%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21" name="Elipse 20"/>
          <p:cNvSpPr/>
          <p:nvPr/>
        </p:nvSpPr>
        <p:spPr>
          <a:xfrm>
            <a:off x="1962134" y="4736030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" name="Flecha derecha 21"/>
          <p:cNvSpPr/>
          <p:nvPr/>
        </p:nvSpPr>
        <p:spPr>
          <a:xfrm rot="18720000">
            <a:off x="2079390" y="4828820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732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de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64328"/>
              </p:ext>
            </p:extLst>
          </p:nvPr>
        </p:nvGraphicFramePr>
        <p:xfrm>
          <a:off x="262671" y="1052736"/>
          <a:ext cx="864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Gestión Urbana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Protección Sanitaria del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Constituyente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it-IT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Auditoría Superior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 la Zona Patrimonio Mundial Natural y Cultural de la Humanidad en Xochimilco, Tláhuac y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Centro Histórico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Espacio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Auxiliar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Preventiva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para Trabajadores a Lista de Raya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Centro de Comando, Control, Cómputo, Comunicaciones y Contacto Ciudadano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Filmaciones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Consejería Jurídica y de Servicios Legales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Evaluación del Desarrollo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la Judicatura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34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de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528404"/>
              </p:ext>
            </p:extLst>
          </p:nvPr>
        </p:nvGraphicFramePr>
        <p:xfrm>
          <a:off x="262671" y="1052736"/>
          <a:ext cx="8640000" cy="56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para Prevenir y Eliminar la Discriminación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Coordinación de los Centros de Transferencia Modal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Corporación Mexicana de Impresión,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Álvaro Obregón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Azcapotzalco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Cuajimalpa de Morelos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Gustavo A. Madero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Iztacalco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Iztapalapa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La Magdalena Contreras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Tláhuac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55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de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832300"/>
              </p:ext>
            </p:extLst>
          </p:nvPr>
        </p:nvGraphicFramePr>
        <p:xfrm>
          <a:off x="262671" y="1052736"/>
          <a:ext cx="8640000" cy="550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Venustiano Carranza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Escuela de Administración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Central de Abasto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Centro Histórico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de Recuperación Crediticia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Educación Garantizada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de Apoyo a la Educación y el Empleo de las y los Jóvenes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para el Desarrollo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Irrevocable de Administración con Actividades Empresariales, identificado con el número F/1889 “Corredor Cultural Chapultepec-Zona Rosa” 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 Arte Popular Mexicano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del Estanquillo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el Fondo de Promoción para el Financiamiento del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la Promoción y Desarrollo del Cine Mexicano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573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de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435269"/>
              </p:ext>
            </p:extLst>
          </p:nvPr>
        </p:nvGraphicFramePr>
        <p:xfrm>
          <a:off x="262671" y="1052736"/>
          <a:ext cx="864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Complejo Ambiental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 la Zona de Santa Fe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del Fondo de Apoyo a la Procuración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Ambiental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Desarrollo Económico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Seguridad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Mixto de Promoción Turística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el Desarrollo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la Atención y Apoyo a las Víctimas del Delito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Heroico Cuerpo de Bomberos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Acceso a la Información Pública y Protección de Datos Personales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Capacitación para el Trabajo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Ciencia y Tecnología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Formación Profesional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 Juventud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las Mujeres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67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de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569446"/>
              </p:ext>
            </p:extLst>
          </p:nvPr>
        </p:nvGraphicFramePr>
        <p:xfrm>
          <a:off x="262671" y="1052736"/>
          <a:ext cx="864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Verificación Administrativa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it-IT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del Deporte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Local de la Infraestructura Física Educativa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de los Adultos Mayores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y Prevención de las Adicciones en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Integración al Desarrollo de las Personas con Discapacidad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Seguridad de las Construcciones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Técnico de Formación Policial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Jefatura de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de Asistencia Privada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Local de Conciliación y Arbitraje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Protección Integral de Personas Defensoras de Derechos Humanos y Periodistas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Seguimiento y Evaluación del Programa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Metrobús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77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de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047249"/>
              </p:ext>
            </p:extLst>
          </p:nvPr>
        </p:nvGraphicFramePr>
        <p:xfrm>
          <a:off x="262671" y="1052736"/>
          <a:ext cx="8640000" cy="56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Planta de Asfalto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Auxiliar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Bancaria e Industrial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PROCDMX,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Ambiental y del Ordenamiento Territorial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Proyecto Metro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Ciencia, Tecnología e Innovación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Económico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Rural y Equidad para las Comunidades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Gobierno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90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de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74285"/>
              </p:ext>
            </p:extLst>
          </p:nvPr>
        </p:nvGraphicFramePr>
        <p:xfrm>
          <a:off x="262671" y="1052736"/>
          <a:ext cx="8640000" cy="532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Obras y Servicios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Protección Civil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Trabajo y Fomento al 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 de Transportes Eléctricos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de Salud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Metropolitanos,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Aguas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Movilidad 1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Radio y Televisión Digital del Gobierno del Distrito Federal (Capital 21)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para el Desarrollo Integral de la Familia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de lo Contencioso Administrativo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71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de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506164"/>
              </p:ext>
            </p:extLst>
          </p:nvPr>
        </p:nvGraphicFramePr>
        <p:xfrm>
          <a:off x="262671" y="1052736"/>
          <a:ext cx="8640000" cy="46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Superior de Justicia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Universidad Autónoma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Encuentro Social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MORENA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Movimiento Ciudadano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Nueva Alianza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Acción Nacional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 la Revolución Democrática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del Trabajo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Revolucionario Institucional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Verde Ecologista de México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de solicitudes de información</a:t>
                      </a:r>
                      <a:r>
                        <a:rPr lang="es-MX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pública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46,775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51,501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54,825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48,756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65,131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71,745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72000">
                <a:tc>
                  <a:txBody>
                    <a:bodyPr/>
                    <a:lstStyle/>
                    <a:p>
                      <a:pPr algn="l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de Sujetos Obligados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16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</a:t>
            </a:fld>
            <a:endParaRPr lang="es-MX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14387" y="1268760"/>
            <a:ext cx="7500937" cy="5022438"/>
          </a:xfrm>
          <a:prstGeom prst="rect">
            <a:avLst/>
          </a:prstGeom>
        </p:spPr>
        <p:txBody>
          <a:bodyPr anchor="ctr"/>
          <a:lstStyle/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Introducción ……………………………………………………..……………..…. 4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Total de solicitudes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(de Información pública y de datos personales) ……….………….. 6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Resultados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del Ejercicio del Derecho de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Acceso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la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Información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Pública en la Ciudad de México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…………………….…. 20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Perfil sociodemográfico de los solicitantes ……………..…………..  63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Nota …….……………………………………………………………..….………….. 69</a:t>
            </a:r>
          </a:p>
        </p:txBody>
      </p:sp>
      <p:sp>
        <p:nvSpPr>
          <p:cNvPr id="8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Índice</a:t>
            </a:r>
            <a:endParaRPr lang="es-ES" sz="1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26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2.1.3 Solicitudes de información pública por Órgano de gobierno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Enero-Junio de 2012 al 2017</a:t>
            </a: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391995"/>
              </p:ext>
            </p:extLst>
          </p:nvPr>
        </p:nvGraphicFramePr>
        <p:xfrm>
          <a:off x="557701" y="1268760"/>
          <a:ext cx="8046747" cy="4860000"/>
        </p:xfrm>
        <a:graphic>
          <a:graphicData uri="http://schemas.openxmlformats.org/drawingml/2006/table">
            <a:tbl>
              <a:tblPr/>
              <a:tblGrid>
                <a:gridCol w="306747"/>
                <a:gridCol w="1260000"/>
                <a:gridCol w="1080000"/>
                <a:gridCol w="1080000"/>
                <a:gridCol w="1080000"/>
                <a:gridCol w="1080000"/>
                <a:gridCol w="1080000"/>
                <a:gridCol w="1080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</a:t>
                      </a: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de</a:t>
                      </a:r>
                    </a:p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Ene-Jun’14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Ene-Jun’15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Ene-Jun’17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38,661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44,838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47,522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42,687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57,905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63,924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  <a:endParaRPr lang="es-ES" sz="12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15,337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18,847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16,356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25,392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200" b="0" i="1" u="none" strike="noStrike" baseline="3000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endParaRPr lang="es-ES" sz="12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10,234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12,873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13,527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15,707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  <a:endParaRPr lang="es-ES" sz="12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14,420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15,757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16,385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2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2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2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2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2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tipo de Sujeto</a:t>
                      </a:r>
                      <a:endParaRPr kumimoji="0" lang="es-ES" sz="12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46,775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51,501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54,825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48,756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65,131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7543" y="6178249"/>
            <a:ext cx="8226747" cy="419103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 smtClean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  <a:endParaRPr lang="es-MX" sz="1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83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2.1.4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con el mayor/menor número de solicitudes de información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de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7 CuadroTexto"/>
          <p:cNvSpPr txBox="1"/>
          <p:nvPr/>
        </p:nvSpPr>
        <p:spPr>
          <a:xfrm>
            <a:off x="467544" y="1124744"/>
            <a:ext cx="364333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Sujetos </a:t>
            </a:r>
            <a:r>
              <a:rPr lang="es-MX" sz="1300" b="1" dirty="0" smtClean="0">
                <a:latin typeface="Calibri" pitchFamily="34" charset="0"/>
              </a:rPr>
              <a:t>Obligados con el MAYOR número de solicitudes de información pública</a:t>
            </a:r>
            <a:endParaRPr lang="es-MX" sz="1300" b="1" dirty="0">
              <a:latin typeface="Calibri" pitchFamily="34" charset="0"/>
            </a:endParaRPr>
          </a:p>
        </p:txBody>
      </p:sp>
      <p:sp>
        <p:nvSpPr>
          <p:cNvPr id="5" name="8 CuadroTexto"/>
          <p:cNvSpPr txBox="1"/>
          <p:nvPr/>
        </p:nvSpPr>
        <p:spPr>
          <a:xfrm>
            <a:off x="5018971" y="1129973"/>
            <a:ext cx="34063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Sujetos </a:t>
            </a:r>
            <a:r>
              <a:rPr lang="es-MX" sz="1300" b="1" dirty="0" smtClean="0">
                <a:latin typeface="Calibri" pitchFamily="34" charset="0"/>
              </a:rPr>
              <a:t>Obligados con el MENOR número de solicitudes de información pública</a:t>
            </a:r>
            <a:endParaRPr lang="es-MX" sz="1300" b="1" dirty="0">
              <a:latin typeface="Calibri" pitchFamily="34" charset="0"/>
            </a:endParaRPr>
          </a:p>
        </p:txBody>
      </p:sp>
      <p:graphicFrame>
        <p:nvGraphicFramePr>
          <p:cNvPr id="7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307635"/>
              </p:ext>
            </p:extLst>
          </p:nvPr>
        </p:nvGraphicFramePr>
        <p:xfrm>
          <a:off x="207976" y="1834418"/>
          <a:ext cx="4248000" cy="4896000"/>
        </p:xfrm>
        <a:graphic>
          <a:graphicData uri="http://schemas.openxmlformats.org/drawingml/2006/table">
            <a:tbl>
              <a:tblPr/>
              <a:tblGrid>
                <a:gridCol w="2808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Sujetos Obligados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SIP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%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General de Justicia del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Gustavo A. Madero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Obras y Servicios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44450" indent="0" algn="l" fontAlgn="b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Total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27,226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37.95%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287768"/>
              </p:ext>
            </p:extLst>
          </p:nvPr>
        </p:nvGraphicFramePr>
        <p:xfrm>
          <a:off x="4716016" y="1823475"/>
          <a:ext cx="4212000" cy="3204000"/>
        </p:xfrm>
        <a:graphic>
          <a:graphicData uri="http://schemas.openxmlformats.org/drawingml/2006/table">
            <a:tbl>
              <a:tblPr/>
              <a:tblGrid>
                <a:gridCol w="2772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Sujetos O</a:t>
                      </a: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bligados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del Fondo de Apoyo a la Procuración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Movimiento Ciudadano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del Trabajo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 la Zona de Santa Fe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Protección Integral de Personas Defensoras de Derechos Humanos y Periodistas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 Total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000" marR="8947" marT="89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340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0.46%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5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2.2 Medio de presentación de las solicitudes de información pública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4" name="17 Gráfico"/>
          <p:cNvGraphicFramePr/>
          <p:nvPr>
            <p:extLst/>
          </p:nvPr>
        </p:nvGraphicFramePr>
        <p:xfrm>
          <a:off x="233872" y="1196752"/>
          <a:ext cx="865860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754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2.3 Medio por el que se notificó la respuesta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7" name="5 Gráfico"/>
          <p:cNvGraphicFramePr/>
          <p:nvPr>
            <p:extLst/>
          </p:nvPr>
        </p:nvGraphicFramePr>
        <p:xfrm>
          <a:off x="251520" y="1628800"/>
          <a:ext cx="864096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10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2.4 Medio por el que se entregó la información solicitada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9" name="5 Gráfico"/>
          <p:cNvGraphicFramePr/>
          <p:nvPr>
            <p:extLst/>
          </p:nvPr>
        </p:nvGraphicFramePr>
        <p:xfrm>
          <a:off x="251520" y="1628800"/>
          <a:ext cx="864096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938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2.5.1 Promedio de preguntas por solicitud de información pública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8 CuadroTexto"/>
          <p:cNvSpPr txBox="1"/>
          <p:nvPr/>
        </p:nvSpPr>
        <p:spPr>
          <a:xfrm>
            <a:off x="3460602" y="1463159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0" name="6 Gráfico"/>
          <p:cNvGraphicFramePr>
            <a:graphicFrameLocks/>
          </p:cNvGraphicFramePr>
          <p:nvPr>
            <p:extLst/>
          </p:nvPr>
        </p:nvGraphicFramePr>
        <p:xfrm>
          <a:off x="663824" y="2200538"/>
          <a:ext cx="7796608" cy="355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9 Rectángulo"/>
          <p:cNvSpPr/>
          <p:nvPr/>
        </p:nvSpPr>
        <p:spPr>
          <a:xfrm>
            <a:off x="967491" y="6093296"/>
            <a:ext cx="720080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MX" sz="1100" b="1" dirty="0">
                <a:latin typeface="Calibri" pitchFamily="34" charset="0"/>
              </a:rPr>
              <a:t>Nota: Para el periodo </a:t>
            </a:r>
            <a:r>
              <a:rPr lang="es-MX" sz="1100" b="1" dirty="0" smtClean="0">
                <a:latin typeface="Calibri" pitchFamily="34" charset="0"/>
              </a:rPr>
              <a:t>Enero-Junio </a:t>
            </a:r>
            <a:r>
              <a:rPr lang="es-MX" sz="1100" b="1" dirty="0">
                <a:latin typeface="Calibri" pitchFamily="34" charset="0"/>
              </a:rPr>
              <a:t>de </a:t>
            </a:r>
            <a:r>
              <a:rPr lang="es-MX" sz="1100" b="1" dirty="0" smtClean="0">
                <a:latin typeface="Calibri" pitchFamily="34" charset="0"/>
              </a:rPr>
              <a:t>2017 </a:t>
            </a:r>
            <a:r>
              <a:rPr lang="es-MX" sz="1100" b="1" dirty="0">
                <a:latin typeface="Calibri" pitchFamily="34" charset="0"/>
              </a:rPr>
              <a:t>se realizaron </a:t>
            </a:r>
            <a:r>
              <a:rPr lang="es-MX" sz="1100" b="1" dirty="0" smtClean="0">
                <a:latin typeface="Calibri" pitchFamily="34" charset="0"/>
              </a:rPr>
              <a:t>52 </a:t>
            </a:r>
            <a:r>
              <a:rPr lang="es-MX" sz="1100" b="1" dirty="0">
                <a:latin typeface="Calibri" pitchFamily="34" charset="0"/>
              </a:rPr>
              <a:t>solicitudes de información pública sin requerimiento</a:t>
            </a:r>
            <a:r>
              <a:rPr lang="es-MX" sz="1100" b="1" dirty="0" smtClean="0">
                <a:latin typeface="Calibri" pitchFamily="34" charset="0"/>
              </a:rPr>
              <a:t>, 352 en 2016, 56 </a:t>
            </a:r>
            <a:r>
              <a:rPr lang="es-MX" sz="1100" b="1" dirty="0">
                <a:latin typeface="Calibri" pitchFamily="34" charset="0"/>
              </a:rPr>
              <a:t>en 2015, </a:t>
            </a:r>
            <a:r>
              <a:rPr lang="es-MX" sz="1100" b="1" dirty="0" smtClean="0">
                <a:latin typeface="Calibri" pitchFamily="34" charset="0"/>
              </a:rPr>
              <a:t>19 </a:t>
            </a:r>
            <a:r>
              <a:rPr lang="es-MX" sz="1100" b="1" dirty="0">
                <a:latin typeface="Calibri" pitchFamily="34" charset="0"/>
              </a:rPr>
              <a:t>en 2014, </a:t>
            </a:r>
            <a:r>
              <a:rPr lang="es-MX" sz="1100" b="1" dirty="0" smtClean="0">
                <a:latin typeface="Calibri" pitchFamily="34" charset="0"/>
              </a:rPr>
              <a:t>84 </a:t>
            </a:r>
            <a:r>
              <a:rPr lang="es-MX" sz="1100" b="1" dirty="0">
                <a:latin typeface="Calibri" pitchFamily="34" charset="0"/>
              </a:rPr>
              <a:t>en 2013 y </a:t>
            </a:r>
            <a:r>
              <a:rPr lang="es-MX" sz="1100" b="1" dirty="0" smtClean="0">
                <a:latin typeface="Calibri" pitchFamily="34" charset="0"/>
              </a:rPr>
              <a:t>159 </a:t>
            </a:r>
            <a:r>
              <a:rPr lang="es-MX" sz="1100" b="1" dirty="0">
                <a:latin typeface="Calibri" pitchFamily="34" charset="0"/>
              </a:rPr>
              <a:t>en 2012.</a:t>
            </a:r>
          </a:p>
        </p:txBody>
      </p:sp>
    </p:spTree>
    <p:extLst>
      <p:ext uri="{BB962C8B-B14F-4D97-AF65-F5344CB8AC3E}">
        <p14:creationId xmlns:p14="http://schemas.microsoft.com/office/powerpoint/2010/main" val="13963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2.5.2 Número de preguntas por solicitud de información pública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989980" y="1169569"/>
            <a:ext cx="31661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del número de preguntas por solicitud de información pública</a:t>
            </a:r>
            <a:endParaRPr lang="es-ES" sz="1300" b="1" dirty="0">
              <a:latin typeface="Calibri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56186" y="6295607"/>
            <a:ext cx="842400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MX" sz="1100" b="1" dirty="0">
                <a:latin typeface="Calibri" pitchFamily="34" charset="0"/>
              </a:rPr>
              <a:t>Nota: Para el periodo Enero-Junio de 2017 se realizaron 52 solicitudes de información pública sin requerimiento, 352 en 2016, 56 en 2015, 19 en 2014, 84 en 2013 y 159 en 2012.</a:t>
            </a:r>
          </a:p>
        </p:txBody>
      </p:sp>
      <p:graphicFrame>
        <p:nvGraphicFramePr>
          <p:cNvPr id="7" name="9 Tabla"/>
          <p:cNvGraphicFramePr>
            <a:graphicFrameLocks noGrp="1"/>
          </p:cNvGraphicFramePr>
          <p:nvPr>
            <p:extLst/>
          </p:nvPr>
        </p:nvGraphicFramePr>
        <p:xfrm>
          <a:off x="356186" y="1772817"/>
          <a:ext cx="8424000" cy="4446174"/>
        </p:xfrm>
        <a:graphic>
          <a:graphicData uri="http://schemas.openxmlformats.org/drawingml/2006/table">
            <a:tbl>
              <a:tblPr/>
              <a:tblGrid>
                <a:gridCol w="108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579759215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1089000384"/>
                    </a:ext>
                  </a:extLst>
                </a:gridCol>
                <a:gridCol w="612000"/>
                <a:gridCol w="612000"/>
              </a:tblGrid>
              <a:tr h="35840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Número de preguntas que comprende la solicitud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 Jun’17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20,022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23,404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25,862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22,748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27,408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42.3%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29,984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8,080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8,531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8,988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7,067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10,836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10,717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6,082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6,485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6,231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5,700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8,213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8,622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3,525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3,395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3,419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3,473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4,994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5,726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2,744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2,457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2,369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2,798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3,407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4,286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1,407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1,819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2,202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2,080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2,740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3,129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1,077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1,069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1,153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1,378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2,175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1,258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1,364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1,609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1,002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1,159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16 o más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1,279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1,178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1,425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46,616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51,417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54,806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48,700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64,779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71,693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47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2.5.3 Tiempo promedio de respuesta de acuerdo al número de preguntas que comprende la solicitud de información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3 CuadroTexto"/>
          <p:cNvSpPr txBox="1"/>
          <p:nvPr/>
        </p:nvSpPr>
        <p:spPr>
          <a:xfrm>
            <a:off x="1043608" y="1052736"/>
            <a:ext cx="7167612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por número de preguntas que comprende la solicitud</a:t>
            </a: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</a:t>
            </a:r>
            <a:r>
              <a:rPr lang="es-MX" sz="1300" b="1" i="1" dirty="0" smtClean="0">
                <a:latin typeface="Calibri" pitchFamily="34" charset="0"/>
              </a:rPr>
              <a:t>”)</a:t>
            </a:r>
            <a:endParaRPr lang="es-MX" sz="1300" b="1" i="1" dirty="0">
              <a:latin typeface="Calibri" pitchFamily="34" charset="0"/>
            </a:endParaRPr>
          </a:p>
          <a:p>
            <a:pPr algn="ctr"/>
            <a:endParaRPr lang="es-MX" sz="1300" b="1" i="1" u="sng" dirty="0">
              <a:latin typeface="Calibri" pitchFamily="34" charset="0"/>
            </a:endParaRPr>
          </a:p>
          <a:p>
            <a:pPr algn="ctr"/>
            <a:r>
              <a:rPr lang="es-MX" sz="1300" b="1" i="1" u="sng" dirty="0">
                <a:latin typeface="Calibri" pitchFamily="34" charset="0"/>
              </a:rPr>
              <a:t>PROMEDIO </a:t>
            </a:r>
            <a:r>
              <a:rPr lang="es-MX" sz="1300" b="1" i="1" u="sng" dirty="0" smtClean="0">
                <a:latin typeface="Calibri" pitchFamily="34" charset="0"/>
              </a:rPr>
              <a:t>Ene-Jun’2017: 7.1</a:t>
            </a:r>
            <a:endParaRPr lang="es-MX" sz="1300" b="1" i="1" u="sng" dirty="0">
              <a:latin typeface="Calibri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90864"/>
              </p:ext>
            </p:extLst>
          </p:nvPr>
        </p:nvGraphicFramePr>
        <p:xfrm>
          <a:off x="604868" y="2017296"/>
          <a:ext cx="7920000" cy="464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Una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Dos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Tres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Cuatro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 cinco a 10 preguntas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Once o más 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Ene-Jun’17: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63,313</a:t>
                      </a:r>
                      <a:b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Ene-Jun’16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57,519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1025653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Ene-Jun’15: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42,558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Ene-Jun’14: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47,790</a:t>
                      </a: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Ene-Jun’13:</a:t>
                      </a:r>
                    </a:p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44,143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Ene-Jun’12:</a:t>
                      </a:r>
                    </a:p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41,542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14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2.6 Temática de las solicitudes de información pública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8" name="15 Gráfico"/>
          <p:cNvGraphicFramePr/>
          <p:nvPr>
            <p:extLst>
              <p:ext uri="{D42A27DB-BD31-4B8C-83A1-F6EECF244321}">
                <p14:modId xmlns:p14="http://schemas.microsoft.com/office/powerpoint/2010/main" val="2070246555"/>
              </p:ext>
            </p:extLst>
          </p:nvPr>
        </p:nvGraphicFramePr>
        <p:xfrm>
          <a:off x="611560" y="1052736"/>
          <a:ext cx="7992888" cy="580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104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2.7 Área de interés del solicitante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/>
          </p:nvPr>
        </p:nvGraphicFramePr>
        <p:xfrm>
          <a:off x="183706" y="1010484"/>
          <a:ext cx="8784000" cy="57768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xmlns="" val="163391275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xmlns="" val="2329810827"/>
                    </a:ext>
                  </a:extLst>
                </a:gridCol>
                <a:gridCol w="504000"/>
                <a:gridCol w="504000"/>
              </a:tblGrid>
              <a:tr h="20619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Área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6192">
                <a:tc vMerge="1">
                  <a:txBody>
                    <a:bodyPr/>
                    <a:lstStyle/>
                    <a:p>
                      <a:pPr algn="l" fontAlgn="t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Actuación de Asociaciones Políticas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9534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 y vigilancia de recursos públicos (en general)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9,423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10,432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12,448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8,938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18.3%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12,181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18.7%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13,912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19.4%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Derechos Humanos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1,047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2,126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1,488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1,507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2,026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2,598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3,298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Fomento a las actividades económicas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1,232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1,216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Impartición de justicia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2,279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2,306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2,124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1,932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2,038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3,736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Legislación, Desarrollo legislativo (en general)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1,010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1,459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1,325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2,149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2,594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1,307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1,026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Movilizaciones, conflictos sociales y políticos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Obra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1,902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1,120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1,931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1,719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1,830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2,720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Procesos electorales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1,239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39534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Programas de desarrollo urbano (uso de suelo)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3,624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2,806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2,059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2,325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4,545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2,589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Programas sociales de subsidio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1,158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1,473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1,120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1,206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1,252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1,973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1,313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2,989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1,307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1,461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1,815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2,583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339534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Urbanos (limpieza, jardines, bacheo, 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etc.)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1,176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1,128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1,408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1,162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1,690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Vialidad y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2,533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1,171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1,892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1,740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3,768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3,431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1,359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1,559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1,496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1,213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1,421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1,886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13,735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29.4%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19,535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37.9%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20,953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38.2%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18,559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38.1%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24,014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24,127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 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46,775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51,501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54,825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48,756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65,131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71,745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89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</a:t>
            </a:fld>
            <a:endParaRPr lang="es-MX" dirty="0"/>
          </a:p>
        </p:txBody>
      </p:sp>
      <p:sp>
        <p:nvSpPr>
          <p:cNvPr id="7" name="3 Rectángulo"/>
          <p:cNvSpPr/>
          <p:nvPr/>
        </p:nvSpPr>
        <p:spPr>
          <a:xfrm>
            <a:off x="251520" y="1268760"/>
            <a:ext cx="864096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principal indicador sobre la forma en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que se ejerce 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Derecho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Acceso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a la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Pública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comportamiento de las Solicitudes de Información Pública. Para contar con referentes sobre este derecho, el INFODF desarrolló, entre los años de 2006 y 2010, el </a:t>
            </a:r>
            <a:r>
              <a:rPr lang="es-ES" sz="1600" b="1" i="1" dirty="0" smtClean="0">
                <a:latin typeface="Calibri" pitchFamily="34" charset="0"/>
                <a:cs typeface="Calibri" pitchFamily="34" charset="0"/>
              </a:rPr>
              <a:t>Formato Estadístico de Solicitudes de Información Pública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, el cual utilizaron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los Entes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Obligados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para reportar las variables estadísticas de las solicitudes de información pública y de datos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personales.</a:t>
            </a:r>
          </a:p>
          <a:p>
            <a:pPr algn="just"/>
            <a:endParaRPr lang="es-ES" sz="10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 partir de 2011, con información contenida en la base de datos del Sistema INFOMEX II, se creó el </a:t>
            </a:r>
            <a:r>
              <a:rPr lang="es-ES" sz="1600" b="1" i="1" dirty="0">
                <a:latin typeface="Calibri" pitchFamily="34" charset="0"/>
                <a:cs typeface="Calibri" pitchFamily="34" charset="0"/>
              </a:rPr>
              <a:t>Sistema de Captura de Reportes Estadísticos de Solicitudes de Información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 (SICRESI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), el cual es una herramienta que agiliza la generación de reportes sobre la forma en que se gestionaron las Solicitudes de Información Pública y de Protección de Datos Personales requeridas a los Sujetos  Obligados.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es-ES" sz="1600" b="1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ES" sz="1600" b="1" u="sng" dirty="0" smtClean="0">
                <a:latin typeface="Calibri" pitchFamily="34" charset="0"/>
                <a:cs typeface="Calibri" pitchFamily="34" charset="0"/>
              </a:rPr>
              <a:t>Mejoras </a:t>
            </a:r>
            <a:r>
              <a:rPr lang="es-ES" sz="1600" b="1" u="sng" dirty="0">
                <a:latin typeface="Calibri" pitchFamily="34" charset="0"/>
                <a:cs typeface="Calibri" pitchFamily="34" charset="0"/>
              </a:rPr>
              <a:t>en el instrumento de captura de solicitudes</a:t>
            </a: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ES" sz="16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La evolución del instrumento que capta la información de las Solicitudes de Información ha sido muy dinámica. Cabe mencionar que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primer cambio importante que tuvo el formato de captura de solicitudes fue en 2007, al pasar de 13 a 24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variables, siendo aprobado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8 de mayo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2007,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082/SE/08-05/2007.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MX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El segundo cambio realizado al formato de captura fue en el año 2008, y de 24 variables pasa 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28, siendo aprobado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15 de abril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2008,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143/SE/15-04/2008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Introducción</a:t>
            </a:r>
            <a:endParaRPr lang="es-ES" sz="2000" b="1" dirty="0">
              <a:solidFill>
                <a:schemeClr val="bg1"/>
              </a:solidFill>
              <a:latin typeface="Calibri" pitchFamily="34" charset="0"/>
              <a:ea typeface="ヒラギノ角ゴ Pro W3" pitchFamily="1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200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2.8.1 Información pública de oficio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5 Gráfico"/>
          <p:cNvGraphicFramePr/>
          <p:nvPr>
            <p:extLst/>
          </p:nvPr>
        </p:nvGraphicFramePr>
        <p:xfrm>
          <a:off x="251520" y="1268760"/>
          <a:ext cx="864096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008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2.8.2 Tiempo promedio de respuesta para las solicitudes de información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pública de oficio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11 Rectángulo"/>
          <p:cNvSpPr/>
          <p:nvPr/>
        </p:nvSpPr>
        <p:spPr>
          <a:xfrm>
            <a:off x="611560" y="1268760"/>
            <a:ext cx="7920880" cy="5040560"/>
          </a:xfrm>
          <a:prstGeom prst="rect">
            <a:avLst/>
          </a:prstGeom>
          <a:noFill/>
          <a:ln w="38100"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1420972" y="1423662"/>
            <a:ext cx="64633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i="1" u="sng" dirty="0">
                <a:latin typeface="Calibri" pitchFamily="34" charset="0"/>
              </a:rPr>
              <a:t>(Sólo solicitudes con información total de oficio y “Tramitadas y atendidas” )</a:t>
            </a:r>
            <a:endParaRPr lang="es-MX" sz="1300" b="1" dirty="0">
              <a:latin typeface="Calibri" pitchFamily="34" charset="0"/>
            </a:endParaRP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para las solicitudes de información pública de oficio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460602" y="2416532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0" name="9 Gráfico"/>
          <p:cNvGraphicFramePr>
            <a:graphicFrameLocks/>
          </p:cNvGraphicFramePr>
          <p:nvPr>
            <p:extLst/>
          </p:nvPr>
        </p:nvGraphicFramePr>
        <p:xfrm>
          <a:off x="755576" y="2416532"/>
          <a:ext cx="7632848" cy="3964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581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2.9 Atención a las solicitudes de información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11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92173"/>
              </p:ext>
            </p:extLst>
          </p:nvPr>
        </p:nvGraphicFramePr>
        <p:xfrm>
          <a:off x="135968" y="1988840"/>
          <a:ext cx="8856000" cy="3852000"/>
        </p:xfrm>
        <a:graphic>
          <a:graphicData uri="http://schemas.openxmlformats.org/drawingml/2006/table">
            <a:tbl>
              <a:tblPr/>
              <a:tblGrid>
                <a:gridCol w="151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12000"/>
                <a:gridCol w="612000"/>
                <a:gridCol w="612000">
                  <a:extLst>
                    <a:ext uri="{9D8B030D-6E8A-4147-A177-3AD203B41FA5}">
                      <a16:colId xmlns:a16="http://schemas.microsoft.com/office/drawing/2014/main" xmlns="" val="130228818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542988310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Tipo de respuesta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Ene-Jun’12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Ene-Jun’13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Ene-Jun’14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Ene-Jun’15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Ene-Jun’16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Ene-Jun’17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Tramitada y atendida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41,542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88.81%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44,143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85.71%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47,790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87.17%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42,558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87.29%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57,519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88.31%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63,313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88.25%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Pendiente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7.33%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6.73%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7.20%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3,821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5.87%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7.64%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Prevenida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Cancelada porque el solicitante no atendió la prevención</a:t>
                      </a:r>
                      <a:endParaRPr lang="es-MX" sz="1200" b="1" i="0" u="none" strike="noStrike" baseline="30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6.44%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5.86%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5.15%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5.15%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5.44%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3.54%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Cancelada a petición del solicitante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46,775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51,501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54,825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48,756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65,131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5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2.10.1 ¿Hubo prevención al solicitante antes de darle trámite a la solicitud?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11 CuadroTexto"/>
          <p:cNvSpPr txBox="1"/>
          <p:nvPr/>
        </p:nvSpPr>
        <p:spPr>
          <a:xfrm>
            <a:off x="2112118" y="115251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7" name="7 Gráfico"/>
          <p:cNvGraphicFramePr/>
          <p:nvPr>
            <p:extLst/>
          </p:nvPr>
        </p:nvGraphicFramePr>
        <p:xfrm>
          <a:off x="223020" y="1628800"/>
          <a:ext cx="8669460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124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2.10.2 Tipo de prevención y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número 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de preguntas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prevenidas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2015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11 Rectángulo"/>
          <p:cNvSpPr/>
          <p:nvPr/>
        </p:nvSpPr>
        <p:spPr>
          <a:xfrm>
            <a:off x="4683358" y="1556793"/>
            <a:ext cx="4104455" cy="5040560"/>
          </a:xfrm>
          <a:prstGeom prst="rect">
            <a:avLst/>
          </a:prstGeom>
          <a:noFill/>
          <a:ln w="38100">
            <a:solidFill>
              <a:srgbClr val="33CCCC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3" name="7 CuadroTexto"/>
          <p:cNvSpPr txBox="1"/>
          <p:nvPr/>
        </p:nvSpPr>
        <p:spPr>
          <a:xfrm>
            <a:off x="273292" y="1628800"/>
            <a:ext cx="430212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" b="1" u="sng" dirty="0">
                <a:latin typeface="Calibri" pitchFamily="34" charset="0"/>
              </a:rPr>
              <a:t>Tipo de prevención</a:t>
            </a:r>
            <a:endParaRPr lang="es-MX" sz="1300" b="1" u="sng" dirty="0">
              <a:latin typeface="Calibri" pitchFamily="34" charset="0"/>
            </a:endParaRPr>
          </a:p>
        </p:txBody>
      </p:sp>
      <p:sp>
        <p:nvSpPr>
          <p:cNvPr id="15" name="7 CuadroTexto"/>
          <p:cNvSpPr txBox="1"/>
          <p:nvPr/>
        </p:nvSpPr>
        <p:spPr>
          <a:xfrm>
            <a:off x="1043608" y="1124744"/>
            <a:ext cx="67732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</a:t>
            </a:r>
            <a:r>
              <a:rPr lang="es-MX" sz="1300" b="1" i="1" u="sng" dirty="0" smtClean="0">
                <a:latin typeface="Calibri" pitchFamily="34" charset="0"/>
              </a:rPr>
              <a:t>Prevenidas”</a:t>
            </a:r>
            <a:endParaRPr lang="es-MX" sz="1300" b="1" dirty="0">
              <a:latin typeface="Calibri" pitchFamily="34" charset="0"/>
            </a:endParaRPr>
          </a:p>
        </p:txBody>
      </p:sp>
      <p:sp>
        <p:nvSpPr>
          <p:cNvPr id="16" name="7 CuadroTexto"/>
          <p:cNvSpPr txBox="1"/>
          <p:nvPr/>
        </p:nvSpPr>
        <p:spPr>
          <a:xfrm>
            <a:off x="4888577" y="1632994"/>
            <a:ext cx="366275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" b="1" u="sng" dirty="0">
                <a:latin typeface="Calibri" pitchFamily="34" charset="0"/>
              </a:rPr>
              <a:t>Número de preguntas </a:t>
            </a:r>
            <a:r>
              <a:rPr lang="es-ES" sz="1300" b="1" u="sng" dirty="0" smtClean="0">
                <a:latin typeface="Calibri" pitchFamily="34" charset="0"/>
              </a:rPr>
              <a:t>que fueron </a:t>
            </a:r>
            <a:r>
              <a:rPr lang="es-ES" sz="1300" b="1" u="sng" dirty="0">
                <a:latin typeface="Calibri" pitchFamily="34" charset="0"/>
              </a:rPr>
              <a:t>prevenidas</a:t>
            </a:r>
            <a:endParaRPr lang="es-MX" sz="1300" b="1" u="sng" dirty="0">
              <a:latin typeface="Calibri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381901"/>
              </p:ext>
            </p:extLst>
          </p:nvPr>
        </p:nvGraphicFramePr>
        <p:xfrm>
          <a:off x="5130486" y="2060848"/>
          <a:ext cx="3183338" cy="42529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33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000"/>
              </a:tblGrid>
              <a:tr h="86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Número de preguntas prevenidas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Ene-Jun’</a:t>
                      </a:r>
                    </a:p>
                    <a:p>
                      <a:pPr algn="ctr" fontAlgn="b"/>
                      <a:r>
                        <a:rPr lang="es-ES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Ene-Jun’</a:t>
                      </a:r>
                    </a:p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Ene-Jun’</a:t>
                      </a:r>
                    </a:p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5132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5132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5132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5132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5132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5132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132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3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s-MX" sz="1300" b="1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132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ES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800" b="1" i="0" u="none" strike="noStrike" baseline="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s-ES" sz="18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3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s-MX" sz="1300" b="1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513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</a:t>
                      </a:r>
                      <a:endParaRPr lang="es-ES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baseline="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baseline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13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</a:t>
                      </a:r>
                      <a:endParaRPr lang="es-ES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baseline="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132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189</a:t>
                      </a:r>
                      <a:endParaRPr lang="es-MX" sz="1300" b="1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91</a:t>
                      </a:r>
                      <a:endParaRPr lang="es-MX" sz="1300" b="1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78610"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5132"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Promedio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6.0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7 Gráfico"/>
          <p:cNvGraphicFramePr/>
          <p:nvPr>
            <p:extLst/>
          </p:nvPr>
        </p:nvGraphicFramePr>
        <p:xfrm>
          <a:off x="269875" y="1628800"/>
          <a:ext cx="4030615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297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2.11 ¿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Se notificó al solicitante ampliación del plazo para entregar la información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?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2112118" y="115251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9" name="5 Gráfico"/>
          <p:cNvGraphicFramePr/>
          <p:nvPr>
            <p:extLst/>
          </p:nvPr>
        </p:nvGraphicFramePr>
        <p:xfrm>
          <a:off x="251520" y="1628800"/>
          <a:ext cx="864096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358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Tipo de respuesta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2112118" y="1335273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</a:t>
            </a:r>
          </a:p>
        </p:txBody>
      </p:sp>
      <p:graphicFrame>
        <p:nvGraphicFramePr>
          <p:cNvPr id="10" name="7 Tabla"/>
          <p:cNvGraphicFramePr>
            <a:graphicFrameLocks noGrp="1"/>
          </p:cNvGraphicFramePr>
          <p:nvPr>
            <p:extLst/>
          </p:nvPr>
        </p:nvGraphicFramePr>
        <p:xfrm>
          <a:off x="85732" y="1916832"/>
          <a:ext cx="9000000" cy="4176000"/>
        </p:xfrm>
        <a:graphic>
          <a:graphicData uri="http://schemas.openxmlformats.org/drawingml/2006/table">
            <a:tbl>
              <a:tblPr/>
              <a:tblGrid>
                <a:gridCol w="165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17916864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895719137"/>
                    </a:ext>
                  </a:extLst>
                </a:gridCol>
                <a:gridCol w="612000"/>
                <a:gridCol w="612000"/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respuesta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Ene-Jun’17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Aceptada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30,437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30,487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69.1%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34,556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72.3%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31,943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42,303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46,652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Acceso restringido</a:t>
                      </a:r>
                      <a:endParaRPr lang="es-MX" sz="1200" b="1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Inexistencia de</a:t>
                      </a:r>
                    </a:p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información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Orientada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3,406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4,656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4,564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3,480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5,275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6,631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Turnada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6,434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7,680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7,555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6,261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8,643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8,986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Improcedente</a:t>
                      </a:r>
                      <a:r>
                        <a:rPr lang="es-MX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(conforme al Artículo 57,</a:t>
                      </a:r>
                      <a:r>
                        <a:rPr lang="es-ES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párrafo II de la LTAIPDF)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41,542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44,143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47,790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42,558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57,519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63,313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80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2.13.1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</a:t>
            </a:r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a los que se turnó la solicitud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2112118" y="126793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“Turnadas” </a:t>
            </a:r>
          </a:p>
        </p:txBody>
      </p:sp>
      <p:sp>
        <p:nvSpPr>
          <p:cNvPr id="9" name="9 CuadroTexto"/>
          <p:cNvSpPr txBox="1"/>
          <p:nvPr/>
        </p:nvSpPr>
        <p:spPr>
          <a:xfrm>
            <a:off x="3458708" y="1877616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7 Gráfico"/>
          <p:cNvGraphicFramePr>
            <a:graphicFrameLocks/>
          </p:cNvGraphicFramePr>
          <p:nvPr>
            <p:extLst/>
          </p:nvPr>
        </p:nvGraphicFramePr>
        <p:xfrm>
          <a:off x="971599" y="2089625"/>
          <a:ext cx="7200801" cy="4143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521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2.13.2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Número de </a:t>
            </a:r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a los que se turnó la solicitud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2112118" y="126793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“Turnadas” </a:t>
            </a:r>
          </a:p>
        </p:txBody>
      </p:sp>
      <p:sp>
        <p:nvSpPr>
          <p:cNvPr id="10" name="8 CuadroTexto"/>
          <p:cNvSpPr txBox="1"/>
          <p:nvPr/>
        </p:nvSpPr>
        <p:spPr>
          <a:xfrm>
            <a:off x="3109988" y="1875294"/>
            <a:ext cx="290514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del número de </a:t>
            </a:r>
            <a:r>
              <a:rPr lang="es-MX" sz="1300" b="1" dirty="0" smtClean="0">
                <a:latin typeface="Calibri" pitchFamily="34" charset="0"/>
              </a:rPr>
              <a:t>Sujetos Obligados </a:t>
            </a:r>
            <a:r>
              <a:rPr lang="es-MX" sz="1300" b="1" dirty="0">
                <a:latin typeface="Calibri" pitchFamily="34" charset="0"/>
              </a:rPr>
              <a:t>a los que se turnó la solicitud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2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482928"/>
              </p:ext>
            </p:extLst>
          </p:nvPr>
        </p:nvGraphicFramePr>
        <p:xfrm>
          <a:off x="413114" y="2492896"/>
          <a:ext cx="8316000" cy="3888000"/>
        </p:xfrm>
        <a:graphic>
          <a:graphicData uri="http://schemas.openxmlformats.org/drawingml/2006/table">
            <a:tbl>
              <a:tblPr/>
              <a:tblGrid>
                <a:gridCol w="140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456089967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xmlns="" val="806511013"/>
                    </a:ext>
                  </a:extLst>
                </a:gridCol>
                <a:gridCol w="576000"/>
                <a:gridCol w="576000"/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Número de </a:t>
                      </a:r>
                      <a:r>
                        <a:rPr lang="es-MX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Sujetos </a:t>
                      </a:r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O</a:t>
                      </a:r>
                      <a:r>
                        <a:rPr lang="es-MX" sz="1100" b="1" i="0" u="none" strike="noStrike" baseline="0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bligados </a:t>
                      </a:r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a los que se turnó la solicitud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kumimoji="0" lang="es-ES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kumimoji="0" lang="es-ES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kumimoji="0" lang="es-ES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kumimoji="0" lang="es-ES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4,862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75.57%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76.04%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5,806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76.85%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72.43%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6,384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73.86%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6,499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72.32%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13.58%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14.57%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13.71%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15.33%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16.59%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14.51%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4.12%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4.22%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3.67%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5.21%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4.37%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4.74%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11 o más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3.25%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2.66%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2.94%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4.13%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6,434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8,643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3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2.14.1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Modalidad de respuesta. “Aceptadas”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2424460" y="1134580"/>
            <a:ext cx="42862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“Aceptadas” </a:t>
            </a:r>
          </a:p>
        </p:txBody>
      </p:sp>
      <p:graphicFrame>
        <p:nvGraphicFramePr>
          <p:cNvPr id="9" name="6 Gráfico"/>
          <p:cNvGraphicFramePr/>
          <p:nvPr>
            <p:extLst/>
          </p:nvPr>
        </p:nvGraphicFramePr>
        <p:xfrm>
          <a:off x="251182" y="1700808"/>
          <a:ext cx="864129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334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</a:t>
            </a:fld>
            <a:endParaRPr lang="es-MX" dirty="0"/>
          </a:p>
        </p:txBody>
      </p:sp>
      <p:sp>
        <p:nvSpPr>
          <p:cNvPr id="5" name="3 Rectángulo"/>
          <p:cNvSpPr/>
          <p:nvPr/>
        </p:nvSpPr>
        <p:spPr>
          <a:xfrm>
            <a:off x="251520" y="1271518"/>
            <a:ext cx="86409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Con la aprobación de la Ley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Protección de Datos Personales para el Distrito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Federal (LPDPDF),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formato de captura de solicitudes cambia en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2009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y se presentan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 la consideración del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formatos, uno para capturar las solicitudes de información pública (29 variables) y otro formato para capturar las solicitudes de datos personales (25 variables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), mismos que fueron aprobados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20 de mayo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2009,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243/SO/20-05/2009.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En 2010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la Dirección de Evaluación y Estudios con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apoyo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la Dirección de Tecnologías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Información, transformó los formatos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captura y se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creó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</a:t>
            </a:r>
            <a:r>
              <a:rPr lang="es-ES" sz="1600" b="1" i="1" dirty="0">
                <a:latin typeface="Calibri" pitchFamily="34" charset="0"/>
                <a:cs typeface="Calibri" pitchFamily="34" charset="0"/>
              </a:rPr>
              <a:t>Sistema de Captura de Reportes Estadísticos de Solicitudes de Información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 (SICRESI). Con este sistema, a partir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 2011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los Entes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Obligados estuvieron en condiciones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capturar directamente esta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vía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internet, logrando los siguientes beneficios: validación expedita de la información, ahorro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trabajo a las Oficinas de Información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Pública, al tiempo de contar con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esta información de manera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oportuna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. El uso de este sistema se aprobó 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6 de abril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2011,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0383/SO/06-04/2011; y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que derivado de la reforma al artículo 47 de la LTAIPDF, fue modificado mediante el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0827/SO/09-09/2015.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600" b="1" dirty="0">
                <a:latin typeface="Calibri" pitchFamily="34" charset="0"/>
                <a:cs typeface="Calibri" pitchFamily="34" charset="0"/>
              </a:rPr>
              <a:t> </a:t>
            </a: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2007 a la fecha, la Dirección de Evaluación y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Estudios junto con las Unidades de Transparencia,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han venido realizando de manera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trimestral,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llenado de los informes y la publicación de los resultados del Ejercicio del Derecho de Acceso a la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con el propósito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obtener datos más precisos para dar seguimiento al cumplimiento de diversos aspectos de la Ley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Transparencia, Acceso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a la Información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Pública y Rendición de Cuentas de la Ciudad de México (LTAIPRC)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y de la Ley de Protección de Datos Personales para el Distrito Federal (LPDPDF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Introducción</a:t>
            </a:r>
            <a:endParaRPr lang="es-ES" sz="2000" b="1" dirty="0">
              <a:solidFill>
                <a:schemeClr val="bg1"/>
              </a:solidFill>
              <a:latin typeface="Calibri" pitchFamily="34" charset="0"/>
              <a:ea typeface="ヒラギノ角ゴ Pro W3" pitchFamily="1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613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2.14.2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Modalidad de respuesta. “Acceso restringido”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1674148" y="1134019"/>
            <a:ext cx="57781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“Acceso restringido” </a:t>
            </a:r>
          </a:p>
        </p:txBody>
      </p:sp>
      <p:graphicFrame>
        <p:nvGraphicFramePr>
          <p:cNvPr id="10" name="8 Gráfico"/>
          <p:cNvGraphicFramePr/>
          <p:nvPr>
            <p:extLst/>
          </p:nvPr>
        </p:nvGraphicFramePr>
        <p:xfrm>
          <a:off x="238542" y="1713132"/>
          <a:ext cx="8653938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078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2.15.1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¿El solicitante recogió la información o le fue enviada por otro medio?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1 CuadroTexto"/>
          <p:cNvSpPr txBox="1"/>
          <p:nvPr/>
        </p:nvSpPr>
        <p:spPr>
          <a:xfrm>
            <a:off x="3817193" y="156985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GENERAL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9 Gráfico"/>
          <p:cNvGraphicFramePr/>
          <p:nvPr>
            <p:extLst/>
          </p:nvPr>
        </p:nvGraphicFramePr>
        <p:xfrm>
          <a:off x="251520" y="1928802"/>
          <a:ext cx="864096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432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2.15.2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¿El solicitante recogió la información o le fue enviada por otro medio?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1 CuadroTexto"/>
          <p:cNvSpPr txBox="1"/>
          <p:nvPr/>
        </p:nvSpPr>
        <p:spPr>
          <a:xfrm>
            <a:off x="3817279" y="141277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DESGLOSE</a:t>
            </a:r>
            <a:endParaRPr lang="es-ES" sz="1300" b="1" u="sng" dirty="0">
              <a:latin typeface="Calibri" pitchFamily="34" charset="0"/>
            </a:endParaRPr>
          </a:p>
        </p:txBody>
      </p:sp>
      <p:sp>
        <p:nvSpPr>
          <p:cNvPr id="12" name="14 CuadroTexto"/>
          <p:cNvSpPr txBox="1"/>
          <p:nvPr/>
        </p:nvSpPr>
        <p:spPr>
          <a:xfrm>
            <a:off x="3817279" y="1710555"/>
            <a:ext cx="15716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Porcentajes</a:t>
            </a:r>
          </a:p>
        </p:txBody>
      </p:sp>
      <p:graphicFrame>
        <p:nvGraphicFramePr>
          <p:cNvPr id="13" name="15 Gráfico"/>
          <p:cNvGraphicFramePr/>
          <p:nvPr>
            <p:extLst/>
          </p:nvPr>
        </p:nvGraphicFramePr>
        <p:xfrm>
          <a:off x="725236" y="2002943"/>
          <a:ext cx="7675988" cy="4762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966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2.16.1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Para la entrega de información, ¿se le requirió al solicitante algún monto por concepto de reproducción?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1 CuadroTexto"/>
          <p:cNvSpPr txBox="1"/>
          <p:nvPr/>
        </p:nvSpPr>
        <p:spPr>
          <a:xfrm>
            <a:off x="3815869" y="158403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GENERAL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15 Gráfico"/>
          <p:cNvGraphicFramePr/>
          <p:nvPr>
            <p:extLst/>
          </p:nvPr>
        </p:nvGraphicFramePr>
        <p:xfrm>
          <a:off x="251520" y="1928802"/>
          <a:ext cx="864096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626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2.16.2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Para la entrega de información, ¿se le requirió al solicitante algún monto por concepto de reproducción?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1 CuadroTexto"/>
          <p:cNvSpPr txBox="1"/>
          <p:nvPr/>
        </p:nvSpPr>
        <p:spPr>
          <a:xfrm>
            <a:off x="3822319" y="1589542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DESGLOSE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2" name="12 Gráfico"/>
          <p:cNvGraphicFramePr/>
          <p:nvPr>
            <p:extLst/>
          </p:nvPr>
        </p:nvGraphicFramePr>
        <p:xfrm>
          <a:off x="251520" y="1851153"/>
          <a:ext cx="8640960" cy="4890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766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días hábiles transcurridos entre la recepción y la respuesta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0 CuadroTexto"/>
          <p:cNvSpPr txBox="1"/>
          <p:nvPr/>
        </p:nvSpPr>
        <p:spPr>
          <a:xfrm>
            <a:off x="2862457" y="1578162"/>
            <a:ext cx="340521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1" name="4 Gráfico"/>
          <p:cNvGraphicFramePr>
            <a:graphicFrameLocks/>
          </p:cNvGraphicFramePr>
          <p:nvPr>
            <p:extLst/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781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2.17.2 Días hábiles transcurridos entre la recepción y la respuesta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1236932" y="949702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3 CuadroTexto"/>
          <p:cNvSpPr txBox="1"/>
          <p:nvPr/>
        </p:nvSpPr>
        <p:spPr>
          <a:xfrm>
            <a:off x="2771800" y="1217951"/>
            <a:ext cx="362428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 días hábiles transcurridos</a:t>
            </a:r>
          </a:p>
        </p:txBody>
      </p:sp>
      <p:graphicFrame>
        <p:nvGraphicFramePr>
          <p:cNvPr id="12" name="6 Tabla"/>
          <p:cNvGraphicFramePr>
            <a:graphicFrameLocks noGrp="1"/>
          </p:cNvGraphicFramePr>
          <p:nvPr>
            <p:extLst/>
          </p:nvPr>
        </p:nvGraphicFramePr>
        <p:xfrm>
          <a:off x="611565" y="1536362"/>
          <a:ext cx="7776853" cy="5220000"/>
        </p:xfrm>
        <a:graphic>
          <a:graphicData uri="http://schemas.openxmlformats.org/drawingml/2006/table">
            <a:tbl>
              <a:tblPr/>
              <a:tblGrid>
                <a:gridCol w="8490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73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3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732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732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732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7732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7732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7732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77321">
                  <a:extLst>
                    <a:ext uri="{9D8B030D-6E8A-4147-A177-3AD203B41FA5}">
                      <a16:colId xmlns:a16="http://schemas.microsoft.com/office/drawing/2014/main" xmlns="" val="688616071"/>
                    </a:ext>
                  </a:extLst>
                </a:gridCol>
                <a:gridCol w="577321">
                  <a:extLst>
                    <a:ext uri="{9D8B030D-6E8A-4147-A177-3AD203B41FA5}">
                      <a16:colId xmlns:a16="http://schemas.microsoft.com/office/drawing/2014/main" xmlns="" val="1746803005"/>
                    </a:ext>
                  </a:extLst>
                </a:gridCol>
                <a:gridCol w="577321"/>
                <a:gridCol w="577321"/>
              </a:tblGrid>
              <a:tr h="2088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Días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Hábiles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737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8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3,075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2,861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2,456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2,095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2,981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4,040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2,422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2,508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2,547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2,673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3,202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4,491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2,002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2,098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2,564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2,052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2,917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4,273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2,142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2,255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2,791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2,140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3,114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5,914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3,080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3,007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3,789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3,067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3,317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2,744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5,661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5,914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6,717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5,129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5,888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3,320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2,044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1,923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2,391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2,209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2,849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3,374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2,000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1,858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2,247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2,203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3,108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4,128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2,122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2,154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2,252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2,312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3,788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5,760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3,278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3,040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3,122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3,325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6,328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15,486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9,010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10,530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9,904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8,575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9,946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17.3%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1,106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1,038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1,072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4,561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1,022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1,966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2,920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3,734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3,102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3,974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 o más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0.5%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0.5%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0.3%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0.4%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0.3%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0.2%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41,542</a:t>
                      </a:r>
                      <a:endParaRPr lang="es-MX" sz="11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44,143</a:t>
                      </a:r>
                      <a:endParaRPr lang="es-MX" sz="11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47,790</a:t>
                      </a:r>
                      <a:endParaRPr lang="es-MX" sz="11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42,558</a:t>
                      </a:r>
                      <a:endParaRPr lang="es-MX" sz="11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57,519</a:t>
                      </a:r>
                      <a:endParaRPr lang="es-MX" sz="11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63,313</a:t>
                      </a:r>
                      <a:endParaRPr lang="es-MX" sz="11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kern="1200" dirty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99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2.17.3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días hábiles transcurridos entre la recepción y la respuesta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(Por Órgano de gobierno)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762106" y="1118700"/>
            <a:ext cx="55959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por Órgano de gobierno</a:t>
            </a: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atendidas”)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733803" y="6381328"/>
            <a:ext cx="7692503" cy="361736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5 Tabla"/>
          <p:cNvGraphicFramePr>
            <a:graphicFrameLocks noGrp="1"/>
          </p:cNvGraphicFramePr>
          <p:nvPr>
            <p:extLst/>
          </p:nvPr>
        </p:nvGraphicFramePr>
        <p:xfrm>
          <a:off x="733804" y="1674700"/>
          <a:ext cx="7692503" cy="4644000"/>
        </p:xfrm>
        <a:graphic>
          <a:graphicData uri="http://schemas.openxmlformats.org/drawingml/2006/table">
            <a:tbl>
              <a:tblPr/>
              <a:tblGrid>
                <a:gridCol w="266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82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333554572"/>
                    </a:ext>
                  </a:extLst>
                </a:gridCol>
                <a:gridCol w="1008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de</a:t>
                      </a:r>
                    </a:p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12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13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14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15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Ene-Jun’16</a:t>
                      </a:r>
                      <a:endParaRPr lang="es-ES" sz="14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Ene-Jun’17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300" b="1" i="1" u="none" strike="noStrike" baseline="30000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</a:t>
                      </a:r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tipo de </a:t>
                      </a:r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Sujeto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s-MX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s-MX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s-MX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s-MX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7.6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7.7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8.1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7.1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97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2.17.4.1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Días hábiles transcurridos entre la recepción y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(Quienes solicitaron ampliación de plazo)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5 CuadroTexto"/>
          <p:cNvSpPr txBox="1"/>
          <p:nvPr/>
        </p:nvSpPr>
        <p:spPr>
          <a:xfrm>
            <a:off x="2507714" y="1762772"/>
            <a:ext cx="411511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(sólo quienes solicitaron ampliación de plazo)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1" name="4 Gráfico"/>
          <p:cNvGraphicFramePr>
            <a:graphicFrameLocks/>
          </p:cNvGraphicFramePr>
          <p:nvPr>
            <p:extLst/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343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2.17.4.2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Días hábiles transcurridos entre la recepción y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(Quienes NO solicitaron ampliación de plazo)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4 CuadroTexto"/>
          <p:cNvSpPr txBox="1"/>
          <p:nvPr/>
        </p:nvSpPr>
        <p:spPr>
          <a:xfrm>
            <a:off x="2700920" y="1757110"/>
            <a:ext cx="374307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(sólo quienes NO solicitaron ampliación de plazo)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2" name="4 Gráfico"/>
          <p:cNvGraphicFramePr>
            <a:graphicFrameLocks/>
          </p:cNvGraphicFramePr>
          <p:nvPr>
            <p:extLst/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769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Rectángulo"/>
          <p:cNvSpPr/>
          <p:nvPr/>
        </p:nvSpPr>
        <p:spPr>
          <a:xfrm>
            <a:off x="1702566" y="2010612"/>
            <a:ext cx="57411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Calibri" pitchFamily="34" charset="0"/>
              </a:rPr>
              <a:t>1. Total de solicitudes</a:t>
            </a:r>
          </a:p>
          <a:p>
            <a:pPr algn="ctr"/>
            <a:endParaRPr lang="es-MX" sz="1600" b="1" i="1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/>
            <a:endParaRPr lang="es-MX" sz="1600" b="1" i="1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/>
            <a:r>
              <a:rPr lang="es-MX" sz="1600" b="1" i="1" dirty="0" smtClean="0">
                <a:solidFill>
                  <a:prstClr val="black"/>
                </a:solidFill>
                <a:latin typeface="Calibri" pitchFamily="34" charset="0"/>
              </a:rPr>
              <a:t>(Solicitudes de Información Pública y de Datos Personales)</a:t>
            </a:r>
            <a:endParaRPr lang="es-ES" sz="1200" i="1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21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servidores públicos involucrados en la respuesta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9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10" name="4 Gráfico"/>
          <p:cNvGraphicFramePr>
            <a:graphicFrameLocks/>
          </p:cNvGraphicFramePr>
          <p:nvPr>
            <p:extLst/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804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Servidores públicos involucrados en la respuesta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236932" y="1279793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33638" y="1835601"/>
            <a:ext cx="35004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Número de servidores públicos involucrados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11" name="6 Tabla"/>
          <p:cNvGraphicFramePr>
            <a:graphicFrameLocks noGrp="1"/>
          </p:cNvGraphicFramePr>
          <p:nvPr>
            <p:extLst/>
          </p:nvPr>
        </p:nvGraphicFramePr>
        <p:xfrm>
          <a:off x="683568" y="2276872"/>
          <a:ext cx="7776865" cy="4032000"/>
        </p:xfrm>
        <a:graphic>
          <a:graphicData uri="http://schemas.openxmlformats.org/drawingml/2006/table">
            <a:tbl>
              <a:tblPr/>
              <a:tblGrid>
                <a:gridCol w="8490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73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3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732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732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732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7732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7732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7732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77322">
                  <a:extLst>
                    <a:ext uri="{9D8B030D-6E8A-4147-A177-3AD203B41FA5}">
                      <a16:colId xmlns:a16="http://schemas.microsoft.com/office/drawing/2014/main" xmlns="" val="1241457530"/>
                    </a:ext>
                  </a:extLst>
                </a:gridCol>
                <a:gridCol w="577322">
                  <a:extLst>
                    <a:ext uri="{9D8B030D-6E8A-4147-A177-3AD203B41FA5}">
                      <a16:colId xmlns:a16="http://schemas.microsoft.com/office/drawing/2014/main" xmlns="" val="1088154759"/>
                    </a:ext>
                  </a:extLst>
                </a:gridCol>
                <a:gridCol w="577322"/>
                <a:gridCol w="577322"/>
              </a:tblGrid>
              <a:tr h="288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Servidores públicos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737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8,614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8,740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9,583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7,136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8,762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10,472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14,087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16,351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16,982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16,180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22,041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38.3%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23,734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7,899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7,127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7,487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7,708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11,668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10,913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4,148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5,472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7,477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6,099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8,178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10,117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2,971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2,670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2,414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2,183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2,860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2,599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2,107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1,934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1,894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1,732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1,801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2,631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1,143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1,287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1,237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 o más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0.8%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0.4%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0.8%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44450" indent="0"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41,542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44,143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47,790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42,558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57,519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63,313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140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2.18.3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Servidores públicos involucrados en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(Por Órgano de gobierno)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Enero-Junio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7 CuadroTexto"/>
          <p:cNvSpPr txBox="1"/>
          <p:nvPr/>
        </p:nvSpPr>
        <p:spPr>
          <a:xfrm>
            <a:off x="1619230" y="1118700"/>
            <a:ext cx="58817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servidores públicos involucrados por Órgano de Gobierno</a:t>
            </a:r>
            <a:endParaRPr lang="es-ES" sz="1300" b="1" dirty="0">
              <a:latin typeface="Calibri" pitchFamily="34" charset="0"/>
            </a:endParaRP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atendidas”)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600674" y="6381328"/>
            <a:ext cx="7946794" cy="361736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8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321882"/>
              </p:ext>
            </p:extLst>
          </p:nvPr>
        </p:nvGraphicFramePr>
        <p:xfrm>
          <a:off x="600674" y="1647742"/>
          <a:ext cx="7946794" cy="4644000"/>
        </p:xfrm>
        <a:graphic>
          <a:graphicData uri="http://schemas.openxmlformats.org/drawingml/2006/table">
            <a:tbl>
              <a:tblPr/>
              <a:tblGrid>
                <a:gridCol w="3088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39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3317388887"/>
                    </a:ext>
                  </a:extLst>
                </a:gridCol>
                <a:gridCol w="1044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de</a:t>
                      </a:r>
                    </a:p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12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13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14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15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Ene-Jun’16</a:t>
                      </a:r>
                      <a:endParaRPr lang="es-ES" sz="14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Ene-Jun’17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300" b="1" i="1" u="none" strike="noStrike" baseline="30000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</a:t>
                      </a:r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tipo de </a:t>
                      </a:r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Sujeto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s-MX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s-MX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s-MX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s-MX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2.8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3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2.9</a:t>
                      </a:r>
                      <a:endParaRPr kumimoji="0" lang="es-MX" sz="13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3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2.9</a:t>
                      </a:r>
                      <a:endParaRPr kumimoji="0" lang="es-MX" sz="13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3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2.9</a:t>
                      </a:r>
                      <a:endParaRPr kumimoji="0" lang="es-MX" sz="13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33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Rectángulo"/>
          <p:cNvSpPr/>
          <p:nvPr/>
        </p:nvSpPr>
        <p:spPr>
          <a:xfrm>
            <a:off x="1004862" y="2006418"/>
            <a:ext cx="7139038" cy="240065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s-MX" sz="3600" b="1" dirty="0" smtClean="0">
                <a:latin typeface="Calibri" pitchFamily="34" charset="0"/>
              </a:rPr>
              <a:t>3. Perfil sociodemográfico de los solicitantes</a:t>
            </a:r>
          </a:p>
          <a:p>
            <a:pPr algn="ctr"/>
            <a:endParaRPr lang="es-MX" sz="3600" b="1" dirty="0" smtClean="0">
              <a:latin typeface="Calibri" pitchFamily="34" charset="0"/>
            </a:endParaRPr>
          </a:p>
          <a:p>
            <a:pPr algn="just"/>
            <a:r>
              <a:rPr lang="es-MX" sz="1400" b="1" i="1" dirty="0" smtClean="0">
                <a:latin typeface="Calibri" pitchFamily="34" charset="0"/>
              </a:rPr>
              <a:t>La información relativa al perfil del solicitante no corresponde con el total de solicitudes recibidas debido a que se trata de información proporcionada de manera opcional por el solicitante</a:t>
            </a:r>
            <a:endParaRPr lang="es-ES" sz="1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5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64</a:t>
            </a:fld>
            <a:endParaRPr lang="es-MX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971039481"/>
              </p:ext>
            </p:extLst>
          </p:nvPr>
        </p:nvGraphicFramePr>
        <p:xfrm>
          <a:off x="179512" y="1700808"/>
          <a:ext cx="878497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9 CuadroTexto"/>
          <p:cNvSpPr txBox="1"/>
          <p:nvPr/>
        </p:nvSpPr>
        <p:spPr>
          <a:xfrm>
            <a:off x="1236932" y="1279793"/>
            <a:ext cx="6621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200" b="1" u="sng" dirty="0">
                <a:latin typeface="Calibri" pitchFamily="34" charset="0"/>
              </a:rPr>
              <a:t>Género</a:t>
            </a:r>
            <a:endParaRPr lang="es-ES" sz="1200" b="1" u="sng" dirty="0">
              <a:latin typeface="Calibri" pitchFamily="34" charset="0"/>
            </a:endParaRPr>
          </a:p>
        </p:txBody>
      </p:sp>
      <p:sp>
        <p:nvSpPr>
          <p:cNvPr id="7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+mn-lt"/>
              </a:rPr>
              <a:t>2007 a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Enero-Junio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s-ES" sz="1400" b="1" i="1" dirty="0">
                <a:solidFill>
                  <a:schemeClr val="bg1"/>
                </a:solidFill>
                <a:latin typeface="+mn-lt"/>
              </a:rPr>
              <a:t>de 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2017</a:t>
            </a:r>
            <a:endParaRPr lang="es-ES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804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65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988951"/>
              </p:ext>
            </p:extLst>
          </p:nvPr>
        </p:nvGraphicFramePr>
        <p:xfrm>
          <a:off x="353780" y="1582362"/>
          <a:ext cx="8460000" cy="446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48000"/>
                <a:gridCol w="900000">
                  <a:extLst>
                    <a:ext uri="{9D8B030D-6E8A-4147-A177-3AD203B41FA5}">
                      <a16:colId xmlns:a16="http://schemas.microsoft.com/office/drawing/2014/main" xmlns="" val="194952316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Grupos de edad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Ene-Jun’17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19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20 a 29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2,843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30 a 39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2,487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40 a 49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1,902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50 a 59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60 a 69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o más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5,049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8,769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8,602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9,402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SIP 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71,745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6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+mn-lt"/>
              </a:rPr>
              <a:t>2007 a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Enero-Junio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s-ES" sz="1400" b="1" i="1" dirty="0">
                <a:solidFill>
                  <a:schemeClr val="bg1"/>
                </a:solidFill>
                <a:latin typeface="+mn-lt"/>
              </a:rPr>
              <a:t>de 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2017</a:t>
            </a:r>
            <a:endParaRPr lang="es-ES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51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66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721990"/>
              </p:ext>
            </p:extLst>
          </p:nvPr>
        </p:nvGraphicFramePr>
        <p:xfrm>
          <a:off x="368706" y="1700808"/>
          <a:ext cx="8402853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628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48000"/>
                <a:gridCol w="900000">
                  <a:extLst>
                    <a:ext uri="{9D8B030D-6E8A-4147-A177-3AD203B41FA5}">
                      <a16:colId xmlns:a16="http://schemas.microsoft.com/office/drawing/2014/main" xmlns="" val="3559686498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Escolaridad del solicitante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Ene-Jun’17</a:t>
                      </a:r>
                      <a:endParaRPr lang="es-ES" sz="1100" b="1" i="0" u="none" strike="noStrike" dirty="0" smtClean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 estudios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Primaria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Secundaria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Bachillerato o carrera técnica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Licenciatura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5,948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Maestría o doctorado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5,237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6,421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9,635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4,753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SIP 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113,965</a:t>
                      </a:r>
                      <a:endParaRPr lang="es-ES" sz="1100" b="1" i="0" u="none" strike="noStrike" kern="12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71,745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+mn-lt"/>
              </a:rPr>
              <a:t>2007 a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Enero-Junio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s-ES" sz="1400" b="1" i="1" dirty="0">
                <a:solidFill>
                  <a:schemeClr val="bg1"/>
                </a:solidFill>
                <a:latin typeface="+mn-lt"/>
              </a:rPr>
              <a:t>de 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2017</a:t>
            </a:r>
            <a:endParaRPr lang="es-ES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042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67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934224"/>
              </p:ext>
            </p:extLst>
          </p:nvPr>
        </p:nvGraphicFramePr>
        <p:xfrm>
          <a:off x="424912" y="1074508"/>
          <a:ext cx="8316000" cy="565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48000"/>
                <a:gridCol w="900000">
                  <a:extLst>
                    <a:ext uri="{9D8B030D-6E8A-4147-A177-3AD203B41FA5}">
                      <a16:colId xmlns:a16="http://schemas.microsoft.com/office/drawing/2014/main" xmlns="" val="1098321088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Ocupación del solicitante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Ene-Jun’17</a:t>
                      </a:r>
                      <a:endParaRPr lang="es-ES" sz="1100" b="1" i="0" u="none" strike="noStrike" dirty="0" smtClean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Empresario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Medios de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comunicación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Comerciante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Servidor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público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ONG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Académico o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estudiante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Empleado u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obrero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1,740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Asociación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política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Hogar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Otro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1,062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1,501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2,446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7,893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6,247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9,150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4,416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 SIP 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71,745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+mn-lt"/>
              </a:rPr>
              <a:t>2007 a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Enero-Junio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s-ES" sz="1400" b="1" i="1" dirty="0">
                <a:solidFill>
                  <a:schemeClr val="bg1"/>
                </a:solidFill>
                <a:latin typeface="+mn-lt"/>
              </a:rPr>
              <a:t>de 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2017</a:t>
            </a:r>
            <a:endParaRPr lang="es-ES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800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68</a:t>
            </a:fld>
            <a:endParaRPr lang="es-MX" dirty="0"/>
          </a:p>
        </p:txBody>
      </p:sp>
      <p:graphicFrame>
        <p:nvGraphicFramePr>
          <p:cNvPr id="4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045346"/>
              </p:ext>
            </p:extLst>
          </p:nvPr>
        </p:nvGraphicFramePr>
        <p:xfrm>
          <a:off x="993372" y="1157402"/>
          <a:ext cx="7452000" cy="5498660"/>
        </p:xfrm>
        <a:graphic>
          <a:graphicData uri="http://schemas.openxmlformats.org/drawingml/2006/table">
            <a:tbl>
              <a:tblPr/>
              <a:tblGrid>
                <a:gridCol w="122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40000"/>
                <a:gridCol w="828000">
                  <a:extLst>
                    <a:ext uri="{9D8B030D-6E8A-4147-A177-3AD203B41FA5}">
                      <a16:colId xmlns:a16="http://schemas.microsoft.com/office/drawing/2014/main" xmlns="" val="145822144"/>
                    </a:ext>
                  </a:extLst>
                </a:gridCol>
              </a:tblGrid>
              <a:tr h="1069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Estado de la República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Solicitantes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69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2007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2008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2009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2010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2011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2012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2013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2014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Ene-Jun’17</a:t>
                      </a:r>
                      <a:endParaRPr lang="es-ES" sz="900" b="1" i="0" u="none" strike="noStrike" dirty="0" smtClean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Aguascalientes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Baja California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Baja California Sur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Campeche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Coahuila de Zaragoza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Colima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Chiapas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Chihuahua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Distrito Federal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12,034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33,406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5,900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6,844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7,078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8,440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Durango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Guanajuato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Guerrero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532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Hidalgo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Jalisco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Estado de México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Michoacán de Ocampo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Morelos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Nayarit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Nuevo León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Oaxaca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Puebla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Querétaro de Arteaga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Quintana Roo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San Luis Potosí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Sinaloa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Sonora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Tabasco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Tamaulipas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Tlaxcala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Veracruz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Yucatán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Zacatecas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Otro país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14,427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7,034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9,859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4,786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l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Total SIP 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71,745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7"/>
                  </a:ext>
                </a:extLst>
              </a:tr>
            </a:tbl>
          </a:graphicData>
        </a:graphic>
      </p:graphicFrame>
      <p:sp>
        <p:nvSpPr>
          <p:cNvPr id="6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+mn-lt"/>
              </a:rPr>
              <a:t>2007 a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Enero-Junio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s-ES" sz="1400" b="1" i="1" dirty="0">
                <a:solidFill>
                  <a:schemeClr val="bg1"/>
                </a:solidFill>
                <a:latin typeface="+mn-lt"/>
              </a:rPr>
              <a:t>de 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2017</a:t>
            </a:r>
            <a:endParaRPr lang="es-ES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710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69</a:t>
            </a:fld>
            <a:endParaRPr lang="es-MX" dirty="0"/>
          </a:p>
        </p:txBody>
      </p:sp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Nota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3528" y="1195305"/>
            <a:ext cx="8516440" cy="544764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periodo Enero-Junio de 2017, el total de solicitudes fue de 76,289,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mismas que se distribuyen de la siguiente manera: </a:t>
            </a:r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71,745 solicitudes </a:t>
            </a:r>
            <a:r>
              <a:rPr lang="es-ES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información pública y </a:t>
            </a:r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4,544 solicitudes </a:t>
            </a:r>
            <a:r>
              <a:rPr lang="es-ES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datos personales, ambas capturadas por los Sujetos Obligados en el Sistema de Captura de Reportes Estadísticos de Solicitudes de Información (SICRESI</a:t>
            </a:r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)..</a:t>
            </a:r>
            <a:endParaRPr lang="es-E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año 2016,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127,020, compuesto por 113,965 solicitudes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información pública y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13,055 solicitudes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datos personales, ambas capturadas por los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Sujetos Obligados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en el </a:t>
            </a:r>
            <a:r>
              <a:rPr lang="es-MX" sz="1200" b="1" i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</a:t>
            </a:r>
            <a:r>
              <a:rPr lang="es-MX" sz="1200" b="1" i="1" kern="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Fideicomiso Público Complejo Ambiental Xochimilco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y Movimiento Ciudadano en el Distrito Federal no presentaron su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informe estadístico de solicitudes de información pública y de datos personales.</a:t>
            </a:r>
            <a:endParaRPr lang="es-E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2015, el total de solicitudes fue de 106,525, de las cuales 96,260 corresponden a solicitudes de información pública y 10,265 a solicitudes de datos personales, ambas capturadas por los Entes Obligados 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(SICRESI)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 Delegación Tláhuac y el Fideicomiso Público Complejo Ambiental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Xochimilco no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presentaron su informe estadístico de solicitudes de información pública y de datos personales.</a:t>
            </a:r>
            <a:endParaRPr lang="es-E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ejercicio 2014,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111,964,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las cuales se distribuyen de la siguiente manera: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104,308 corresponden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a solicitudes de información pública y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7,656 a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 datos personales, ambas capturadas por los Entes Obligados en el </a:t>
            </a:r>
            <a:r>
              <a:rPr lang="es-MX" sz="1200" b="1" i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s-MX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ejercicio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2013,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total de solicitudes fue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103,470, las cuales se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distribuyen de la siguiente manera: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97,376 corresponden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a solicitudes de información pública y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6,094 a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 datos personales, ambas capturadas por los Entes Obligados en el </a:t>
            </a:r>
            <a:r>
              <a:rPr lang="es-MX" sz="1200" b="1" i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s-MX" sz="1200" b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 Consejo Económico y Social de la Ciudad de </a:t>
            </a:r>
            <a:r>
              <a:rPr lang="es-MX" sz="1200" b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México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 y el Fideicomiso Fondo de Apoyo a la Educación y el Empleo de las y los Jóvenes del Distrito Federal no presentaron su informe estadístico de solicitudes de información pública y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datos personales.</a:t>
            </a:r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2012, el total de solicitudes fue de 91,576, mismas que se distribuyen de la siguiente manera: 86,341 corresponden a solicitudes de información pública y 5,235 a solicitudes de datos personales, ambas capturadas por los Entes Obligados 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SICRESI;</a:t>
            </a:r>
            <a:r>
              <a:rPr lang="es-MX" sz="1200" b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Fideicomiso Central de Abasto de la Ciudad de México y el Fideicomiso Fondo de Apoyo a la Educación y el Empleo de las y los Jóvenes del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Distrito Federal no presentaron su informe estadístico de solicitudes de información pública y de datos personales.</a:t>
            </a:r>
          </a:p>
        </p:txBody>
      </p:sp>
    </p:spTree>
    <p:extLst>
      <p:ext uri="{BB962C8B-B14F-4D97-AF65-F5344CB8AC3E}">
        <p14:creationId xmlns:p14="http://schemas.microsoft.com/office/powerpoint/2010/main" val="68699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1.1 Total de solicitudes a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los Sujetos Obligados de la Ciudad de México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2004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22 CuadroTexto"/>
          <p:cNvSpPr txBox="1"/>
          <p:nvPr/>
        </p:nvSpPr>
        <p:spPr>
          <a:xfrm>
            <a:off x="1700233" y="1268760"/>
            <a:ext cx="5729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itchFamily="34" charset="0"/>
              </a:rPr>
              <a:t>Total de solicitudes, 2004-2017: 970,549</a:t>
            </a:r>
            <a:endParaRPr lang="es-MX" sz="1100" b="1" dirty="0">
              <a:latin typeface="Calibri" pitchFamily="34" charset="0"/>
            </a:endParaRPr>
          </a:p>
        </p:txBody>
      </p:sp>
      <p:graphicFrame>
        <p:nvGraphicFramePr>
          <p:cNvPr id="7" name="23 Gráfico"/>
          <p:cNvGraphicFramePr/>
          <p:nvPr>
            <p:extLst>
              <p:ext uri="{D42A27DB-BD31-4B8C-83A1-F6EECF244321}">
                <p14:modId xmlns:p14="http://schemas.microsoft.com/office/powerpoint/2010/main" val="2830568906"/>
              </p:ext>
            </p:extLst>
          </p:nvPr>
        </p:nvGraphicFramePr>
        <p:xfrm>
          <a:off x="146854" y="1700808"/>
          <a:ext cx="8856984" cy="4270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8 CuadroTexto"/>
          <p:cNvSpPr txBox="1"/>
          <p:nvPr/>
        </p:nvSpPr>
        <p:spPr>
          <a:xfrm>
            <a:off x="1652614" y="6086638"/>
            <a:ext cx="888687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2006-2007: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187.6%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9" name="9 CuadroTexto"/>
          <p:cNvSpPr txBox="1"/>
          <p:nvPr/>
        </p:nvSpPr>
        <p:spPr>
          <a:xfrm>
            <a:off x="2307873" y="6082444"/>
            <a:ext cx="82851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2007-2008: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116.2%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0" name="14 CuadroTexto"/>
          <p:cNvSpPr txBox="1"/>
          <p:nvPr/>
        </p:nvSpPr>
        <p:spPr>
          <a:xfrm>
            <a:off x="2905709" y="6082444"/>
            <a:ext cx="879195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2008-2009: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133.8%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1" name="19 CuadroTexto"/>
          <p:cNvSpPr txBox="1"/>
          <p:nvPr/>
        </p:nvSpPr>
        <p:spPr>
          <a:xfrm>
            <a:off x="465564" y="6078250"/>
            <a:ext cx="80557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 2004-2005: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63.6%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2" name="20 CuadroTexto"/>
          <p:cNvSpPr txBox="1"/>
          <p:nvPr/>
        </p:nvSpPr>
        <p:spPr>
          <a:xfrm>
            <a:off x="1038190" y="6082444"/>
            <a:ext cx="90267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2005-2006: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51.9%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3" name="16 CuadroTexto"/>
          <p:cNvSpPr txBox="1"/>
          <p:nvPr/>
        </p:nvSpPr>
        <p:spPr>
          <a:xfrm>
            <a:off x="3496381" y="6082444"/>
            <a:ext cx="91043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2009-2010: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-6.9%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4" name="18 CuadroTexto"/>
          <p:cNvSpPr txBox="1"/>
          <p:nvPr/>
        </p:nvSpPr>
        <p:spPr>
          <a:xfrm>
            <a:off x="4142239" y="6082444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2010-2011: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5.0%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5" name="18 CuadroTexto"/>
          <p:cNvSpPr txBox="1"/>
          <p:nvPr/>
        </p:nvSpPr>
        <p:spPr>
          <a:xfrm>
            <a:off x="4755439" y="6082444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2011-2012: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-2.6%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763258" y="52159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" name="Flecha derecha 20"/>
          <p:cNvSpPr/>
          <p:nvPr/>
        </p:nvSpPr>
        <p:spPr>
          <a:xfrm rot="18720000">
            <a:off x="820148" y="52568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0" name="Elipse 29"/>
          <p:cNvSpPr/>
          <p:nvPr/>
        </p:nvSpPr>
        <p:spPr>
          <a:xfrm>
            <a:off x="3846525" y="5227739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1" name="Flecha derecha 30"/>
          <p:cNvSpPr/>
          <p:nvPr/>
        </p:nvSpPr>
        <p:spPr>
          <a:xfrm rot="2460000">
            <a:off x="3904681" y="527214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4" name="18 CuadroTexto"/>
          <p:cNvSpPr txBox="1"/>
          <p:nvPr/>
        </p:nvSpPr>
        <p:spPr>
          <a:xfrm>
            <a:off x="5358743" y="6082150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2012-2013: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13.0%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37" name="18 CuadroTexto"/>
          <p:cNvSpPr txBox="1"/>
          <p:nvPr/>
        </p:nvSpPr>
        <p:spPr>
          <a:xfrm>
            <a:off x="5994210" y="6081729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2013-2014: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8.2%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</a:t>
            </a:fld>
            <a:endParaRPr lang="es-MX" dirty="0"/>
          </a:p>
        </p:txBody>
      </p:sp>
      <p:sp>
        <p:nvSpPr>
          <p:cNvPr id="39" name="18 CuadroTexto"/>
          <p:cNvSpPr txBox="1"/>
          <p:nvPr/>
        </p:nvSpPr>
        <p:spPr>
          <a:xfrm>
            <a:off x="6598916" y="6083755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2014-2015: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-4.9%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42" name="Elipse 19"/>
          <p:cNvSpPr/>
          <p:nvPr/>
        </p:nvSpPr>
        <p:spPr>
          <a:xfrm>
            <a:off x="1378411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3" name="Flecha derecha 20"/>
          <p:cNvSpPr/>
          <p:nvPr/>
        </p:nvSpPr>
        <p:spPr>
          <a:xfrm rot="18720000">
            <a:off x="1435301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6" name="Elipse 19"/>
          <p:cNvSpPr/>
          <p:nvPr/>
        </p:nvSpPr>
        <p:spPr>
          <a:xfrm>
            <a:off x="1991167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7" name="Flecha derecha 20"/>
          <p:cNvSpPr/>
          <p:nvPr/>
        </p:nvSpPr>
        <p:spPr>
          <a:xfrm rot="18720000">
            <a:off x="2048057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8" name="Elipse 19"/>
          <p:cNvSpPr/>
          <p:nvPr/>
        </p:nvSpPr>
        <p:spPr>
          <a:xfrm>
            <a:off x="2617206" y="5231614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9" name="Flecha derecha 20"/>
          <p:cNvSpPr/>
          <p:nvPr/>
        </p:nvSpPr>
        <p:spPr>
          <a:xfrm rot="18720000">
            <a:off x="2674096" y="5272544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0" name="Elipse 19"/>
          <p:cNvSpPr/>
          <p:nvPr/>
        </p:nvSpPr>
        <p:spPr>
          <a:xfrm>
            <a:off x="3221968" y="522821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1" name="Flecha derecha 20"/>
          <p:cNvSpPr/>
          <p:nvPr/>
        </p:nvSpPr>
        <p:spPr>
          <a:xfrm rot="18720000">
            <a:off x="3278858" y="526914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2" name="Elipse 29"/>
          <p:cNvSpPr/>
          <p:nvPr/>
        </p:nvSpPr>
        <p:spPr>
          <a:xfrm>
            <a:off x="5086283" y="5236906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3" name="Flecha derecha 30"/>
          <p:cNvSpPr/>
          <p:nvPr/>
        </p:nvSpPr>
        <p:spPr>
          <a:xfrm rot="2460000">
            <a:off x="5144439" y="5281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4" name="Elipse 19"/>
          <p:cNvSpPr/>
          <p:nvPr/>
        </p:nvSpPr>
        <p:spPr>
          <a:xfrm>
            <a:off x="4461726" y="5226491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5" name="Flecha derecha 20"/>
          <p:cNvSpPr/>
          <p:nvPr/>
        </p:nvSpPr>
        <p:spPr>
          <a:xfrm rot="18720000">
            <a:off x="4518616" y="5267421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6" name="Elipse 29"/>
          <p:cNvSpPr/>
          <p:nvPr/>
        </p:nvSpPr>
        <p:spPr>
          <a:xfrm>
            <a:off x="6929321" y="5236906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7" name="Flecha derecha 30"/>
          <p:cNvSpPr/>
          <p:nvPr/>
        </p:nvSpPr>
        <p:spPr>
          <a:xfrm rot="2460000">
            <a:off x="6987477" y="5281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8" name="Elipse 19"/>
          <p:cNvSpPr/>
          <p:nvPr/>
        </p:nvSpPr>
        <p:spPr>
          <a:xfrm>
            <a:off x="5700002" y="5229895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9" name="Flecha derecha 20"/>
          <p:cNvSpPr/>
          <p:nvPr/>
        </p:nvSpPr>
        <p:spPr>
          <a:xfrm rot="18720000">
            <a:off x="5756892" y="5270825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0" name="Elipse 19"/>
          <p:cNvSpPr/>
          <p:nvPr/>
        </p:nvSpPr>
        <p:spPr>
          <a:xfrm>
            <a:off x="6315650" y="5237377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1" name="Flecha derecha 20"/>
          <p:cNvSpPr/>
          <p:nvPr/>
        </p:nvSpPr>
        <p:spPr>
          <a:xfrm rot="18720000">
            <a:off x="6372540" y="5278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4" name="18 CuadroTexto"/>
          <p:cNvSpPr txBox="1"/>
          <p:nvPr/>
        </p:nvSpPr>
        <p:spPr>
          <a:xfrm>
            <a:off x="7261623" y="6082150"/>
            <a:ext cx="79797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>
                <a:latin typeface="Calibri" pitchFamily="34" charset="0"/>
              </a:rPr>
              <a:t>Incremento</a:t>
            </a:r>
            <a:endParaRPr lang="es-MX" sz="850" b="1" dirty="0" smtClean="0">
              <a:latin typeface="Calibri" pitchFamily="34" charset="0"/>
            </a:endParaRPr>
          </a:p>
          <a:p>
            <a:pPr algn="ctr"/>
            <a:r>
              <a:rPr lang="es-MX" sz="850" b="1" dirty="0" smtClean="0">
                <a:latin typeface="Calibri" pitchFamily="34" charset="0"/>
              </a:rPr>
              <a:t>2015-2016: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19.2%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7556116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2" name="Flecha derecha 61"/>
          <p:cNvSpPr/>
          <p:nvPr/>
        </p:nvSpPr>
        <p:spPr>
          <a:xfrm rot="18720000">
            <a:off x="7613006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9995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70</a:t>
            </a:fld>
            <a:endParaRPr lang="es-MX" dirty="0"/>
          </a:p>
        </p:txBody>
      </p:sp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Nota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9356" y="1285458"/>
            <a:ext cx="8516440" cy="304698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año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2011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94,048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y está compuesto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por: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89,610 solicitudes de información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pública y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4,288 solicitudes de datos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personales, ambas capturadas por los Entes Obligados 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SICRESI,</a:t>
            </a:r>
            <a:r>
              <a:rPr lang="es-MX" sz="1200" b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más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150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del Fideicomiso Central de Abasto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México.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total de solicitudes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correspondientes al Fideicomiso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se consultó en el Sistema de Reportes Estadísticos INFOMEX II ya que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dicho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Ente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no capturó sus solicitudes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SICRESI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Para 2010, la cifra fue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89,571,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y está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compuesta por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86,249 solicitudes de información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pública y 3,128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 datos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personales, además de 194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del Fideicomiso Central de Abasto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México.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total de solicitudes del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Fideicomiso se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consultó el Sistema de Reportes Estadísticos INFOMEX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II,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ya que dicho Ente público no entregó su informe estadístico de solicitudes de información pública y de datos personales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 2010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MX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Para el año 2009,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de 96,233 y está compuesto por: 91,523 solicitudes de información pública y 2,640 solicitudes de datos personales; completan la cifra 390 solicitudes del Fideicomiso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Central de Abasto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México; 345 solicitudes del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Fideicomiso Museo del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Estanquillo;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830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solicitudes de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 Delegación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Xochimilco (correspondientes al cuarto trimestre de 2009) y 505 solicitudes de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 Universidad Autónoma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México. Los datos para estos Entes Obligados se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tomaron del Sistema de Reportes Estadísticos INFOMEX II, ya que dichos Entes públicos NO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presentaron o presentaron incompleto (Delegación Xochimilco) su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informe estadístico de solicitudes de información pública y de datos personales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2009.</a:t>
            </a:r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27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8</a:t>
            </a:fld>
            <a:endParaRPr lang="es-MX" dirty="0"/>
          </a:p>
        </p:txBody>
      </p:sp>
      <p:sp>
        <p:nvSpPr>
          <p:cNvPr id="39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1.2 Total de solicitudes por año y mes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" name="8 CuadroTexto"/>
          <p:cNvSpPr txBox="1"/>
          <p:nvPr/>
        </p:nvSpPr>
        <p:spPr>
          <a:xfrm>
            <a:off x="1700233" y="1124744"/>
            <a:ext cx="5729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itchFamily="34" charset="0"/>
              </a:rPr>
              <a:t>Total de solicitudes, 2006-2017: 963,525</a:t>
            </a:r>
            <a:endParaRPr lang="es-MX" sz="1100" b="1" dirty="0">
              <a:latin typeface="Calibri" pitchFamily="34" charset="0"/>
            </a:endParaRPr>
          </a:p>
        </p:txBody>
      </p:sp>
      <p:graphicFrame>
        <p:nvGraphicFramePr>
          <p:cNvPr id="41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1249953"/>
              </p:ext>
            </p:extLst>
          </p:nvPr>
        </p:nvGraphicFramePr>
        <p:xfrm>
          <a:off x="214313" y="1386355"/>
          <a:ext cx="8715375" cy="5355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06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702457"/>
              </p:ext>
            </p:extLst>
          </p:nvPr>
        </p:nvGraphicFramePr>
        <p:xfrm>
          <a:off x="66940" y="1068571"/>
          <a:ext cx="9000000" cy="56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2t2017</a:t>
                      </a:r>
                      <a:endParaRPr lang="es-MX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Gestión Urbana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Protección Sanitaria del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Constituyente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Auditoría Superior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 la Zona Patrimonio Mundial Natural y Cultural de la Humanidad en Xochimilco, Tláhuac y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Centro Histórico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Espacio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Auxiliar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Preventiva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para Trabajadores a Lista de Raya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Centro de Comando, Control, Cómputo, Comunicaciones y Contacto Ciudadano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22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8494</TotalTime>
  <Words>11602</Words>
  <Application>Microsoft Office PowerPoint</Application>
  <PresentationFormat>Presentación en pantalla (4:3)</PresentationFormat>
  <Paragraphs>6195</Paragraphs>
  <Slides>70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70</vt:i4>
      </vt:variant>
    </vt:vector>
  </HeadingPairs>
  <TitlesOfParts>
    <vt:vector size="76" baseType="lpstr">
      <vt:lpstr>Arial</vt:lpstr>
      <vt:lpstr>Calibri</vt:lpstr>
      <vt:lpstr>Cambria Math</vt:lpstr>
      <vt:lpstr>Wingdings</vt:lpstr>
      <vt:lpstr>ヒラギノ角ゴ Pro W3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 Atalo Navarro Ramírez</dc:creator>
  <cp:lastModifiedBy>José Luis Cano Echeveste</cp:lastModifiedBy>
  <cp:revision>893</cp:revision>
  <cp:lastPrinted>2017-09-01T18:18:06Z</cp:lastPrinted>
  <dcterms:created xsi:type="dcterms:W3CDTF">2009-04-14T16:15:20Z</dcterms:created>
  <dcterms:modified xsi:type="dcterms:W3CDTF">2017-09-01T18:32:12Z</dcterms:modified>
</cp:coreProperties>
</file>