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theme/themeOverride3.xml" ContentType="application/vnd.openxmlformats-officedocument.themeOverride+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theme/themeOverride4.xml" ContentType="application/vnd.openxmlformats-officedocument.themeOverride+xml"/>
  <Override PartName="/ppt/charts/chart17.xml" ContentType="application/vnd.openxmlformats-officedocument.drawingml.chart+xml"/>
  <Override PartName="/ppt/charts/chart18.xml" ContentType="application/vnd.openxmlformats-officedocument.drawingml.chart+xml"/>
  <Override PartName="/ppt/theme/themeOverride5.xml" ContentType="application/vnd.openxmlformats-officedocument.themeOverride+xml"/>
  <Override PartName="/ppt/charts/chart19.xml" ContentType="application/vnd.openxmlformats-officedocument.drawingml.chart+xml"/>
  <Override PartName="/ppt/charts/chart20.xml" ContentType="application/vnd.openxmlformats-officedocument.drawingml.chart+xml"/>
  <Override PartName="/ppt/theme/themeOverride6.xml" ContentType="application/vnd.openxmlformats-officedocument.themeOverride+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drawings/drawing1.xml" ContentType="application/vnd.openxmlformats-officedocument.drawingml.chartshapes+xml"/>
  <Override PartName="/ppt/charts/chart2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258" r:id="rId2"/>
    <p:sldId id="293" r:id="rId3"/>
    <p:sldId id="294" r:id="rId4"/>
    <p:sldId id="295" r:id="rId5"/>
    <p:sldId id="296" r:id="rId6"/>
    <p:sldId id="349" r:id="rId7"/>
    <p:sldId id="624" r:id="rId8"/>
    <p:sldId id="291" r:id="rId9"/>
    <p:sldId id="420" r:id="rId10"/>
    <p:sldId id="730" r:id="rId11"/>
    <p:sldId id="731" r:id="rId12"/>
    <p:sldId id="732" r:id="rId13"/>
    <p:sldId id="733" r:id="rId14"/>
    <p:sldId id="734" r:id="rId15"/>
    <p:sldId id="735" r:id="rId16"/>
    <p:sldId id="736" r:id="rId17"/>
    <p:sldId id="737" r:id="rId18"/>
    <p:sldId id="738" r:id="rId19"/>
    <p:sldId id="299" r:id="rId20"/>
    <p:sldId id="350" r:id="rId21"/>
    <p:sldId id="308" r:id="rId22"/>
    <p:sldId id="635" r:id="rId23"/>
    <p:sldId id="739" r:id="rId24"/>
    <p:sldId id="740" r:id="rId25"/>
    <p:sldId id="741" r:id="rId26"/>
    <p:sldId id="742" r:id="rId27"/>
    <p:sldId id="743" r:id="rId28"/>
    <p:sldId id="744" r:id="rId29"/>
    <p:sldId id="745" r:id="rId30"/>
    <p:sldId id="316" r:id="rId31"/>
    <p:sldId id="318" r:id="rId32"/>
    <p:sldId id="746" r:id="rId33"/>
    <p:sldId id="747" r:id="rId34"/>
    <p:sldId id="748" r:id="rId35"/>
    <p:sldId id="749" r:id="rId36"/>
    <p:sldId id="750" r:id="rId37"/>
    <p:sldId id="751" r:id="rId38"/>
    <p:sldId id="752" r:id="rId39"/>
    <p:sldId id="753" r:id="rId40"/>
    <p:sldId id="754" r:id="rId41"/>
    <p:sldId id="755" r:id="rId42"/>
    <p:sldId id="776" r:id="rId43"/>
    <p:sldId id="756" r:id="rId44"/>
    <p:sldId id="757" r:id="rId45"/>
    <p:sldId id="758" r:id="rId46"/>
    <p:sldId id="759" r:id="rId47"/>
    <p:sldId id="760" r:id="rId48"/>
    <p:sldId id="761" r:id="rId49"/>
    <p:sldId id="762" r:id="rId50"/>
    <p:sldId id="763" r:id="rId51"/>
    <p:sldId id="764" r:id="rId52"/>
    <p:sldId id="765" r:id="rId53"/>
    <p:sldId id="766" r:id="rId54"/>
    <p:sldId id="767" r:id="rId55"/>
    <p:sldId id="768" r:id="rId56"/>
    <p:sldId id="769" r:id="rId57"/>
    <p:sldId id="770" r:id="rId58"/>
    <p:sldId id="771" r:id="rId59"/>
    <p:sldId id="772" r:id="rId60"/>
    <p:sldId id="773" r:id="rId61"/>
    <p:sldId id="774" r:id="rId62"/>
    <p:sldId id="775" r:id="rId63"/>
    <p:sldId id="672" r:id="rId64"/>
    <p:sldId id="673" r:id="rId65"/>
    <p:sldId id="674" r:id="rId66"/>
    <p:sldId id="675" r:id="rId67"/>
    <p:sldId id="676" r:id="rId68"/>
    <p:sldId id="677" r:id="rId69"/>
    <p:sldId id="680" r:id="rId70"/>
    <p:sldId id="681" r:id="rId71"/>
  </p:sldIdLst>
  <p:sldSz cx="9144000" cy="6858000" type="screen4x3"/>
  <p:notesSz cx="6881813" cy="9296400"/>
  <p:defaultTextStyle>
    <a:defPPr>
      <a:defRPr lang="es-E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953735"/>
    <a:srgbClr val="17375E"/>
    <a:srgbClr val="33CCCC"/>
    <a:srgbClr val="00FFCC"/>
    <a:srgbClr val="008080"/>
    <a:srgbClr val="EB641B"/>
    <a:srgbClr val="8A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28" autoAdjust="0"/>
    <p:restoredTop sz="96522" autoAdjust="0"/>
  </p:normalViewPr>
  <p:slideViewPr>
    <p:cSldViewPr>
      <p:cViewPr varScale="1">
        <p:scale>
          <a:sx n="97" d="100"/>
          <a:sy n="97" d="100"/>
        </p:scale>
        <p:origin x="-157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2" Type="http://schemas.openxmlformats.org/officeDocument/2006/relationships/package" Target="../embeddings/Microsoft_Excel_Worksheet16.xlsx"/><Relationship Id="rId1" Type="http://schemas.openxmlformats.org/officeDocument/2006/relationships/themeOverride" Target="../theme/themeOverride4.xml"/></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2" Type="http://schemas.openxmlformats.org/officeDocument/2006/relationships/package" Target="../embeddings/Microsoft_Excel_Worksheet18.xlsx"/><Relationship Id="rId1" Type="http://schemas.openxmlformats.org/officeDocument/2006/relationships/themeOverride" Target="../theme/themeOverride5.xml"/></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2" Type="http://schemas.openxmlformats.org/officeDocument/2006/relationships/package" Target="../embeddings/Microsoft_Excel_Worksheet20.xlsx"/><Relationship Id="rId1" Type="http://schemas.openxmlformats.org/officeDocument/2006/relationships/themeOverride" Target="../theme/themeOverride6.xml"/></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3.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1228988825142125E-2"/>
          <c:y val="3.303120122101711E-2"/>
          <c:w val="0.97652304667141776"/>
          <c:h val="0.87617180786121085"/>
        </c:manualLayout>
      </c:layout>
      <c:barChart>
        <c:barDir val="col"/>
        <c:grouping val="clustered"/>
        <c:varyColors val="0"/>
        <c:ser>
          <c:idx val="0"/>
          <c:order val="0"/>
          <c:tx>
            <c:strRef>
              <c:f>Hoja1!$B$1</c:f>
              <c:strCache>
                <c:ptCount val="1"/>
                <c:pt idx="0">
                  <c:v>Solicitudes</c:v>
                </c:pt>
              </c:strCache>
            </c:strRef>
          </c:tx>
          <c:spPr>
            <a:solidFill>
              <a:srgbClr val="008080"/>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Pt>
            <c:idx val="0"/>
            <c:invertIfNegative val="0"/>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1"/>
            <c:invertIfNegative val="0"/>
            <c:bubble3D val="0"/>
            <c:spPr>
              <a:solidFill>
                <a:srgbClr val="00CC66"/>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2"/>
            <c:invertIfNegative val="0"/>
            <c:bubble3D val="0"/>
            <c:spPr>
              <a:solidFill>
                <a:srgbClr val="CC0066"/>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3"/>
            <c:invertIfNegative val="0"/>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4"/>
            <c:invertIfNegative val="0"/>
            <c:bubble3D val="0"/>
            <c:spPr>
              <a:solidFill>
                <a:srgbClr val="39639D"/>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5"/>
            <c:invertIfNegative val="0"/>
            <c:bubble3D val="0"/>
            <c:spPr>
              <a:solidFill>
                <a:sysClr val="window" lastClr="FFFFFF">
                  <a:lumMod val="65000"/>
                </a:sysClr>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6"/>
            <c:invertIfNegative val="0"/>
            <c:bubble3D val="0"/>
            <c:spPr>
              <a:solidFill>
                <a:srgbClr val="996633"/>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7"/>
            <c:invertIfNegative val="0"/>
            <c:bubble3D val="0"/>
            <c:spPr>
              <a:solidFill>
                <a:srgbClr val="00B050"/>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8"/>
            <c:invertIfNegative val="0"/>
            <c:bubble3D val="0"/>
            <c:spPr>
              <a:solidFill>
                <a:srgbClr val="00B0F0"/>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9"/>
            <c:invertIfNegative val="0"/>
            <c:bubble3D val="0"/>
            <c:spPr>
              <a:solidFill>
                <a:srgbClr val="EB641B"/>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10"/>
            <c:invertIfNegative val="0"/>
            <c:bubble3D val="0"/>
            <c:spPr>
              <a:solidFill>
                <a:srgbClr val="009999"/>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11"/>
            <c:invertIfNegative val="0"/>
            <c:bubble3D val="0"/>
            <c:spPr>
              <a:solidFill>
                <a:srgbClr val="33CCCC"/>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12"/>
            <c:invertIfNegative val="0"/>
            <c:bubble3D val="0"/>
            <c:spPr>
              <a:solidFill>
                <a:srgbClr val="1F497D">
                  <a:lumMod val="75000"/>
                </a:srgbClr>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Pt>
            <c:idx val="13"/>
            <c:invertIfNegative val="0"/>
            <c:bubble3D val="0"/>
            <c:spPr>
              <a:solidFill>
                <a:srgbClr val="C0504D">
                  <a:lumMod val="75000"/>
                </a:srgbClr>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Hoja1!$A$2:$A$15</c:f>
              <c:strCache>
                <c:ptCount val="14"/>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Ene-Sep’17</c:v>
                </c:pt>
              </c:strCache>
            </c:strRef>
          </c:cat>
          <c:val>
            <c:numRef>
              <c:f>Hoja1!$B$2:$B$15</c:f>
              <c:numCache>
                <c:formatCode>#,##0</c:formatCode>
                <c:ptCount val="14"/>
                <c:pt idx="0">
                  <c:v>2665</c:v>
                </c:pt>
                <c:pt idx="1">
                  <c:v>4359</c:v>
                </c:pt>
                <c:pt idx="2">
                  <c:v>6621</c:v>
                </c:pt>
                <c:pt idx="3">
                  <c:v>19044</c:v>
                </c:pt>
                <c:pt idx="4">
                  <c:v>41164</c:v>
                </c:pt>
                <c:pt idx="5">
                  <c:v>96233</c:v>
                </c:pt>
                <c:pt idx="6">
                  <c:v>89571</c:v>
                </c:pt>
                <c:pt idx="7">
                  <c:v>94048</c:v>
                </c:pt>
                <c:pt idx="8">
                  <c:v>91576</c:v>
                </c:pt>
                <c:pt idx="9">
                  <c:v>103470</c:v>
                </c:pt>
                <c:pt idx="10">
                  <c:v>111964</c:v>
                </c:pt>
                <c:pt idx="11">
                  <c:v>106525</c:v>
                </c:pt>
                <c:pt idx="12">
                  <c:v>127020</c:v>
                </c:pt>
                <c:pt idx="13">
                  <c:v>112903</c:v>
                </c:pt>
              </c:numCache>
            </c:numRef>
          </c:val>
        </c:ser>
        <c:dLbls>
          <c:showLegendKey val="0"/>
          <c:showVal val="1"/>
          <c:showCatName val="0"/>
          <c:showSerName val="0"/>
          <c:showPercent val="0"/>
          <c:showBubbleSize val="0"/>
        </c:dLbls>
        <c:gapWidth val="120"/>
        <c:axId val="181751168"/>
        <c:axId val="251308288"/>
      </c:barChart>
      <c:catAx>
        <c:axId val="181751168"/>
        <c:scaling>
          <c:orientation val="minMax"/>
        </c:scaling>
        <c:delete val="0"/>
        <c:axPos val="b"/>
        <c:numFmt formatCode="General" sourceLinked="1"/>
        <c:majorTickMark val="cross"/>
        <c:minorTickMark val="none"/>
        <c:tickLblPos val="nextTo"/>
        <c:txPr>
          <a:bodyPr/>
          <a:lstStyle/>
          <a:p>
            <a:pPr>
              <a:defRPr sz="1000"/>
            </a:pPr>
            <a:endParaRPr lang="es-MX"/>
          </a:p>
        </c:txPr>
        <c:crossAx val="251308288"/>
        <c:crosses val="autoZero"/>
        <c:auto val="1"/>
        <c:lblAlgn val="ctr"/>
        <c:lblOffset val="100"/>
        <c:noMultiLvlLbl val="0"/>
      </c:catAx>
      <c:valAx>
        <c:axId val="251308288"/>
        <c:scaling>
          <c:orientation val="minMax"/>
          <c:max val="140000"/>
          <c:min val="0"/>
        </c:scaling>
        <c:delete val="1"/>
        <c:axPos val="l"/>
        <c:numFmt formatCode="#,##0" sourceLinked="0"/>
        <c:majorTickMark val="out"/>
        <c:minorTickMark val="none"/>
        <c:tickLblPos val="nextTo"/>
        <c:crossAx val="181751168"/>
        <c:crosses val="autoZero"/>
        <c:crossBetween val="between"/>
        <c:majorUnit val="20000"/>
      </c:valAx>
    </c:plotArea>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0"/>
      <c:rotY val="0"/>
      <c:depthPercent val="100"/>
      <c:rAngAx val="1"/>
    </c:view3D>
    <c:floor>
      <c:thickness val="0"/>
      <c:spPr>
        <a:noFill/>
        <a:ln w="9525">
          <a:noFill/>
        </a:ln>
      </c:spPr>
    </c:floor>
    <c:sideWall>
      <c:thickness val="0"/>
      <c:spPr>
        <a:ln w="25400">
          <a:noFill/>
        </a:ln>
      </c:spPr>
    </c:sideWall>
    <c:backWall>
      <c:thickness val="0"/>
      <c:spPr>
        <a:ln w="25400">
          <a:noFill/>
        </a:ln>
      </c:spPr>
    </c:backWall>
    <c:plotArea>
      <c:layout>
        <c:manualLayout>
          <c:layoutTarget val="inner"/>
          <c:xMode val="edge"/>
          <c:yMode val="edge"/>
          <c:x val="2.063895973733415E-2"/>
          <c:y val="3.7308888755950197E-2"/>
          <c:w val="0.9587220805253317"/>
          <c:h val="0.74778096237170233"/>
        </c:manualLayout>
      </c:layout>
      <c:bar3DChart>
        <c:barDir val="col"/>
        <c:grouping val="clustered"/>
        <c:varyColors val="0"/>
        <c:ser>
          <c:idx val="0"/>
          <c:order val="0"/>
          <c:tx>
            <c:strRef>
              <c:f>Hoja1!$B$1</c:f>
              <c:strCache>
                <c:ptCount val="1"/>
                <c:pt idx="0">
                  <c:v>Columna1</c:v>
                </c:pt>
              </c:strCache>
            </c:strRef>
          </c:tx>
          <c:spPr>
            <a:solidFill>
              <a:srgbClr val="008080"/>
            </a:solidFill>
            <a:ln>
              <a:noFill/>
            </a:ln>
            <a:effectLst>
              <a:outerShdw blurRad="152400" dist="317500" dir="5400000" sx="90000" sy="-19000" rotWithShape="0">
                <a:prstClr val="black">
                  <a:alpha val="15000"/>
                </a:prstClr>
              </a:outerShdw>
            </a:effectLst>
            <a:scene3d>
              <a:camera prst="orthographicFront"/>
              <a:lightRig rig="threePt" dir="t"/>
            </a:scene3d>
            <a:sp3d>
              <a:bevelT/>
              <a:bevelB/>
            </a:sp3d>
          </c:spPr>
          <c:invertIfNegative val="0"/>
          <c:dPt>
            <c:idx val="0"/>
            <c:invertIfNegative val="0"/>
            <c:bubble3D val="0"/>
            <c:spPr>
              <a:solidFill>
                <a:srgbClr val="00B0F0"/>
              </a:solidFill>
              <a:ln>
                <a:noFill/>
              </a:ln>
              <a:effectLst>
                <a:outerShdw blurRad="152400" dist="317500" dir="5400000" sx="90000" sy="-19000" rotWithShape="0">
                  <a:prstClr val="black">
                    <a:alpha val="15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1-B88E-46CB-BBCD-45E505978075}"/>
              </c:ext>
            </c:extLst>
          </c:dPt>
          <c:dPt>
            <c:idx val="1"/>
            <c:invertIfNegative val="0"/>
            <c:bubble3D val="0"/>
            <c:spPr>
              <a:solidFill>
                <a:srgbClr val="EB641B"/>
              </a:solidFill>
              <a:ln>
                <a:noFill/>
              </a:ln>
              <a:effectLst>
                <a:outerShdw blurRad="152400" dist="317500" dir="5400000" sx="90000" sy="-19000" rotWithShape="0">
                  <a:prstClr val="black">
                    <a:alpha val="15000"/>
                  </a:prstClr>
                </a:outerShdw>
              </a:effectLst>
              <a:scene3d>
                <a:camera prst="orthographicFront"/>
                <a:lightRig rig="threePt" dir="t"/>
              </a:scene3d>
              <a:sp3d prstMaterial="plastic">
                <a:bevelT/>
                <a:bevelB/>
              </a:sp3d>
            </c:spPr>
            <c:extLst xmlns:c16r2="http://schemas.microsoft.com/office/drawing/2015/06/chart">
              <c:ext xmlns:c16="http://schemas.microsoft.com/office/drawing/2014/chart" uri="{C3380CC4-5D6E-409C-BE32-E72D297353CC}">
                <c16:uniqueId val="{00000003-B88E-46CB-BBCD-45E505978075}"/>
              </c:ext>
            </c:extLst>
          </c:dPt>
          <c:dPt>
            <c:idx val="2"/>
            <c:invertIfNegative val="0"/>
            <c:bubble3D val="0"/>
            <c:spPr>
              <a:solidFill>
                <a:srgbClr val="009999"/>
              </a:solidFill>
              <a:ln>
                <a:noFill/>
              </a:ln>
              <a:effectLst>
                <a:outerShdw blurRad="152400" dist="317500" dir="5400000" sx="90000" sy="-19000" rotWithShape="0">
                  <a:prstClr val="black">
                    <a:alpha val="15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5-B88E-46CB-BBCD-45E505978075}"/>
              </c:ext>
            </c:extLst>
          </c:dPt>
          <c:dPt>
            <c:idx val="3"/>
            <c:invertIfNegative val="0"/>
            <c:bubble3D val="0"/>
            <c:spPr>
              <a:solidFill>
                <a:srgbClr val="33CCCC"/>
              </a:solidFill>
              <a:ln>
                <a:noFill/>
              </a:ln>
              <a:effectLst>
                <a:outerShdw blurRad="152400" dist="317500" dir="5400000" sx="90000" sy="-19000" rotWithShape="0">
                  <a:prstClr val="black">
                    <a:alpha val="15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7-B88E-46CB-BBCD-45E505978075}"/>
              </c:ext>
            </c:extLst>
          </c:dPt>
          <c:dPt>
            <c:idx val="4"/>
            <c:invertIfNegative val="0"/>
            <c:bubble3D val="0"/>
            <c:spPr>
              <a:solidFill>
                <a:schemeClr val="tx2">
                  <a:lumMod val="75000"/>
                </a:schemeClr>
              </a:solidFill>
              <a:ln>
                <a:noFill/>
              </a:ln>
              <a:effectLst>
                <a:outerShdw blurRad="152400" dist="317500" dir="5400000" sx="90000" sy="-19000" rotWithShape="0">
                  <a:prstClr val="black">
                    <a:alpha val="15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9-B88E-46CB-BBCD-45E505978075}"/>
              </c:ext>
            </c:extLst>
          </c:dPt>
          <c:dPt>
            <c:idx val="5"/>
            <c:invertIfNegative val="0"/>
            <c:bubble3D val="0"/>
            <c:spPr>
              <a:solidFill>
                <a:schemeClr val="accent2">
                  <a:lumMod val="75000"/>
                </a:schemeClr>
              </a:solidFill>
              <a:ln>
                <a:noFill/>
              </a:ln>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B-B88E-46CB-BBCD-45E505978075}"/>
              </c:ext>
            </c:extLst>
          </c:dPt>
          <c:dLbls>
            <c:dLbl>
              <c:idx val="0"/>
              <c:layout>
                <c:manualLayout>
                  <c:x val="-1.8762690670303945E-3"/>
                  <c:y val="-1.864643244767676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B88E-46CB-BBCD-45E505978075}"/>
                </c:ex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Hoja1!$A$2:$A$7</c:f>
              <c:strCache>
                <c:ptCount val="6"/>
                <c:pt idx="0">
                  <c:v>Ene-Sep’12:
1,907
solicitudes</c:v>
                </c:pt>
                <c:pt idx="1">
                  <c:v>Ene-Sep’13:
1,160
solicitudes</c:v>
                </c:pt>
                <c:pt idx="2">
                  <c:v>Ene-Sep’14:
1,312
solicitudes</c:v>
                </c:pt>
                <c:pt idx="3">
                  <c:v>Ene-Sep’15:
737
solicitudes</c:v>
                </c:pt>
                <c:pt idx="4">
                  <c:v>Ene-Sep’16:
609
solicitudes</c:v>
                </c:pt>
                <c:pt idx="5">
                  <c:v>Ene-Sep’17:
913
solicitudes</c:v>
                </c:pt>
              </c:strCache>
            </c:strRef>
          </c:cat>
          <c:val>
            <c:numRef>
              <c:f>Hoja1!$B$2:$B$7</c:f>
              <c:numCache>
                <c:formatCode>0.0</c:formatCode>
                <c:ptCount val="6"/>
                <c:pt idx="0">
                  <c:v>3.035133717881485</c:v>
                </c:pt>
                <c:pt idx="1">
                  <c:v>4.6784482758620669</c:v>
                </c:pt>
                <c:pt idx="2">
                  <c:v>3.8429878048780468</c:v>
                </c:pt>
                <c:pt idx="3">
                  <c:v>4.6607869742198123</c:v>
                </c:pt>
                <c:pt idx="4">
                  <c:v>4.5353037766830919</c:v>
                </c:pt>
                <c:pt idx="5">
                  <c:v>6.1150054764512616</c:v>
                </c:pt>
              </c:numCache>
            </c:numRef>
          </c:val>
          <c:extLst xmlns:c16r2="http://schemas.microsoft.com/office/drawing/2015/06/chart">
            <c:ext xmlns:c16="http://schemas.microsoft.com/office/drawing/2014/chart" uri="{C3380CC4-5D6E-409C-BE32-E72D297353CC}">
              <c16:uniqueId val="{0000000C-B88E-46CB-BBCD-45E505978075}"/>
            </c:ext>
          </c:extLst>
        </c:ser>
        <c:dLbls>
          <c:showLegendKey val="0"/>
          <c:showVal val="1"/>
          <c:showCatName val="0"/>
          <c:showSerName val="0"/>
          <c:showPercent val="0"/>
          <c:showBubbleSize val="0"/>
        </c:dLbls>
        <c:gapWidth val="150"/>
        <c:shape val="cylinder"/>
        <c:axId val="385581824"/>
        <c:axId val="385588608"/>
        <c:axId val="0"/>
      </c:bar3DChart>
      <c:catAx>
        <c:axId val="385581824"/>
        <c:scaling>
          <c:orientation val="minMax"/>
        </c:scaling>
        <c:delete val="0"/>
        <c:axPos val="b"/>
        <c:numFmt formatCode="General" sourceLinked="1"/>
        <c:majorTickMark val="cross"/>
        <c:minorTickMark val="none"/>
        <c:tickLblPos val="nextTo"/>
        <c:crossAx val="385588608"/>
        <c:crosses val="autoZero"/>
        <c:auto val="1"/>
        <c:lblAlgn val="ctr"/>
        <c:lblOffset val="100"/>
        <c:noMultiLvlLbl val="0"/>
      </c:catAx>
      <c:valAx>
        <c:axId val="385588608"/>
        <c:scaling>
          <c:orientation val="minMax"/>
          <c:max val="7"/>
          <c:min val="0"/>
        </c:scaling>
        <c:delete val="1"/>
        <c:axPos val="l"/>
        <c:numFmt formatCode="0.0" sourceLinked="1"/>
        <c:majorTickMark val="out"/>
        <c:minorTickMark val="none"/>
        <c:tickLblPos val="nextTo"/>
        <c:crossAx val="385581824"/>
        <c:crosses val="autoZero"/>
        <c:crossBetween val="between"/>
        <c:majorUnit val="1"/>
      </c:valAx>
      <c:spPr>
        <a:noFill/>
        <a:ln w="25385">
          <a:noFill/>
        </a:ln>
      </c:spPr>
    </c:plotArea>
    <c:plotVisOnly val="1"/>
    <c:dispBlanksAs val="gap"/>
    <c:showDLblsOverMax val="0"/>
  </c:chart>
  <c:txPr>
    <a:bodyPr/>
    <a:lstStyle/>
    <a:p>
      <a:pPr>
        <a:defRPr sz="1300" b="1">
          <a:solidFill>
            <a:schemeClr val="tx1"/>
          </a:solidFill>
          <a:latin typeface="Calibri" pitchFamily="34" charset="0"/>
          <a:cs typeface="Arial" pitchFamily="34" charset="0"/>
        </a:defRPr>
      </a:pPr>
      <a:endParaRPr lang="es-MX"/>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300" u="sng"/>
            </a:pPr>
            <a:r>
              <a:rPr lang="es-ES" sz="1300" u="sng" dirty="0"/>
              <a:t>Porcentajes</a:t>
            </a:r>
          </a:p>
        </c:rich>
      </c:tx>
      <c:layout>
        <c:manualLayout>
          <c:xMode val="edge"/>
          <c:yMode val="edge"/>
          <c:x val="0.43882709482348375"/>
          <c:y val="0.24420233500625557"/>
        </c:manualLayout>
      </c:layout>
      <c:overlay val="0"/>
    </c:title>
    <c:autoTitleDeleted val="0"/>
    <c:plotArea>
      <c:layout>
        <c:manualLayout>
          <c:layoutTarget val="inner"/>
          <c:xMode val="edge"/>
          <c:yMode val="edge"/>
          <c:x val="1.9555418684733678E-2"/>
          <c:y val="0.31759756162358782"/>
          <c:w val="0.96088916263053525"/>
          <c:h val="0.60947837518858705"/>
        </c:manualLayout>
      </c:layout>
      <c:barChart>
        <c:barDir val="col"/>
        <c:grouping val="clustered"/>
        <c:varyColors val="0"/>
        <c:ser>
          <c:idx val="0"/>
          <c:order val="0"/>
          <c:tx>
            <c:strRef>
              <c:f>Hoja1!$B$1</c:f>
              <c:strCache>
                <c:ptCount val="1"/>
                <c:pt idx="0">
                  <c:v>Ene-Sep’12: 59,482 solicitudes</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Hoja1!$B$2:$B$3</c:f>
              <c:numCache>
                <c:formatCode>0.0</c:formatCode>
                <c:ptCount val="2"/>
                <c:pt idx="0">
                  <c:v>2.1468679600551428</c:v>
                </c:pt>
                <c:pt idx="1">
                  <c:v>97.853132039944853</c:v>
                </c:pt>
              </c:numCache>
            </c:numRef>
          </c:val>
          <c:extLst xmlns:c16r2="http://schemas.microsoft.com/office/drawing/2015/06/chart">
            <c:ext xmlns:c16="http://schemas.microsoft.com/office/drawing/2014/chart" uri="{C3380CC4-5D6E-409C-BE32-E72D297353CC}">
              <c16:uniqueId val="{00000000-9580-419E-9D51-520DAC38A2B0}"/>
            </c:ext>
          </c:extLst>
        </c:ser>
        <c:ser>
          <c:idx val="1"/>
          <c:order val="1"/>
          <c:tx>
            <c:strRef>
              <c:f>Hoja1!$C$1</c:f>
              <c:strCache>
                <c:ptCount val="1"/>
                <c:pt idx="0">
                  <c:v>Ene-Sep’13: 66,801 solicitudes</c:v>
                </c:pt>
              </c:strCache>
            </c:strRef>
          </c:tx>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txPr>
              <a:bodyPr/>
              <a:lstStyle/>
              <a:p>
                <a:pPr>
                  <a:defRPr>
                    <a:solidFill>
                      <a:schemeClr val="tx1"/>
                    </a:solidFill>
                  </a:defRPr>
                </a:pPr>
                <a:endParaRPr lang="es-MX"/>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Hoja1!$C$2:$C$3</c:f>
              <c:numCache>
                <c:formatCode>0.0</c:formatCode>
                <c:ptCount val="2"/>
                <c:pt idx="0">
                  <c:v>1.9805092738132664</c:v>
                </c:pt>
                <c:pt idx="1">
                  <c:v>98.019490726186731</c:v>
                </c:pt>
              </c:numCache>
            </c:numRef>
          </c:val>
          <c:extLst xmlns:c16r2="http://schemas.microsoft.com/office/drawing/2015/06/chart">
            <c:ext xmlns:c16="http://schemas.microsoft.com/office/drawing/2014/chart" uri="{C3380CC4-5D6E-409C-BE32-E72D297353CC}">
              <c16:uniqueId val="{00000001-9580-419E-9D51-520DAC38A2B0}"/>
            </c:ext>
          </c:extLst>
        </c:ser>
        <c:ser>
          <c:idx val="2"/>
          <c:order val="2"/>
          <c:tx>
            <c:strRef>
              <c:f>Hoja1!$D$1</c:f>
              <c:strCache>
                <c:ptCount val="1"/>
                <c:pt idx="0">
                  <c:v>Ene-Sep’14: 69,777 solicitudes</c:v>
                </c:pt>
              </c:strCache>
            </c:strRef>
          </c:tx>
          <c:spPr>
            <a:solidFill>
              <a:srgbClr val="009999"/>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Hoja1!$D$2:$D$3</c:f>
              <c:numCache>
                <c:formatCode>0.0</c:formatCode>
                <c:ptCount val="2"/>
                <c:pt idx="0">
                  <c:v>2.4434985740286916</c:v>
                </c:pt>
                <c:pt idx="1">
                  <c:v>97.556501425971305</c:v>
                </c:pt>
              </c:numCache>
            </c:numRef>
          </c:val>
          <c:extLst xmlns:c16r2="http://schemas.microsoft.com/office/drawing/2015/06/chart">
            <c:ext xmlns:c16="http://schemas.microsoft.com/office/drawing/2014/chart" uri="{C3380CC4-5D6E-409C-BE32-E72D297353CC}">
              <c16:uniqueId val="{00000002-9580-419E-9D51-520DAC38A2B0}"/>
            </c:ext>
          </c:extLst>
        </c:ser>
        <c:ser>
          <c:idx val="3"/>
          <c:order val="3"/>
          <c:tx>
            <c:strRef>
              <c:f>Hoja1!$E$1</c:f>
              <c:strCache>
                <c:ptCount val="1"/>
                <c:pt idx="0">
                  <c:v>Ene-Sep’15: 64,328 solicitudes</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Hoja1!$E$2:$E$3</c:f>
              <c:numCache>
                <c:formatCode>0.0</c:formatCode>
                <c:ptCount val="2"/>
                <c:pt idx="0">
                  <c:v>1.8156945653525682</c:v>
                </c:pt>
                <c:pt idx="1">
                  <c:v>98.184305434647428</c:v>
                </c:pt>
              </c:numCache>
            </c:numRef>
          </c:val>
          <c:extLst xmlns:c16r2="http://schemas.microsoft.com/office/drawing/2015/06/chart">
            <c:ext xmlns:c16="http://schemas.microsoft.com/office/drawing/2014/chart" uri="{C3380CC4-5D6E-409C-BE32-E72D297353CC}">
              <c16:uniqueId val="{00000003-9580-419E-9D51-520DAC38A2B0}"/>
            </c:ext>
          </c:extLst>
        </c:ser>
        <c:ser>
          <c:idx val="4"/>
          <c:order val="4"/>
          <c:tx>
            <c:strRef>
              <c:f>Hoja1!$F$1</c:f>
              <c:strCache>
                <c:ptCount val="1"/>
                <c:pt idx="0">
                  <c:v>Ene-Sep’16: 81,829 solicitudes</c:v>
                </c:pt>
              </c:strCache>
            </c:strRef>
          </c:tx>
          <c:spPr>
            <a:solidFill>
              <a:schemeClr val="tx2">
                <a:lumMod val="75000"/>
              </a:schemeClr>
            </a:solidFill>
            <a:ln>
              <a:noFill/>
            </a:ln>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Hoja1!$A$2:$A$3</c:f>
              <c:strCache>
                <c:ptCount val="2"/>
                <c:pt idx="0">
                  <c:v>Sí</c:v>
                </c:pt>
                <c:pt idx="1">
                  <c:v>No</c:v>
                </c:pt>
              </c:strCache>
            </c:strRef>
          </c:cat>
          <c:val>
            <c:numRef>
              <c:f>Hoja1!$F$2:$F$3</c:f>
              <c:numCache>
                <c:formatCode>0.0</c:formatCode>
                <c:ptCount val="2"/>
                <c:pt idx="0">
                  <c:v>1.5825685270503123</c:v>
                </c:pt>
                <c:pt idx="1">
                  <c:v>98.417431472949687</c:v>
                </c:pt>
              </c:numCache>
            </c:numRef>
          </c:val>
          <c:extLst xmlns:c16r2="http://schemas.microsoft.com/office/drawing/2015/06/chart">
            <c:ext xmlns:c16="http://schemas.microsoft.com/office/drawing/2014/chart" uri="{C3380CC4-5D6E-409C-BE32-E72D297353CC}">
              <c16:uniqueId val="{00000004-9580-419E-9D51-520DAC38A2B0}"/>
            </c:ext>
          </c:extLst>
        </c:ser>
        <c:ser>
          <c:idx val="5"/>
          <c:order val="5"/>
          <c:tx>
            <c:strRef>
              <c:f>Hoja1!$G$1</c:f>
              <c:strCache>
                <c:ptCount val="1"/>
                <c:pt idx="0">
                  <c:v>Ene-Sep’17: 94,734 solicitudes</c:v>
                </c:pt>
              </c:strCache>
            </c:strRef>
          </c:tx>
          <c:spPr>
            <a:solidFill>
              <a:schemeClr val="accent2">
                <a:lumMod val="75000"/>
              </a:schemeClr>
            </a:solidFill>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Hoja1!$A$2:$A$3</c:f>
              <c:strCache>
                <c:ptCount val="2"/>
                <c:pt idx="0">
                  <c:v>Sí</c:v>
                </c:pt>
                <c:pt idx="1">
                  <c:v>No</c:v>
                </c:pt>
              </c:strCache>
            </c:strRef>
          </c:cat>
          <c:val>
            <c:numRef>
              <c:f>Hoja1!$G$2:$G$3</c:f>
              <c:numCache>
                <c:formatCode>0.0</c:formatCode>
                <c:ptCount val="2"/>
                <c:pt idx="0">
                  <c:v>1.1695906432748537</c:v>
                </c:pt>
                <c:pt idx="1">
                  <c:v>98.830409356725141</c:v>
                </c:pt>
              </c:numCache>
            </c:numRef>
          </c:val>
        </c:ser>
        <c:dLbls>
          <c:showLegendKey val="0"/>
          <c:showVal val="1"/>
          <c:showCatName val="0"/>
          <c:showSerName val="0"/>
          <c:showPercent val="0"/>
          <c:showBubbleSize val="0"/>
        </c:dLbls>
        <c:gapWidth val="150"/>
        <c:overlap val="-25"/>
        <c:axId val="398593408"/>
        <c:axId val="398615680"/>
      </c:barChart>
      <c:catAx>
        <c:axId val="398593408"/>
        <c:scaling>
          <c:orientation val="minMax"/>
        </c:scaling>
        <c:delete val="0"/>
        <c:axPos val="b"/>
        <c:numFmt formatCode="General" sourceLinked="0"/>
        <c:majorTickMark val="cross"/>
        <c:minorTickMark val="none"/>
        <c:tickLblPos val="nextTo"/>
        <c:crossAx val="398615680"/>
        <c:crosses val="autoZero"/>
        <c:auto val="1"/>
        <c:lblAlgn val="ctr"/>
        <c:lblOffset val="100"/>
        <c:noMultiLvlLbl val="0"/>
      </c:catAx>
      <c:valAx>
        <c:axId val="398615680"/>
        <c:scaling>
          <c:orientation val="minMax"/>
        </c:scaling>
        <c:delete val="1"/>
        <c:axPos val="l"/>
        <c:numFmt formatCode="0.0" sourceLinked="1"/>
        <c:majorTickMark val="none"/>
        <c:minorTickMark val="none"/>
        <c:tickLblPos val="none"/>
        <c:crossAx val="398593408"/>
        <c:crosses val="autoZero"/>
        <c:crossBetween val="between"/>
      </c:valAx>
    </c:plotArea>
    <c:legend>
      <c:legendPos val="t"/>
      <c:layout>
        <c:manualLayout>
          <c:xMode val="edge"/>
          <c:yMode val="edge"/>
          <c:x val="8.2039234276313055E-3"/>
          <c:y val="2.9201124140000475E-2"/>
          <c:w val="0.97226754351845146"/>
          <c:h val="0.16529799601513814"/>
        </c:manualLayout>
      </c:layout>
      <c:overlay val="0"/>
    </c:legend>
    <c:plotVisOnly val="1"/>
    <c:dispBlanksAs val="gap"/>
    <c:showDLblsOverMax val="0"/>
  </c:chart>
  <c:txPr>
    <a:bodyPr/>
    <a:lstStyle/>
    <a:p>
      <a:pPr>
        <a:defRPr sz="1300" b="1">
          <a:latin typeface="Calibri" pitchFamily="34" charset="0"/>
        </a:defRPr>
      </a:pPr>
      <a:endParaRPr lang="es-MX"/>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300" u="sng"/>
            </a:pPr>
            <a:r>
              <a:rPr lang="es-ES" sz="1300" u="sng" dirty="0"/>
              <a:t>Porcentajes</a:t>
            </a:r>
          </a:p>
        </c:rich>
      </c:tx>
      <c:layout>
        <c:manualLayout>
          <c:xMode val="edge"/>
          <c:yMode val="edge"/>
          <c:x val="0.41727027266235284"/>
          <c:y val="0.31018022481137575"/>
        </c:manualLayout>
      </c:layout>
      <c:overlay val="0"/>
    </c:title>
    <c:autoTitleDeleted val="0"/>
    <c:plotArea>
      <c:layout>
        <c:manualLayout>
          <c:layoutTarget val="inner"/>
          <c:xMode val="edge"/>
          <c:yMode val="edge"/>
          <c:x val="1.9555418684733678E-2"/>
          <c:y val="0.3730191022340662"/>
          <c:w val="0.96088916263053525"/>
          <c:h val="0.55405684537588951"/>
        </c:manualLayout>
      </c:layout>
      <c:barChart>
        <c:barDir val="col"/>
        <c:grouping val="clustered"/>
        <c:varyColors val="0"/>
        <c:ser>
          <c:idx val="0"/>
          <c:order val="0"/>
          <c:tx>
            <c:strRef>
              <c:f>Hoja1!$B$1</c:f>
              <c:strCache>
                <c:ptCount val="1"/>
                <c:pt idx="0">
                  <c:v>Ene-Sep’15: 343 solicitudes</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Prevención total</c:v>
                </c:pt>
                <c:pt idx="1">
                  <c:v>Prevención parcial</c:v>
                </c:pt>
              </c:strCache>
            </c:strRef>
          </c:cat>
          <c:val>
            <c:numRef>
              <c:f>Hoja1!$B$2:$B$3</c:f>
              <c:numCache>
                <c:formatCode>0.0</c:formatCode>
                <c:ptCount val="2"/>
                <c:pt idx="0">
                  <c:v>67.930029154518948</c:v>
                </c:pt>
                <c:pt idx="1">
                  <c:v>32.069970845481052</c:v>
                </c:pt>
              </c:numCache>
            </c:numRef>
          </c:val>
          <c:extLst xmlns:c16r2="http://schemas.microsoft.com/office/drawing/2015/06/chart">
            <c:ext xmlns:c16="http://schemas.microsoft.com/office/drawing/2014/chart" uri="{C3380CC4-5D6E-409C-BE32-E72D297353CC}">
              <c16:uniqueId val="{00000000-9580-419E-9D51-520DAC38A2B0}"/>
            </c:ext>
          </c:extLst>
        </c:ser>
        <c:ser>
          <c:idx val="1"/>
          <c:order val="1"/>
          <c:tx>
            <c:strRef>
              <c:f>Hoja1!$C$1</c:f>
              <c:strCache>
                <c:ptCount val="1"/>
                <c:pt idx="0">
                  <c:v>Ene-Sep’16: 1,295 solicitudes</c:v>
                </c:pt>
              </c:strCache>
            </c:strRef>
          </c:tx>
          <c:spPr>
            <a:solidFill>
              <a:schemeClr val="tx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txPr>
              <a:bodyPr/>
              <a:lstStyle/>
              <a:p>
                <a:pPr>
                  <a:defRPr>
                    <a:solidFill>
                      <a:schemeClr val="tx1"/>
                    </a:solidFill>
                  </a:defRPr>
                </a:pPr>
                <a:endParaRPr lang="es-MX"/>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Prevención total</c:v>
                </c:pt>
                <c:pt idx="1">
                  <c:v>Prevención parcial</c:v>
                </c:pt>
              </c:strCache>
            </c:strRef>
          </c:cat>
          <c:val>
            <c:numRef>
              <c:f>Hoja1!$C$2:$C$3</c:f>
              <c:numCache>
                <c:formatCode>0.0</c:formatCode>
                <c:ptCount val="2"/>
                <c:pt idx="0">
                  <c:v>79.922779922779924</c:v>
                </c:pt>
                <c:pt idx="1">
                  <c:v>20.077220077220076</c:v>
                </c:pt>
              </c:numCache>
            </c:numRef>
          </c:val>
          <c:extLst xmlns:c16r2="http://schemas.microsoft.com/office/drawing/2015/06/chart">
            <c:ext xmlns:c16="http://schemas.microsoft.com/office/drawing/2014/chart" uri="{C3380CC4-5D6E-409C-BE32-E72D297353CC}">
              <c16:uniqueId val="{00000001-9580-419E-9D51-520DAC38A2B0}"/>
            </c:ext>
          </c:extLst>
        </c:ser>
        <c:ser>
          <c:idx val="2"/>
          <c:order val="2"/>
          <c:tx>
            <c:strRef>
              <c:f>Hoja1!$D$1</c:f>
              <c:strCache>
                <c:ptCount val="1"/>
                <c:pt idx="0">
                  <c:v>Ene-Sep’17: 1,108 solicitudes</c:v>
                </c:pt>
              </c:strCache>
            </c:strRef>
          </c:tx>
          <c:spPr>
            <a:solidFill>
              <a:schemeClr val="accent2">
                <a:lumMod val="75000"/>
              </a:schemeClr>
            </a:solidFill>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Hoja1!$A$2:$A$3</c:f>
              <c:strCache>
                <c:ptCount val="2"/>
                <c:pt idx="0">
                  <c:v>Prevención total</c:v>
                </c:pt>
                <c:pt idx="1">
                  <c:v>Prevención parcial</c:v>
                </c:pt>
              </c:strCache>
            </c:strRef>
          </c:cat>
          <c:val>
            <c:numRef>
              <c:f>Hoja1!$D$2:$D$3</c:f>
              <c:numCache>
                <c:formatCode>0.0</c:formatCode>
                <c:ptCount val="2"/>
                <c:pt idx="0">
                  <c:v>89.16967509025271</c:v>
                </c:pt>
                <c:pt idx="1">
                  <c:v>10.830324909747292</c:v>
                </c:pt>
              </c:numCache>
            </c:numRef>
          </c:val>
        </c:ser>
        <c:dLbls>
          <c:showLegendKey val="0"/>
          <c:showVal val="1"/>
          <c:showCatName val="0"/>
          <c:showSerName val="0"/>
          <c:showPercent val="0"/>
          <c:showBubbleSize val="0"/>
        </c:dLbls>
        <c:gapWidth val="150"/>
        <c:overlap val="-25"/>
        <c:axId val="354462336"/>
        <c:axId val="382388480"/>
      </c:barChart>
      <c:catAx>
        <c:axId val="354462336"/>
        <c:scaling>
          <c:orientation val="minMax"/>
        </c:scaling>
        <c:delete val="0"/>
        <c:axPos val="b"/>
        <c:numFmt formatCode="General" sourceLinked="0"/>
        <c:majorTickMark val="cross"/>
        <c:minorTickMark val="none"/>
        <c:tickLblPos val="nextTo"/>
        <c:crossAx val="382388480"/>
        <c:crosses val="autoZero"/>
        <c:auto val="1"/>
        <c:lblAlgn val="ctr"/>
        <c:lblOffset val="100"/>
        <c:noMultiLvlLbl val="0"/>
      </c:catAx>
      <c:valAx>
        <c:axId val="382388480"/>
        <c:scaling>
          <c:orientation val="minMax"/>
          <c:max val="100"/>
        </c:scaling>
        <c:delete val="1"/>
        <c:axPos val="l"/>
        <c:numFmt formatCode="0.0" sourceLinked="1"/>
        <c:majorTickMark val="out"/>
        <c:minorTickMark val="none"/>
        <c:tickLblPos val="nextTo"/>
        <c:crossAx val="354462336"/>
        <c:crosses val="autoZero"/>
        <c:crossBetween val="between"/>
      </c:valAx>
    </c:plotArea>
    <c:legend>
      <c:legendPos val="t"/>
      <c:layout>
        <c:manualLayout>
          <c:xMode val="edge"/>
          <c:yMode val="edge"/>
          <c:x val="2.9760921831295851E-2"/>
          <c:y val="7.142702773693263E-2"/>
          <c:w val="0.94692497298799327"/>
          <c:h val="0.22675975206412352"/>
        </c:manualLayout>
      </c:layout>
      <c:overlay val="0"/>
    </c:legend>
    <c:plotVisOnly val="1"/>
    <c:dispBlanksAs val="gap"/>
    <c:showDLblsOverMax val="0"/>
  </c:chart>
  <c:txPr>
    <a:bodyPr/>
    <a:lstStyle/>
    <a:p>
      <a:pPr>
        <a:defRPr sz="1300" b="1">
          <a:latin typeface="Calibri" pitchFamily="34" charset="0"/>
        </a:defRPr>
      </a:pPr>
      <a:endParaRPr lang="es-MX"/>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300" u="sng"/>
            </a:pPr>
            <a:r>
              <a:rPr lang="es-ES" sz="1300" u="sng" dirty="0"/>
              <a:t>Porcentajes</a:t>
            </a:r>
          </a:p>
        </c:rich>
      </c:tx>
      <c:layout>
        <c:manualLayout>
          <c:xMode val="edge"/>
          <c:yMode val="edge"/>
          <c:x val="0.45158581916824125"/>
          <c:y val="0.21874509345549889"/>
        </c:manualLayout>
      </c:layout>
      <c:overlay val="0"/>
    </c:title>
    <c:autoTitleDeleted val="0"/>
    <c:plotArea>
      <c:layout>
        <c:manualLayout>
          <c:layoutTarget val="inner"/>
          <c:xMode val="edge"/>
          <c:yMode val="edge"/>
          <c:x val="1.1757952820057031E-2"/>
          <c:y val="0.33401803986352568"/>
          <c:w val="0.97923679776321149"/>
          <c:h val="0.48387477880879581"/>
        </c:manualLayout>
      </c:layout>
      <c:barChart>
        <c:barDir val="col"/>
        <c:grouping val="clustered"/>
        <c:varyColors val="0"/>
        <c:ser>
          <c:idx val="0"/>
          <c:order val="0"/>
          <c:tx>
            <c:strRef>
              <c:f>Hoja1!$B$1</c:f>
              <c:strCache>
                <c:ptCount val="1"/>
                <c:pt idx="0">
                  <c:v>Ene-Sep’12: 59,482 solicitudes</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Hoja1!$A$2:$A$5</c:f>
              <c:strCache>
                <c:ptCount val="4"/>
                <c:pt idx="0">
                  <c:v>Sí. Por el volumen de la información</c:v>
                </c:pt>
                <c:pt idx="1">
                  <c:v>Sí. Por la complejidad de la información</c:v>
                </c:pt>
                <c:pt idx="2">
                  <c:v>Sí. Por volumen y complejidad de la información</c:v>
                </c:pt>
                <c:pt idx="3">
                  <c:v>No</c:v>
                </c:pt>
              </c:strCache>
            </c:strRef>
          </c:cat>
          <c:val>
            <c:numRef>
              <c:f>Hoja1!$B$2:$B$5</c:f>
              <c:numCache>
                <c:formatCode>0.0</c:formatCode>
                <c:ptCount val="4"/>
                <c:pt idx="0">
                  <c:v>1.6677314145455768</c:v>
                </c:pt>
                <c:pt idx="1">
                  <c:v>5.9850038667159815</c:v>
                </c:pt>
                <c:pt idx="2">
                  <c:v>3.311926297031035</c:v>
                </c:pt>
                <c:pt idx="3">
                  <c:v>89.035338421707408</c:v>
                </c:pt>
              </c:numCache>
            </c:numRef>
          </c:val>
          <c:extLst xmlns:c16r2="http://schemas.microsoft.com/office/drawing/2015/06/chart">
            <c:ext xmlns:c16="http://schemas.microsoft.com/office/drawing/2014/chart" uri="{C3380CC4-5D6E-409C-BE32-E72D297353CC}">
              <c16:uniqueId val="{00000001-EA80-4DF1-A73E-40BE1CE290FA}"/>
            </c:ext>
          </c:extLst>
        </c:ser>
        <c:ser>
          <c:idx val="1"/>
          <c:order val="1"/>
          <c:tx>
            <c:strRef>
              <c:f>Hoja1!$C$1</c:f>
              <c:strCache>
                <c:ptCount val="1"/>
                <c:pt idx="0">
                  <c:v>Ene-Sep’13: 66,801 solicitudes</c:v>
                </c:pt>
              </c:strCache>
            </c:strRef>
          </c:tx>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3"/>
              <c:layout>
                <c:manualLayout>
                  <c:x val="-2.9394882050143654E-3"/>
                  <c:y val="-4.6860864826184696E-17"/>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Hoja1!$A$2:$A$5</c:f>
              <c:strCache>
                <c:ptCount val="4"/>
                <c:pt idx="0">
                  <c:v>Sí. Por el volumen de la información</c:v>
                </c:pt>
                <c:pt idx="1">
                  <c:v>Sí. Por la complejidad de la información</c:v>
                </c:pt>
                <c:pt idx="2">
                  <c:v>Sí. Por volumen y complejidad de la información</c:v>
                </c:pt>
                <c:pt idx="3">
                  <c:v>No</c:v>
                </c:pt>
              </c:strCache>
            </c:strRef>
          </c:cat>
          <c:val>
            <c:numRef>
              <c:f>Hoja1!$C$2:$C$5</c:f>
              <c:numCache>
                <c:formatCode>0.0</c:formatCode>
                <c:ptCount val="4"/>
                <c:pt idx="0">
                  <c:v>1.1616592565979551</c:v>
                </c:pt>
                <c:pt idx="1">
                  <c:v>8.8007664555919831</c:v>
                </c:pt>
                <c:pt idx="2">
                  <c:v>4.5253813565665189</c:v>
                </c:pt>
                <c:pt idx="3">
                  <c:v>85.512192931243547</c:v>
                </c:pt>
              </c:numCache>
            </c:numRef>
          </c:val>
          <c:extLst xmlns:c16r2="http://schemas.microsoft.com/office/drawing/2015/06/chart">
            <c:ext xmlns:c16="http://schemas.microsoft.com/office/drawing/2014/chart" uri="{C3380CC4-5D6E-409C-BE32-E72D297353CC}">
              <c16:uniqueId val="{00000002-EA80-4DF1-A73E-40BE1CE290FA}"/>
            </c:ext>
          </c:extLst>
        </c:ser>
        <c:ser>
          <c:idx val="2"/>
          <c:order val="2"/>
          <c:tx>
            <c:strRef>
              <c:f>Hoja1!$D$1</c:f>
              <c:strCache>
                <c:ptCount val="1"/>
                <c:pt idx="0">
                  <c:v>Ene-Sep’14: 69,777 solicitudes</c:v>
                </c:pt>
              </c:strCache>
            </c:strRef>
          </c:tx>
          <c:spPr>
            <a:solidFill>
              <a:srgbClr val="009999"/>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Hoja1!$A$2:$A$5</c:f>
              <c:strCache>
                <c:ptCount val="4"/>
                <c:pt idx="0">
                  <c:v>Sí. Por el volumen de la información</c:v>
                </c:pt>
                <c:pt idx="1">
                  <c:v>Sí. Por la complejidad de la información</c:v>
                </c:pt>
                <c:pt idx="2">
                  <c:v>Sí. Por volumen y complejidad de la información</c:v>
                </c:pt>
                <c:pt idx="3">
                  <c:v>No</c:v>
                </c:pt>
              </c:strCache>
            </c:strRef>
          </c:cat>
          <c:val>
            <c:numRef>
              <c:f>Hoja1!$D$2:$D$5</c:f>
              <c:numCache>
                <c:formatCode>0.0</c:formatCode>
                <c:ptCount val="4"/>
                <c:pt idx="0">
                  <c:v>0.98743138856643309</c:v>
                </c:pt>
                <c:pt idx="1">
                  <c:v>7.9424452183384204</c:v>
                </c:pt>
                <c:pt idx="2">
                  <c:v>5.549106439084512</c:v>
                </c:pt>
                <c:pt idx="3">
                  <c:v>85.521016954010634</c:v>
                </c:pt>
              </c:numCache>
            </c:numRef>
          </c:val>
          <c:extLst xmlns:c16r2="http://schemas.microsoft.com/office/drawing/2015/06/chart">
            <c:ext xmlns:c16="http://schemas.microsoft.com/office/drawing/2014/chart" uri="{C3380CC4-5D6E-409C-BE32-E72D297353CC}">
              <c16:uniqueId val="{00000004-EA80-4DF1-A73E-40BE1CE290FA}"/>
            </c:ext>
          </c:extLst>
        </c:ser>
        <c:ser>
          <c:idx val="3"/>
          <c:order val="3"/>
          <c:tx>
            <c:strRef>
              <c:f>Hoja1!$E$1</c:f>
              <c:strCache>
                <c:ptCount val="1"/>
                <c:pt idx="0">
                  <c:v>Ene-Sep’15: 64,328 solicitudes</c:v>
                </c:pt>
              </c:strCache>
            </c:strRef>
          </c:tx>
          <c:spPr>
            <a:solidFill>
              <a:srgbClr val="33CCCC"/>
            </a:solidFill>
            <a:ln>
              <a:noFill/>
            </a:ln>
            <a:scene3d>
              <a:camera prst="orthographicFront"/>
              <a:lightRig rig="threePt" dir="t"/>
            </a:scene3d>
            <a:sp3d>
              <a:bevelT/>
            </a:sp3d>
          </c:spPr>
          <c:invertIfNegative val="0"/>
          <c:dLbls>
            <c:dLbl>
              <c:idx val="3"/>
              <c:layout>
                <c:manualLayout>
                  <c:x val="0"/>
                  <c:y val="7.6682301000371936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Hoja1!$A$2:$A$5</c:f>
              <c:strCache>
                <c:ptCount val="4"/>
                <c:pt idx="0">
                  <c:v>Sí. Por el volumen de la información</c:v>
                </c:pt>
                <c:pt idx="1">
                  <c:v>Sí. Por la complejidad de la información</c:v>
                </c:pt>
                <c:pt idx="2">
                  <c:v>Sí. Por volumen y complejidad de la información</c:v>
                </c:pt>
                <c:pt idx="3">
                  <c:v>No</c:v>
                </c:pt>
              </c:strCache>
            </c:strRef>
          </c:cat>
          <c:val>
            <c:numRef>
              <c:f>Hoja1!$E$2:$E$5</c:f>
              <c:numCache>
                <c:formatCode>0.0</c:formatCode>
                <c:ptCount val="4"/>
                <c:pt idx="0">
                  <c:v>1.078845914687228</c:v>
                </c:pt>
                <c:pt idx="1">
                  <c:v>8.2903245864942168</c:v>
                </c:pt>
                <c:pt idx="2">
                  <c:v>6.275649794801641</c:v>
                </c:pt>
                <c:pt idx="3">
                  <c:v>84.355179704016919</c:v>
                </c:pt>
              </c:numCache>
            </c:numRef>
          </c:val>
          <c:extLst xmlns:c16r2="http://schemas.microsoft.com/office/drawing/2015/06/chart">
            <c:ext xmlns:c16="http://schemas.microsoft.com/office/drawing/2014/chart" uri="{C3380CC4-5D6E-409C-BE32-E72D297353CC}">
              <c16:uniqueId val="{00000005-EA80-4DF1-A73E-40BE1CE290FA}"/>
            </c:ext>
          </c:extLst>
        </c:ser>
        <c:ser>
          <c:idx val="4"/>
          <c:order val="4"/>
          <c:tx>
            <c:strRef>
              <c:f>Hoja1!$F$1</c:f>
              <c:strCache>
                <c:ptCount val="1"/>
                <c:pt idx="0">
                  <c:v>Ene-Sep’16: 81,829 solicitudes</c:v>
                </c:pt>
              </c:strCache>
            </c:strRef>
          </c:tx>
          <c:spPr>
            <a:solidFill>
              <a:schemeClr val="tx2">
                <a:lumMod val="75000"/>
              </a:schemeClr>
            </a:solidFill>
            <a:ln>
              <a:noFill/>
            </a:ln>
            <a:scene3d>
              <a:camera prst="orthographicFront"/>
              <a:lightRig rig="soft" dir="t"/>
            </a:scene3d>
            <a:sp3d>
              <a:bevelT/>
              <a:bevelB/>
            </a:sp3d>
          </c:spPr>
          <c:invertIfNegative val="0"/>
          <c:dLbls>
            <c:dLbl>
              <c:idx val="3"/>
              <c:layout>
                <c:manualLayout>
                  <c:x val="4.4092323075212783E-3"/>
                  <c:y val="1.0224306800049545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Hoja1!$A$2:$A$5</c:f>
              <c:strCache>
                <c:ptCount val="4"/>
                <c:pt idx="0">
                  <c:v>Sí. Por el volumen de la información</c:v>
                </c:pt>
                <c:pt idx="1">
                  <c:v>Sí. Por la complejidad de la información</c:v>
                </c:pt>
                <c:pt idx="2">
                  <c:v>Sí. Por volumen y complejidad de la información</c:v>
                </c:pt>
                <c:pt idx="3">
                  <c:v>No</c:v>
                </c:pt>
              </c:strCache>
            </c:strRef>
          </c:cat>
          <c:val>
            <c:numRef>
              <c:f>Hoja1!$F$2:$F$5</c:f>
              <c:numCache>
                <c:formatCode>0.0</c:formatCode>
                <c:ptCount val="4"/>
                <c:pt idx="0">
                  <c:v>2.2290386048955746</c:v>
                </c:pt>
                <c:pt idx="1">
                  <c:v>7.7735277224455874</c:v>
                </c:pt>
                <c:pt idx="2">
                  <c:v>7.8737366948147969</c:v>
                </c:pt>
                <c:pt idx="3">
                  <c:v>82.123696977844034</c:v>
                </c:pt>
              </c:numCache>
            </c:numRef>
          </c:val>
          <c:extLst xmlns:c16r2="http://schemas.microsoft.com/office/drawing/2015/06/chart">
            <c:ext xmlns:c16="http://schemas.microsoft.com/office/drawing/2014/chart" uri="{C3380CC4-5D6E-409C-BE32-E72D297353CC}">
              <c16:uniqueId val="{00000000-CD91-43E0-A3C1-80EC174766EE}"/>
            </c:ext>
          </c:extLst>
        </c:ser>
        <c:ser>
          <c:idx val="5"/>
          <c:order val="5"/>
          <c:tx>
            <c:strRef>
              <c:f>Hoja1!$G$1</c:f>
              <c:strCache>
                <c:ptCount val="1"/>
                <c:pt idx="0">
                  <c:v>Ene-Sep’17: 94,734 solicitudes</c:v>
                </c:pt>
              </c:strCache>
            </c:strRef>
          </c:tx>
          <c:spPr>
            <a:solidFill>
              <a:schemeClr val="accent2">
                <a:lumMod val="75000"/>
              </a:schemeClr>
            </a:solidFill>
            <a:scene3d>
              <a:camera prst="orthographicFront"/>
              <a:lightRig rig="threePt" dir="t"/>
            </a:scene3d>
            <a:sp3d>
              <a:bevelT/>
              <a:bevelB/>
            </a:sp3d>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Hoja1!$A$2:$A$5</c:f>
              <c:strCache>
                <c:ptCount val="4"/>
                <c:pt idx="0">
                  <c:v>Sí. Por el volumen de la información</c:v>
                </c:pt>
                <c:pt idx="1">
                  <c:v>Sí. Por la complejidad de la información</c:v>
                </c:pt>
                <c:pt idx="2">
                  <c:v>Sí. Por volumen y complejidad de la información</c:v>
                </c:pt>
                <c:pt idx="3">
                  <c:v>No</c:v>
                </c:pt>
              </c:strCache>
            </c:strRef>
          </c:cat>
          <c:val>
            <c:numRef>
              <c:f>Hoja1!$G$2:$G$5</c:f>
              <c:numCache>
                <c:formatCode>0.0</c:formatCode>
                <c:ptCount val="4"/>
                <c:pt idx="0">
                  <c:v>3.2205966178985372</c:v>
                </c:pt>
                <c:pt idx="1">
                  <c:v>5.6938374817911201</c:v>
                </c:pt>
                <c:pt idx="2">
                  <c:v>5.0045390250596409</c:v>
                </c:pt>
                <c:pt idx="3">
                  <c:v>86.0810268752507</c:v>
                </c:pt>
              </c:numCache>
            </c:numRef>
          </c:val>
        </c:ser>
        <c:dLbls>
          <c:dLblPos val="outEnd"/>
          <c:showLegendKey val="0"/>
          <c:showVal val="1"/>
          <c:showCatName val="0"/>
          <c:showSerName val="0"/>
          <c:showPercent val="0"/>
          <c:showBubbleSize val="0"/>
        </c:dLbls>
        <c:gapWidth val="150"/>
        <c:overlap val="-25"/>
        <c:axId val="384510592"/>
        <c:axId val="384555648"/>
      </c:barChart>
      <c:catAx>
        <c:axId val="384510592"/>
        <c:scaling>
          <c:orientation val="minMax"/>
        </c:scaling>
        <c:delete val="0"/>
        <c:axPos val="b"/>
        <c:numFmt formatCode="General" sourceLinked="0"/>
        <c:majorTickMark val="cross"/>
        <c:minorTickMark val="none"/>
        <c:tickLblPos val="nextTo"/>
        <c:crossAx val="384555648"/>
        <c:crosses val="autoZero"/>
        <c:auto val="1"/>
        <c:lblAlgn val="ctr"/>
        <c:lblOffset val="100"/>
        <c:noMultiLvlLbl val="0"/>
      </c:catAx>
      <c:valAx>
        <c:axId val="384555648"/>
        <c:scaling>
          <c:orientation val="minMax"/>
        </c:scaling>
        <c:delete val="1"/>
        <c:axPos val="l"/>
        <c:numFmt formatCode="0.0" sourceLinked="1"/>
        <c:majorTickMark val="none"/>
        <c:minorTickMark val="none"/>
        <c:tickLblPos val="none"/>
        <c:crossAx val="384510592"/>
        <c:crosses val="autoZero"/>
        <c:crossBetween val="between"/>
      </c:valAx>
    </c:plotArea>
    <c:legend>
      <c:legendPos val="t"/>
      <c:layout>
        <c:manualLayout>
          <c:xMode val="edge"/>
          <c:yMode val="edge"/>
          <c:x val="7.1884689579945647E-3"/>
          <c:y val="1.893217700098242E-2"/>
          <c:w val="0.9844917483915927"/>
          <c:h val="0.15572263307297579"/>
        </c:manualLayout>
      </c:layout>
      <c:overlay val="0"/>
    </c:legend>
    <c:plotVisOnly val="1"/>
    <c:dispBlanksAs val="gap"/>
    <c:showDLblsOverMax val="0"/>
  </c:chart>
  <c:txPr>
    <a:bodyPr/>
    <a:lstStyle/>
    <a:p>
      <a:pPr>
        <a:defRPr sz="1300" b="1">
          <a:latin typeface="Calibri" pitchFamily="34" charset="0"/>
        </a:defRPr>
      </a:pPr>
      <a:endParaRPr lang="es-MX"/>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0"/>
      <c:rotY val="0"/>
      <c:depthPercent val="100"/>
      <c:rAngAx val="1"/>
    </c:view3D>
    <c:floor>
      <c:thickness val="0"/>
      <c:spPr>
        <a:noFill/>
        <a:ln w="9525">
          <a:noFill/>
        </a:ln>
      </c:spPr>
    </c:floor>
    <c:sideWall>
      <c:thickness val="0"/>
      <c:spPr>
        <a:ln w="25400">
          <a:noFill/>
        </a:ln>
      </c:spPr>
    </c:sideWall>
    <c:backWall>
      <c:thickness val="0"/>
      <c:spPr>
        <a:ln w="25400">
          <a:noFill/>
        </a:ln>
      </c:spPr>
    </c:backWall>
    <c:plotArea>
      <c:layout/>
      <c:bar3DChart>
        <c:barDir val="col"/>
        <c:grouping val="clustered"/>
        <c:varyColors val="0"/>
        <c:ser>
          <c:idx val="0"/>
          <c:order val="0"/>
          <c:tx>
            <c:strRef>
              <c:f>Hoja1!$B$1</c:f>
              <c:strCache>
                <c:ptCount val="1"/>
                <c:pt idx="0">
                  <c:v>Columna1</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invertIfNegative val="0"/>
          <c:dPt>
            <c:idx val="0"/>
            <c:invertIfNegative val="0"/>
            <c:bubble3D val="0"/>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1-707F-4843-B67F-0072C53F1BD4}"/>
              </c:ext>
            </c:extLst>
          </c:dPt>
          <c:dPt>
            <c:idx val="1"/>
            <c:invertIfNegative val="0"/>
            <c:bubble3D val="0"/>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3-707F-4843-B67F-0072C53F1BD4}"/>
              </c:ext>
            </c:extLst>
          </c:dPt>
          <c:dPt>
            <c:idx val="2"/>
            <c:invertIfNegative val="0"/>
            <c:bubble3D val="0"/>
            <c:spPr>
              <a:solidFill>
                <a:srgbClr val="009999"/>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5-707F-4843-B67F-0072C53F1BD4}"/>
              </c:ext>
            </c:extLst>
          </c:dPt>
          <c:dPt>
            <c:idx val="3"/>
            <c:invertIfNegative val="0"/>
            <c:bubble3D val="0"/>
            <c:extLst xmlns:c16r2="http://schemas.microsoft.com/office/drawing/2015/06/chart">
              <c:ext xmlns:c16="http://schemas.microsoft.com/office/drawing/2014/chart" uri="{C3380CC4-5D6E-409C-BE32-E72D297353CC}">
                <c16:uniqueId val="{00000006-707F-4843-B67F-0072C53F1BD4}"/>
              </c:ext>
            </c:extLst>
          </c:dPt>
          <c:dPt>
            <c:idx val="4"/>
            <c:invertIfNegative val="0"/>
            <c:bubble3D val="0"/>
            <c:spPr>
              <a:solidFill>
                <a:schemeClr val="tx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8-707F-4843-B67F-0072C53F1BD4}"/>
              </c:ext>
            </c:extLst>
          </c:dPt>
          <c:dPt>
            <c:idx val="5"/>
            <c:invertIfNegative val="0"/>
            <c:bubble3D val="0"/>
            <c:spPr>
              <a:solidFill>
                <a:schemeClr val="accent2">
                  <a:lumMod val="75000"/>
                </a:schemeClr>
              </a:solidFill>
              <a:ln>
                <a:noFill/>
              </a:ln>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A-707F-4843-B67F-0072C53F1BD4}"/>
              </c:ext>
            </c:extLst>
          </c:dPt>
          <c:dLbls>
            <c:dLbl>
              <c:idx val="0"/>
              <c:layout>
                <c:manualLayout>
                  <c:x val="1.7544975767391487E-3"/>
                  <c:y val="-2.75861736070551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707F-4843-B67F-0072C53F1BD4}"/>
                </c:ext>
                <c:ext xmlns:c15="http://schemas.microsoft.com/office/drawing/2012/chart" uri="{CE6537A1-D6FC-4f65-9D91-7224C49458BB}">
                  <c15:layout/>
                </c:ext>
              </c:extLst>
            </c:dLbl>
            <c:dLbl>
              <c:idx val="1"/>
              <c:layout>
                <c:manualLayout>
                  <c:x val="0"/>
                  <c:y val="-2.758617360705509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707F-4843-B67F-0072C53F1BD4}"/>
                </c:ext>
                <c:ext xmlns:c15="http://schemas.microsoft.com/office/drawing/2012/chart" uri="{CE6537A1-D6FC-4f65-9D91-7224C49458BB}">
                  <c15:layout/>
                </c:ext>
              </c:extLst>
            </c:dLbl>
            <c:dLbl>
              <c:idx val="2"/>
              <c:layout>
                <c:manualLayout>
                  <c:x val="-3.2448113040027941E-3"/>
                  <c:y val="-1.8390782404703408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707F-4843-B67F-0072C53F1BD4}"/>
                </c:ext>
                <c:ext xmlns:c15="http://schemas.microsoft.com/office/drawing/2012/chart" uri="{CE6537A1-D6FC-4f65-9D91-7224C49458BB}">
                  <c15:layout/>
                </c:ext>
              </c:extLst>
            </c:dLbl>
            <c:dLbl>
              <c:idx val="3"/>
              <c:layout>
                <c:manualLayout>
                  <c:x val="8.112028260006985E-3"/>
                  <c:y val="-2.145591280548730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707F-4843-B67F-0072C53F1BD4}"/>
                </c:ex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Hoja1!$A$2:$A$7</c:f>
              <c:strCache>
                <c:ptCount val="6"/>
                <c:pt idx="0">
                  <c:v>Ene-Sep’12:
8,943
solicitudes</c:v>
                </c:pt>
                <c:pt idx="1">
                  <c:v>Ene-Sep’13:
11,137
solicitudes</c:v>
                </c:pt>
                <c:pt idx="2">
                  <c:v>Ene-Sep’14:
10,645
solicitudes</c:v>
                </c:pt>
                <c:pt idx="3">
                  <c:v>Ene-Sep’15:
9,540
solicitudes</c:v>
                </c:pt>
                <c:pt idx="4">
                  <c:v>Ene-Sep’16:
11,252
solicitudes</c:v>
                </c:pt>
                <c:pt idx="5">
                  <c:v>Ene-Sep’17:
13,209
solicitudes</c:v>
                </c:pt>
              </c:strCache>
            </c:strRef>
          </c:cat>
          <c:val>
            <c:numRef>
              <c:f>Hoja1!$B$2:$B$7</c:f>
              <c:numCache>
                <c:formatCode>0.0</c:formatCode>
                <c:ptCount val="6"/>
                <c:pt idx="0">
                  <c:v>2.0143128704014299</c:v>
                </c:pt>
                <c:pt idx="1">
                  <c:v>1.7743557510999444</c:v>
                </c:pt>
                <c:pt idx="2">
                  <c:v>1.9905119774542037</c:v>
                </c:pt>
                <c:pt idx="3">
                  <c:v>1.9733752620545031</c:v>
                </c:pt>
                <c:pt idx="4">
                  <c:v>1.924546747244932</c:v>
                </c:pt>
                <c:pt idx="5">
                  <c:v>2.3459005223711031</c:v>
                </c:pt>
              </c:numCache>
            </c:numRef>
          </c:val>
          <c:extLst xmlns:c16r2="http://schemas.microsoft.com/office/drawing/2015/06/chart">
            <c:ext xmlns:c16="http://schemas.microsoft.com/office/drawing/2014/chart" uri="{C3380CC4-5D6E-409C-BE32-E72D297353CC}">
              <c16:uniqueId val="{0000000B-707F-4843-B67F-0072C53F1BD4}"/>
            </c:ext>
          </c:extLst>
        </c:ser>
        <c:dLbls>
          <c:showLegendKey val="0"/>
          <c:showVal val="1"/>
          <c:showCatName val="0"/>
          <c:showSerName val="0"/>
          <c:showPercent val="0"/>
          <c:showBubbleSize val="0"/>
        </c:dLbls>
        <c:gapWidth val="150"/>
        <c:shape val="cylinder"/>
        <c:axId val="392798208"/>
        <c:axId val="392816128"/>
        <c:axId val="0"/>
      </c:bar3DChart>
      <c:catAx>
        <c:axId val="392798208"/>
        <c:scaling>
          <c:orientation val="minMax"/>
        </c:scaling>
        <c:delete val="0"/>
        <c:axPos val="b"/>
        <c:numFmt formatCode="General" sourceLinked="1"/>
        <c:majorTickMark val="cross"/>
        <c:minorTickMark val="none"/>
        <c:tickLblPos val="nextTo"/>
        <c:crossAx val="392816128"/>
        <c:crosses val="autoZero"/>
        <c:auto val="1"/>
        <c:lblAlgn val="ctr"/>
        <c:lblOffset val="100"/>
        <c:noMultiLvlLbl val="0"/>
      </c:catAx>
      <c:valAx>
        <c:axId val="392816128"/>
        <c:scaling>
          <c:orientation val="minMax"/>
          <c:max val="3"/>
          <c:min val="0"/>
        </c:scaling>
        <c:delete val="1"/>
        <c:axPos val="l"/>
        <c:numFmt formatCode="0.0" sourceLinked="1"/>
        <c:majorTickMark val="out"/>
        <c:minorTickMark val="none"/>
        <c:tickLblPos val="nextTo"/>
        <c:crossAx val="392798208"/>
        <c:crosses val="autoZero"/>
        <c:crossBetween val="between"/>
        <c:majorUnit val="1"/>
      </c:valAx>
      <c:spPr>
        <a:noFill/>
        <a:ln w="25385">
          <a:noFill/>
        </a:ln>
      </c:spPr>
    </c:plotArea>
    <c:plotVisOnly val="1"/>
    <c:dispBlanksAs val="gap"/>
    <c:showDLblsOverMax val="0"/>
  </c:chart>
  <c:txPr>
    <a:bodyPr/>
    <a:lstStyle/>
    <a:p>
      <a:pPr>
        <a:defRPr sz="1300" b="1">
          <a:solidFill>
            <a:schemeClr val="tx1"/>
          </a:solidFill>
          <a:latin typeface="Calibri" pitchFamily="34" charset="0"/>
          <a:cs typeface="Arial" pitchFamily="34" charset="0"/>
        </a:defRPr>
      </a:pPr>
      <a:endParaRPr lang="es-MX"/>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32"/>
    </mc:Choice>
    <mc:Fallback>
      <c:style val="32"/>
    </mc:Fallback>
  </mc:AlternateContent>
  <c:chart>
    <c:title>
      <c:tx>
        <c:rich>
          <a:bodyPr/>
          <a:lstStyle/>
          <a:p>
            <a:pPr>
              <a:defRPr sz="1300" u="sng"/>
            </a:pPr>
            <a:r>
              <a:rPr lang="es-ES" sz="1300" u="sng" dirty="0"/>
              <a:t>Porcentajes</a:t>
            </a:r>
          </a:p>
        </c:rich>
      </c:tx>
      <c:layout>
        <c:manualLayout>
          <c:xMode val="edge"/>
          <c:yMode val="edge"/>
          <c:x val="0.43785329330256861"/>
          <c:y val="0.24899194207179595"/>
        </c:manualLayout>
      </c:layout>
      <c:overlay val="0"/>
    </c:title>
    <c:autoTitleDeleted val="0"/>
    <c:plotArea>
      <c:layout>
        <c:manualLayout>
          <c:layoutTarget val="inner"/>
          <c:xMode val="edge"/>
          <c:yMode val="edge"/>
          <c:x val="1.0215733379330382E-2"/>
          <c:y val="0.35315193736643635"/>
          <c:w val="0.98133244783459717"/>
          <c:h val="0.61641006391446707"/>
        </c:manualLayout>
      </c:layout>
      <c:barChart>
        <c:barDir val="col"/>
        <c:grouping val="clustered"/>
        <c:varyColors val="0"/>
        <c:ser>
          <c:idx val="0"/>
          <c:order val="0"/>
          <c:tx>
            <c:strRef>
              <c:f>Hoja1!$B$1</c:f>
              <c:strCache>
                <c:ptCount val="1"/>
                <c:pt idx="0">
                  <c:v>Ene-Sep’12: 43,164 solicitudes</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Hoja1!$A$2:$A$3</c:f>
              <c:strCache>
                <c:ptCount val="2"/>
                <c:pt idx="0">
                  <c:v>Aceptada con información total</c:v>
                </c:pt>
                <c:pt idx="1">
                  <c:v>Aceptada con información parcial</c:v>
                </c:pt>
              </c:strCache>
            </c:strRef>
          </c:cat>
          <c:val>
            <c:numRef>
              <c:f>Hoja1!$B$2:$B$3</c:f>
              <c:numCache>
                <c:formatCode>0.0</c:formatCode>
                <c:ptCount val="2"/>
                <c:pt idx="0">
                  <c:v>94.173385228431101</c:v>
                </c:pt>
                <c:pt idx="1">
                  <c:v>5.8266147715688996</c:v>
                </c:pt>
              </c:numCache>
            </c:numRef>
          </c:val>
          <c:extLst xmlns:c16r2="http://schemas.microsoft.com/office/drawing/2015/06/chart">
            <c:ext xmlns:c16="http://schemas.microsoft.com/office/drawing/2014/chart" uri="{C3380CC4-5D6E-409C-BE32-E72D297353CC}">
              <c16:uniqueId val="{00000000-A1AE-4191-9A11-64A0BCFFD1DB}"/>
            </c:ext>
          </c:extLst>
        </c:ser>
        <c:ser>
          <c:idx val="1"/>
          <c:order val="1"/>
          <c:tx>
            <c:strRef>
              <c:f>Hoja1!$C$1</c:f>
              <c:strCache>
                <c:ptCount val="1"/>
                <c:pt idx="0">
                  <c:v>Ene-Sep’13: 46,123 solicitudes</c:v>
                </c:pt>
              </c:strCache>
            </c:strRef>
          </c:tx>
          <c:spPr>
            <a:solidFill>
              <a:srgbClr val="EB641B"/>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Hoja1!$A$2:$A$3</c:f>
              <c:strCache>
                <c:ptCount val="2"/>
                <c:pt idx="0">
                  <c:v>Aceptada con información total</c:v>
                </c:pt>
                <c:pt idx="1">
                  <c:v>Aceptada con información parcial</c:v>
                </c:pt>
              </c:strCache>
            </c:strRef>
          </c:cat>
          <c:val>
            <c:numRef>
              <c:f>Hoja1!$C$2:$C$3</c:f>
              <c:numCache>
                <c:formatCode>0.0</c:formatCode>
                <c:ptCount val="2"/>
                <c:pt idx="0">
                  <c:v>94.456128178999634</c:v>
                </c:pt>
                <c:pt idx="1">
                  <c:v>5.5438718210003683</c:v>
                </c:pt>
              </c:numCache>
            </c:numRef>
          </c:val>
          <c:extLst xmlns:c16r2="http://schemas.microsoft.com/office/drawing/2015/06/chart">
            <c:ext xmlns:c16="http://schemas.microsoft.com/office/drawing/2014/chart" uri="{C3380CC4-5D6E-409C-BE32-E72D297353CC}">
              <c16:uniqueId val="{00000001-A1AE-4191-9A11-64A0BCFFD1DB}"/>
            </c:ext>
          </c:extLst>
        </c:ser>
        <c:ser>
          <c:idx val="2"/>
          <c:order val="2"/>
          <c:tx>
            <c:strRef>
              <c:f>Hoja1!$D$1</c:f>
              <c:strCache>
                <c:ptCount val="1"/>
                <c:pt idx="0">
                  <c:v>Ene-Sep’14: 50,642 solicitudes</c:v>
                </c:pt>
              </c:strCache>
            </c:strRef>
          </c:tx>
          <c:spPr>
            <a:solidFill>
              <a:srgbClr val="008080"/>
            </a:solidFill>
            <a:ln>
              <a:noFill/>
            </a:ln>
            <a:effectLst>
              <a:outerShdw blurRad="76200" dir="18900000" sy="23000" kx="-1200000" algn="bl" rotWithShape="0">
                <a:prstClr val="black">
                  <a:alpha val="20000"/>
                </a:prstClr>
              </a:outerShdw>
            </a:effectLst>
            <a:scene3d>
              <a:camera prst="orthographicFront"/>
              <a:lightRig rig="soft" dir="t"/>
            </a:scene3d>
            <a:sp3d>
              <a:bevelT/>
              <a:contourClr>
                <a:srgbClr val="000000"/>
              </a:contourClr>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Hoja1!$A$2:$A$3</c:f>
              <c:strCache>
                <c:ptCount val="2"/>
                <c:pt idx="0">
                  <c:v>Aceptada con información total</c:v>
                </c:pt>
                <c:pt idx="1">
                  <c:v>Aceptada con información parcial</c:v>
                </c:pt>
              </c:strCache>
            </c:strRef>
          </c:cat>
          <c:val>
            <c:numRef>
              <c:f>Hoja1!$D$2:$D$3</c:f>
              <c:numCache>
                <c:formatCode>0.0</c:formatCode>
                <c:ptCount val="2"/>
                <c:pt idx="0">
                  <c:v>94.279451838395005</c:v>
                </c:pt>
                <c:pt idx="1">
                  <c:v>5.7205481616049925</c:v>
                </c:pt>
              </c:numCache>
            </c:numRef>
          </c:val>
          <c:extLst xmlns:c16r2="http://schemas.microsoft.com/office/drawing/2015/06/chart">
            <c:ext xmlns:c16="http://schemas.microsoft.com/office/drawing/2014/chart" uri="{C3380CC4-5D6E-409C-BE32-E72D297353CC}">
              <c16:uniqueId val="{00000002-A1AE-4191-9A11-64A0BCFFD1DB}"/>
            </c:ext>
          </c:extLst>
        </c:ser>
        <c:ser>
          <c:idx val="3"/>
          <c:order val="3"/>
          <c:tx>
            <c:strRef>
              <c:f>Hoja1!$E$1</c:f>
              <c:strCache>
                <c:ptCount val="1"/>
                <c:pt idx="0">
                  <c:v>Ene-Sep’15: 48,280 solicitudes</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soft" dir="t"/>
            </a:scene3d>
            <a:sp3d>
              <a:bevelT w="95250" h="101600"/>
              <a:contourClr>
                <a:srgbClr val="000000"/>
              </a:contourClr>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Hoja1!$A$2:$A$3</c:f>
              <c:strCache>
                <c:ptCount val="2"/>
                <c:pt idx="0">
                  <c:v>Aceptada con información total</c:v>
                </c:pt>
                <c:pt idx="1">
                  <c:v>Aceptada con información parcial</c:v>
                </c:pt>
              </c:strCache>
            </c:strRef>
          </c:cat>
          <c:val>
            <c:numRef>
              <c:f>Hoja1!$E$2:$E$3</c:f>
              <c:numCache>
                <c:formatCode>0.0</c:formatCode>
                <c:ptCount val="2"/>
                <c:pt idx="0">
                  <c:v>93.260149130074566</c:v>
                </c:pt>
                <c:pt idx="1">
                  <c:v>6.7398508699254345</c:v>
                </c:pt>
              </c:numCache>
            </c:numRef>
          </c:val>
          <c:extLst xmlns:c16r2="http://schemas.microsoft.com/office/drawing/2015/06/chart">
            <c:ext xmlns:c16="http://schemas.microsoft.com/office/drawing/2014/chart" uri="{C3380CC4-5D6E-409C-BE32-E72D297353CC}">
              <c16:uniqueId val="{00000003-A1AE-4191-9A11-64A0BCFFD1DB}"/>
            </c:ext>
          </c:extLst>
        </c:ser>
        <c:ser>
          <c:idx val="4"/>
          <c:order val="4"/>
          <c:tx>
            <c:strRef>
              <c:f>Hoja1!$F$1</c:f>
              <c:strCache>
                <c:ptCount val="1"/>
                <c:pt idx="0">
                  <c:v>Ene-Sep’16: 61,568 solicitudes</c:v>
                </c:pt>
              </c:strCache>
            </c:strRef>
          </c:tx>
          <c:spPr>
            <a:solidFill>
              <a:schemeClr val="tx2">
                <a:lumMod val="75000"/>
              </a:schemeClr>
            </a:solidFill>
            <a:ln>
              <a:noFill/>
            </a:ln>
            <a:scene3d>
              <a:camera prst="orthographicFront"/>
              <a:lightRig rig="soft" dir="t"/>
            </a:scene3d>
            <a:sp3d>
              <a:bevelT w="63500" h="25400"/>
              <a:bevelB/>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Hoja1!$A$2:$A$3</c:f>
              <c:strCache>
                <c:ptCount val="2"/>
                <c:pt idx="0">
                  <c:v>Aceptada con información total</c:v>
                </c:pt>
                <c:pt idx="1">
                  <c:v>Aceptada con información parcial</c:v>
                </c:pt>
              </c:strCache>
            </c:strRef>
          </c:cat>
          <c:val>
            <c:numRef>
              <c:f>Hoja1!$F$2:$F$3</c:f>
              <c:numCache>
                <c:formatCode>0.0</c:formatCode>
                <c:ptCount val="2"/>
                <c:pt idx="0">
                  <c:v>93.36830821205821</c:v>
                </c:pt>
                <c:pt idx="1">
                  <c:v>6.6316917879417874</c:v>
                </c:pt>
              </c:numCache>
            </c:numRef>
          </c:val>
          <c:extLst xmlns:c16r2="http://schemas.microsoft.com/office/drawing/2015/06/chart">
            <c:ext xmlns:c16="http://schemas.microsoft.com/office/drawing/2014/chart" uri="{C3380CC4-5D6E-409C-BE32-E72D297353CC}">
              <c16:uniqueId val="{00000000-A313-4B95-955C-98F93750BFD5}"/>
            </c:ext>
          </c:extLst>
        </c:ser>
        <c:ser>
          <c:idx val="5"/>
          <c:order val="5"/>
          <c:tx>
            <c:strRef>
              <c:f>Hoja1!$G$1</c:f>
              <c:strCache>
                <c:ptCount val="1"/>
                <c:pt idx="0">
                  <c:v>Ene-Sep’17: 69,433 solicitudes</c:v>
                </c:pt>
              </c:strCache>
            </c:strRef>
          </c:tx>
          <c:spPr>
            <a:solidFill>
              <a:schemeClr val="accent2">
                <a:lumMod val="75000"/>
              </a:schemeClr>
            </a:solidFill>
            <a:scene3d>
              <a:camera prst="orthographicFront"/>
              <a:lightRig rig="threePt" dir="t">
                <a:rot lat="0" lon="0" rev="1200000"/>
              </a:lightRig>
            </a:scene3d>
            <a:sp3d>
              <a:bevelT/>
              <a:bevelB/>
            </a:sp3d>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Hoja1!$A$2:$A$3</c:f>
              <c:strCache>
                <c:ptCount val="2"/>
                <c:pt idx="0">
                  <c:v>Aceptada con información total</c:v>
                </c:pt>
                <c:pt idx="1">
                  <c:v>Aceptada con información parcial</c:v>
                </c:pt>
              </c:strCache>
            </c:strRef>
          </c:cat>
          <c:val>
            <c:numRef>
              <c:f>Hoja1!$G$2:$G$3</c:f>
              <c:numCache>
                <c:formatCode>0.0</c:formatCode>
                <c:ptCount val="2"/>
                <c:pt idx="0">
                  <c:v>94.901559777051261</c:v>
                </c:pt>
                <c:pt idx="1">
                  <c:v>5.0984402229487422</c:v>
                </c:pt>
              </c:numCache>
            </c:numRef>
          </c:val>
        </c:ser>
        <c:dLbls>
          <c:dLblPos val="outEnd"/>
          <c:showLegendKey val="0"/>
          <c:showVal val="1"/>
          <c:showCatName val="0"/>
          <c:showSerName val="0"/>
          <c:showPercent val="0"/>
          <c:showBubbleSize val="0"/>
        </c:dLbls>
        <c:gapWidth val="279"/>
        <c:overlap val="-25"/>
        <c:axId val="341880832"/>
        <c:axId val="341882752"/>
      </c:barChart>
      <c:catAx>
        <c:axId val="341880832"/>
        <c:scaling>
          <c:orientation val="minMax"/>
        </c:scaling>
        <c:delete val="0"/>
        <c:axPos val="b"/>
        <c:numFmt formatCode="General" sourceLinked="0"/>
        <c:majorTickMark val="cross"/>
        <c:minorTickMark val="none"/>
        <c:tickLblPos val="nextTo"/>
        <c:crossAx val="341882752"/>
        <c:crosses val="autoZero"/>
        <c:auto val="1"/>
        <c:lblAlgn val="ctr"/>
        <c:lblOffset val="50"/>
        <c:noMultiLvlLbl val="0"/>
      </c:catAx>
      <c:valAx>
        <c:axId val="341882752"/>
        <c:scaling>
          <c:orientation val="minMax"/>
          <c:max val="105"/>
        </c:scaling>
        <c:delete val="1"/>
        <c:axPos val="l"/>
        <c:numFmt formatCode="0.0" sourceLinked="1"/>
        <c:majorTickMark val="none"/>
        <c:minorTickMark val="none"/>
        <c:tickLblPos val="none"/>
        <c:crossAx val="341880832"/>
        <c:crosses val="autoZero"/>
        <c:crossBetween val="between"/>
      </c:valAx>
    </c:plotArea>
    <c:legend>
      <c:legendPos val="t"/>
      <c:layout>
        <c:manualLayout>
          <c:xMode val="edge"/>
          <c:yMode val="edge"/>
          <c:x val="7.2526141327379301E-3"/>
          <c:y val="2.8703517515843994E-2"/>
          <c:w val="0.9833809689238816"/>
          <c:h val="0.1761683342373723"/>
        </c:manualLayout>
      </c:layout>
      <c:overlay val="0"/>
    </c:legend>
    <c:plotVisOnly val="1"/>
    <c:dispBlanksAs val="gap"/>
    <c:showDLblsOverMax val="0"/>
  </c:chart>
  <c:spPr>
    <a:scene3d>
      <a:camera prst="orthographicFront"/>
      <a:lightRig rig="threePt" dir="t"/>
    </a:scene3d>
    <a:sp3d prstMaterial="matte"/>
  </c:spPr>
  <c:txPr>
    <a:bodyPr/>
    <a:lstStyle/>
    <a:p>
      <a:pPr>
        <a:defRPr sz="1300" b="1">
          <a:solidFill>
            <a:schemeClr val="tx1"/>
          </a:solidFill>
          <a:latin typeface="Calibri" pitchFamily="34" charset="0"/>
        </a:defRPr>
      </a:pPr>
      <a:endParaRPr lang="es-MX"/>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32"/>
    </mc:Choice>
    <mc:Fallback>
      <c:style val="32"/>
    </mc:Fallback>
  </mc:AlternateContent>
  <c:clrMapOvr bg1="lt1" tx1="dk1" bg2="lt2" tx2="dk2" accent1="accent1" accent2="accent2" accent3="accent3" accent4="accent4" accent5="accent5" accent6="accent6" hlink="hlink" folHlink="folHlink"/>
  <c:chart>
    <c:title>
      <c:tx>
        <c:rich>
          <a:bodyPr/>
          <a:lstStyle/>
          <a:p>
            <a:pPr>
              <a:defRPr sz="1300" u="sng"/>
            </a:pPr>
            <a:r>
              <a:rPr lang="es-ES" sz="1300" u="sng" dirty="0"/>
              <a:t>Porcentajes</a:t>
            </a:r>
          </a:p>
        </c:rich>
      </c:tx>
      <c:layout>
        <c:manualLayout>
          <c:xMode val="edge"/>
          <c:yMode val="edge"/>
          <c:x val="0.43244337436291552"/>
          <c:y val="0.25071630260678457"/>
        </c:manualLayout>
      </c:layout>
      <c:overlay val="0"/>
    </c:title>
    <c:autoTitleDeleted val="0"/>
    <c:plotArea>
      <c:layout>
        <c:manualLayout>
          <c:layoutTarget val="inner"/>
          <c:xMode val="edge"/>
          <c:yMode val="edge"/>
          <c:x val="1.1886731335504414E-2"/>
          <c:y val="0.28978609606140687"/>
          <c:w val="0.97827644261851843"/>
          <c:h val="0.70004110182093648"/>
        </c:manualLayout>
      </c:layout>
      <c:barChart>
        <c:barDir val="col"/>
        <c:grouping val="clustered"/>
        <c:varyColors val="0"/>
        <c:ser>
          <c:idx val="0"/>
          <c:order val="0"/>
          <c:tx>
            <c:strRef>
              <c:f>Hoja1!$B$1</c:f>
              <c:strCache>
                <c:ptCount val="1"/>
                <c:pt idx="0">
                  <c:v>Ene-Sep’12: 1,286 solicitudes</c:v>
                </c:pt>
              </c:strCache>
            </c:strRef>
          </c:tx>
          <c:spPr>
            <a:solidFill>
              <a:srgbClr val="00B0F0"/>
            </a:solidFill>
            <a:ln w="9525">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Información reservada</c:v>
                </c:pt>
                <c:pt idx="1">
                  <c:v>Información confidencial</c:v>
                </c:pt>
              </c:strCache>
            </c:strRef>
          </c:cat>
          <c:val>
            <c:numRef>
              <c:f>Hoja1!$B$2:$B$3</c:f>
              <c:numCache>
                <c:formatCode>0.0</c:formatCode>
                <c:ptCount val="2"/>
                <c:pt idx="0">
                  <c:v>48.289269051321924</c:v>
                </c:pt>
                <c:pt idx="1">
                  <c:v>51.710730948678076</c:v>
                </c:pt>
              </c:numCache>
            </c:numRef>
          </c:val>
          <c:extLst xmlns:c16r2="http://schemas.microsoft.com/office/drawing/2015/06/chart">
            <c:ext xmlns:c16="http://schemas.microsoft.com/office/drawing/2014/chart" uri="{C3380CC4-5D6E-409C-BE32-E72D297353CC}">
              <c16:uniqueId val="{00000000-C63A-4928-B556-18DD986AC7B5}"/>
            </c:ext>
          </c:extLst>
        </c:ser>
        <c:ser>
          <c:idx val="1"/>
          <c:order val="1"/>
          <c:tx>
            <c:strRef>
              <c:f>Hoja1!$C$1</c:f>
              <c:strCache>
                <c:ptCount val="1"/>
                <c:pt idx="0">
                  <c:v>Ene-Sep’13: 2,088 solicitudes</c:v>
                </c:pt>
              </c:strCache>
            </c:strRef>
          </c:tx>
          <c:spPr>
            <a:solidFill>
              <a:schemeClr val="accent3"/>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Información reservada</c:v>
                </c:pt>
                <c:pt idx="1">
                  <c:v>Información confidencial</c:v>
                </c:pt>
              </c:strCache>
            </c:strRef>
          </c:cat>
          <c:val>
            <c:numRef>
              <c:f>Hoja1!$C$2:$C$3</c:f>
              <c:numCache>
                <c:formatCode>0.0</c:formatCode>
                <c:ptCount val="2"/>
                <c:pt idx="0">
                  <c:v>73.419540229885058</c:v>
                </c:pt>
                <c:pt idx="1">
                  <c:v>26.580459770114945</c:v>
                </c:pt>
              </c:numCache>
            </c:numRef>
          </c:val>
          <c:extLst xmlns:c16r2="http://schemas.microsoft.com/office/drawing/2015/06/chart">
            <c:ext xmlns:c16="http://schemas.microsoft.com/office/drawing/2014/chart" uri="{C3380CC4-5D6E-409C-BE32-E72D297353CC}">
              <c16:uniqueId val="{00000001-C63A-4928-B556-18DD986AC7B5}"/>
            </c:ext>
          </c:extLst>
        </c:ser>
        <c:ser>
          <c:idx val="2"/>
          <c:order val="2"/>
          <c:tx>
            <c:strRef>
              <c:f>Hoja1!$D$1</c:f>
              <c:strCache>
                <c:ptCount val="1"/>
                <c:pt idx="0">
                  <c:v>Ene-Sep’14: 1,014 solicitudes</c:v>
                </c:pt>
              </c:strCache>
            </c:strRef>
          </c:tx>
          <c:spPr>
            <a:solidFill>
              <a:srgbClr val="008080"/>
            </a:solidFill>
            <a:ln>
              <a:noFill/>
            </a:ln>
            <a:effectLst>
              <a:outerShdw blurRad="76200" dir="18900000" sy="23000" kx="-1200000" algn="bl" rotWithShape="0">
                <a:prstClr val="black">
                  <a:alpha val="20000"/>
                </a:prstClr>
              </a:outerShdw>
            </a:effectLst>
            <a:scene3d>
              <a:camera prst="orthographicFront"/>
              <a:lightRig rig="soft" dir="t"/>
            </a:scene3d>
            <a:sp3d>
              <a:bevelT/>
              <a:bevelB/>
              <a:contourClr>
                <a:srgbClr val="000000"/>
              </a:contourClr>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Información reservada</c:v>
                </c:pt>
                <c:pt idx="1">
                  <c:v>Información confidencial</c:v>
                </c:pt>
              </c:strCache>
            </c:strRef>
          </c:cat>
          <c:val>
            <c:numRef>
              <c:f>Hoja1!$D$2:$D$3</c:f>
              <c:numCache>
                <c:formatCode>0.0</c:formatCode>
                <c:ptCount val="2"/>
                <c:pt idx="0">
                  <c:v>47.337278106508876</c:v>
                </c:pt>
                <c:pt idx="1">
                  <c:v>52.662721893491124</c:v>
                </c:pt>
              </c:numCache>
            </c:numRef>
          </c:val>
          <c:extLst xmlns:c16r2="http://schemas.microsoft.com/office/drawing/2015/06/chart">
            <c:ext xmlns:c16="http://schemas.microsoft.com/office/drawing/2014/chart" uri="{C3380CC4-5D6E-409C-BE32-E72D297353CC}">
              <c16:uniqueId val="{00000002-C63A-4928-B556-18DD986AC7B5}"/>
            </c:ext>
          </c:extLst>
        </c:ser>
        <c:ser>
          <c:idx val="3"/>
          <c:order val="3"/>
          <c:tx>
            <c:strRef>
              <c:f>Hoja1!$E$1</c:f>
              <c:strCache>
                <c:ptCount val="1"/>
                <c:pt idx="0">
                  <c:v>Ene-Sep’15: 826 solicitudes</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soft" dir="t"/>
            </a:scene3d>
            <a:sp3d>
              <a:bevelT/>
              <a:bevelB/>
              <a:contourClr>
                <a:srgbClr val="000000"/>
              </a:contourClr>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Información reservada</c:v>
                </c:pt>
                <c:pt idx="1">
                  <c:v>Información confidencial</c:v>
                </c:pt>
              </c:strCache>
            </c:strRef>
          </c:cat>
          <c:val>
            <c:numRef>
              <c:f>Hoja1!$E$2:$E$3</c:f>
              <c:numCache>
                <c:formatCode>0.0</c:formatCode>
                <c:ptCount val="2"/>
                <c:pt idx="0">
                  <c:v>48.789346246973366</c:v>
                </c:pt>
                <c:pt idx="1">
                  <c:v>51.210653753026634</c:v>
                </c:pt>
              </c:numCache>
            </c:numRef>
          </c:val>
          <c:extLst xmlns:c16r2="http://schemas.microsoft.com/office/drawing/2015/06/chart">
            <c:ext xmlns:c16="http://schemas.microsoft.com/office/drawing/2014/chart" uri="{C3380CC4-5D6E-409C-BE32-E72D297353CC}">
              <c16:uniqueId val="{00000003-C63A-4928-B556-18DD986AC7B5}"/>
            </c:ext>
          </c:extLst>
        </c:ser>
        <c:ser>
          <c:idx val="4"/>
          <c:order val="4"/>
          <c:tx>
            <c:strRef>
              <c:f>Hoja1!$F$1</c:f>
              <c:strCache>
                <c:ptCount val="1"/>
                <c:pt idx="0">
                  <c:v>Ene-Sep’16: 1,060 solicitudes</c:v>
                </c:pt>
              </c:strCache>
            </c:strRef>
          </c:tx>
          <c:spPr>
            <a:solidFill>
              <a:srgbClr val="1F497D">
                <a:lumMod val="75000"/>
              </a:srgbClr>
            </a:solidFill>
            <a:ln>
              <a:noFill/>
            </a:ln>
            <a:scene3d>
              <a:camera prst="orthographicFront"/>
              <a:lightRig rig="soft" dir="t"/>
            </a:scene3d>
            <a:sp3d>
              <a:bevelT/>
              <a:bevelB/>
              <a:contourClr>
                <a:srgbClr val="000000"/>
              </a:contourClr>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Hoja1!$A$2:$A$3</c:f>
              <c:strCache>
                <c:ptCount val="2"/>
                <c:pt idx="0">
                  <c:v>Información reservada</c:v>
                </c:pt>
                <c:pt idx="1">
                  <c:v>Información confidencial</c:v>
                </c:pt>
              </c:strCache>
            </c:strRef>
          </c:cat>
          <c:val>
            <c:numRef>
              <c:f>Hoja1!$F$2:$F$3</c:f>
              <c:numCache>
                <c:formatCode>0.0</c:formatCode>
                <c:ptCount val="2"/>
                <c:pt idx="0">
                  <c:v>56.60377358490566</c:v>
                </c:pt>
                <c:pt idx="1">
                  <c:v>43.39622641509434</c:v>
                </c:pt>
              </c:numCache>
            </c:numRef>
          </c:val>
          <c:extLst xmlns:c16r2="http://schemas.microsoft.com/office/drawing/2015/06/chart">
            <c:ext xmlns:c16="http://schemas.microsoft.com/office/drawing/2014/chart" uri="{C3380CC4-5D6E-409C-BE32-E72D297353CC}">
              <c16:uniqueId val="{00000000-B35C-4DAB-9077-ACBF76DF6D8A}"/>
            </c:ext>
          </c:extLst>
        </c:ser>
        <c:ser>
          <c:idx val="5"/>
          <c:order val="5"/>
          <c:tx>
            <c:strRef>
              <c:f>Hoja1!$G$1</c:f>
              <c:strCache>
                <c:ptCount val="1"/>
                <c:pt idx="0">
                  <c:v>Ene-Sep’17: 922 solicitudes</c:v>
                </c:pt>
              </c:strCache>
            </c:strRef>
          </c:tx>
          <c:spPr>
            <a:solidFill>
              <a:srgbClr val="C0504D">
                <a:lumMod val="75000"/>
              </a:srgbClr>
            </a:solidFill>
            <a:scene3d>
              <a:camera prst="orthographicFront"/>
              <a:lightRig rig="glow" dir="t">
                <a:rot lat="0" lon="0" rev="6360000"/>
              </a:lightRig>
            </a:scene3d>
            <a:sp3d prstMaterial="flat">
              <a:bevelT/>
              <a:bevelB/>
              <a:contourClr>
                <a:srgbClr val="000000"/>
              </a:contourClr>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Hoja1!$A$2:$A$3</c:f>
              <c:strCache>
                <c:ptCount val="2"/>
                <c:pt idx="0">
                  <c:v>Información reservada</c:v>
                </c:pt>
                <c:pt idx="1">
                  <c:v>Información confidencial</c:v>
                </c:pt>
              </c:strCache>
            </c:strRef>
          </c:cat>
          <c:val>
            <c:numRef>
              <c:f>Hoja1!$G$2:$G$3</c:f>
              <c:numCache>
                <c:formatCode>0.0</c:formatCode>
                <c:ptCount val="2"/>
                <c:pt idx="0">
                  <c:v>64.642082429501073</c:v>
                </c:pt>
                <c:pt idx="1">
                  <c:v>35.357917570498913</c:v>
                </c:pt>
              </c:numCache>
            </c:numRef>
          </c:val>
        </c:ser>
        <c:dLbls>
          <c:showLegendKey val="0"/>
          <c:showVal val="1"/>
          <c:showCatName val="0"/>
          <c:showSerName val="0"/>
          <c:showPercent val="0"/>
          <c:showBubbleSize val="0"/>
        </c:dLbls>
        <c:gapWidth val="297"/>
        <c:overlap val="-25"/>
        <c:axId val="385783680"/>
        <c:axId val="385802240"/>
      </c:barChart>
      <c:catAx>
        <c:axId val="385783680"/>
        <c:scaling>
          <c:orientation val="minMax"/>
        </c:scaling>
        <c:delete val="0"/>
        <c:axPos val="b"/>
        <c:numFmt formatCode="General" sourceLinked="0"/>
        <c:majorTickMark val="cross"/>
        <c:minorTickMark val="none"/>
        <c:tickLblPos val="nextTo"/>
        <c:crossAx val="385802240"/>
        <c:crosses val="autoZero"/>
        <c:auto val="1"/>
        <c:lblAlgn val="ctr"/>
        <c:lblOffset val="50"/>
        <c:noMultiLvlLbl val="0"/>
      </c:catAx>
      <c:valAx>
        <c:axId val="385802240"/>
        <c:scaling>
          <c:orientation val="minMax"/>
          <c:max val="105"/>
        </c:scaling>
        <c:delete val="1"/>
        <c:axPos val="l"/>
        <c:numFmt formatCode="0.0" sourceLinked="1"/>
        <c:majorTickMark val="none"/>
        <c:minorTickMark val="none"/>
        <c:tickLblPos val="none"/>
        <c:crossAx val="385783680"/>
        <c:crosses val="autoZero"/>
        <c:crossBetween val="between"/>
      </c:valAx>
      <c:spPr>
        <a:scene3d>
          <a:camera prst="orthographicFront"/>
          <a:lightRig rig="threePt" dir="t"/>
        </a:scene3d>
        <a:sp3d>
          <a:bevelT/>
        </a:sp3d>
      </c:spPr>
    </c:plotArea>
    <c:legend>
      <c:legendPos val="t"/>
      <c:layout>
        <c:manualLayout>
          <c:xMode val="edge"/>
          <c:yMode val="edge"/>
          <c:x val="9.6109610229978895E-3"/>
          <c:y val="2.0833916589676912E-2"/>
          <c:w val="0.98033617440594478"/>
          <c:h val="0.18717296744199963"/>
        </c:manualLayout>
      </c:layout>
      <c:overlay val="0"/>
    </c:legend>
    <c:plotVisOnly val="1"/>
    <c:dispBlanksAs val="gap"/>
    <c:showDLblsOverMax val="0"/>
  </c:chart>
  <c:spPr>
    <a:scene3d>
      <a:camera prst="orthographicFront"/>
      <a:lightRig rig="threePt" dir="t"/>
    </a:scene3d>
    <a:sp3d prstMaterial="matte"/>
  </c:spPr>
  <c:txPr>
    <a:bodyPr/>
    <a:lstStyle/>
    <a:p>
      <a:pPr>
        <a:defRPr sz="1300" b="1">
          <a:solidFill>
            <a:schemeClr val="tx1"/>
          </a:solidFill>
          <a:latin typeface="Calibri" pitchFamily="34" charset="0"/>
        </a:defRPr>
      </a:pPr>
      <a:endParaRPr lang="es-MX"/>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300" u="sng"/>
            </a:pPr>
            <a:r>
              <a:rPr lang="es-ES" sz="1300" u="sng" dirty="0"/>
              <a:t>Porcentajes</a:t>
            </a:r>
          </a:p>
        </c:rich>
      </c:tx>
      <c:layout>
        <c:manualLayout>
          <c:xMode val="edge"/>
          <c:yMode val="edge"/>
          <c:x val="0.45092590580424613"/>
          <c:y val="0.2326982838265349"/>
        </c:manualLayout>
      </c:layout>
      <c:overlay val="0"/>
    </c:title>
    <c:autoTitleDeleted val="0"/>
    <c:plotArea>
      <c:layout>
        <c:manualLayout>
          <c:layoutTarget val="inner"/>
          <c:xMode val="edge"/>
          <c:yMode val="edge"/>
          <c:x val="1.3744167314742806E-2"/>
          <c:y val="0.2962555474940658"/>
          <c:w val="0.97603905121653145"/>
          <c:h val="0.60120795305019736"/>
        </c:manualLayout>
      </c:layout>
      <c:barChart>
        <c:barDir val="col"/>
        <c:grouping val="clustered"/>
        <c:varyColors val="0"/>
        <c:ser>
          <c:idx val="0"/>
          <c:order val="0"/>
          <c:tx>
            <c:strRef>
              <c:f>Hoja1!$B$1</c:f>
              <c:strCache>
                <c:ptCount val="1"/>
                <c:pt idx="0">
                  <c:v>Ene-Sep’12: 43,164 solicitudes</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Hoja1!$B$2:$B$3</c:f>
              <c:numCache>
                <c:formatCode>0.0</c:formatCode>
                <c:ptCount val="2"/>
                <c:pt idx="0">
                  <c:v>97.282457603558527</c:v>
                </c:pt>
                <c:pt idx="1">
                  <c:v>2.7175423964414791</c:v>
                </c:pt>
              </c:numCache>
            </c:numRef>
          </c:val>
          <c:extLst xmlns:c16r2="http://schemas.microsoft.com/office/drawing/2015/06/chart">
            <c:ext xmlns:c16="http://schemas.microsoft.com/office/drawing/2014/chart" uri="{C3380CC4-5D6E-409C-BE32-E72D297353CC}">
              <c16:uniqueId val="{00000000-9ABD-4B0C-8B09-5C4D67EA42BA}"/>
            </c:ext>
          </c:extLst>
        </c:ser>
        <c:ser>
          <c:idx val="1"/>
          <c:order val="1"/>
          <c:tx>
            <c:strRef>
              <c:f>Hoja1!$C$1</c:f>
              <c:strCache>
                <c:ptCount val="1"/>
                <c:pt idx="0">
                  <c:v>Ene-Sep’13: 46,123 solicitudes</c:v>
                </c:pt>
              </c:strCache>
            </c:strRef>
          </c:tx>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Hoja1!$C$2:$C$3</c:f>
              <c:numCache>
                <c:formatCode>0.0</c:formatCode>
                <c:ptCount val="2"/>
                <c:pt idx="0">
                  <c:v>97.001495999826545</c:v>
                </c:pt>
                <c:pt idx="1">
                  <c:v>2.9985040001734493</c:v>
                </c:pt>
              </c:numCache>
            </c:numRef>
          </c:val>
          <c:extLst xmlns:c16r2="http://schemas.microsoft.com/office/drawing/2015/06/chart">
            <c:ext xmlns:c16="http://schemas.microsoft.com/office/drawing/2014/chart" uri="{C3380CC4-5D6E-409C-BE32-E72D297353CC}">
              <c16:uniqueId val="{00000001-9ABD-4B0C-8B09-5C4D67EA42BA}"/>
            </c:ext>
          </c:extLst>
        </c:ser>
        <c:ser>
          <c:idx val="2"/>
          <c:order val="2"/>
          <c:tx>
            <c:strRef>
              <c:f>Hoja1!$D$1</c:f>
              <c:strCache>
                <c:ptCount val="1"/>
                <c:pt idx="0">
                  <c:v>Ene-Sep’14: 50,642 solicitudes</c:v>
                </c:pt>
              </c:strCache>
            </c:strRef>
          </c:tx>
          <c:spPr>
            <a:solidFill>
              <a:srgbClr val="009999"/>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Hoja1!$D$2:$D$3</c:f>
              <c:numCache>
                <c:formatCode>0.0</c:formatCode>
                <c:ptCount val="2"/>
                <c:pt idx="0">
                  <c:v>97.764701236128118</c:v>
                </c:pt>
                <c:pt idx="1">
                  <c:v>2.2352987638718851</c:v>
                </c:pt>
              </c:numCache>
            </c:numRef>
          </c:val>
          <c:extLst xmlns:c16r2="http://schemas.microsoft.com/office/drawing/2015/06/chart">
            <c:ext xmlns:c16="http://schemas.microsoft.com/office/drawing/2014/chart" uri="{C3380CC4-5D6E-409C-BE32-E72D297353CC}">
              <c16:uniqueId val="{00000002-9ABD-4B0C-8B09-5C4D67EA42BA}"/>
            </c:ext>
          </c:extLst>
        </c:ser>
        <c:ser>
          <c:idx val="3"/>
          <c:order val="3"/>
          <c:tx>
            <c:strRef>
              <c:f>Hoja1!$E$1</c:f>
              <c:strCache>
                <c:ptCount val="1"/>
                <c:pt idx="0">
                  <c:v>Ene-Sep’15: 48,280 solicitudes</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Hoja1!$E$2:$E$3</c:f>
              <c:numCache>
                <c:formatCode>0.0</c:formatCode>
                <c:ptCount val="2"/>
                <c:pt idx="0">
                  <c:v>98.042667771333896</c:v>
                </c:pt>
                <c:pt idx="1">
                  <c:v>1.9573322286661143</c:v>
                </c:pt>
              </c:numCache>
            </c:numRef>
          </c:val>
          <c:extLst xmlns:c16r2="http://schemas.microsoft.com/office/drawing/2015/06/chart">
            <c:ext xmlns:c16="http://schemas.microsoft.com/office/drawing/2014/chart" uri="{C3380CC4-5D6E-409C-BE32-E72D297353CC}">
              <c16:uniqueId val="{00000003-9ABD-4B0C-8B09-5C4D67EA42BA}"/>
            </c:ext>
          </c:extLst>
        </c:ser>
        <c:ser>
          <c:idx val="4"/>
          <c:order val="4"/>
          <c:tx>
            <c:strRef>
              <c:f>Hoja1!$F$1</c:f>
              <c:strCache>
                <c:ptCount val="1"/>
                <c:pt idx="0">
                  <c:v>Ene-Sep’16: 61,568 solicitudes</c:v>
                </c:pt>
              </c:strCache>
            </c:strRef>
          </c:tx>
          <c:spPr>
            <a:solidFill>
              <a:schemeClr val="tx2">
                <a:lumMod val="75000"/>
              </a:schemeClr>
            </a:solidFill>
            <a:ln>
              <a:noFill/>
            </a:ln>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Hoja1!$A$2:$A$3</c:f>
              <c:strCache>
                <c:ptCount val="2"/>
                <c:pt idx="0">
                  <c:v>Sí</c:v>
                </c:pt>
                <c:pt idx="1">
                  <c:v>No</c:v>
                </c:pt>
              </c:strCache>
            </c:strRef>
          </c:cat>
          <c:val>
            <c:numRef>
              <c:f>Hoja1!$F$2:$F$3</c:f>
              <c:numCache>
                <c:formatCode>0.0</c:formatCode>
                <c:ptCount val="2"/>
                <c:pt idx="0">
                  <c:v>97.279430873180871</c:v>
                </c:pt>
                <c:pt idx="1">
                  <c:v>2.720569126819127</c:v>
                </c:pt>
              </c:numCache>
            </c:numRef>
          </c:val>
          <c:extLst xmlns:c16r2="http://schemas.microsoft.com/office/drawing/2015/06/chart">
            <c:ext xmlns:c16="http://schemas.microsoft.com/office/drawing/2014/chart" uri="{C3380CC4-5D6E-409C-BE32-E72D297353CC}">
              <c16:uniqueId val="{00000000-423C-4E7B-8FB3-529C4C35AF4D}"/>
            </c:ext>
          </c:extLst>
        </c:ser>
        <c:ser>
          <c:idx val="5"/>
          <c:order val="5"/>
          <c:tx>
            <c:strRef>
              <c:f>Hoja1!$G$1</c:f>
              <c:strCache>
                <c:ptCount val="1"/>
                <c:pt idx="0">
                  <c:v>Ene-Sep’17: 69,433 solicitudes</c:v>
                </c:pt>
              </c:strCache>
            </c:strRef>
          </c:tx>
          <c:spPr>
            <a:solidFill>
              <a:schemeClr val="accent2">
                <a:lumMod val="75000"/>
              </a:schemeClr>
            </a:solidFill>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Hoja1!$A$2:$A$3</c:f>
              <c:strCache>
                <c:ptCount val="2"/>
                <c:pt idx="0">
                  <c:v>Sí</c:v>
                </c:pt>
                <c:pt idx="1">
                  <c:v>No</c:v>
                </c:pt>
              </c:strCache>
            </c:strRef>
          </c:cat>
          <c:val>
            <c:numRef>
              <c:f>Hoja1!$G$2:$G$3</c:f>
              <c:numCache>
                <c:formatCode>0.0</c:formatCode>
                <c:ptCount val="2"/>
                <c:pt idx="0">
                  <c:v>95.578471332075523</c:v>
                </c:pt>
                <c:pt idx="1">
                  <c:v>4.4215286679244734</c:v>
                </c:pt>
              </c:numCache>
            </c:numRef>
          </c:val>
        </c:ser>
        <c:dLbls>
          <c:showLegendKey val="0"/>
          <c:showVal val="1"/>
          <c:showCatName val="0"/>
          <c:showSerName val="0"/>
          <c:showPercent val="0"/>
          <c:showBubbleSize val="0"/>
        </c:dLbls>
        <c:gapWidth val="150"/>
        <c:overlap val="-25"/>
        <c:axId val="393122560"/>
        <c:axId val="393124480"/>
      </c:barChart>
      <c:catAx>
        <c:axId val="393122560"/>
        <c:scaling>
          <c:orientation val="minMax"/>
        </c:scaling>
        <c:delete val="0"/>
        <c:axPos val="b"/>
        <c:numFmt formatCode="General" sourceLinked="0"/>
        <c:majorTickMark val="cross"/>
        <c:minorTickMark val="none"/>
        <c:tickLblPos val="nextTo"/>
        <c:crossAx val="393124480"/>
        <c:crosses val="autoZero"/>
        <c:auto val="1"/>
        <c:lblAlgn val="ctr"/>
        <c:lblOffset val="100"/>
        <c:noMultiLvlLbl val="0"/>
      </c:catAx>
      <c:valAx>
        <c:axId val="393124480"/>
        <c:scaling>
          <c:orientation val="minMax"/>
        </c:scaling>
        <c:delete val="1"/>
        <c:axPos val="l"/>
        <c:numFmt formatCode="0.0" sourceLinked="1"/>
        <c:majorTickMark val="none"/>
        <c:minorTickMark val="none"/>
        <c:tickLblPos val="none"/>
        <c:crossAx val="393122560"/>
        <c:crosses val="autoZero"/>
        <c:crossBetween val="between"/>
      </c:valAx>
    </c:plotArea>
    <c:legend>
      <c:legendPos val="t"/>
      <c:layout>
        <c:manualLayout>
          <c:xMode val="edge"/>
          <c:yMode val="edge"/>
          <c:x val="1.2708657371403174E-2"/>
          <c:y val="1.893217700098233E-2"/>
          <c:w val="0.97163571607123034"/>
          <c:h val="0.15256148688373133"/>
        </c:manualLayout>
      </c:layout>
      <c:overlay val="0"/>
    </c:legend>
    <c:plotVisOnly val="1"/>
    <c:dispBlanksAs val="gap"/>
    <c:showDLblsOverMax val="0"/>
  </c:chart>
  <c:txPr>
    <a:bodyPr/>
    <a:lstStyle/>
    <a:p>
      <a:pPr>
        <a:defRPr sz="1300" b="1">
          <a:latin typeface="Calibri" pitchFamily="34" charset="0"/>
        </a:defRPr>
      </a:pPr>
      <a:endParaRPr lang="es-MX"/>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3411633785774619"/>
          <c:y val="1.4869357191353651E-2"/>
          <c:w val="0.61955737815119061"/>
          <c:h val="0.96006637177201226"/>
        </c:manualLayout>
      </c:layout>
      <c:barChart>
        <c:barDir val="bar"/>
        <c:grouping val="clustered"/>
        <c:varyColors val="0"/>
        <c:ser>
          <c:idx val="0"/>
          <c:order val="0"/>
          <c:tx>
            <c:strRef>
              <c:f>Hoja1!$B$1</c:f>
              <c:strCache>
                <c:ptCount val="1"/>
                <c:pt idx="0">
                  <c:v>Ene-Sep’12: 43,164 solicitudes</c:v>
                </c:pt>
              </c:strCache>
            </c:strRef>
          </c:tx>
          <c:spPr>
            <a:solidFill>
              <a:srgbClr val="00B0F0"/>
            </a:solidFill>
            <a:ln>
              <a:noFill/>
            </a:ln>
            <a:effectLst>
              <a:outerShdw blurRad="152400" dist="317500" dir="5400000" sx="90000" sy="-19000" rotWithShape="0">
                <a:prstClr val="black">
                  <a:alpha val="15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Hoja1!$A$2:$A$6</c:f>
              <c:strCache>
                <c:ptCount val="5"/>
                <c:pt idx="0">
                  <c:v>Sí</c:v>
                </c:pt>
                <c:pt idx="1">
                  <c:v>Sí. Consulta directa</c:v>
                </c:pt>
                <c:pt idx="2">
                  <c:v>No. Por no pagar cuota de reproducción</c:v>
                </c:pt>
                <c:pt idx="3">
                  <c:v>No. Por caducidad del trámite</c:v>
                </c:pt>
                <c:pt idx="4">
                  <c:v>No. Otra razón</c:v>
                </c:pt>
              </c:strCache>
            </c:strRef>
          </c:cat>
          <c:val>
            <c:numRef>
              <c:f>Hoja1!$B$2:$B$6</c:f>
              <c:numCache>
                <c:formatCode>0.0</c:formatCode>
                <c:ptCount val="5"/>
                <c:pt idx="0">
                  <c:v>96.209804466685199</c:v>
                </c:pt>
                <c:pt idx="1">
                  <c:v>1.0726531368733203</c:v>
                </c:pt>
                <c:pt idx="2">
                  <c:v>1.7074413863404687</c:v>
                </c:pt>
                <c:pt idx="3">
                  <c:v>0.13437123528866646</c:v>
                </c:pt>
                <c:pt idx="4">
                  <c:v>0.8757297748123436</c:v>
                </c:pt>
              </c:numCache>
            </c:numRef>
          </c:val>
          <c:extLst xmlns:c16r2="http://schemas.microsoft.com/office/drawing/2015/06/chart">
            <c:ext xmlns:c16="http://schemas.microsoft.com/office/drawing/2014/chart" uri="{C3380CC4-5D6E-409C-BE32-E72D297353CC}">
              <c16:uniqueId val="{00000000-BF59-4C92-9290-76AEC0271C4A}"/>
            </c:ext>
          </c:extLst>
        </c:ser>
        <c:ser>
          <c:idx val="1"/>
          <c:order val="1"/>
          <c:tx>
            <c:strRef>
              <c:f>Hoja1!$C$1</c:f>
              <c:strCache>
                <c:ptCount val="1"/>
                <c:pt idx="0">
                  <c:v>Ene-Sep’13: 46,123 solicitudes</c:v>
                </c:pt>
              </c:strCache>
            </c:strRef>
          </c:tx>
          <c:spPr>
            <a:solidFill>
              <a:srgbClr val="EB641B"/>
            </a:solidFill>
            <a:ln>
              <a:noFill/>
            </a:ln>
            <a:effectLst>
              <a:outerShdw blurRad="152400" dist="317500" dir="5400000" sx="90000" sy="-19000" rotWithShape="0">
                <a:prstClr val="black">
                  <a:alpha val="15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Hoja1!$A$2:$A$6</c:f>
              <c:strCache>
                <c:ptCount val="5"/>
                <c:pt idx="0">
                  <c:v>Sí</c:v>
                </c:pt>
                <c:pt idx="1">
                  <c:v>Sí. Consulta directa</c:v>
                </c:pt>
                <c:pt idx="2">
                  <c:v>No. Por no pagar cuota de reproducción</c:v>
                </c:pt>
                <c:pt idx="3">
                  <c:v>No. Por caducidad del trámite</c:v>
                </c:pt>
                <c:pt idx="4">
                  <c:v>No. Otra razón</c:v>
                </c:pt>
              </c:strCache>
            </c:strRef>
          </c:cat>
          <c:val>
            <c:numRef>
              <c:f>Hoja1!$C$2:$C$6</c:f>
              <c:numCache>
                <c:formatCode>0.0</c:formatCode>
                <c:ptCount val="5"/>
                <c:pt idx="0">
                  <c:v>96.42260911042213</c:v>
                </c:pt>
                <c:pt idx="1">
                  <c:v>0.57888688940441857</c:v>
                </c:pt>
                <c:pt idx="2">
                  <c:v>1.2249853652190881</c:v>
                </c:pt>
                <c:pt idx="3">
                  <c:v>0.12791882574854194</c:v>
                </c:pt>
                <c:pt idx="4">
                  <c:v>1.6455998092058195</c:v>
                </c:pt>
              </c:numCache>
            </c:numRef>
          </c:val>
          <c:extLst xmlns:c16r2="http://schemas.microsoft.com/office/drawing/2015/06/chart">
            <c:ext xmlns:c16="http://schemas.microsoft.com/office/drawing/2014/chart" uri="{C3380CC4-5D6E-409C-BE32-E72D297353CC}">
              <c16:uniqueId val="{00000001-BF59-4C92-9290-76AEC0271C4A}"/>
            </c:ext>
          </c:extLst>
        </c:ser>
        <c:ser>
          <c:idx val="2"/>
          <c:order val="2"/>
          <c:tx>
            <c:strRef>
              <c:f>Hoja1!$D$1</c:f>
              <c:strCache>
                <c:ptCount val="1"/>
                <c:pt idx="0">
                  <c:v>Ene-Sep’14: 50,642 solicitudes</c:v>
                </c:pt>
              </c:strCache>
            </c:strRef>
          </c:tx>
          <c:spPr>
            <a:solidFill>
              <a:srgbClr val="009999"/>
            </a:solidFill>
            <a:ln>
              <a:noFill/>
            </a:ln>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Hoja1!$A$2:$A$6</c:f>
              <c:strCache>
                <c:ptCount val="5"/>
                <c:pt idx="0">
                  <c:v>Sí</c:v>
                </c:pt>
                <c:pt idx="1">
                  <c:v>Sí. Consulta directa</c:v>
                </c:pt>
                <c:pt idx="2">
                  <c:v>No. Por no pagar cuota de reproducción</c:v>
                </c:pt>
                <c:pt idx="3">
                  <c:v>No. Por caducidad del trámite</c:v>
                </c:pt>
                <c:pt idx="4">
                  <c:v>No. Otra razón</c:v>
                </c:pt>
              </c:strCache>
            </c:strRef>
          </c:cat>
          <c:val>
            <c:numRef>
              <c:f>Hoja1!$D$2:$D$6</c:f>
              <c:numCache>
                <c:formatCode>0.0</c:formatCode>
                <c:ptCount val="5"/>
                <c:pt idx="0">
                  <c:v>97.468504403459576</c:v>
                </c:pt>
                <c:pt idx="1">
                  <c:v>0.29619683266853597</c:v>
                </c:pt>
                <c:pt idx="2">
                  <c:v>1.2756210260258285</c:v>
                </c:pt>
                <c:pt idx="3">
                  <c:v>0.11650408751629082</c:v>
                </c:pt>
                <c:pt idx="4">
                  <c:v>0.84317365032976577</c:v>
                </c:pt>
              </c:numCache>
            </c:numRef>
          </c:val>
          <c:extLst xmlns:c16r2="http://schemas.microsoft.com/office/drawing/2015/06/chart">
            <c:ext xmlns:c16="http://schemas.microsoft.com/office/drawing/2014/chart" uri="{C3380CC4-5D6E-409C-BE32-E72D297353CC}">
              <c16:uniqueId val="{00000002-BF59-4C92-9290-76AEC0271C4A}"/>
            </c:ext>
          </c:extLst>
        </c:ser>
        <c:ser>
          <c:idx val="3"/>
          <c:order val="3"/>
          <c:tx>
            <c:strRef>
              <c:f>Hoja1!$E$1</c:f>
              <c:strCache>
                <c:ptCount val="1"/>
                <c:pt idx="0">
                  <c:v>Ene-Sep’15: 48,280 solicitudes</c:v>
                </c:pt>
              </c:strCache>
            </c:strRef>
          </c:tx>
          <c:spPr>
            <a:solidFill>
              <a:srgbClr val="33CCCC"/>
            </a:solidFill>
            <a:ln>
              <a:noFill/>
            </a:ln>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Hoja1!$A$2:$A$6</c:f>
              <c:strCache>
                <c:ptCount val="5"/>
                <c:pt idx="0">
                  <c:v>Sí</c:v>
                </c:pt>
                <c:pt idx="1">
                  <c:v>Sí. Consulta directa</c:v>
                </c:pt>
                <c:pt idx="2">
                  <c:v>No. Por no pagar cuota de reproducción</c:v>
                </c:pt>
                <c:pt idx="3">
                  <c:v>No. Por caducidad del trámite</c:v>
                </c:pt>
                <c:pt idx="4">
                  <c:v>No. Otra razón</c:v>
                </c:pt>
              </c:strCache>
            </c:strRef>
          </c:cat>
          <c:val>
            <c:numRef>
              <c:f>Hoja1!$E$2:$E$6</c:f>
              <c:numCache>
                <c:formatCode>0.0</c:formatCode>
                <c:ptCount val="5"/>
                <c:pt idx="0">
                  <c:v>97.255592377796191</c:v>
                </c:pt>
                <c:pt idx="1">
                  <c:v>0.78707539353769684</c:v>
                </c:pt>
                <c:pt idx="2">
                  <c:v>1.1433305716652857</c:v>
                </c:pt>
                <c:pt idx="3">
                  <c:v>0.13048881524440761</c:v>
                </c:pt>
                <c:pt idx="4">
                  <c:v>0.68351284175642091</c:v>
                </c:pt>
              </c:numCache>
            </c:numRef>
          </c:val>
          <c:extLst xmlns:c16r2="http://schemas.microsoft.com/office/drawing/2015/06/chart">
            <c:ext xmlns:c16="http://schemas.microsoft.com/office/drawing/2014/chart" uri="{C3380CC4-5D6E-409C-BE32-E72D297353CC}">
              <c16:uniqueId val="{00000003-BF59-4C92-9290-76AEC0271C4A}"/>
            </c:ext>
          </c:extLst>
        </c:ser>
        <c:ser>
          <c:idx val="4"/>
          <c:order val="4"/>
          <c:tx>
            <c:strRef>
              <c:f>Hoja1!$F$1</c:f>
              <c:strCache>
                <c:ptCount val="1"/>
                <c:pt idx="0">
                  <c:v>Ene-Sep’16: 61,568 solicitudes</c:v>
                </c:pt>
              </c:strCache>
            </c:strRef>
          </c:tx>
          <c:spPr>
            <a:solidFill>
              <a:srgbClr val="1F497D">
                <a:lumMod val="75000"/>
              </a:srgbClr>
            </a:solidFill>
            <a:ln>
              <a:noFill/>
            </a:ln>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Hoja1!$A$2:$A$6</c:f>
              <c:strCache>
                <c:ptCount val="5"/>
                <c:pt idx="0">
                  <c:v>Sí</c:v>
                </c:pt>
                <c:pt idx="1">
                  <c:v>Sí. Consulta directa</c:v>
                </c:pt>
                <c:pt idx="2">
                  <c:v>No. Por no pagar cuota de reproducción</c:v>
                </c:pt>
                <c:pt idx="3">
                  <c:v>No. Por caducidad del trámite</c:v>
                </c:pt>
                <c:pt idx="4">
                  <c:v>No. Otra razón</c:v>
                </c:pt>
              </c:strCache>
            </c:strRef>
          </c:cat>
          <c:val>
            <c:numRef>
              <c:f>Hoja1!$F$2:$F$6</c:f>
              <c:numCache>
                <c:formatCode>0.0</c:formatCode>
                <c:ptCount val="5"/>
                <c:pt idx="0">
                  <c:v>96.970829002079</c:v>
                </c:pt>
                <c:pt idx="1">
                  <c:v>0.30860187110187109</c:v>
                </c:pt>
                <c:pt idx="2">
                  <c:v>0.88195166320166307</c:v>
                </c:pt>
                <c:pt idx="3">
                  <c:v>0.12181652806652807</c:v>
                </c:pt>
                <c:pt idx="4">
                  <c:v>1.7168009355509355</c:v>
                </c:pt>
              </c:numCache>
            </c:numRef>
          </c:val>
          <c:extLst xmlns:c16r2="http://schemas.microsoft.com/office/drawing/2015/06/chart">
            <c:ext xmlns:c16="http://schemas.microsoft.com/office/drawing/2014/chart" uri="{C3380CC4-5D6E-409C-BE32-E72D297353CC}">
              <c16:uniqueId val="{00000000-C91F-4EEB-9519-24C9FFBA031B}"/>
            </c:ext>
          </c:extLst>
        </c:ser>
        <c:ser>
          <c:idx val="5"/>
          <c:order val="5"/>
          <c:tx>
            <c:strRef>
              <c:f>Hoja1!$G$1</c:f>
              <c:strCache>
                <c:ptCount val="1"/>
                <c:pt idx="0">
                  <c:v>Ene-Sep’17: 69,433 solicitudes</c:v>
                </c:pt>
              </c:strCache>
            </c:strRef>
          </c:tx>
          <c:spPr>
            <a:solidFill>
              <a:srgbClr val="C0504D">
                <a:lumMod val="75000"/>
              </a:srgbClr>
            </a:solidFill>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Hoja1!$A$2:$A$6</c:f>
              <c:strCache>
                <c:ptCount val="5"/>
                <c:pt idx="0">
                  <c:v>Sí</c:v>
                </c:pt>
                <c:pt idx="1">
                  <c:v>Sí. Consulta directa</c:v>
                </c:pt>
                <c:pt idx="2">
                  <c:v>No. Por no pagar cuota de reproducción</c:v>
                </c:pt>
                <c:pt idx="3">
                  <c:v>No. Por caducidad del trámite</c:v>
                </c:pt>
                <c:pt idx="4">
                  <c:v>No. Otra razón</c:v>
                </c:pt>
              </c:strCache>
            </c:strRef>
          </c:cat>
          <c:val>
            <c:numRef>
              <c:f>Hoja1!$G$2:$G$6</c:f>
              <c:numCache>
                <c:formatCode>0.0</c:formatCode>
                <c:ptCount val="5"/>
                <c:pt idx="0">
                  <c:v>95.051344461567268</c:v>
                </c:pt>
                <c:pt idx="1">
                  <c:v>0.52712687050825968</c:v>
                </c:pt>
                <c:pt idx="2">
                  <c:v>0.43207120533463916</c:v>
                </c:pt>
                <c:pt idx="3">
                  <c:v>2.5924272320078351E-2</c:v>
                </c:pt>
                <c:pt idx="4">
                  <c:v>3.9635331902697564</c:v>
                </c:pt>
              </c:numCache>
            </c:numRef>
          </c:val>
        </c:ser>
        <c:dLbls>
          <c:showLegendKey val="0"/>
          <c:showVal val="1"/>
          <c:showCatName val="0"/>
          <c:showSerName val="0"/>
          <c:showPercent val="0"/>
          <c:showBubbleSize val="0"/>
        </c:dLbls>
        <c:gapWidth val="150"/>
        <c:overlap val="-24"/>
        <c:axId val="394541312"/>
        <c:axId val="394539776"/>
      </c:barChart>
      <c:valAx>
        <c:axId val="394539776"/>
        <c:scaling>
          <c:orientation val="minMax"/>
        </c:scaling>
        <c:delete val="1"/>
        <c:axPos val="t"/>
        <c:numFmt formatCode="0.0" sourceLinked="1"/>
        <c:majorTickMark val="out"/>
        <c:minorTickMark val="none"/>
        <c:tickLblPos val="none"/>
        <c:crossAx val="394541312"/>
        <c:crosses val="autoZero"/>
        <c:crossBetween val="between"/>
      </c:valAx>
      <c:catAx>
        <c:axId val="394541312"/>
        <c:scaling>
          <c:orientation val="maxMin"/>
        </c:scaling>
        <c:delete val="0"/>
        <c:axPos val="l"/>
        <c:numFmt formatCode="General" sourceLinked="0"/>
        <c:majorTickMark val="cross"/>
        <c:minorTickMark val="none"/>
        <c:tickLblPos val="nextTo"/>
        <c:crossAx val="394539776"/>
        <c:crosses val="autoZero"/>
        <c:auto val="1"/>
        <c:lblAlgn val="ctr"/>
        <c:lblOffset val="100"/>
        <c:noMultiLvlLbl val="0"/>
      </c:catAx>
    </c:plotArea>
    <c:legend>
      <c:legendPos val="tr"/>
      <c:layout>
        <c:manualLayout>
          <c:xMode val="edge"/>
          <c:yMode val="edge"/>
          <c:x val="0.67491025259549653"/>
          <c:y val="0.39051944378709907"/>
          <c:w val="0.30885235881035772"/>
          <c:h val="0.54205581572901684"/>
        </c:manualLayout>
      </c:layout>
      <c:overlay val="0"/>
    </c:legend>
    <c:plotVisOnly val="1"/>
    <c:dispBlanksAs val="gap"/>
    <c:showDLblsOverMax val="0"/>
  </c:chart>
  <c:txPr>
    <a:bodyPr/>
    <a:lstStyle/>
    <a:p>
      <a:pPr>
        <a:defRPr sz="1300" b="1">
          <a:latin typeface="Calibri" pitchFamily="34" charset="0"/>
        </a:defRPr>
      </a:pPr>
      <a:endParaRPr lang="es-MX"/>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300" u="sng"/>
            </a:pPr>
            <a:r>
              <a:rPr lang="es-ES" sz="1300" u="sng" dirty="0"/>
              <a:t>Porcentajes</a:t>
            </a:r>
          </a:p>
        </c:rich>
      </c:tx>
      <c:layout>
        <c:manualLayout>
          <c:xMode val="edge"/>
          <c:yMode val="edge"/>
          <c:x val="0.45262951981744642"/>
          <c:y val="0.2493648338419332"/>
        </c:manualLayout>
      </c:layout>
      <c:overlay val="0"/>
    </c:title>
    <c:autoTitleDeleted val="0"/>
    <c:plotArea>
      <c:layout>
        <c:manualLayout>
          <c:layoutTarget val="inner"/>
          <c:xMode val="edge"/>
          <c:yMode val="edge"/>
          <c:x val="1.0216781468725697E-2"/>
          <c:y val="0.36014402348889946"/>
          <c:w val="0.97956643706254865"/>
          <c:h val="0.53488339539180829"/>
        </c:manualLayout>
      </c:layout>
      <c:barChart>
        <c:barDir val="col"/>
        <c:grouping val="clustered"/>
        <c:varyColors val="0"/>
        <c:ser>
          <c:idx val="0"/>
          <c:order val="0"/>
          <c:tx>
            <c:strRef>
              <c:f>Hoja1!$B$1</c:f>
              <c:strCache>
                <c:ptCount val="1"/>
                <c:pt idx="0">
                  <c:v>Ene-Sep’12: 43,164 solicitudes</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Hoja1!$B$2:$B$3</c:f>
              <c:numCache>
                <c:formatCode>0.0</c:formatCode>
                <c:ptCount val="2"/>
                <c:pt idx="0">
                  <c:v>6.514688166064313</c:v>
                </c:pt>
                <c:pt idx="1">
                  <c:v>93.485311833935697</c:v>
                </c:pt>
              </c:numCache>
            </c:numRef>
          </c:val>
          <c:extLst xmlns:c16r2="http://schemas.microsoft.com/office/drawing/2015/06/chart">
            <c:ext xmlns:c16="http://schemas.microsoft.com/office/drawing/2014/chart" uri="{C3380CC4-5D6E-409C-BE32-E72D297353CC}">
              <c16:uniqueId val="{00000000-A2AC-4510-862B-8CD4CEF143B6}"/>
            </c:ext>
          </c:extLst>
        </c:ser>
        <c:ser>
          <c:idx val="1"/>
          <c:order val="1"/>
          <c:tx>
            <c:strRef>
              <c:f>Hoja1!$C$1</c:f>
              <c:strCache>
                <c:ptCount val="1"/>
                <c:pt idx="0">
                  <c:v>Ene-Sep’13: 46,123 solicitudes</c:v>
                </c:pt>
              </c:strCache>
            </c:strRef>
          </c:tx>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Hoja1!$C$2:$C$3</c:f>
              <c:numCache>
                <c:formatCode>0.0</c:formatCode>
                <c:ptCount val="2"/>
                <c:pt idx="0">
                  <c:v>6.5065151876504137</c:v>
                </c:pt>
                <c:pt idx="1">
                  <c:v>93.493484812349593</c:v>
                </c:pt>
              </c:numCache>
            </c:numRef>
          </c:val>
          <c:extLst xmlns:c16r2="http://schemas.microsoft.com/office/drawing/2015/06/chart">
            <c:ext xmlns:c16="http://schemas.microsoft.com/office/drawing/2014/chart" uri="{C3380CC4-5D6E-409C-BE32-E72D297353CC}">
              <c16:uniqueId val="{00000001-A2AC-4510-862B-8CD4CEF143B6}"/>
            </c:ext>
          </c:extLst>
        </c:ser>
        <c:ser>
          <c:idx val="2"/>
          <c:order val="2"/>
          <c:tx>
            <c:strRef>
              <c:f>Hoja1!$D$1</c:f>
              <c:strCache>
                <c:ptCount val="1"/>
                <c:pt idx="0">
                  <c:v>Ene-Sep’14: 50,642 solicitudes</c:v>
                </c:pt>
              </c:strCache>
            </c:strRef>
          </c:tx>
          <c:spPr>
            <a:solidFill>
              <a:srgbClr val="009999"/>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Hoja1!$D$2:$D$3</c:f>
              <c:numCache>
                <c:formatCode>0.0</c:formatCode>
                <c:ptCount val="2"/>
                <c:pt idx="0">
                  <c:v>5.2782275581533113</c:v>
                </c:pt>
                <c:pt idx="1">
                  <c:v>94.721772441846682</c:v>
                </c:pt>
              </c:numCache>
            </c:numRef>
          </c:val>
          <c:extLst xmlns:c16r2="http://schemas.microsoft.com/office/drawing/2015/06/chart">
            <c:ext xmlns:c16="http://schemas.microsoft.com/office/drawing/2014/chart" uri="{C3380CC4-5D6E-409C-BE32-E72D297353CC}">
              <c16:uniqueId val="{00000002-A2AC-4510-862B-8CD4CEF143B6}"/>
            </c:ext>
          </c:extLst>
        </c:ser>
        <c:ser>
          <c:idx val="3"/>
          <c:order val="3"/>
          <c:tx>
            <c:strRef>
              <c:f>Hoja1!$E$1</c:f>
              <c:strCache>
                <c:ptCount val="1"/>
                <c:pt idx="0">
                  <c:v>Ene-Sep’15: 48,280 solicitudes</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Hoja1!$A$2:$A$3</c:f>
              <c:strCache>
                <c:ptCount val="2"/>
                <c:pt idx="0">
                  <c:v>Sí</c:v>
                </c:pt>
                <c:pt idx="1">
                  <c:v>No</c:v>
                </c:pt>
              </c:strCache>
            </c:strRef>
          </c:cat>
          <c:val>
            <c:numRef>
              <c:f>Hoja1!$E$2:$E$3</c:f>
              <c:numCache>
                <c:formatCode>0.0</c:formatCode>
                <c:ptCount val="2"/>
                <c:pt idx="0">
                  <c:v>6.3545981772990885</c:v>
                </c:pt>
                <c:pt idx="1">
                  <c:v>93.645401822700919</c:v>
                </c:pt>
              </c:numCache>
            </c:numRef>
          </c:val>
          <c:extLst xmlns:c16r2="http://schemas.microsoft.com/office/drawing/2015/06/chart">
            <c:ext xmlns:c16="http://schemas.microsoft.com/office/drawing/2014/chart" uri="{C3380CC4-5D6E-409C-BE32-E72D297353CC}">
              <c16:uniqueId val="{00000003-A2AC-4510-862B-8CD4CEF143B6}"/>
            </c:ext>
          </c:extLst>
        </c:ser>
        <c:ser>
          <c:idx val="4"/>
          <c:order val="4"/>
          <c:tx>
            <c:strRef>
              <c:f>Hoja1!$F$1</c:f>
              <c:strCache>
                <c:ptCount val="1"/>
                <c:pt idx="0">
                  <c:v>Ene-Sep’16: 61,568 solicitudes</c:v>
                </c:pt>
              </c:strCache>
            </c:strRef>
          </c:tx>
          <c:spPr>
            <a:solidFill>
              <a:schemeClr val="tx2">
                <a:lumMod val="75000"/>
              </a:schemeClr>
            </a:solidFill>
            <a:ln>
              <a:noFill/>
            </a:ln>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Hoja1!$A$2:$A$3</c:f>
              <c:strCache>
                <c:ptCount val="2"/>
                <c:pt idx="0">
                  <c:v>Sí</c:v>
                </c:pt>
                <c:pt idx="1">
                  <c:v>No</c:v>
                </c:pt>
              </c:strCache>
            </c:strRef>
          </c:cat>
          <c:val>
            <c:numRef>
              <c:f>Hoja1!$F$2:$F$3</c:f>
              <c:numCache>
                <c:formatCode>0.0</c:formatCode>
                <c:ptCount val="2"/>
                <c:pt idx="0">
                  <c:v>3.8055483367983367</c:v>
                </c:pt>
                <c:pt idx="1">
                  <c:v>96.194451663201662</c:v>
                </c:pt>
              </c:numCache>
            </c:numRef>
          </c:val>
          <c:extLst xmlns:c16r2="http://schemas.microsoft.com/office/drawing/2015/06/chart">
            <c:ext xmlns:c16="http://schemas.microsoft.com/office/drawing/2014/chart" uri="{C3380CC4-5D6E-409C-BE32-E72D297353CC}">
              <c16:uniqueId val="{00000000-214F-4A40-8115-20F881FF1130}"/>
            </c:ext>
          </c:extLst>
        </c:ser>
        <c:ser>
          <c:idx val="5"/>
          <c:order val="5"/>
          <c:tx>
            <c:strRef>
              <c:f>Hoja1!$G$1</c:f>
              <c:strCache>
                <c:ptCount val="1"/>
                <c:pt idx="0">
                  <c:v>Ene-Sep’17: 69,433 solicitudes</c:v>
                </c:pt>
              </c:strCache>
            </c:strRef>
          </c:tx>
          <c:spPr>
            <a:solidFill>
              <a:schemeClr val="accent2">
                <a:lumMod val="75000"/>
              </a:schemeClr>
            </a:solidFill>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Hoja1!$A$2:$A$3</c:f>
              <c:strCache>
                <c:ptCount val="2"/>
                <c:pt idx="0">
                  <c:v>Sí</c:v>
                </c:pt>
                <c:pt idx="1">
                  <c:v>No</c:v>
                </c:pt>
              </c:strCache>
            </c:strRef>
          </c:cat>
          <c:val>
            <c:numRef>
              <c:f>Hoja1!$G$2:$G$3</c:f>
              <c:numCache>
                <c:formatCode>0.0</c:formatCode>
                <c:ptCount val="2"/>
                <c:pt idx="0">
                  <c:v>1.6476315296760906</c:v>
                </c:pt>
                <c:pt idx="1">
                  <c:v>98.35236847032391</c:v>
                </c:pt>
              </c:numCache>
            </c:numRef>
          </c:val>
        </c:ser>
        <c:dLbls>
          <c:showLegendKey val="0"/>
          <c:showVal val="1"/>
          <c:showCatName val="0"/>
          <c:showSerName val="0"/>
          <c:showPercent val="0"/>
          <c:showBubbleSize val="0"/>
        </c:dLbls>
        <c:gapWidth val="150"/>
        <c:overlap val="-25"/>
        <c:axId val="387890560"/>
        <c:axId val="389080192"/>
      </c:barChart>
      <c:catAx>
        <c:axId val="387890560"/>
        <c:scaling>
          <c:orientation val="minMax"/>
        </c:scaling>
        <c:delete val="0"/>
        <c:axPos val="b"/>
        <c:numFmt formatCode="General" sourceLinked="0"/>
        <c:majorTickMark val="cross"/>
        <c:minorTickMark val="none"/>
        <c:tickLblPos val="nextTo"/>
        <c:crossAx val="389080192"/>
        <c:crosses val="autoZero"/>
        <c:auto val="1"/>
        <c:lblAlgn val="ctr"/>
        <c:lblOffset val="100"/>
        <c:noMultiLvlLbl val="0"/>
      </c:catAx>
      <c:valAx>
        <c:axId val="389080192"/>
        <c:scaling>
          <c:orientation val="minMax"/>
        </c:scaling>
        <c:delete val="1"/>
        <c:axPos val="l"/>
        <c:numFmt formatCode="0.0" sourceLinked="1"/>
        <c:majorTickMark val="none"/>
        <c:minorTickMark val="none"/>
        <c:tickLblPos val="none"/>
        <c:crossAx val="387890560"/>
        <c:crosses val="autoZero"/>
        <c:crossBetween val="between"/>
      </c:valAx>
    </c:plotArea>
    <c:legend>
      <c:legendPos val="t"/>
      <c:layout>
        <c:manualLayout>
          <c:xMode val="edge"/>
          <c:yMode val="edge"/>
          <c:x val="6.669397844683924E-3"/>
          <c:y val="1.8932177000982341E-2"/>
          <c:w val="0.98451213754027334"/>
          <c:h val="0.15256148688373133"/>
        </c:manualLayout>
      </c:layout>
      <c:overlay val="0"/>
    </c:legend>
    <c:plotVisOnly val="1"/>
    <c:dispBlanksAs val="gap"/>
    <c:showDLblsOverMax val="0"/>
  </c:chart>
  <c:txPr>
    <a:bodyPr/>
    <a:lstStyle/>
    <a:p>
      <a:pPr>
        <a:defRPr sz="1300" b="1">
          <a:latin typeface="Calibri" pitchFamily="34" charset="0"/>
        </a:defRPr>
      </a:pPr>
      <a:endParaRPr lang="es-MX"/>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Hoja1!$B$1</c:f>
              <c:strCache>
                <c:ptCount val="1"/>
                <c:pt idx="0">
                  <c:v>2006: 6,621
solicitudes</c:v>
                </c:pt>
              </c:strCache>
            </c:strRef>
          </c:tx>
          <c:spPr>
            <a:ln>
              <a:solidFill>
                <a:srgbClr val="CC0066"/>
              </a:solidFill>
            </a:ln>
          </c:spPr>
          <c:marker>
            <c:symbol val="diamond"/>
            <c:size val="7"/>
            <c:spPr>
              <a:solidFill>
                <a:srgbClr val="CC0066"/>
              </a:solidFill>
              <a:ln>
                <a:noFill/>
              </a:ln>
              <a:scene3d>
                <a:camera prst="orthographicFront"/>
                <a:lightRig rig="threePt" dir="t"/>
              </a:scene3d>
              <a:sp3d>
                <a:bevelT/>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Hoja1!$B$2:$B$13</c:f>
              <c:numCache>
                <c:formatCode>#,##0</c:formatCode>
                <c:ptCount val="12"/>
                <c:pt idx="0">
                  <c:v>348</c:v>
                </c:pt>
                <c:pt idx="1">
                  <c:v>373</c:v>
                </c:pt>
                <c:pt idx="2">
                  <c:v>464</c:v>
                </c:pt>
                <c:pt idx="3">
                  <c:v>430</c:v>
                </c:pt>
                <c:pt idx="4">
                  <c:v>558</c:v>
                </c:pt>
                <c:pt idx="5">
                  <c:v>574</c:v>
                </c:pt>
                <c:pt idx="6">
                  <c:v>490</c:v>
                </c:pt>
                <c:pt idx="7">
                  <c:v>718</c:v>
                </c:pt>
                <c:pt idx="8">
                  <c:v>603</c:v>
                </c:pt>
                <c:pt idx="9">
                  <c:v>746</c:v>
                </c:pt>
                <c:pt idx="10">
                  <c:v>940</c:v>
                </c:pt>
                <c:pt idx="11">
                  <c:v>377</c:v>
                </c:pt>
              </c:numCache>
            </c:numRef>
          </c:val>
          <c:smooth val="0"/>
        </c:ser>
        <c:ser>
          <c:idx val="1"/>
          <c:order val="1"/>
          <c:tx>
            <c:strRef>
              <c:f>Hoja1!$C$1</c:f>
              <c:strCache>
                <c:ptCount val="1"/>
                <c:pt idx="0">
                  <c:v>2007: 19,044
solicitudes</c:v>
                </c:pt>
              </c:strCache>
            </c:strRef>
          </c:tx>
          <c:spPr>
            <a:ln>
              <a:solidFill>
                <a:srgbClr val="FFC000"/>
              </a:solidFill>
            </a:ln>
          </c:spPr>
          <c:marker>
            <c:spPr>
              <a:solidFill>
                <a:srgbClr val="FFC000"/>
              </a:solidFill>
              <a:ln>
                <a:noFill/>
              </a:ln>
              <a:scene3d>
                <a:camera prst="orthographicFront"/>
                <a:lightRig rig="threePt" dir="t"/>
              </a:scene3d>
              <a:sp3d>
                <a:bevelT/>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Hoja1!$C$2:$C$13</c:f>
              <c:numCache>
                <c:formatCode>#,##0</c:formatCode>
                <c:ptCount val="12"/>
                <c:pt idx="0">
                  <c:v>1048</c:v>
                </c:pt>
                <c:pt idx="1">
                  <c:v>1287</c:v>
                </c:pt>
                <c:pt idx="2">
                  <c:v>1299</c:v>
                </c:pt>
                <c:pt idx="3">
                  <c:v>1501</c:v>
                </c:pt>
                <c:pt idx="4">
                  <c:v>1353</c:v>
                </c:pt>
                <c:pt idx="5">
                  <c:v>1332</c:v>
                </c:pt>
                <c:pt idx="6">
                  <c:v>1467</c:v>
                </c:pt>
                <c:pt idx="7">
                  <c:v>1661</c:v>
                </c:pt>
                <c:pt idx="8">
                  <c:v>1843</c:v>
                </c:pt>
                <c:pt idx="9">
                  <c:v>2999</c:v>
                </c:pt>
                <c:pt idx="10">
                  <c:v>2323</c:v>
                </c:pt>
                <c:pt idx="11">
                  <c:v>931</c:v>
                </c:pt>
              </c:numCache>
            </c:numRef>
          </c:val>
          <c:smooth val="0"/>
        </c:ser>
        <c:ser>
          <c:idx val="2"/>
          <c:order val="2"/>
          <c:tx>
            <c:strRef>
              <c:f>Hoja1!$D$1</c:f>
              <c:strCache>
                <c:ptCount val="1"/>
                <c:pt idx="0">
                  <c:v>2008: 41,164
solicitudes</c:v>
                </c:pt>
              </c:strCache>
            </c:strRef>
          </c:tx>
          <c:spPr>
            <a:ln>
              <a:solidFill>
                <a:srgbClr val="39639D"/>
              </a:solidFill>
            </a:ln>
          </c:spPr>
          <c:marker>
            <c:spPr>
              <a:solidFill>
                <a:srgbClr val="39639D"/>
              </a:solidFill>
              <a:ln>
                <a:noFill/>
              </a:ln>
              <a:scene3d>
                <a:camera prst="orthographicFront"/>
                <a:lightRig rig="threePt" dir="t"/>
              </a:scene3d>
              <a:sp3d>
                <a:bevelT/>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Hoja1!$D$2:$D$13</c:f>
              <c:numCache>
                <c:formatCode>#,##0</c:formatCode>
                <c:ptCount val="12"/>
                <c:pt idx="0">
                  <c:v>2081</c:v>
                </c:pt>
                <c:pt idx="1">
                  <c:v>1831</c:v>
                </c:pt>
                <c:pt idx="2">
                  <c:v>2193</c:v>
                </c:pt>
                <c:pt idx="3">
                  <c:v>3526</c:v>
                </c:pt>
                <c:pt idx="4">
                  <c:v>4238</c:v>
                </c:pt>
                <c:pt idx="5">
                  <c:v>4996</c:v>
                </c:pt>
                <c:pt idx="6">
                  <c:v>3650</c:v>
                </c:pt>
                <c:pt idx="7">
                  <c:v>3832</c:v>
                </c:pt>
                <c:pt idx="8">
                  <c:v>3520</c:v>
                </c:pt>
                <c:pt idx="9">
                  <c:v>4149</c:v>
                </c:pt>
                <c:pt idx="10">
                  <c:v>3887</c:v>
                </c:pt>
                <c:pt idx="11">
                  <c:v>3261</c:v>
                </c:pt>
              </c:numCache>
            </c:numRef>
          </c:val>
          <c:smooth val="0"/>
        </c:ser>
        <c:ser>
          <c:idx val="3"/>
          <c:order val="3"/>
          <c:tx>
            <c:strRef>
              <c:f>Hoja1!$E$1</c:f>
              <c:strCache>
                <c:ptCount val="1"/>
                <c:pt idx="0">
                  <c:v>2009: 96,233
solicitudes</c:v>
                </c:pt>
              </c:strCache>
            </c:strRef>
          </c:tx>
          <c:spPr>
            <a:ln>
              <a:solidFill>
                <a:srgbClr val="A6A6A6"/>
              </a:solidFill>
            </a:ln>
          </c:spPr>
          <c:marker>
            <c:symbol val="circle"/>
            <c:size val="7"/>
            <c:spPr>
              <a:solidFill>
                <a:srgbClr val="A6A6A6"/>
              </a:solidFill>
              <a:ln w="15875">
                <a:noFill/>
              </a:ln>
              <a:scene3d>
                <a:camera prst="orthographicFront"/>
                <a:lightRig rig="threePt" dir="t"/>
              </a:scene3d>
              <a:sp3d>
                <a:bevelT/>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Hoja1!$E$2:$E$13</c:f>
              <c:numCache>
                <c:formatCode>#,##0</c:formatCode>
                <c:ptCount val="12"/>
                <c:pt idx="0">
                  <c:v>2942</c:v>
                </c:pt>
                <c:pt idx="1">
                  <c:v>4447</c:v>
                </c:pt>
                <c:pt idx="2">
                  <c:v>6832</c:v>
                </c:pt>
                <c:pt idx="3">
                  <c:v>8074</c:v>
                </c:pt>
                <c:pt idx="4">
                  <c:v>9151</c:v>
                </c:pt>
                <c:pt idx="5">
                  <c:v>13898</c:v>
                </c:pt>
                <c:pt idx="6">
                  <c:v>8191</c:v>
                </c:pt>
                <c:pt idx="7">
                  <c:v>9888</c:v>
                </c:pt>
                <c:pt idx="8">
                  <c:v>6665</c:v>
                </c:pt>
                <c:pt idx="9">
                  <c:v>10750</c:v>
                </c:pt>
                <c:pt idx="10">
                  <c:v>8286</c:v>
                </c:pt>
                <c:pt idx="11">
                  <c:v>7109</c:v>
                </c:pt>
              </c:numCache>
            </c:numRef>
          </c:val>
          <c:smooth val="0"/>
        </c:ser>
        <c:ser>
          <c:idx val="4"/>
          <c:order val="4"/>
          <c:tx>
            <c:strRef>
              <c:f>Hoja1!$F$1</c:f>
              <c:strCache>
                <c:ptCount val="1"/>
                <c:pt idx="0">
                  <c:v>2010: 89,571
solicitudes</c:v>
                </c:pt>
              </c:strCache>
            </c:strRef>
          </c:tx>
          <c:spPr>
            <a:ln>
              <a:solidFill>
                <a:srgbClr val="996633"/>
              </a:solidFill>
            </a:ln>
          </c:spPr>
          <c:marker>
            <c:symbol val="star"/>
            <c:size val="8"/>
            <c:spPr>
              <a:noFill/>
              <a:ln w="12700">
                <a:solidFill>
                  <a:srgbClr val="996633"/>
                </a:solidFill>
              </a:ln>
              <a:scene3d>
                <a:camera prst="orthographicFront"/>
                <a:lightRig rig="threePt" dir="t"/>
              </a:scene3d>
              <a:sp3d>
                <a:bevelT/>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Hoja1!$F$2:$F$13</c:f>
              <c:numCache>
                <c:formatCode>#,##0</c:formatCode>
                <c:ptCount val="12"/>
                <c:pt idx="0">
                  <c:v>7733</c:v>
                </c:pt>
                <c:pt idx="1">
                  <c:v>7514</c:v>
                </c:pt>
                <c:pt idx="2">
                  <c:v>6814</c:v>
                </c:pt>
                <c:pt idx="3">
                  <c:v>6521</c:v>
                </c:pt>
                <c:pt idx="4">
                  <c:v>5694</c:v>
                </c:pt>
                <c:pt idx="5">
                  <c:v>10198</c:v>
                </c:pt>
                <c:pt idx="6">
                  <c:v>7680</c:v>
                </c:pt>
                <c:pt idx="7">
                  <c:v>7852</c:v>
                </c:pt>
                <c:pt idx="8">
                  <c:v>8463</c:v>
                </c:pt>
                <c:pt idx="9">
                  <c:v>7544</c:v>
                </c:pt>
                <c:pt idx="10">
                  <c:v>8478</c:v>
                </c:pt>
                <c:pt idx="11">
                  <c:v>5080</c:v>
                </c:pt>
              </c:numCache>
            </c:numRef>
          </c:val>
          <c:smooth val="0"/>
        </c:ser>
        <c:ser>
          <c:idx val="5"/>
          <c:order val="5"/>
          <c:tx>
            <c:strRef>
              <c:f>Hoja1!$G$1</c:f>
              <c:strCache>
                <c:ptCount val="1"/>
                <c:pt idx="0">
                  <c:v>2011: 94,048
solicitudes</c:v>
                </c:pt>
              </c:strCache>
            </c:strRef>
          </c:tx>
          <c:spPr>
            <a:ln>
              <a:solidFill>
                <a:srgbClr val="00B050"/>
              </a:solidFill>
            </a:ln>
          </c:spPr>
          <c:marker>
            <c:symbol val="diamond"/>
            <c:size val="7"/>
            <c:spPr>
              <a:solidFill>
                <a:srgbClr val="00B050"/>
              </a:solidFill>
              <a:ln>
                <a:solidFill>
                  <a:srgbClr val="00B050"/>
                </a:solidFill>
              </a:ln>
              <a:scene3d>
                <a:camera prst="orthographicFront"/>
                <a:lightRig rig="soft" dir="t"/>
              </a:scene3d>
              <a:sp3d>
                <a:bevelT/>
                <a:bevelB/>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Hoja1!$G$2:$G$13</c:f>
              <c:numCache>
                <c:formatCode>#,##0</c:formatCode>
                <c:ptCount val="12"/>
                <c:pt idx="0">
                  <c:v>6867</c:v>
                </c:pt>
                <c:pt idx="1">
                  <c:v>8106</c:v>
                </c:pt>
                <c:pt idx="2">
                  <c:v>10689</c:v>
                </c:pt>
                <c:pt idx="3">
                  <c:v>7339</c:v>
                </c:pt>
                <c:pt idx="4">
                  <c:v>8271</c:v>
                </c:pt>
                <c:pt idx="5">
                  <c:v>8200</c:v>
                </c:pt>
                <c:pt idx="6">
                  <c:v>4249</c:v>
                </c:pt>
                <c:pt idx="7">
                  <c:v>10445</c:v>
                </c:pt>
                <c:pt idx="8">
                  <c:v>7330</c:v>
                </c:pt>
                <c:pt idx="9">
                  <c:v>8214</c:v>
                </c:pt>
                <c:pt idx="10">
                  <c:v>9172</c:v>
                </c:pt>
                <c:pt idx="11">
                  <c:v>5166</c:v>
                </c:pt>
              </c:numCache>
            </c:numRef>
          </c:val>
          <c:smooth val="0"/>
        </c:ser>
        <c:ser>
          <c:idx val="6"/>
          <c:order val="6"/>
          <c:tx>
            <c:strRef>
              <c:f>Hoja1!$H$1</c:f>
              <c:strCache>
                <c:ptCount val="1"/>
                <c:pt idx="0">
                  <c:v>2012: 91,576
solicitudes</c:v>
                </c:pt>
              </c:strCache>
            </c:strRef>
          </c:tx>
          <c:spPr>
            <a:ln>
              <a:solidFill>
                <a:srgbClr val="00B0F0"/>
              </a:solidFill>
            </a:ln>
          </c:spPr>
          <c:marker>
            <c:spPr>
              <a:solidFill>
                <a:srgbClr val="00B0F0"/>
              </a:solidFill>
              <a:ln>
                <a:noFill/>
              </a:ln>
              <a:scene3d>
                <a:camera prst="orthographicFront"/>
                <a:lightRig rig="threePt" dir="t"/>
              </a:scene3d>
              <a:sp3d>
                <a:bevelT/>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Hoja1!$H$2:$H$13</c:f>
              <c:numCache>
                <c:formatCode>#,##0</c:formatCode>
                <c:ptCount val="12"/>
                <c:pt idx="0">
                  <c:v>8880</c:v>
                </c:pt>
                <c:pt idx="1">
                  <c:v>8502</c:v>
                </c:pt>
                <c:pt idx="2">
                  <c:v>8262</c:v>
                </c:pt>
                <c:pt idx="3">
                  <c:v>6918</c:v>
                </c:pt>
                <c:pt idx="4">
                  <c:v>8124</c:v>
                </c:pt>
                <c:pt idx="5">
                  <c:v>8677</c:v>
                </c:pt>
                <c:pt idx="6">
                  <c:v>6214</c:v>
                </c:pt>
                <c:pt idx="7">
                  <c:v>8728</c:v>
                </c:pt>
                <c:pt idx="8">
                  <c:v>5819</c:v>
                </c:pt>
                <c:pt idx="9">
                  <c:v>10105</c:v>
                </c:pt>
                <c:pt idx="10">
                  <c:v>8065</c:v>
                </c:pt>
                <c:pt idx="11">
                  <c:v>3282</c:v>
                </c:pt>
              </c:numCache>
            </c:numRef>
          </c:val>
          <c:smooth val="0"/>
        </c:ser>
        <c:ser>
          <c:idx val="7"/>
          <c:order val="7"/>
          <c:tx>
            <c:strRef>
              <c:f>Hoja1!$I$1</c:f>
              <c:strCache>
                <c:ptCount val="1"/>
                <c:pt idx="0">
                  <c:v>2013: 103,470
solicitudes</c:v>
                </c:pt>
              </c:strCache>
            </c:strRef>
          </c:tx>
          <c:spPr>
            <a:ln>
              <a:solidFill>
                <a:srgbClr val="EB641B"/>
              </a:solidFill>
            </a:ln>
          </c:spPr>
          <c:marker>
            <c:symbol val="triangle"/>
            <c:size val="7"/>
            <c:spPr>
              <a:solidFill>
                <a:srgbClr val="EB641B"/>
              </a:solidFill>
              <a:ln>
                <a:noFill/>
              </a:ln>
              <a:scene3d>
                <a:camera prst="orthographicFront"/>
                <a:lightRig rig="threePt" dir="t"/>
              </a:scene3d>
              <a:sp3d>
                <a:bevelT/>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Hoja1!$I$2:$I$13</c:f>
              <c:numCache>
                <c:formatCode>#,##0</c:formatCode>
                <c:ptCount val="12"/>
                <c:pt idx="0">
                  <c:v>10596</c:v>
                </c:pt>
                <c:pt idx="1">
                  <c:v>8346</c:v>
                </c:pt>
                <c:pt idx="2">
                  <c:v>6157</c:v>
                </c:pt>
                <c:pt idx="3">
                  <c:v>10621</c:v>
                </c:pt>
                <c:pt idx="4">
                  <c:v>8988</c:v>
                </c:pt>
                <c:pt idx="5">
                  <c:v>9991</c:v>
                </c:pt>
                <c:pt idx="6">
                  <c:v>6531</c:v>
                </c:pt>
                <c:pt idx="7">
                  <c:v>10800</c:v>
                </c:pt>
                <c:pt idx="8">
                  <c:v>7511</c:v>
                </c:pt>
                <c:pt idx="9">
                  <c:v>10270</c:v>
                </c:pt>
                <c:pt idx="10">
                  <c:v>8674</c:v>
                </c:pt>
                <c:pt idx="11">
                  <c:v>4985</c:v>
                </c:pt>
              </c:numCache>
            </c:numRef>
          </c:val>
          <c:smooth val="0"/>
        </c:ser>
        <c:ser>
          <c:idx val="8"/>
          <c:order val="8"/>
          <c:tx>
            <c:strRef>
              <c:f>Hoja1!$J$1</c:f>
              <c:strCache>
                <c:ptCount val="1"/>
                <c:pt idx="0">
                  <c:v>2014: 111,964
solicitudes</c:v>
                </c:pt>
              </c:strCache>
            </c:strRef>
          </c:tx>
          <c:spPr>
            <a:ln>
              <a:solidFill>
                <a:srgbClr val="009999"/>
              </a:solidFill>
            </a:ln>
          </c:spPr>
          <c:marker>
            <c:symbol val="circle"/>
            <c:size val="7"/>
            <c:spPr>
              <a:solidFill>
                <a:srgbClr val="009999"/>
              </a:solidFill>
              <a:ln>
                <a:noFill/>
              </a:ln>
              <a:scene3d>
                <a:camera prst="orthographicFront"/>
                <a:lightRig rig="threePt" dir="t"/>
              </a:scene3d>
              <a:sp3d>
                <a:bevelT w="165100" prst="coolSlant"/>
                <a:bevelB w="165100" prst="coolSlant"/>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Hoja1!$J$2:$J$13</c:f>
              <c:numCache>
                <c:formatCode>#,##0</c:formatCode>
                <c:ptCount val="12"/>
                <c:pt idx="0">
                  <c:v>11398</c:v>
                </c:pt>
                <c:pt idx="1">
                  <c:v>9738</c:v>
                </c:pt>
                <c:pt idx="2">
                  <c:v>10790</c:v>
                </c:pt>
                <c:pt idx="3">
                  <c:v>8214</c:v>
                </c:pt>
                <c:pt idx="4">
                  <c:v>8515</c:v>
                </c:pt>
                <c:pt idx="5">
                  <c:v>9721</c:v>
                </c:pt>
                <c:pt idx="6">
                  <c:v>5863</c:v>
                </c:pt>
                <c:pt idx="7">
                  <c:v>11069</c:v>
                </c:pt>
                <c:pt idx="8">
                  <c:v>9141</c:v>
                </c:pt>
                <c:pt idx="9">
                  <c:v>11553</c:v>
                </c:pt>
                <c:pt idx="10">
                  <c:v>10000</c:v>
                </c:pt>
                <c:pt idx="11">
                  <c:v>5962</c:v>
                </c:pt>
              </c:numCache>
            </c:numRef>
          </c:val>
          <c:smooth val="0"/>
        </c:ser>
        <c:ser>
          <c:idx val="9"/>
          <c:order val="9"/>
          <c:tx>
            <c:strRef>
              <c:f>Hoja1!$K$1</c:f>
              <c:strCache>
                <c:ptCount val="1"/>
                <c:pt idx="0">
                  <c:v>2015: 106,525
solicitudes</c:v>
                </c:pt>
              </c:strCache>
            </c:strRef>
          </c:tx>
          <c:spPr>
            <a:ln>
              <a:solidFill>
                <a:srgbClr val="33CCCC"/>
              </a:solidFill>
            </a:ln>
          </c:spPr>
          <c:marker>
            <c:symbol val="star"/>
            <c:size val="7"/>
            <c:spPr>
              <a:noFill/>
              <a:ln>
                <a:solidFill>
                  <a:srgbClr val="33CCCC"/>
                </a:solidFill>
              </a:ln>
              <a:scene3d>
                <a:camera prst="orthographicFront"/>
                <a:lightRig rig="threePt" dir="t"/>
              </a:scene3d>
              <a:sp3d>
                <a:bevelT/>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Hoja1!$K$2:$K$13</c:f>
              <c:numCache>
                <c:formatCode>#,##0</c:formatCode>
                <c:ptCount val="12"/>
                <c:pt idx="0">
                  <c:v>8076</c:v>
                </c:pt>
                <c:pt idx="1">
                  <c:v>9099</c:v>
                </c:pt>
                <c:pt idx="2">
                  <c:v>10401</c:v>
                </c:pt>
                <c:pt idx="3">
                  <c:v>9123</c:v>
                </c:pt>
                <c:pt idx="4">
                  <c:v>7903</c:v>
                </c:pt>
                <c:pt idx="5">
                  <c:v>8815</c:v>
                </c:pt>
                <c:pt idx="6">
                  <c:v>5363</c:v>
                </c:pt>
                <c:pt idx="7">
                  <c:v>13039</c:v>
                </c:pt>
                <c:pt idx="8">
                  <c:v>7755</c:v>
                </c:pt>
                <c:pt idx="9">
                  <c:v>10815</c:v>
                </c:pt>
                <c:pt idx="10">
                  <c:v>10930</c:v>
                </c:pt>
                <c:pt idx="11">
                  <c:v>5206</c:v>
                </c:pt>
              </c:numCache>
            </c:numRef>
          </c:val>
          <c:smooth val="0"/>
        </c:ser>
        <c:ser>
          <c:idx val="10"/>
          <c:order val="10"/>
          <c:tx>
            <c:strRef>
              <c:f>Hoja1!$L$1</c:f>
              <c:strCache>
                <c:ptCount val="1"/>
                <c:pt idx="0">
                  <c:v>2016: 127,020
solicitudes</c:v>
                </c:pt>
              </c:strCache>
            </c:strRef>
          </c:tx>
          <c:spPr>
            <a:ln>
              <a:solidFill>
                <a:srgbClr val="1F497D">
                  <a:lumMod val="75000"/>
                </a:srgbClr>
              </a:solidFill>
            </a:ln>
          </c:spPr>
          <c:marker>
            <c:spPr>
              <a:solidFill>
                <a:srgbClr val="1F497D">
                  <a:lumMod val="75000"/>
                </a:srgbClr>
              </a:solidFill>
              <a:ln>
                <a:noFill/>
              </a:ln>
              <a:scene3d>
                <a:camera prst="orthographicFront"/>
                <a:lightRig rig="threePt" dir="t"/>
              </a:scene3d>
              <a:sp3d>
                <a:bevelT/>
                <a:bevelB/>
              </a:sp3d>
            </c:spPr>
          </c:marker>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Hoja1!$L$2:$L$13</c:f>
              <c:numCache>
                <c:formatCode>#,##0</c:formatCode>
                <c:ptCount val="12"/>
                <c:pt idx="0">
                  <c:v>10413</c:v>
                </c:pt>
                <c:pt idx="1">
                  <c:v>12499</c:v>
                </c:pt>
                <c:pt idx="2">
                  <c:v>10683</c:v>
                </c:pt>
                <c:pt idx="3">
                  <c:v>11546</c:v>
                </c:pt>
                <c:pt idx="4">
                  <c:v>17465</c:v>
                </c:pt>
                <c:pt idx="5">
                  <c:v>10022</c:v>
                </c:pt>
                <c:pt idx="6">
                  <c:v>5289</c:v>
                </c:pt>
                <c:pt idx="7">
                  <c:v>13934</c:v>
                </c:pt>
                <c:pt idx="8">
                  <c:v>10169</c:v>
                </c:pt>
                <c:pt idx="9">
                  <c:v>10122</c:v>
                </c:pt>
                <c:pt idx="10">
                  <c:v>10281</c:v>
                </c:pt>
                <c:pt idx="11">
                  <c:v>4597</c:v>
                </c:pt>
              </c:numCache>
            </c:numRef>
          </c:val>
          <c:smooth val="0"/>
        </c:ser>
        <c:ser>
          <c:idx val="11"/>
          <c:order val="11"/>
          <c:tx>
            <c:strRef>
              <c:f>Hoja1!$M$1</c:f>
              <c:strCache>
                <c:ptCount val="1"/>
                <c:pt idx="0">
                  <c:v>Ene-Sep’17: 112,903
solicitudes</c:v>
                </c:pt>
              </c:strCache>
            </c:strRef>
          </c:tx>
          <c:cat>
            <c:strRef>
              <c:f>Hoja1!$A$2:$A$13</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Hoja1!$M$2:$M$13</c:f>
              <c:numCache>
                <c:formatCode>#,##0</c:formatCode>
                <c:ptCount val="12"/>
                <c:pt idx="0">
                  <c:v>11908</c:v>
                </c:pt>
                <c:pt idx="1">
                  <c:v>12697</c:v>
                </c:pt>
                <c:pt idx="2">
                  <c:v>14854</c:v>
                </c:pt>
                <c:pt idx="3">
                  <c:v>10165</c:v>
                </c:pt>
                <c:pt idx="4">
                  <c:v>13362</c:v>
                </c:pt>
                <c:pt idx="5">
                  <c:v>13303</c:v>
                </c:pt>
                <c:pt idx="6">
                  <c:v>10625</c:v>
                </c:pt>
                <c:pt idx="7">
                  <c:v>15987</c:v>
                </c:pt>
                <c:pt idx="8">
                  <c:v>10002</c:v>
                </c:pt>
              </c:numCache>
            </c:numRef>
          </c:val>
          <c:smooth val="0"/>
        </c:ser>
        <c:dLbls>
          <c:showLegendKey val="0"/>
          <c:showVal val="0"/>
          <c:showCatName val="0"/>
          <c:showSerName val="0"/>
          <c:showPercent val="0"/>
          <c:showBubbleSize val="0"/>
        </c:dLbls>
        <c:marker val="1"/>
        <c:smooth val="0"/>
        <c:axId val="251524224"/>
        <c:axId val="251397632"/>
      </c:lineChart>
      <c:catAx>
        <c:axId val="251524224"/>
        <c:scaling>
          <c:orientation val="minMax"/>
        </c:scaling>
        <c:delete val="0"/>
        <c:axPos val="b"/>
        <c:numFmt formatCode="General" sourceLinked="1"/>
        <c:majorTickMark val="none"/>
        <c:minorTickMark val="none"/>
        <c:tickLblPos val="nextTo"/>
        <c:txPr>
          <a:bodyPr rot="0" vert="horz"/>
          <a:lstStyle/>
          <a:p>
            <a:pPr>
              <a:defRPr/>
            </a:pPr>
            <a:endParaRPr lang="es-MX"/>
          </a:p>
        </c:txPr>
        <c:crossAx val="251397632"/>
        <c:crosses val="autoZero"/>
        <c:auto val="1"/>
        <c:lblAlgn val="ctr"/>
        <c:lblOffset val="100"/>
        <c:noMultiLvlLbl val="0"/>
      </c:catAx>
      <c:valAx>
        <c:axId val="251397632"/>
        <c:scaling>
          <c:orientation val="minMax"/>
          <c:max val="20000"/>
        </c:scaling>
        <c:delete val="0"/>
        <c:axPos val="l"/>
        <c:majorGridlines/>
        <c:numFmt formatCode="#,##0" sourceLinked="0"/>
        <c:majorTickMark val="cross"/>
        <c:minorTickMark val="none"/>
        <c:tickLblPos val="nextTo"/>
        <c:crossAx val="251524224"/>
        <c:crosses val="autoZero"/>
        <c:crossBetween val="between"/>
        <c:majorUnit val="10000"/>
      </c:valAx>
      <c:dTable>
        <c:showHorzBorder val="1"/>
        <c:showVertBorder val="1"/>
        <c:showOutline val="1"/>
        <c:showKeys val="1"/>
        <c:txPr>
          <a:bodyPr/>
          <a:lstStyle/>
          <a:p>
            <a:pPr rtl="0">
              <a:defRPr sz="1000"/>
            </a:pPr>
            <a:endParaRPr lang="es-MX"/>
          </a:p>
        </c:txPr>
      </c:dTable>
    </c:plotArea>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title>
      <c:tx>
        <c:rich>
          <a:bodyPr/>
          <a:lstStyle/>
          <a:p>
            <a:pPr>
              <a:defRPr sz="1300" u="sng"/>
            </a:pPr>
            <a:r>
              <a:rPr lang="es-ES" sz="1300" u="sng" dirty="0"/>
              <a:t>Porcentajes</a:t>
            </a:r>
          </a:p>
        </c:rich>
      </c:tx>
      <c:layout>
        <c:manualLayout>
          <c:xMode val="edge"/>
          <c:yMode val="edge"/>
          <c:x val="0.43785621042106432"/>
          <c:y val="0.19217968944105726"/>
        </c:manualLayout>
      </c:layout>
      <c:overlay val="0"/>
    </c:title>
    <c:autoTitleDeleted val="0"/>
    <c:plotArea>
      <c:layout>
        <c:manualLayout>
          <c:layoutTarget val="inner"/>
          <c:xMode val="edge"/>
          <c:yMode val="edge"/>
          <c:x val="0.28708851777705058"/>
          <c:y val="0.24818274861125741"/>
          <c:w val="0.6791952512486833"/>
          <c:h val="0.72126951473503709"/>
        </c:manualLayout>
      </c:layout>
      <c:barChart>
        <c:barDir val="bar"/>
        <c:grouping val="clustered"/>
        <c:varyColors val="0"/>
        <c:ser>
          <c:idx val="0"/>
          <c:order val="0"/>
          <c:tx>
            <c:strRef>
              <c:f>Hoja1!$B$1</c:f>
              <c:strCache>
                <c:ptCount val="1"/>
                <c:pt idx="0">
                  <c:v>Ene-Sep’12: 43,164 solicitudes</c:v>
                </c:pt>
              </c:strCache>
            </c:strRef>
          </c:tx>
          <c:spPr>
            <a:solidFill>
              <a:srgbClr val="00B0F0"/>
            </a:solidFill>
            <a:ln>
              <a:noFill/>
            </a:ln>
            <a:effectLst>
              <a:outerShdw blurRad="76200" dist="12700" dir="8100000" sy="-23000" kx="800400" algn="br"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Hoja1!$A$2:$A$4</c:f>
              <c:strCache>
                <c:ptCount val="3"/>
                <c:pt idx="0">
                  <c:v>Sí y pagó</c:v>
                </c:pt>
                <c:pt idx="1">
                  <c:v>Sí y no pagó</c:v>
                </c:pt>
                <c:pt idx="2">
                  <c:v>No</c:v>
                </c:pt>
              </c:strCache>
            </c:strRef>
          </c:cat>
          <c:val>
            <c:numRef>
              <c:f>Hoja1!$B$2:$B$4</c:f>
              <c:numCache>
                <c:formatCode>0.0</c:formatCode>
                <c:ptCount val="3"/>
                <c:pt idx="0">
                  <c:v>1.8649800759892505</c:v>
                </c:pt>
                <c:pt idx="1">
                  <c:v>4.6497080900750625</c:v>
                </c:pt>
                <c:pt idx="2">
                  <c:v>93.485311833935697</c:v>
                </c:pt>
              </c:numCache>
            </c:numRef>
          </c:val>
          <c:extLst xmlns:c16r2="http://schemas.microsoft.com/office/drawing/2015/06/chart">
            <c:ext xmlns:c16="http://schemas.microsoft.com/office/drawing/2014/chart" uri="{C3380CC4-5D6E-409C-BE32-E72D297353CC}">
              <c16:uniqueId val="{00000000-11AA-4030-BE03-1DF9CA5F0827}"/>
            </c:ext>
          </c:extLst>
        </c:ser>
        <c:ser>
          <c:idx val="1"/>
          <c:order val="1"/>
          <c:tx>
            <c:strRef>
              <c:f>Hoja1!$C$1</c:f>
              <c:strCache>
                <c:ptCount val="1"/>
                <c:pt idx="0">
                  <c:v>Ene-Sep’13: 46,123 solicitudes</c:v>
                </c:pt>
              </c:strCache>
            </c:strRef>
          </c:tx>
          <c:spPr>
            <a:solidFill>
              <a:srgbClr val="EB641B"/>
            </a:solidFill>
            <a:ln>
              <a:noFill/>
            </a:ln>
            <a:effectLst>
              <a:outerShdw blurRad="76200" dist="12700" dir="8100000" sy="-23000" kx="800400" algn="br"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Hoja1!$A$2:$A$4</c:f>
              <c:strCache>
                <c:ptCount val="3"/>
                <c:pt idx="0">
                  <c:v>Sí y pagó</c:v>
                </c:pt>
                <c:pt idx="1">
                  <c:v>Sí y no pagó</c:v>
                </c:pt>
                <c:pt idx="2">
                  <c:v>No</c:v>
                </c:pt>
              </c:strCache>
            </c:strRef>
          </c:cat>
          <c:val>
            <c:numRef>
              <c:f>Hoja1!$C$2:$C$4</c:f>
              <c:numCache>
                <c:formatCode>0.0</c:formatCode>
                <c:ptCount val="3"/>
                <c:pt idx="0">
                  <c:v>1.8884287665589836</c:v>
                </c:pt>
                <c:pt idx="1">
                  <c:v>4.6180864210914292</c:v>
                </c:pt>
                <c:pt idx="2">
                  <c:v>93.493484812349593</c:v>
                </c:pt>
              </c:numCache>
            </c:numRef>
          </c:val>
          <c:extLst xmlns:c16r2="http://schemas.microsoft.com/office/drawing/2015/06/chart">
            <c:ext xmlns:c16="http://schemas.microsoft.com/office/drawing/2014/chart" uri="{C3380CC4-5D6E-409C-BE32-E72D297353CC}">
              <c16:uniqueId val="{00000001-11AA-4030-BE03-1DF9CA5F0827}"/>
            </c:ext>
          </c:extLst>
        </c:ser>
        <c:ser>
          <c:idx val="2"/>
          <c:order val="2"/>
          <c:tx>
            <c:strRef>
              <c:f>Hoja1!$D$1</c:f>
              <c:strCache>
                <c:ptCount val="1"/>
                <c:pt idx="0">
                  <c:v>Ene-Sep’14: 50,642 solicitudes</c:v>
                </c:pt>
              </c:strCache>
            </c:strRef>
          </c:tx>
          <c:spPr>
            <a:solidFill>
              <a:srgbClr val="009999"/>
            </a:solidFill>
            <a:ln>
              <a:noFill/>
            </a:ln>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Hoja1!$A$2:$A$4</c:f>
              <c:strCache>
                <c:ptCount val="3"/>
                <c:pt idx="0">
                  <c:v>Sí y pagó</c:v>
                </c:pt>
                <c:pt idx="1">
                  <c:v>Sí y no pagó</c:v>
                </c:pt>
                <c:pt idx="2">
                  <c:v>No</c:v>
                </c:pt>
              </c:strCache>
            </c:strRef>
          </c:cat>
          <c:val>
            <c:numRef>
              <c:f>Hoja1!$D$2:$D$4</c:f>
              <c:numCache>
                <c:formatCode>0.0</c:formatCode>
                <c:ptCount val="3"/>
                <c:pt idx="0">
                  <c:v>1.5777417953477351</c:v>
                </c:pt>
                <c:pt idx="1">
                  <c:v>3.7004857628055761</c:v>
                </c:pt>
                <c:pt idx="2">
                  <c:v>94.721772441846682</c:v>
                </c:pt>
              </c:numCache>
            </c:numRef>
          </c:val>
          <c:extLst xmlns:c16r2="http://schemas.microsoft.com/office/drawing/2015/06/chart">
            <c:ext xmlns:c16="http://schemas.microsoft.com/office/drawing/2014/chart" uri="{C3380CC4-5D6E-409C-BE32-E72D297353CC}">
              <c16:uniqueId val="{00000002-11AA-4030-BE03-1DF9CA5F0827}"/>
            </c:ext>
          </c:extLst>
        </c:ser>
        <c:ser>
          <c:idx val="3"/>
          <c:order val="3"/>
          <c:tx>
            <c:strRef>
              <c:f>Hoja1!$E$1</c:f>
              <c:strCache>
                <c:ptCount val="1"/>
                <c:pt idx="0">
                  <c:v>Ene-Sep’15: 48,280 solicitudes</c:v>
                </c:pt>
              </c:strCache>
            </c:strRef>
          </c:tx>
          <c:spPr>
            <a:solidFill>
              <a:srgbClr val="33CCCC"/>
            </a:solidFill>
            <a:ln>
              <a:noFill/>
            </a:ln>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Hoja1!$A$2:$A$4</c:f>
              <c:strCache>
                <c:ptCount val="3"/>
                <c:pt idx="0">
                  <c:v>Sí y pagó</c:v>
                </c:pt>
                <c:pt idx="1">
                  <c:v>Sí y no pagó</c:v>
                </c:pt>
                <c:pt idx="2">
                  <c:v>No</c:v>
                </c:pt>
              </c:strCache>
            </c:strRef>
          </c:cat>
          <c:val>
            <c:numRef>
              <c:f>Hoja1!$E$2:$E$4</c:f>
              <c:numCache>
                <c:formatCode>0.0</c:formatCode>
                <c:ptCount val="3"/>
                <c:pt idx="0">
                  <c:v>1.9884009942004972</c:v>
                </c:pt>
                <c:pt idx="1">
                  <c:v>4.3661971830985911</c:v>
                </c:pt>
                <c:pt idx="2">
                  <c:v>93.645401822700919</c:v>
                </c:pt>
              </c:numCache>
            </c:numRef>
          </c:val>
          <c:extLst xmlns:c16r2="http://schemas.microsoft.com/office/drawing/2015/06/chart">
            <c:ext xmlns:c16="http://schemas.microsoft.com/office/drawing/2014/chart" uri="{C3380CC4-5D6E-409C-BE32-E72D297353CC}">
              <c16:uniqueId val="{00000003-11AA-4030-BE03-1DF9CA5F0827}"/>
            </c:ext>
          </c:extLst>
        </c:ser>
        <c:ser>
          <c:idx val="4"/>
          <c:order val="4"/>
          <c:tx>
            <c:strRef>
              <c:f>Hoja1!$F$1</c:f>
              <c:strCache>
                <c:ptCount val="1"/>
                <c:pt idx="0">
                  <c:v>Ene-Sep’16: 61,568 solicitudes</c:v>
                </c:pt>
              </c:strCache>
            </c:strRef>
          </c:tx>
          <c:spPr>
            <a:solidFill>
              <a:srgbClr val="1F497D">
                <a:lumMod val="75000"/>
              </a:srgbClr>
            </a:solidFill>
            <a:ln>
              <a:noFill/>
            </a:ln>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Hoja1!$A$2:$A$4</c:f>
              <c:strCache>
                <c:ptCount val="3"/>
                <c:pt idx="0">
                  <c:v>Sí y pagó</c:v>
                </c:pt>
                <c:pt idx="1">
                  <c:v>Sí y no pagó</c:v>
                </c:pt>
                <c:pt idx="2">
                  <c:v>No</c:v>
                </c:pt>
              </c:strCache>
            </c:strRef>
          </c:cat>
          <c:val>
            <c:numRef>
              <c:f>Hoja1!$F$2:$F$4</c:f>
              <c:numCache>
                <c:formatCode>0.0</c:formatCode>
                <c:ptCount val="3"/>
                <c:pt idx="0">
                  <c:v>1.0167619542619541</c:v>
                </c:pt>
                <c:pt idx="1">
                  <c:v>2.7887863825363826</c:v>
                </c:pt>
                <c:pt idx="2">
                  <c:v>96.194451663201662</c:v>
                </c:pt>
              </c:numCache>
            </c:numRef>
          </c:val>
          <c:extLst xmlns:c16r2="http://schemas.microsoft.com/office/drawing/2015/06/chart">
            <c:ext xmlns:c16="http://schemas.microsoft.com/office/drawing/2014/chart" uri="{C3380CC4-5D6E-409C-BE32-E72D297353CC}">
              <c16:uniqueId val="{00000000-6D7D-4D54-B1A8-9E931EA4DF39}"/>
            </c:ext>
          </c:extLst>
        </c:ser>
        <c:ser>
          <c:idx val="5"/>
          <c:order val="5"/>
          <c:tx>
            <c:strRef>
              <c:f>Hoja1!$G$1</c:f>
              <c:strCache>
                <c:ptCount val="1"/>
                <c:pt idx="0">
                  <c:v>Ene-Sep’17: 69,433 solicitudes</c:v>
                </c:pt>
              </c:strCache>
            </c:strRef>
          </c:tx>
          <c:spPr>
            <a:solidFill>
              <a:srgbClr val="C0504D">
                <a:lumMod val="75000"/>
              </a:srgbClr>
            </a:solidFill>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Hoja1!$A$2:$A$4</c:f>
              <c:strCache>
                <c:ptCount val="3"/>
                <c:pt idx="0">
                  <c:v>Sí y pagó</c:v>
                </c:pt>
                <c:pt idx="1">
                  <c:v>Sí y no pagó</c:v>
                </c:pt>
                <c:pt idx="2">
                  <c:v>No</c:v>
                </c:pt>
              </c:strCache>
            </c:strRef>
          </c:cat>
          <c:val>
            <c:numRef>
              <c:f>Hoja1!$G$2:$G$4</c:f>
              <c:numCache>
                <c:formatCode>0.0</c:formatCode>
                <c:ptCount val="3"/>
                <c:pt idx="0">
                  <c:v>0.55593161753056897</c:v>
                </c:pt>
                <c:pt idx="1">
                  <c:v>1.0916999121455215</c:v>
                </c:pt>
                <c:pt idx="2">
                  <c:v>98.35236847032391</c:v>
                </c:pt>
              </c:numCache>
            </c:numRef>
          </c:val>
        </c:ser>
        <c:dLbls>
          <c:showLegendKey val="0"/>
          <c:showVal val="1"/>
          <c:showCatName val="0"/>
          <c:showSerName val="0"/>
          <c:showPercent val="0"/>
          <c:showBubbleSize val="0"/>
        </c:dLbls>
        <c:gapWidth val="150"/>
        <c:overlap val="-25"/>
        <c:axId val="389241472"/>
        <c:axId val="389239936"/>
      </c:barChart>
      <c:valAx>
        <c:axId val="389239936"/>
        <c:scaling>
          <c:orientation val="minMax"/>
        </c:scaling>
        <c:delete val="1"/>
        <c:axPos val="t"/>
        <c:numFmt formatCode="0.0" sourceLinked="1"/>
        <c:majorTickMark val="out"/>
        <c:minorTickMark val="none"/>
        <c:tickLblPos val="none"/>
        <c:crossAx val="389241472"/>
        <c:crosses val="autoZero"/>
        <c:crossBetween val="between"/>
      </c:valAx>
      <c:catAx>
        <c:axId val="389241472"/>
        <c:scaling>
          <c:orientation val="maxMin"/>
        </c:scaling>
        <c:delete val="0"/>
        <c:axPos val="l"/>
        <c:numFmt formatCode="General" sourceLinked="0"/>
        <c:majorTickMark val="cross"/>
        <c:minorTickMark val="none"/>
        <c:tickLblPos val="nextTo"/>
        <c:crossAx val="389239936"/>
        <c:crosses val="autoZero"/>
        <c:auto val="1"/>
        <c:lblAlgn val="ctr"/>
        <c:lblOffset val="100"/>
        <c:noMultiLvlLbl val="0"/>
      </c:catAx>
    </c:plotArea>
    <c:legend>
      <c:legendPos val="t"/>
      <c:layout>
        <c:manualLayout>
          <c:xMode val="edge"/>
          <c:yMode val="edge"/>
          <c:x val="6.8475030552160882E-3"/>
          <c:y val="3.0978597055548677E-2"/>
          <c:w val="0.98435810372921551"/>
          <c:h val="0.14523206034908487"/>
        </c:manualLayout>
      </c:layout>
      <c:overlay val="0"/>
    </c:legend>
    <c:plotVisOnly val="1"/>
    <c:dispBlanksAs val="gap"/>
    <c:showDLblsOverMax val="0"/>
  </c:chart>
  <c:txPr>
    <a:bodyPr/>
    <a:lstStyle/>
    <a:p>
      <a:pPr>
        <a:defRPr sz="1300" b="1">
          <a:latin typeface="Calibri" pitchFamily="34" charset="0"/>
        </a:defRPr>
      </a:pPr>
      <a:endParaRPr lang="es-MX"/>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0"/>
      <c:rotY val="0"/>
      <c:depthPercent val="100"/>
      <c:rAngAx val="1"/>
    </c:view3D>
    <c:floor>
      <c:thickness val="0"/>
      <c:spPr>
        <a:noFill/>
        <a:ln w="9525">
          <a:noFill/>
        </a:ln>
      </c:spPr>
    </c:floor>
    <c:sideWall>
      <c:thickness val="0"/>
      <c:spPr>
        <a:ln w="25400">
          <a:noFill/>
        </a:ln>
      </c:spPr>
    </c:sideWall>
    <c:backWall>
      <c:thickness val="0"/>
      <c:spPr>
        <a:ln w="25400">
          <a:noFill/>
        </a:ln>
      </c:spPr>
    </c:backWall>
    <c:plotArea>
      <c:layout>
        <c:manualLayout>
          <c:layoutTarget val="inner"/>
          <c:xMode val="edge"/>
          <c:yMode val="edge"/>
          <c:x val="1.9208536785241682E-2"/>
          <c:y val="3.1460024375325975E-2"/>
          <c:w val="0.96158292642951659"/>
          <c:h val="0.77836919520888825"/>
        </c:manualLayout>
      </c:layout>
      <c:bar3DChart>
        <c:barDir val="col"/>
        <c:grouping val="clustered"/>
        <c:varyColors val="0"/>
        <c:ser>
          <c:idx val="0"/>
          <c:order val="0"/>
          <c:tx>
            <c:strRef>
              <c:f>Hoja1!$B$1</c:f>
              <c:strCache>
                <c:ptCount val="1"/>
                <c:pt idx="0">
                  <c:v>Columna1</c:v>
                </c:pt>
              </c:strCache>
            </c:strRef>
          </c:tx>
          <c:spPr>
            <a:solidFill>
              <a:srgbClr val="43A7A7"/>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invertIfNegative val="0"/>
          <c:dPt>
            <c:idx val="0"/>
            <c:invertIfNegative val="0"/>
            <c:bubble3D val="0"/>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1-A4AA-4577-A441-09041C3B897E}"/>
              </c:ext>
            </c:extLst>
          </c:dPt>
          <c:dPt>
            <c:idx val="1"/>
            <c:invertIfNegative val="0"/>
            <c:bubble3D val="0"/>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3-A4AA-4577-A441-09041C3B897E}"/>
              </c:ext>
            </c:extLst>
          </c:dPt>
          <c:dPt>
            <c:idx val="2"/>
            <c:invertIfNegative val="0"/>
            <c:bubble3D val="0"/>
            <c:spPr>
              <a:solidFill>
                <a:srgbClr val="008080"/>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5-A4AA-4577-A441-09041C3B897E}"/>
              </c:ext>
            </c:extLst>
          </c:dPt>
          <c:dPt>
            <c:idx val="3"/>
            <c:invertIfNegative val="0"/>
            <c:bubble3D val="0"/>
            <c:spPr>
              <a:solidFill>
                <a:srgbClr val="33CCCC"/>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7-A4AA-4577-A441-09041C3B897E}"/>
              </c:ext>
            </c:extLst>
          </c:dPt>
          <c:dPt>
            <c:idx val="4"/>
            <c:invertIfNegative val="0"/>
            <c:bubble3D val="0"/>
            <c:spPr>
              <a:solidFill>
                <a:schemeClr val="tx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9-A4AA-4577-A441-09041C3B897E}"/>
              </c:ext>
            </c:extLst>
          </c:dPt>
          <c:dPt>
            <c:idx val="5"/>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B-A4AA-4577-A441-09041C3B897E}"/>
              </c:ext>
            </c:extLst>
          </c:dPt>
          <c:dPt>
            <c:idx val="6"/>
            <c:invertIfNegative val="0"/>
            <c:bubble3D val="0"/>
            <c:spPr>
              <a:solidFill>
                <a:srgbClr val="990033"/>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D-A4AA-4577-A441-09041C3B897E}"/>
              </c:ext>
            </c:extLst>
          </c:dPt>
          <c:dPt>
            <c:idx val="7"/>
            <c:invertIfNegative val="0"/>
            <c:bubble3D val="0"/>
            <c:spPr>
              <a:solidFill>
                <a:schemeClr val="accent4"/>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F-A4AA-4577-A441-09041C3B897E}"/>
              </c:ext>
            </c:extLst>
          </c:dPt>
          <c:dPt>
            <c:idx val="8"/>
            <c:invertIfNegative val="0"/>
            <c:bubble3D val="0"/>
            <c:spPr>
              <a:solidFill>
                <a:schemeClr val="bg1">
                  <a:lumMod val="50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11-A4AA-4577-A441-09041C3B897E}"/>
              </c:ext>
            </c:extLst>
          </c:dPt>
          <c:dLbls>
            <c:dLbl>
              <c:idx val="0"/>
              <c:layout>
                <c:manualLayout>
                  <c:x val="-1.4664036531232549E-3"/>
                  <c:y val="-2.860002215938722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A4AA-4577-A441-09041C3B897E}"/>
                </c:ext>
                <c:ext xmlns:c15="http://schemas.microsoft.com/office/drawing/2012/chart" uri="{CE6537A1-D6FC-4f65-9D91-7224C49458BB}">
                  <c15:layout/>
                </c:ext>
              </c:extLst>
            </c:dLbl>
            <c:dLbl>
              <c:idx val="1"/>
              <c:layout>
                <c:manualLayout>
                  <c:x val="-2.9328073062465099E-3"/>
                  <c:y val="-3.432002659126467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A4AA-4577-A441-09041C3B897E}"/>
                </c:ext>
                <c:ext xmlns:c15="http://schemas.microsoft.com/office/drawing/2012/chart" uri="{CE6537A1-D6FC-4f65-9D91-7224C49458BB}">
                  <c15:layout/>
                </c:ext>
              </c:extLst>
            </c:dLbl>
            <c:dLbl>
              <c:idx val="2"/>
              <c:layout>
                <c:manualLayout>
                  <c:x val="1.4664036531232549E-3"/>
                  <c:y val="-3.4320026591264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A4AA-4577-A441-09041C3B897E}"/>
                </c:ext>
                <c:ext xmlns:c15="http://schemas.microsoft.com/office/drawing/2012/chart" uri="{CE6537A1-D6FC-4f65-9D91-7224C49458BB}">
                  <c15:layout/>
                </c:ext>
              </c:extLst>
            </c:dLbl>
            <c:dLbl>
              <c:idx val="3"/>
              <c:layout>
                <c:manualLayout>
                  <c:x val="0"/>
                  <c:y val="-2.574001994344852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A4AA-4577-A441-09041C3B897E}"/>
                </c:ext>
                <c:ext xmlns:c15="http://schemas.microsoft.com/office/drawing/2012/chart" uri="{CE6537A1-D6FC-4f65-9D91-7224C49458BB}">
                  <c15:layout/>
                </c:ext>
              </c:extLst>
            </c:dLbl>
            <c:dLbl>
              <c:idx val="4"/>
              <c:layout>
                <c:manualLayout>
                  <c:x val="-1.7462306168402812E-3"/>
                  <c:y val="-2.2880017727509798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A4AA-4577-A441-09041C3B897E}"/>
                </c:ext>
                <c:ext xmlns:c15="http://schemas.microsoft.com/office/drawing/2012/chart" uri="{CE6537A1-D6FC-4f65-9D91-7224C49458BB}">
                  <c15:layout/>
                </c:ext>
              </c:extLst>
            </c:dLbl>
            <c:dLbl>
              <c:idx val="5"/>
              <c:layout>
                <c:manualLayout>
                  <c:x val="0"/>
                  <c:y val="-2.5740019943448524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Hoja1!$A$2:$A$7</c:f>
              <c:strCache>
                <c:ptCount val="6"/>
                <c:pt idx="0">
                  <c:v>Ene-Sep’12:
59,482
solicitudes</c:v>
                </c:pt>
                <c:pt idx="1">
                  <c:v>Ene-Sep’13:
66,801
solicitudes</c:v>
                </c:pt>
                <c:pt idx="2">
                  <c:v>Ene-Sep’14:
69,777
solicitudes</c:v>
                </c:pt>
                <c:pt idx="3">
                  <c:v>Ene-Sep’15:
64,328
solicitudes</c:v>
                </c:pt>
                <c:pt idx="4">
                  <c:v>Ene-Sep’16:
81,829
solicitudes</c:v>
                </c:pt>
                <c:pt idx="5">
                  <c:v>Ene-Sep’17:
94,734
solicitudes</c:v>
                </c:pt>
              </c:strCache>
            </c:strRef>
          </c:cat>
          <c:val>
            <c:numRef>
              <c:f>Hoja1!$B$2:$B$7</c:f>
              <c:numCache>
                <c:formatCode>0.0</c:formatCode>
                <c:ptCount val="6"/>
                <c:pt idx="0">
                  <c:v>7.3685148448270041</c:v>
                </c:pt>
                <c:pt idx="1">
                  <c:v>7.8967530426190775</c:v>
                </c:pt>
                <c:pt idx="2">
                  <c:v>7.6645456239162346</c:v>
                </c:pt>
                <c:pt idx="3">
                  <c:v>7.9335903494590383</c:v>
                </c:pt>
                <c:pt idx="4">
                  <c:v>7.9605885444035946</c:v>
                </c:pt>
                <c:pt idx="5">
                  <c:v>7.0831486055693489</c:v>
                </c:pt>
              </c:numCache>
            </c:numRef>
          </c:val>
          <c:extLst xmlns:c16r2="http://schemas.microsoft.com/office/drawing/2015/06/chart">
            <c:ext xmlns:c16="http://schemas.microsoft.com/office/drawing/2014/chart" uri="{C3380CC4-5D6E-409C-BE32-E72D297353CC}">
              <c16:uniqueId val="{00000012-A4AA-4577-A441-09041C3B897E}"/>
            </c:ext>
          </c:extLst>
        </c:ser>
        <c:dLbls>
          <c:showLegendKey val="0"/>
          <c:showVal val="1"/>
          <c:showCatName val="0"/>
          <c:showSerName val="0"/>
          <c:showPercent val="0"/>
          <c:showBubbleSize val="0"/>
        </c:dLbls>
        <c:gapWidth val="100"/>
        <c:shape val="cylinder"/>
        <c:axId val="389343488"/>
        <c:axId val="389374720"/>
        <c:axId val="0"/>
      </c:bar3DChart>
      <c:catAx>
        <c:axId val="389343488"/>
        <c:scaling>
          <c:orientation val="minMax"/>
        </c:scaling>
        <c:delete val="0"/>
        <c:axPos val="b"/>
        <c:numFmt formatCode="General" sourceLinked="1"/>
        <c:majorTickMark val="cross"/>
        <c:minorTickMark val="none"/>
        <c:tickLblPos val="nextTo"/>
        <c:crossAx val="389374720"/>
        <c:crosses val="autoZero"/>
        <c:auto val="1"/>
        <c:lblAlgn val="ctr"/>
        <c:lblOffset val="100"/>
        <c:noMultiLvlLbl val="0"/>
      </c:catAx>
      <c:valAx>
        <c:axId val="389374720"/>
        <c:scaling>
          <c:orientation val="minMax"/>
          <c:max val="10"/>
          <c:min val="0"/>
        </c:scaling>
        <c:delete val="1"/>
        <c:axPos val="l"/>
        <c:numFmt formatCode="0.0" sourceLinked="1"/>
        <c:majorTickMark val="out"/>
        <c:minorTickMark val="none"/>
        <c:tickLblPos val="nextTo"/>
        <c:crossAx val="389343488"/>
        <c:crosses val="autoZero"/>
        <c:crossBetween val="between"/>
        <c:majorUnit val="2.5"/>
      </c:valAx>
      <c:spPr>
        <a:noFill/>
        <a:ln w="25385">
          <a:noFill/>
        </a:ln>
      </c:spPr>
    </c:plotArea>
    <c:plotVisOnly val="1"/>
    <c:dispBlanksAs val="gap"/>
    <c:showDLblsOverMax val="0"/>
  </c:chart>
  <c:txPr>
    <a:bodyPr/>
    <a:lstStyle/>
    <a:p>
      <a:pPr>
        <a:defRPr sz="1300" b="1">
          <a:solidFill>
            <a:schemeClr val="tx1"/>
          </a:solidFill>
          <a:latin typeface="Calibri" pitchFamily="34" charset="0"/>
          <a:cs typeface="Arial" pitchFamily="34" charset="0"/>
        </a:defRPr>
      </a:pPr>
      <a:endParaRPr lang="es-MX"/>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0"/>
      <c:rotY val="0"/>
      <c:depthPercent val="100"/>
      <c:rAngAx val="1"/>
    </c:view3D>
    <c:floor>
      <c:thickness val="0"/>
      <c:spPr>
        <a:noFill/>
        <a:ln w="9525">
          <a:noFill/>
        </a:ln>
      </c:spPr>
    </c:floor>
    <c:sideWall>
      <c:thickness val="0"/>
      <c:spPr>
        <a:ln w="25400">
          <a:noFill/>
        </a:ln>
      </c:spPr>
    </c:sideWall>
    <c:backWall>
      <c:thickness val="0"/>
      <c:spPr>
        <a:ln w="25400">
          <a:noFill/>
        </a:ln>
      </c:spPr>
    </c:backWall>
    <c:plotArea>
      <c:layout>
        <c:manualLayout>
          <c:layoutTarget val="inner"/>
          <c:xMode val="edge"/>
          <c:yMode val="edge"/>
          <c:x val="1.9208536785241682E-2"/>
          <c:y val="3.1460024375325975E-2"/>
          <c:w val="0.96158292642951659"/>
          <c:h val="0.77836919520888825"/>
        </c:manualLayout>
      </c:layout>
      <c:bar3DChart>
        <c:barDir val="col"/>
        <c:grouping val="clustered"/>
        <c:varyColors val="0"/>
        <c:ser>
          <c:idx val="0"/>
          <c:order val="0"/>
          <c:tx>
            <c:strRef>
              <c:f>Hoja1!$B$1</c:f>
              <c:strCache>
                <c:ptCount val="1"/>
                <c:pt idx="0">
                  <c:v>Columna1</c:v>
                </c:pt>
              </c:strCache>
            </c:strRef>
          </c:tx>
          <c:spPr>
            <a:solidFill>
              <a:srgbClr val="43A7A7"/>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invertIfNegative val="0"/>
          <c:dPt>
            <c:idx val="0"/>
            <c:invertIfNegative val="0"/>
            <c:bubble3D val="0"/>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1-385D-4A11-BB6D-106A9C8977E9}"/>
              </c:ext>
            </c:extLst>
          </c:dPt>
          <c:dPt>
            <c:idx val="1"/>
            <c:invertIfNegative val="0"/>
            <c:bubble3D val="0"/>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3-385D-4A11-BB6D-106A9C8977E9}"/>
              </c:ext>
            </c:extLst>
          </c:dPt>
          <c:dPt>
            <c:idx val="2"/>
            <c:invertIfNegative val="0"/>
            <c:bubble3D val="0"/>
            <c:spPr>
              <a:solidFill>
                <a:srgbClr val="008080"/>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5-385D-4A11-BB6D-106A9C8977E9}"/>
              </c:ext>
            </c:extLst>
          </c:dPt>
          <c:dPt>
            <c:idx val="3"/>
            <c:invertIfNegative val="0"/>
            <c:bubble3D val="0"/>
            <c:spPr>
              <a:solidFill>
                <a:srgbClr val="33CCCC"/>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7-385D-4A11-BB6D-106A9C8977E9}"/>
              </c:ext>
            </c:extLst>
          </c:dPt>
          <c:dPt>
            <c:idx val="4"/>
            <c:invertIfNegative val="0"/>
            <c:bubble3D val="0"/>
            <c:spPr>
              <a:solidFill>
                <a:schemeClr val="tx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9-385D-4A11-BB6D-106A9C8977E9}"/>
              </c:ext>
            </c:extLst>
          </c:dPt>
          <c:dPt>
            <c:idx val="5"/>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B-385D-4A11-BB6D-106A9C8977E9}"/>
              </c:ext>
            </c:extLst>
          </c:dPt>
          <c:dPt>
            <c:idx val="6"/>
            <c:invertIfNegative val="0"/>
            <c:bubble3D val="0"/>
            <c:spPr>
              <a:solidFill>
                <a:srgbClr val="990033"/>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D-385D-4A11-BB6D-106A9C8977E9}"/>
              </c:ext>
            </c:extLst>
          </c:dPt>
          <c:dPt>
            <c:idx val="7"/>
            <c:invertIfNegative val="0"/>
            <c:bubble3D val="0"/>
            <c:spPr>
              <a:solidFill>
                <a:schemeClr val="accent4"/>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F-385D-4A11-BB6D-106A9C8977E9}"/>
              </c:ext>
            </c:extLst>
          </c:dPt>
          <c:dPt>
            <c:idx val="8"/>
            <c:invertIfNegative val="0"/>
            <c:bubble3D val="0"/>
            <c:spPr>
              <a:solidFill>
                <a:schemeClr val="bg1">
                  <a:lumMod val="50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11-385D-4A11-BB6D-106A9C8977E9}"/>
              </c:ext>
            </c:extLst>
          </c:dPt>
          <c:dLbls>
            <c:dLbl>
              <c:idx val="0"/>
              <c:layout>
                <c:manualLayout>
                  <c:x val="-1.4664036531232549E-3"/>
                  <c:y val="-2.860002215938722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385D-4A11-BB6D-106A9C8977E9}"/>
                </c:ext>
                <c:ext xmlns:c15="http://schemas.microsoft.com/office/drawing/2012/chart" uri="{CE6537A1-D6FC-4f65-9D91-7224C49458BB}">
                  <c15:layout/>
                </c:ext>
              </c:extLst>
            </c:dLbl>
            <c:dLbl>
              <c:idx val="1"/>
              <c:layout>
                <c:manualLayout>
                  <c:x val="-2.9328073062465099E-3"/>
                  <c:y val="-3.432002659126467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385D-4A11-BB6D-106A9C8977E9}"/>
                </c:ext>
                <c:ext xmlns:c15="http://schemas.microsoft.com/office/drawing/2012/chart" uri="{CE6537A1-D6FC-4f65-9D91-7224C49458BB}">
                  <c15:layout/>
                </c:ext>
              </c:extLst>
            </c:dLbl>
            <c:dLbl>
              <c:idx val="2"/>
              <c:layout>
                <c:manualLayout>
                  <c:x val="1.4664036531232549E-3"/>
                  <c:y val="-3.4320026591264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385D-4A11-BB6D-106A9C8977E9}"/>
                </c:ext>
                <c:ext xmlns:c15="http://schemas.microsoft.com/office/drawing/2012/chart" uri="{CE6537A1-D6FC-4f65-9D91-7224C49458BB}">
                  <c15:layout/>
                </c:ext>
              </c:extLst>
            </c:dLbl>
            <c:dLbl>
              <c:idx val="3"/>
              <c:layout>
                <c:manualLayout>
                  <c:x val="0"/>
                  <c:y val="-2.574001994344852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385D-4A11-BB6D-106A9C8977E9}"/>
                </c:ext>
                <c:ext xmlns:c15="http://schemas.microsoft.com/office/drawing/2012/chart" uri="{CE6537A1-D6FC-4f65-9D91-7224C49458BB}">
                  <c15:layout/>
                </c:ext>
              </c:extLst>
            </c:dLbl>
            <c:dLbl>
              <c:idx val="4"/>
              <c:layout>
                <c:manualLayout>
                  <c:x val="1.746230616840153E-3"/>
                  <c:y val="-1.430001107969362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4924612336803061E-3"/>
                  <c:y val="-1.144000886375495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Hoja1!$A$2:$A$7</c:f>
              <c:strCache>
                <c:ptCount val="6"/>
                <c:pt idx="0">
                  <c:v>Ene-Sep’12:
6,522
solicitudes</c:v>
                </c:pt>
                <c:pt idx="1">
                  <c:v>Ene-Sep’13:
9,678
solicitudes</c:v>
                </c:pt>
                <c:pt idx="2">
                  <c:v>Ene-Sep’14:
10,103
solicitudes</c:v>
                </c:pt>
                <c:pt idx="3">
                  <c:v>Ene-Sep’15:
10,064
solicitudes</c:v>
                </c:pt>
                <c:pt idx="4">
                  <c:v>Ene-Sep’16:
14,628
solicitudes</c:v>
                </c:pt>
                <c:pt idx="5">
                  <c:v>Ene-Sep’17:
13,186
solicitudes</c:v>
                </c:pt>
              </c:strCache>
            </c:strRef>
          </c:cat>
          <c:val>
            <c:numRef>
              <c:f>Hoja1!$B$2:$B$7</c:f>
              <c:numCache>
                <c:formatCode>0.0</c:formatCode>
                <c:ptCount val="6"/>
                <c:pt idx="0">
                  <c:v>17.739650413983423</c:v>
                </c:pt>
                <c:pt idx="1">
                  <c:v>17.837156437280431</c:v>
                </c:pt>
                <c:pt idx="2">
                  <c:v>17.643076313966091</c:v>
                </c:pt>
                <c:pt idx="3">
                  <c:v>17.601053259141523</c:v>
                </c:pt>
                <c:pt idx="4">
                  <c:v>16.670973475526363</c:v>
                </c:pt>
                <c:pt idx="5">
                  <c:v>15.934930987410873</c:v>
                </c:pt>
              </c:numCache>
            </c:numRef>
          </c:val>
          <c:extLst xmlns:c16r2="http://schemas.microsoft.com/office/drawing/2015/06/chart">
            <c:ext xmlns:c16="http://schemas.microsoft.com/office/drawing/2014/chart" uri="{C3380CC4-5D6E-409C-BE32-E72D297353CC}">
              <c16:uniqueId val="{00000012-385D-4A11-BB6D-106A9C8977E9}"/>
            </c:ext>
          </c:extLst>
        </c:ser>
        <c:dLbls>
          <c:showLegendKey val="0"/>
          <c:showVal val="1"/>
          <c:showCatName val="0"/>
          <c:showSerName val="0"/>
          <c:showPercent val="0"/>
          <c:showBubbleSize val="0"/>
        </c:dLbls>
        <c:gapWidth val="100"/>
        <c:shape val="cylinder"/>
        <c:axId val="390679552"/>
        <c:axId val="390698496"/>
        <c:axId val="0"/>
      </c:bar3DChart>
      <c:catAx>
        <c:axId val="390679552"/>
        <c:scaling>
          <c:orientation val="minMax"/>
        </c:scaling>
        <c:delete val="0"/>
        <c:axPos val="b"/>
        <c:numFmt formatCode="General" sourceLinked="1"/>
        <c:majorTickMark val="cross"/>
        <c:minorTickMark val="none"/>
        <c:tickLblPos val="nextTo"/>
        <c:crossAx val="390698496"/>
        <c:crosses val="autoZero"/>
        <c:auto val="1"/>
        <c:lblAlgn val="ctr"/>
        <c:lblOffset val="100"/>
        <c:noMultiLvlLbl val="0"/>
      </c:catAx>
      <c:valAx>
        <c:axId val="390698496"/>
        <c:scaling>
          <c:orientation val="minMax"/>
          <c:max val="24"/>
          <c:min val="0"/>
        </c:scaling>
        <c:delete val="1"/>
        <c:axPos val="l"/>
        <c:numFmt formatCode="0.0" sourceLinked="1"/>
        <c:majorTickMark val="out"/>
        <c:minorTickMark val="none"/>
        <c:tickLblPos val="nextTo"/>
        <c:crossAx val="390679552"/>
        <c:crosses val="autoZero"/>
        <c:crossBetween val="between"/>
        <c:majorUnit val="5"/>
      </c:valAx>
      <c:spPr>
        <a:noFill/>
        <a:ln w="25385">
          <a:noFill/>
        </a:ln>
      </c:spPr>
    </c:plotArea>
    <c:plotVisOnly val="1"/>
    <c:dispBlanksAs val="gap"/>
    <c:showDLblsOverMax val="0"/>
  </c:chart>
  <c:txPr>
    <a:bodyPr/>
    <a:lstStyle/>
    <a:p>
      <a:pPr>
        <a:defRPr sz="1300" b="1">
          <a:solidFill>
            <a:schemeClr val="tx1"/>
          </a:solidFill>
          <a:latin typeface="Calibri" pitchFamily="34" charset="0"/>
          <a:cs typeface="Arial" pitchFamily="34" charset="0"/>
        </a:defRPr>
      </a:pPr>
      <a:endParaRPr lang="es-MX"/>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0"/>
      <c:rotY val="0"/>
      <c:depthPercent val="100"/>
      <c:rAngAx val="1"/>
    </c:view3D>
    <c:floor>
      <c:thickness val="0"/>
      <c:spPr>
        <a:noFill/>
        <a:ln w="9525">
          <a:noFill/>
        </a:ln>
      </c:spPr>
    </c:floor>
    <c:sideWall>
      <c:thickness val="0"/>
      <c:spPr>
        <a:ln w="25400">
          <a:noFill/>
        </a:ln>
      </c:spPr>
    </c:sideWall>
    <c:backWall>
      <c:thickness val="0"/>
      <c:spPr>
        <a:ln w="25400">
          <a:noFill/>
        </a:ln>
      </c:spPr>
    </c:backWall>
    <c:plotArea>
      <c:layout>
        <c:manualLayout>
          <c:layoutTarget val="inner"/>
          <c:xMode val="edge"/>
          <c:yMode val="edge"/>
          <c:x val="1.9208536785241682E-2"/>
          <c:y val="3.1460024375325975E-2"/>
          <c:w val="0.96158292642951659"/>
          <c:h val="0.77836919520888825"/>
        </c:manualLayout>
      </c:layout>
      <c:bar3DChart>
        <c:barDir val="col"/>
        <c:grouping val="clustered"/>
        <c:varyColors val="0"/>
        <c:ser>
          <c:idx val="0"/>
          <c:order val="0"/>
          <c:tx>
            <c:strRef>
              <c:f>Hoja1!$B$1</c:f>
              <c:strCache>
                <c:ptCount val="1"/>
                <c:pt idx="0">
                  <c:v>Columna1</c:v>
                </c:pt>
              </c:strCache>
            </c:strRef>
          </c:tx>
          <c:spPr>
            <a:solidFill>
              <a:srgbClr val="43A7A7"/>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invertIfNegative val="0"/>
          <c:dPt>
            <c:idx val="0"/>
            <c:invertIfNegative val="0"/>
            <c:bubble3D val="0"/>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1-4853-417F-8974-FE4049F83386}"/>
              </c:ext>
            </c:extLst>
          </c:dPt>
          <c:dPt>
            <c:idx val="1"/>
            <c:invertIfNegative val="0"/>
            <c:bubble3D val="0"/>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3-4853-417F-8974-FE4049F83386}"/>
              </c:ext>
            </c:extLst>
          </c:dPt>
          <c:dPt>
            <c:idx val="2"/>
            <c:invertIfNegative val="0"/>
            <c:bubble3D val="0"/>
            <c:spPr>
              <a:solidFill>
                <a:srgbClr val="008080"/>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5-4853-417F-8974-FE4049F83386}"/>
              </c:ext>
            </c:extLst>
          </c:dPt>
          <c:dPt>
            <c:idx val="3"/>
            <c:invertIfNegative val="0"/>
            <c:bubble3D val="0"/>
            <c:spPr>
              <a:solidFill>
                <a:srgbClr val="33CCCC"/>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7-4853-417F-8974-FE4049F83386}"/>
              </c:ext>
            </c:extLst>
          </c:dPt>
          <c:dPt>
            <c:idx val="4"/>
            <c:invertIfNegative val="0"/>
            <c:bubble3D val="0"/>
            <c:spPr>
              <a:solidFill>
                <a:schemeClr val="tx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9-4853-417F-8974-FE4049F83386}"/>
              </c:ext>
            </c:extLst>
          </c:dPt>
          <c:dPt>
            <c:idx val="5"/>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B-4853-417F-8974-FE4049F83386}"/>
              </c:ext>
            </c:extLst>
          </c:dPt>
          <c:dPt>
            <c:idx val="6"/>
            <c:invertIfNegative val="0"/>
            <c:bubble3D val="0"/>
            <c:spPr>
              <a:solidFill>
                <a:srgbClr val="990033"/>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D-4853-417F-8974-FE4049F83386}"/>
              </c:ext>
            </c:extLst>
          </c:dPt>
          <c:dPt>
            <c:idx val="7"/>
            <c:invertIfNegative val="0"/>
            <c:bubble3D val="0"/>
            <c:spPr>
              <a:solidFill>
                <a:schemeClr val="accent4"/>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F-4853-417F-8974-FE4049F83386}"/>
              </c:ext>
            </c:extLst>
          </c:dPt>
          <c:dPt>
            <c:idx val="8"/>
            <c:invertIfNegative val="0"/>
            <c:bubble3D val="0"/>
            <c:spPr>
              <a:solidFill>
                <a:schemeClr val="bg1">
                  <a:lumMod val="50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11-4853-417F-8974-FE4049F83386}"/>
              </c:ext>
            </c:extLst>
          </c:dPt>
          <c:dLbls>
            <c:dLbl>
              <c:idx val="0"/>
              <c:layout>
                <c:manualLayout>
                  <c:x val="-1.4664036531232549E-3"/>
                  <c:y val="-2.860002215938722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4853-417F-8974-FE4049F83386}"/>
                </c:ext>
                <c:ext xmlns:c15="http://schemas.microsoft.com/office/drawing/2012/chart" uri="{CE6537A1-D6FC-4f65-9D91-7224C49458BB}">
                  <c15:layout/>
                </c:ext>
              </c:extLst>
            </c:dLbl>
            <c:dLbl>
              <c:idx val="1"/>
              <c:layout>
                <c:manualLayout>
                  <c:x val="-2.9328073062465099E-3"/>
                  <c:y val="-3.432002659126467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4853-417F-8974-FE4049F83386}"/>
                </c:ext>
                <c:ext xmlns:c15="http://schemas.microsoft.com/office/drawing/2012/chart" uri="{CE6537A1-D6FC-4f65-9D91-7224C49458BB}">
                  <c15:layout/>
                </c:ext>
              </c:extLst>
            </c:dLbl>
            <c:dLbl>
              <c:idx val="2"/>
              <c:layout>
                <c:manualLayout>
                  <c:x val="1.4664036531232549E-3"/>
                  <c:y val="-3.4320026591264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4853-417F-8974-FE4049F83386}"/>
                </c:ext>
                <c:ext xmlns:c15="http://schemas.microsoft.com/office/drawing/2012/chart" uri="{CE6537A1-D6FC-4f65-9D91-7224C49458BB}">
                  <c15:layout/>
                </c:ext>
              </c:extLst>
            </c:dLbl>
            <c:dLbl>
              <c:idx val="3"/>
              <c:layout>
                <c:manualLayout>
                  <c:x val="0"/>
                  <c:y val="-2.574001994344852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4853-417F-8974-FE4049F83386}"/>
                </c:ext>
                <c:ext xmlns:c15="http://schemas.microsoft.com/office/drawing/2012/chart" uri="{CE6537A1-D6FC-4f65-9D91-7224C49458BB}">
                  <c15:layout/>
                </c:ext>
              </c:extLst>
            </c:dLbl>
            <c:dLbl>
              <c:idx val="4"/>
              <c:layout>
                <c:manualLayout>
                  <c:x val="-1.746230616840153E-3"/>
                  <c:y val="-2.288001772750979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2.288001772750990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Hoja1!$A$2:$A$7</c:f>
              <c:strCache>
                <c:ptCount val="6"/>
                <c:pt idx="0">
                  <c:v>Ene-Sep’12:
52,960
solicitudes</c:v>
                </c:pt>
                <c:pt idx="1">
                  <c:v>Ene-Sep’13:
57,123
solicitudes</c:v>
                </c:pt>
                <c:pt idx="2">
                  <c:v>Ene-Sep’14:
59,674
solicitudes</c:v>
                </c:pt>
                <c:pt idx="3">
                  <c:v>Ene-Sep’15:
54,264
solicitudes</c:v>
                </c:pt>
                <c:pt idx="4">
                  <c:v>Ene-Sep’16:
67,201
solicitudes</c:v>
                </c:pt>
                <c:pt idx="5">
                  <c:v>Ene-Sep’17:
81,548
solicitudes</c:v>
                </c:pt>
              </c:strCache>
            </c:strRef>
          </c:cat>
          <c:val>
            <c:numRef>
              <c:f>Hoja1!$B$2:$B$7</c:f>
              <c:numCache>
                <c:formatCode>0.0</c:formatCode>
                <c:ptCount val="6"/>
                <c:pt idx="0">
                  <c:v>6.0913141993957618</c:v>
                </c:pt>
                <c:pt idx="1">
                  <c:v>6.212611382455397</c:v>
                </c:pt>
                <c:pt idx="2">
                  <c:v>5.9751483057948427</c:v>
                </c:pt>
                <c:pt idx="3">
                  <c:v>6.1406273035530097</c:v>
                </c:pt>
                <c:pt idx="4">
                  <c:v>6.0645526108242986</c:v>
                </c:pt>
                <c:pt idx="5">
                  <c:v>5.6518492176386648</c:v>
                </c:pt>
              </c:numCache>
            </c:numRef>
          </c:val>
          <c:extLst xmlns:c16r2="http://schemas.microsoft.com/office/drawing/2015/06/chart">
            <c:ext xmlns:c16="http://schemas.microsoft.com/office/drawing/2014/chart" uri="{C3380CC4-5D6E-409C-BE32-E72D297353CC}">
              <c16:uniqueId val="{00000012-4853-417F-8974-FE4049F83386}"/>
            </c:ext>
          </c:extLst>
        </c:ser>
        <c:dLbls>
          <c:showLegendKey val="0"/>
          <c:showVal val="1"/>
          <c:showCatName val="0"/>
          <c:showSerName val="0"/>
          <c:showPercent val="0"/>
          <c:showBubbleSize val="0"/>
        </c:dLbls>
        <c:gapWidth val="100"/>
        <c:shape val="cylinder"/>
        <c:axId val="390770688"/>
        <c:axId val="390781184"/>
        <c:axId val="0"/>
      </c:bar3DChart>
      <c:catAx>
        <c:axId val="390770688"/>
        <c:scaling>
          <c:orientation val="minMax"/>
        </c:scaling>
        <c:delete val="0"/>
        <c:axPos val="b"/>
        <c:numFmt formatCode="General" sourceLinked="1"/>
        <c:majorTickMark val="cross"/>
        <c:minorTickMark val="none"/>
        <c:tickLblPos val="nextTo"/>
        <c:crossAx val="390781184"/>
        <c:crosses val="autoZero"/>
        <c:auto val="1"/>
        <c:lblAlgn val="ctr"/>
        <c:lblOffset val="100"/>
        <c:noMultiLvlLbl val="0"/>
      </c:catAx>
      <c:valAx>
        <c:axId val="390781184"/>
        <c:scaling>
          <c:orientation val="minMax"/>
          <c:max val="24"/>
          <c:min val="0"/>
        </c:scaling>
        <c:delete val="1"/>
        <c:axPos val="l"/>
        <c:numFmt formatCode="0.0" sourceLinked="1"/>
        <c:majorTickMark val="out"/>
        <c:minorTickMark val="none"/>
        <c:tickLblPos val="nextTo"/>
        <c:crossAx val="390770688"/>
        <c:crosses val="autoZero"/>
        <c:crossBetween val="between"/>
        <c:majorUnit val="5"/>
      </c:valAx>
      <c:spPr>
        <a:noFill/>
        <a:ln w="25385">
          <a:noFill/>
        </a:ln>
      </c:spPr>
    </c:plotArea>
    <c:plotVisOnly val="1"/>
    <c:dispBlanksAs val="gap"/>
    <c:showDLblsOverMax val="0"/>
  </c:chart>
  <c:txPr>
    <a:bodyPr/>
    <a:lstStyle/>
    <a:p>
      <a:pPr>
        <a:defRPr sz="1300" b="1">
          <a:solidFill>
            <a:schemeClr val="tx1"/>
          </a:solidFill>
          <a:latin typeface="Calibri" pitchFamily="34" charset="0"/>
          <a:cs typeface="Arial" pitchFamily="34" charset="0"/>
        </a:defRPr>
      </a:pPr>
      <a:endParaRPr lang="es-MX"/>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0"/>
      <c:rotY val="0"/>
      <c:depthPercent val="100"/>
      <c:rAngAx val="1"/>
    </c:view3D>
    <c:floor>
      <c:thickness val="0"/>
      <c:spPr>
        <a:noFill/>
        <a:ln w="9525">
          <a:noFill/>
        </a:ln>
      </c:spPr>
    </c:floor>
    <c:sideWall>
      <c:thickness val="0"/>
      <c:spPr>
        <a:ln w="25400">
          <a:noFill/>
        </a:ln>
      </c:spPr>
    </c:sideWall>
    <c:backWall>
      <c:thickness val="0"/>
      <c:spPr>
        <a:ln w="25400">
          <a:noFill/>
        </a:ln>
      </c:spPr>
    </c:backWall>
    <c:plotArea>
      <c:layout>
        <c:manualLayout>
          <c:layoutTarget val="inner"/>
          <c:xMode val="edge"/>
          <c:yMode val="edge"/>
          <c:x val="1.9208536785241682E-2"/>
          <c:y val="3.1460024375325975E-2"/>
          <c:w val="0.96158292642951659"/>
          <c:h val="0.77836919520888825"/>
        </c:manualLayout>
      </c:layout>
      <c:bar3DChart>
        <c:barDir val="col"/>
        <c:grouping val="clustered"/>
        <c:varyColors val="0"/>
        <c:ser>
          <c:idx val="0"/>
          <c:order val="0"/>
          <c:tx>
            <c:strRef>
              <c:f>Hoja1!$B$1</c:f>
              <c:strCache>
                <c:ptCount val="1"/>
                <c:pt idx="0">
                  <c:v>Columna1</c:v>
                </c:pt>
              </c:strCache>
            </c:strRef>
          </c:tx>
          <c:spPr>
            <a:solidFill>
              <a:srgbClr val="43A7A7"/>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invertIfNegative val="0"/>
          <c:dPt>
            <c:idx val="0"/>
            <c:invertIfNegative val="0"/>
            <c:bubble3D val="0"/>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1-243F-46F6-A9D1-662CA2A637AD}"/>
              </c:ext>
            </c:extLst>
          </c:dPt>
          <c:dPt>
            <c:idx val="1"/>
            <c:invertIfNegative val="0"/>
            <c:bubble3D val="0"/>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3-243F-46F6-A9D1-662CA2A637AD}"/>
              </c:ext>
            </c:extLst>
          </c:dPt>
          <c:dPt>
            <c:idx val="2"/>
            <c:invertIfNegative val="0"/>
            <c:bubble3D val="0"/>
            <c:spPr>
              <a:solidFill>
                <a:srgbClr val="008080"/>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5-243F-46F6-A9D1-662CA2A637AD}"/>
              </c:ext>
            </c:extLst>
          </c:dPt>
          <c:dPt>
            <c:idx val="3"/>
            <c:invertIfNegative val="0"/>
            <c:bubble3D val="0"/>
            <c:spPr>
              <a:solidFill>
                <a:srgbClr val="33CCCC"/>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7-243F-46F6-A9D1-662CA2A637AD}"/>
              </c:ext>
            </c:extLst>
          </c:dPt>
          <c:dPt>
            <c:idx val="4"/>
            <c:invertIfNegative val="0"/>
            <c:bubble3D val="0"/>
            <c:spPr>
              <a:solidFill>
                <a:schemeClr val="tx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9-243F-46F6-A9D1-662CA2A637AD}"/>
              </c:ext>
            </c:extLst>
          </c:dPt>
          <c:dPt>
            <c:idx val="5"/>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B-243F-46F6-A9D1-662CA2A637AD}"/>
              </c:ext>
            </c:extLst>
          </c:dPt>
          <c:dPt>
            <c:idx val="6"/>
            <c:invertIfNegative val="0"/>
            <c:bubble3D val="0"/>
            <c:spPr>
              <a:solidFill>
                <a:srgbClr val="990033"/>
              </a:solidFill>
              <a:ln>
                <a:noFill/>
              </a:ln>
              <a:effectLst>
                <a:outerShdw blurRad="76200" dir="18900000" sy="23000" kx="-1200000" algn="bl" rotWithShape="0">
                  <a:prstClr val="black">
                    <a:alpha val="20000"/>
                  </a:prstClr>
                </a:outerShdw>
              </a:effectLst>
              <a:scene3d>
                <a:camera prst="orthographicFront"/>
                <a:lightRig rig="threePt" dir="t"/>
              </a:scene3d>
              <a:sp3d prstMaterial="softEdge">
                <a:bevelT/>
                <a:bevelB/>
              </a:sp3d>
            </c:spPr>
            <c:extLst xmlns:c16r2="http://schemas.microsoft.com/office/drawing/2015/06/chart">
              <c:ext xmlns:c16="http://schemas.microsoft.com/office/drawing/2014/chart" uri="{C3380CC4-5D6E-409C-BE32-E72D297353CC}">
                <c16:uniqueId val="{0000000D-243F-46F6-A9D1-662CA2A637AD}"/>
              </c:ext>
            </c:extLst>
          </c:dPt>
          <c:dPt>
            <c:idx val="7"/>
            <c:invertIfNegative val="0"/>
            <c:bubble3D val="0"/>
            <c:spPr>
              <a:solidFill>
                <a:schemeClr val="accent4"/>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0F-243F-46F6-A9D1-662CA2A637AD}"/>
              </c:ext>
            </c:extLst>
          </c:dPt>
          <c:dPt>
            <c:idx val="8"/>
            <c:invertIfNegative val="0"/>
            <c:bubble3D val="0"/>
            <c:spPr>
              <a:solidFill>
                <a:schemeClr val="bg1">
                  <a:lumMod val="50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bevelB/>
              </a:sp3d>
            </c:spPr>
            <c:extLst xmlns:c16r2="http://schemas.microsoft.com/office/drawing/2015/06/chart">
              <c:ext xmlns:c16="http://schemas.microsoft.com/office/drawing/2014/chart" uri="{C3380CC4-5D6E-409C-BE32-E72D297353CC}">
                <c16:uniqueId val="{00000011-243F-46F6-A9D1-662CA2A637AD}"/>
              </c:ext>
            </c:extLst>
          </c:dPt>
          <c:dLbls>
            <c:dLbl>
              <c:idx val="0"/>
              <c:layout>
                <c:manualLayout>
                  <c:x val="-1.4664036531232549E-3"/>
                  <c:y val="-2.860002215938722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243F-46F6-A9D1-662CA2A637AD}"/>
                </c:ext>
                <c:ext xmlns:c15="http://schemas.microsoft.com/office/drawing/2012/chart" uri="{CE6537A1-D6FC-4f65-9D91-7224C49458BB}">
                  <c15:layout/>
                </c:ext>
              </c:extLst>
            </c:dLbl>
            <c:dLbl>
              <c:idx val="1"/>
              <c:layout>
                <c:manualLayout>
                  <c:x val="-2.9328073062465099E-3"/>
                  <c:y val="-3.432002659126467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243F-46F6-A9D1-662CA2A637AD}"/>
                </c:ext>
                <c:ext xmlns:c15="http://schemas.microsoft.com/office/drawing/2012/chart" uri="{CE6537A1-D6FC-4f65-9D91-7224C49458BB}">
                  <c15:layout/>
                </c:ext>
              </c:extLst>
            </c:dLbl>
            <c:dLbl>
              <c:idx val="2"/>
              <c:layout>
                <c:manualLayout>
                  <c:x val="1.4664036531232549E-3"/>
                  <c:y val="-3.4320026591264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243F-46F6-A9D1-662CA2A637AD}"/>
                </c:ext>
                <c:ext xmlns:c15="http://schemas.microsoft.com/office/drawing/2012/chart" uri="{CE6537A1-D6FC-4f65-9D91-7224C49458BB}">
                  <c15:layout/>
                </c:ext>
              </c:extLst>
            </c:dLbl>
            <c:dLbl>
              <c:idx val="3"/>
              <c:layout>
                <c:manualLayout>
                  <c:x val="0"/>
                  <c:y val="-2.574001994344852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243F-46F6-A9D1-662CA2A637AD}"/>
                </c:ext>
                <c:ext xmlns:c15="http://schemas.microsoft.com/office/drawing/2012/chart" uri="{CE6537A1-D6FC-4f65-9D91-7224C49458BB}">
                  <c15:layout/>
                </c:ext>
              </c:extLst>
            </c:dLbl>
            <c:dLbl>
              <c:idx val="4"/>
              <c:layout>
                <c:manualLayout>
                  <c:x val="-1.746230616840153E-3"/>
                  <c:y val="-1.7160013295632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1.43000110796935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Hoja1!$A$2:$A$7</c:f>
              <c:strCache>
                <c:ptCount val="6"/>
                <c:pt idx="0">
                  <c:v>Ene-Sep’12:
59,482
solicitudes</c:v>
                </c:pt>
                <c:pt idx="1">
                  <c:v>Ene-Sep’13:
66,801
solicitudes</c:v>
                </c:pt>
                <c:pt idx="2">
                  <c:v>Ene-Sep’14:
69,777
solicitudes</c:v>
                </c:pt>
                <c:pt idx="3">
                  <c:v>Ene-Sep’15:
64,328
solicitudes</c:v>
                </c:pt>
                <c:pt idx="4">
                  <c:v>Ene-Sep’16:
81,829
solicitudes</c:v>
                </c:pt>
                <c:pt idx="5">
                  <c:v>Ene-Sep’17:
94,734
solicitudes</c:v>
                </c:pt>
              </c:strCache>
            </c:strRef>
          </c:cat>
          <c:val>
            <c:numRef>
              <c:f>Hoja1!$B$2:$B$7</c:f>
              <c:numCache>
                <c:formatCode>0.0</c:formatCode>
                <c:ptCount val="6"/>
                <c:pt idx="0">
                  <c:v>2.9484381829797286</c:v>
                </c:pt>
                <c:pt idx="1">
                  <c:v>2.874941991886351</c:v>
                </c:pt>
                <c:pt idx="2">
                  <c:v>2.8635796895825107</c:v>
                </c:pt>
                <c:pt idx="3">
                  <c:v>2.8962504663599278</c:v>
                </c:pt>
                <c:pt idx="4">
                  <c:v>2.9165576995930675</c:v>
                </c:pt>
                <c:pt idx="5">
                  <c:v>2.9395359638566858</c:v>
                </c:pt>
              </c:numCache>
            </c:numRef>
          </c:val>
          <c:extLst xmlns:c16r2="http://schemas.microsoft.com/office/drawing/2015/06/chart">
            <c:ext xmlns:c16="http://schemas.microsoft.com/office/drawing/2014/chart" uri="{C3380CC4-5D6E-409C-BE32-E72D297353CC}">
              <c16:uniqueId val="{00000012-243F-46F6-A9D1-662CA2A637AD}"/>
            </c:ext>
          </c:extLst>
        </c:ser>
        <c:dLbls>
          <c:showLegendKey val="0"/>
          <c:showVal val="1"/>
          <c:showCatName val="0"/>
          <c:showSerName val="0"/>
          <c:showPercent val="0"/>
          <c:showBubbleSize val="0"/>
        </c:dLbls>
        <c:gapWidth val="100"/>
        <c:shape val="cylinder"/>
        <c:axId val="395903744"/>
        <c:axId val="395918336"/>
        <c:axId val="0"/>
      </c:bar3DChart>
      <c:catAx>
        <c:axId val="395903744"/>
        <c:scaling>
          <c:orientation val="minMax"/>
        </c:scaling>
        <c:delete val="0"/>
        <c:axPos val="b"/>
        <c:numFmt formatCode="General" sourceLinked="1"/>
        <c:majorTickMark val="cross"/>
        <c:minorTickMark val="none"/>
        <c:tickLblPos val="nextTo"/>
        <c:crossAx val="395918336"/>
        <c:crosses val="autoZero"/>
        <c:auto val="1"/>
        <c:lblAlgn val="ctr"/>
        <c:lblOffset val="100"/>
        <c:noMultiLvlLbl val="0"/>
      </c:catAx>
      <c:valAx>
        <c:axId val="395918336"/>
        <c:scaling>
          <c:orientation val="minMax"/>
          <c:max val="4"/>
          <c:min val="0"/>
        </c:scaling>
        <c:delete val="1"/>
        <c:axPos val="l"/>
        <c:numFmt formatCode="0.0" sourceLinked="1"/>
        <c:majorTickMark val="out"/>
        <c:minorTickMark val="none"/>
        <c:tickLblPos val="nextTo"/>
        <c:crossAx val="395903744"/>
        <c:crosses val="autoZero"/>
        <c:crossBetween val="between"/>
        <c:majorUnit val="1"/>
      </c:valAx>
      <c:spPr>
        <a:noFill/>
        <a:ln w="25385">
          <a:noFill/>
        </a:ln>
      </c:spPr>
    </c:plotArea>
    <c:plotVisOnly val="1"/>
    <c:dispBlanksAs val="gap"/>
    <c:showDLblsOverMax val="0"/>
  </c:chart>
  <c:txPr>
    <a:bodyPr/>
    <a:lstStyle/>
    <a:p>
      <a:pPr>
        <a:defRPr sz="1300" b="1">
          <a:solidFill>
            <a:schemeClr val="tx1"/>
          </a:solidFill>
          <a:latin typeface="Calibri" pitchFamily="34" charset="0"/>
          <a:cs typeface="Arial" pitchFamily="34" charset="0"/>
        </a:defRPr>
      </a:pPr>
      <a:endParaRPr lang="es-MX"/>
    </a:p>
  </c:txPr>
  <c:externalData r:id="rId1">
    <c:autoUpdate val="0"/>
  </c:externalData>
  <c:userShapes r:id="rId2"/>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sz="1100" u="sng"/>
            </a:pPr>
            <a:r>
              <a:rPr lang="es-MX" sz="1100" u="sng" dirty="0"/>
              <a:t>Porcentaje</a:t>
            </a:r>
          </a:p>
        </c:rich>
      </c:tx>
      <c:layout>
        <c:manualLayout>
          <c:xMode val="edge"/>
          <c:yMode val="edge"/>
          <c:x val="0.4563655040150365"/>
          <c:y val="0.10918101113765137"/>
        </c:manualLayout>
      </c:layout>
      <c:overlay val="0"/>
      <c:spPr>
        <a:noFill/>
        <a:ln>
          <a:noFill/>
        </a:ln>
        <a:effectLst/>
      </c:spPr>
    </c:title>
    <c:autoTitleDeleted val="0"/>
    <c:plotArea>
      <c:layout>
        <c:manualLayout>
          <c:layoutTarget val="inner"/>
          <c:xMode val="edge"/>
          <c:yMode val="edge"/>
          <c:x val="1.6898509455233565E-2"/>
          <c:y val="0.18988697023082091"/>
          <c:w val="0.96666023902626486"/>
          <c:h val="0.65274192624430616"/>
        </c:manualLayout>
      </c:layout>
      <c:lineChart>
        <c:grouping val="standard"/>
        <c:varyColors val="0"/>
        <c:ser>
          <c:idx val="0"/>
          <c:order val="0"/>
          <c:tx>
            <c:strRef>
              <c:f>Hoja1!$A$2</c:f>
              <c:strCache>
                <c:ptCount val="1"/>
                <c:pt idx="0">
                  <c:v>Femenino</c:v>
                </c:pt>
              </c:strCache>
            </c:strRef>
          </c:tx>
          <c:spPr>
            <a:ln w="38100" cap="flat">
              <a:solidFill>
                <a:srgbClr val="FF99FF"/>
              </a:solidFill>
              <a:bevel/>
            </a:ln>
            <a:effectLst/>
          </c:spPr>
          <c:marker>
            <c:symbol val="diamond"/>
            <c:size val="8"/>
            <c:spPr>
              <a:solidFill>
                <a:srgbClr val="FF99FF"/>
              </a:solidFill>
              <a:ln w="9525">
                <a:noFill/>
              </a:ln>
              <a:effectLst/>
              <a:scene3d>
                <a:camera prst="orthographicFront"/>
                <a:lightRig rig="threePt" dir="t"/>
              </a:scene3d>
              <a:sp3d/>
            </c:spPr>
          </c:marker>
          <c:dLbls>
            <c:spPr>
              <a:noFill/>
              <a:ln>
                <a:noFill/>
              </a:ln>
              <a:effectLst/>
            </c:spPr>
            <c:txPr>
              <a:bodyPr rot="0" vert="horz"/>
              <a:lstStyle/>
              <a:p>
                <a:pPr>
                  <a:defRPr/>
                </a:pPr>
                <a:endParaRPr lang="es-MX"/>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Hoja1!$B$1:$L$1</c:f>
              <c:strCache>
                <c:ptCount val="11"/>
                <c:pt idx="0">
                  <c:v>2007:
16,808
solicitantes</c:v>
                </c:pt>
                <c:pt idx="1">
                  <c:v>2008:
26,759
solicitantes</c:v>
                </c:pt>
                <c:pt idx="2">
                  <c:v>2009:
11,931
solicitantes</c:v>
                </c:pt>
                <c:pt idx="3">
                  <c:v>2010:
10,476
solicitantes</c:v>
                </c:pt>
                <c:pt idx="4">
                  <c:v>2011:
15,951
solicitantes</c:v>
                </c:pt>
                <c:pt idx="5">
                  <c:v>2012:
13,985
solicitantes</c:v>
                </c:pt>
                <c:pt idx="6">
                  <c:v>2013:
14,054
solicitantes</c:v>
                </c:pt>
                <c:pt idx="7">
                  <c:v>2014:
16,774
solicitantes</c:v>
                </c:pt>
                <c:pt idx="8">
                  <c:v>2015:
15,694
solicitantes</c:v>
                </c:pt>
                <c:pt idx="9">
                  <c:v>2016:
17,008
solicitantes</c:v>
                </c:pt>
                <c:pt idx="10">
                  <c:v>Ene-Sep’17:
18,049
solicitantes</c:v>
                </c:pt>
              </c:strCache>
            </c:strRef>
          </c:cat>
          <c:val>
            <c:numRef>
              <c:f>Hoja1!$B$2:$L$2</c:f>
              <c:numCache>
                <c:formatCode>0.0</c:formatCode>
                <c:ptCount val="11"/>
                <c:pt idx="0">
                  <c:v>34.221799143265109</c:v>
                </c:pt>
                <c:pt idx="1">
                  <c:v>35.748720056803322</c:v>
                </c:pt>
                <c:pt idx="2">
                  <c:v>40.432486799094796</c:v>
                </c:pt>
                <c:pt idx="3">
                  <c:v>43.098510882016036</c:v>
                </c:pt>
                <c:pt idx="4">
                  <c:v>42.047520531628116</c:v>
                </c:pt>
                <c:pt idx="5">
                  <c:v>42.545584554880229</c:v>
                </c:pt>
                <c:pt idx="6">
                  <c:v>44.058630994734592</c:v>
                </c:pt>
                <c:pt idx="7">
                  <c:v>46.995349946345534</c:v>
                </c:pt>
                <c:pt idx="8">
                  <c:v>44.1060277813177</c:v>
                </c:pt>
                <c:pt idx="9">
                  <c:v>39.84595484477893</c:v>
                </c:pt>
                <c:pt idx="10">
                  <c:v>36.090642140838831</c:v>
                </c:pt>
              </c:numCache>
            </c:numRef>
          </c:val>
          <c:smooth val="0"/>
          <c:extLst xmlns:c16r2="http://schemas.microsoft.com/office/drawing/2015/06/chart">
            <c:ext xmlns:c16="http://schemas.microsoft.com/office/drawing/2014/chart" uri="{C3380CC4-5D6E-409C-BE32-E72D297353CC}">
              <c16:uniqueId val="{00000000-467C-4D44-A7E6-10F5E5DD0484}"/>
            </c:ext>
          </c:extLst>
        </c:ser>
        <c:ser>
          <c:idx val="1"/>
          <c:order val="1"/>
          <c:tx>
            <c:strRef>
              <c:f>Hoja1!$A$3</c:f>
              <c:strCache>
                <c:ptCount val="1"/>
                <c:pt idx="0">
                  <c:v>Masculino</c:v>
                </c:pt>
              </c:strCache>
            </c:strRef>
          </c:tx>
          <c:spPr>
            <a:ln w="44450" cap="flat">
              <a:solidFill>
                <a:schemeClr val="accent4"/>
              </a:solidFill>
              <a:miter lim="800000"/>
            </a:ln>
            <a:effectLst/>
          </c:spPr>
          <c:marker>
            <c:symbol val="circle"/>
            <c:size val="8"/>
            <c:spPr>
              <a:solidFill>
                <a:schemeClr val="accent4"/>
              </a:solidFill>
              <a:ln w="9525">
                <a:noFill/>
              </a:ln>
              <a:effectLst/>
              <a:scene3d>
                <a:camera prst="orthographicFront"/>
                <a:lightRig rig="threePt" dir="t"/>
              </a:scene3d>
              <a:sp3d/>
            </c:spPr>
          </c:marker>
          <c:dLbls>
            <c:spPr>
              <a:noFill/>
              <a:ln>
                <a:noFill/>
              </a:ln>
              <a:effectLst/>
            </c:spPr>
            <c:txPr>
              <a:bodyPr rot="0" vert="horz"/>
              <a:lstStyle/>
              <a:p>
                <a:pPr>
                  <a:defRPr/>
                </a:pPr>
                <a:endParaRPr lang="es-MX"/>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Hoja1!$B$1:$L$1</c:f>
              <c:strCache>
                <c:ptCount val="11"/>
                <c:pt idx="0">
                  <c:v>2007:
16,808
solicitantes</c:v>
                </c:pt>
                <c:pt idx="1">
                  <c:v>2008:
26,759
solicitantes</c:v>
                </c:pt>
                <c:pt idx="2">
                  <c:v>2009:
11,931
solicitantes</c:v>
                </c:pt>
                <c:pt idx="3">
                  <c:v>2010:
10,476
solicitantes</c:v>
                </c:pt>
                <c:pt idx="4">
                  <c:v>2011:
15,951
solicitantes</c:v>
                </c:pt>
                <c:pt idx="5">
                  <c:v>2012:
13,985
solicitantes</c:v>
                </c:pt>
                <c:pt idx="6">
                  <c:v>2013:
14,054
solicitantes</c:v>
                </c:pt>
                <c:pt idx="7">
                  <c:v>2014:
16,774
solicitantes</c:v>
                </c:pt>
                <c:pt idx="8">
                  <c:v>2015:
15,694
solicitantes</c:v>
                </c:pt>
                <c:pt idx="9">
                  <c:v>2016:
17,008
solicitantes</c:v>
                </c:pt>
                <c:pt idx="10">
                  <c:v>Ene-Sep’17:
18,049
solicitantes</c:v>
                </c:pt>
              </c:strCache>
            </c:strRef>
          </c:cat>
          <c:val>
            <c:numRef>
              <c:f>Hoja1!$B$3:$L$3</c:f>
              <c:numCache>
                <c:formatCode>0.0</c:formatCode>
                <c:ptCount val="11"/>
                <c:pt idx="0">
                  <c:v>65.778200856734884</c:v>
                </c:pt>
                <c:pt idx="1">
                  <c:v>64.251279943196678</c:v>
                </c:pt>
                <c:pt idx="2">
                  <c:v>59.567513200905211</c:v>
                </c:pt>
                <c:pt idx="3">
                  <c:v>56.901489117983964</c:v>
                </c:pt>
                <c:pt idx="4">
                  <c:v>57.952479468371884</c:v>
                </c:pt>
                <c:pt idx="5">
                  <c:v>57.454415445119764</c:v>
                </c:pt>
                <c:pt idx="6">
                  <c:v>55.941369005265408</c:v>
                </c:pt>
                <c:pt idx="7">
                  <c:v>53.004650053654466</c:v>
                </c:pt>
                <c:pt idx="8">
                  <c:v>55.8939722186823</c:v>
                </c:pt>
                <c:pt idx="9">
                  <c:v>60.15404515522107</c:v>
                </c:pt>
                <c:pt idx="10">
                  <c:v>63.909357859161176</c:v>
                </c:pt>
              </c:numCache>
            </c:numRef>
          </c:val>
          <c:smooth val="0"/>
          <c:extLst xmlns:c16r2="http://schemas.microsoft.com/office/drawing/2015/06/chart">
            <c:ext xmlns:c16="http://schemas.microsoft.com/office/drawing/2014/chart" uri="{C3380CC4-5D6E-409C-BE32-E72D297353CC}">
              <c16:uniqueId val="{00000001-467C-4D44-A7E6-10F5E5DD0484}"/>
            </c:ext>
          </c:extLst>
        </c:ser>
        <c:dLbls>
          <c:showLegendKey val="0"/>
          <c:showVal val="0"/>
          <c:showCatName val="0"/>
          <c:showSerName val="0"/>
          <c:showPercent val="0"/>
          <c:showBubbleSize val="0"/>
        </c:dLbls>
        <c:marker val="1"/>
        <c:smooth val="0"/>
        <c:axId val="396751232"/>
        <c:axId val="396752768"/>
      </c:lineChart>
      <c:catAx>
        <c:axId val="3967512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s-MX"/>
          </a:p>
        </c:txPr>
        <c:crossAx val="396752768"/>
        <c:crosses val="autoZero"/>
        <c:auto val="1"/>
        <c:lblAlgn val="ctr"/>
        <c:lblOffset val="100"/>
        <c:noMultiLvlLbl val="0"/>
      </c:catAx>
      <c:valAx>
        <c:axId val="396752768"/>
        <c:scaling>
          <c:orientation val="minMax"/>
          <c:max val="100"/>
        </c:scaling>
        <c:delete val="1"/>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crossAx val="396751232"/>
        <c:crosses val="autoZero"/>
        <c:crossBetween val="between"/>
        <c:majorUnit val="20"/>
      </c:valAx>
      <c:spPr>
        <a:noFill/>
        <a:ln>
          <a:noFill/>
        </a:ln>
        <a:effectLst/>
      </c:spPr>
    </c:plotArea>
    <c:legend>
      <c:legendPos val="t"/>
      <c:layout>
        <c:manualLayout>
          <c:xMode val="edge"/>
          <c:yMode val="edge"/>
          <c:x val="0.33009314878384532"/>
          <c:y val="1.5512018760992769E-2"/>
          <c:w val="0.33981358474293927"/>
          <c:h val="5.3008558074392455E-2"/>
        </c:manualLayout>
      </c:layout>
      <c:overlay val="0"/>
      <c:spPr>
        <a:noFill/>
        <a:ln>
          <a:noFill/>
        </a:ln>
        <a:effectLst/>
      </c:spPr>
      <c:txPr>
        <a:bodyPr rot="0" vert="horz"/>
        <a:lstStyle/>
        <a:p>
          <a:pPr>
            <a:defRPr/>
          </a:pPr>
          <a:endParaRPr lang="es-MX"/>
        </a:p>
      </c:txPr>
    </c:legend>
    <c:plotVisOnly val="1"/>
    <c:dispBlanksAs val="gap"/>
    <c:showDLblsOverMax val="0"/>
  </c:chart>
  <c:spPr>
    <a:noFill/>
    <a:ln>
      <a:noFill/>
    </a:ln>
    <a:effectLst/>
  </c:spPr>
  <c:txPr>
    <a:bodyPr/>
    <a:lstStyle/>
    <a:p>
      <a:pPr>
        <a:defRPr sz="1100" b="1">
          <a:solidFill>
            <a:schemeClr val="tx1"/>
          </a:solidFill>
          <a:latin typeface="Calibri" panose="020F0502020204030204" pitchFamily="34" charset="0"/>
        </a:defRPr>
      </a:pPr>
      <a:endParaRPr lang="es-MX"/>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32"/>
    </mc:Choice>
    <mc:Fallback>
      <c:style val="32"/>
    </mc:Fallback>
  </mc:AlternateContent>
  <c:chart>
    <c:autoTitleDeleted val="1"/>
    <c:plotArea>
      <c:layout>
        <c:manualLayout>
          <c:layoutTarget val="inner"/>
          <c:xMode val="edge"/>
          <c:yMode val="edge"/>
          <c:x val="1.615828036108494E-2"/>
          <c:y val="3.1791201397010527E-2"/>
          <c:w val="0.96768343927783063"/>
          <c:h val="0.89305590044697913"/>
        </c:manualLayout>
      </c:layout>
      <c:barChart>
        <c:barDir val="col"/>
        <c:grouping val="stacked"/>
        <c:varyColors val="0"/>
        <c:ser>
          <c:idx val="0"/>
          <c:order val="0"/>
          <c:tx>
            <c:strRef>
              <c:f>Hoja1!$B$1</c:f>
              <c:strCache>
                <c:ptCount val="1"/>
                <c:pt idx="0">
                  <c:v>SIP</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invertIfNegative val="0"/>
          <c:dPt>
            <c:idx val="1"/>
            <c:invertIfNegative val="0"/>
            <c:bubble3D val="0"/>
            <c:spPr>
              <a:solidFill>
                <a:srgbClr val="EB641B"/>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dPt>
          <c:dPt>
            <c:idx val="2"/>
            <c:invertIfNegative val="0"/>
            <c:bubble3D val="0"/>
            <c:spPr>
              <a:solidFill>
                <a:srgbClr val="009999"/>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dPt>
          <c:dPt>
            <c:idx val="3"/>
            <c:invertIfNegative val="0"/>
            <c:bubble3D val="0"/>
            <c:spPr>
              <a:solidFill>
                <a:srgbClr val="33CCCC"/>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dPt>
          <c:dPt>
            <c:idx val="4"/>
            <c:invertIfNegative val="0"/>
            <c:bubble3D val="0"/>
            <c:spPr>
              <a:solidFill>
                <a:srgbClr val="17375E"/>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dPt>
          <c:dPt>
            <c:idx val="5"/>
            <c:invertIfNegative val="0"/>
            <c:bubble3D val="0"/>
            <c:spPr>
              <a:solidFill>
                <a:srgbClr val="953735"/>
              </a:solidFill>
              <a:ln>
                <a:noFill/>
              </a:ln>
              <a:effectLst>
                <a:outerShdw blurRad="76200" dir="18900000" sy="23000" kx="-1200000" algn="bl" rotWithShape="0">
                  <a:prstClr val="black">
                    <a:alpha val="20000"/>
                  </a:prstClr>
                </a:outerShdw>
              </a:effectLst>
              <a:scene3d>
                <a:camera prst="orthographicFront"/>
                <a:lightRig rig="soft" dir="tl"/>
              </a:scene3d>
              <a:sp3d>
                <a:bevelT/>
                <a:bevelB/>
              </a:sp3d>
            </c:spPr>
          </c:dPt>
          <c:dPt>
            <c:idx val="6"/>
            <c:invertIfNegative val="0"/>
            <c:bubble3D val="0"/>
            <c:spPr>
              <a:solidFill>
                <a:srgbClr val="00B0F0"/>
              </a:solidFill>
              <a:ln>
                <a:noFill/>
              </a:ln>
              <a:effectLst>
                <a:outerShdw blurRad="76200" dir="18900000" sy="23000" kx="-1200000" algn="bl" rotWithShape="0">
                  <a:prstClr val="black">
                    <a:alpha val="20000"/>
                  </a:prstClr>
                </a:outerShdw>
              </a:effectLst>
              <a:scene3d>
                <a:camera prst="orthographicFront"/>
                <a:lightRig rig="soft" dir="tl"/>
              </a:scene3d>
              <a:sp3d>
                <a:bevelT/>
                <a:bevelB/>
              </a:sp3d>
            </c:spPr>
          </c:dPt>
          <c:dPt>
            <c:idx val="7"/>
            <c:invertIfNegative val="0"/>
            <c:bubble3D val="0"/>
            <c:spPr>
              <a:solidFill>
                <a:schemeClr val="accent3"/>
              </a:solidFill>
              <a:ln>
                <a:noFill/>
              </a:ln>
              <a:effectLst>
                <a:outerShdw blurRad="76200" dir="18900000" sy="23000" kx="-1200000" algn="bl" rotWithShape="0">
                  <a:prstClr val="black">
                    <a:alpha val="20000"/>
                  </a:prstClr>
                </a:outerShdw>
              </a:effectLst>
              <a:scene3d>
                <a:camera prst="orthographicFront"/>
                <a:lightRig rig="soft" dir="tl"/>
              </a:scene3d>
              <a:sp3d>
                <a:bevelT/>
                <a:bevelB/>
              </a:sp3d>
            </c:spPr>
          </c:dPt>
          <c:dPt>
            <c:idx val="8"/>
            <c:invertIfNegative val="0"/>
            <c:bubble3D val="0"/>
            <c:spPr>
              <a:solidFill>
                <a:srgbClr val="009999"/>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dPt>
          <c:dPt>
            <c:idx val="9"/>
            <c:invertIfNegative val="0"/>
            <c:bubble3D val="0"/>
            <c:spPr>
              <a:solidFill>
                <a:srgbClr val="33CCCC"/>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dPt>
          <c:dLbls>
            <c:dLbl>
              <c:idx val="0"/>
              <c:layout>
                <c:manualLayout>
                  <c:x val="1.4011968089010427E-4"/>
                  <c:y val="-0.31114330185436578"/>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
              <c:layout>
                <c:manualLayout>
                  <c:x val="-3.10706242763979E-17"/>
                  <c:y val="-0.33391401246560798"/>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
              <c:layout>
                <c:manualLayout>
                  <c:x val="-1.6947809021945945E-3"/>
                  <c:y val="-0.35724162761404304"/>
                </c:manualLayout>
              </c:layout>
              <c:dLblPos val="ctr"/>
              <c:showLegendKey val="0"/>
              <c:showVal val="1"/>
              <c:showCatName val="0"/>
              <c:showSerName val="0"/>
              <c:showPercent val="0"/>
              <c:showBubbleSize val="0"/>
              <c:extLst>
                <c:ext xmlns:c15="http://schemas.microsoft.com/office/drawing/2012/chart" uri="{CE6537A1-D6FC-4f65-9D91-7224C49458BB}"/>
              </c:extLst>
            </c:dLbl>
            <c:dLbl>
              <c:idx val="3"/>
              <c:layout>
                <c:manualLayout>
                  <c:x val="-7.0059840445052136E-5"/>
                  <c:y val="-0.31666865811798905"/>
                </c:manualLayout>
              </c:layout>
              <c:dLblPos val="ctr"/>
              <c:showLegendKey val="0"/>
              <c:showVal val="1"/>
              <c:showCatName val="0"/>
              <c:showSerName val="0"/>
              <c:showPercent val="0"/>
              <c:showBubbleSize val="0"/>
              <c:extLst>
                <c:ext xmlns:c15="http://schemas.microsoft.com/office/drawing/2012/chart" uri="{CE6537A1-D6FC-4f65-9D91-7224C49458BB}"/>
              </c:extLst>
            </c:dLbl>
            <c:dLbl>
              <c:idx val="4"/>
              <c:layout>
                <c:manualLayout>
                  <c:x val="0"/>
                  <c:y val="-0.40792809930797508"/>
                </c:manualLayout>
              </c:layout>
              <c:dLblPos val="ctr"/>
              <c:showLegendKey val="0"/>
              <c:showVal val="1"/>
              <c:showCatName val="0"/>
              <c:showSerName val="0"/>
              <c:showPercent val="0"/>
              <c:showBubbleSize val="0"/>
              <c:extLst>
                <c:ext xmlns:c15="http://schemas.microsoft.com/office/drawing/2012/chart" uri="{CE6537A1-D6FC-4f65-9D91-7224C49458BB}"/>
              </c:extLst>
            </c:dLbl>
            <c:dLbl>
              <c:idx val="5"/>
              <c:layout>
                <c:manualLayout>
                  <c:x val="-3.5296814852792931E-3"/>
                  <c:y val="-0.45135717846263818"/>
                </c:manualLayout>
              </c:layout>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Hoja1!$A$2:$A$7</c:f>
              <c:strCache>
                <c:ptCount val="6"/>
                <c:pt idx="0">
                  <c:v>Ene-Sep’12</c:v>
                </c:pt>
                <c:pt idx="1">
                  <c:v>Ene-Sep’13</c:v>
                </c:pt>
                <c:pt idx="2">
                  <c:v>Ene-Sep’14</c:v>
                </c:pt>
                <c:pt idx="3">
                  <c:v>Ene-Sep’15</c:v>
                </c:pt>
                <c:pt idx="4">
                  <c:v>Ene-Sep’16</c:v>
                </c:pt>
                <c:pt idx="5">
                  <c:v>Ene-Sep’17</c:v>
                </c:pt>
              </c:strCache>
            </c:strRef>
          </c:cat>
          <c:val>
            <c:numRef>
              <c:f>Hoja1!$B$2:$B$7</c:f>
              <c:numCache>
                <c:formatCode>#,##0</c:formatCode>
                <c:ptCount val="6"/>
                <c:pt idx="0">
                  <c:v>66297</c:v>
                </c:pt>
                <c:pt idx="1">
                  <c:v>74785</c:v>
                </c:pt>
                <c:pt idx="2">
                  <c:v>78917</c:v>
                </c:pt>
                <c:pt idx="3">
                  <c:v>71926</c:v>
                </c:pt>
                <c:pt idx="4">
                  <c:v>90968</c:v>
                </c:pt>
                <c:pt idx="5">
                  <c:v>106343</c:v>
                </c:pt>
              </c:numCache>
            </c:numRef>
          </c:val>
        </c:ser>
        <c:dLbls>
          <c:dLblPos val="ctr"/>
          <c:showLegendKey val="0"/>
          <c:showVal val="1"/>
          <c:showCatName val="0"/>
          <c:showSerName val="0"/>
          <c:showPercent val="0"/>
          <c:showBubbleSize val="0"/>
        </c:dLbls>
        <c:gapWidth val="271"/>
        <c:overlap val="100"/>
        <c:axId val="349913088"/>
        <c:axId val="349923584"/>
      </c:barChart>
      <c:catAx>
        <c:axId val="349913088"/>
        <c:scaling>
          <c:orientation val="minMax"/>
        </c:scaling>
        <c:delete val="0"/>
        <c:axPos val="b"/>
        <c:numFmt formatCode="General" sourceLinked="1"/>
        <c:majorTickMark val="cross"/>
        <c:minorTickMark val="none"/>
        <c:tickLblPos val="nextTo"/>
        <c:crossAx val="349923584"/>
        <c:crosses val="autoZero"/>
        <c:auto val="1"/>
        <c:lblAlgn val="ctr"/>
        <c:lblOffset val="50"/>
        <c:noMultiLvlLbl val="0"/>
      </c:catAx>
      <c:valAx>
        <c:axId val="349923584"/>
        <c:scaling>
          <c:orientation val="minMax"/>
          <c:max val="120000"/>
          <c:min val="0"/>
        </c:scaling>
        <c:delete val="1"/>
        <c:axPos val="l"/>
        <c:numFmt formatCode="#,##0" sourceLinked="1"/>
        <c:majorTickMark val="out"/>
        <c:minorTickMark val="none"/>
        <c:tickLblPos val="nextTo"/>
        <c:crossAx val="349913088"/>
        <c:crosses val="autoZero"/>
        <c:crossBetween val="between"/>
        <c:majorUnit val="10000"/>
      </c:valAx>
      <c:spPr>
        <a:noFill/>
        <a:ln w="25400">
          <a:noFill/>
        </a:ln>
        <a:scene3d>
          <a:camera prst="orthographicFront"/>
          <a:lightRig rig="threePt" dir="t"/>
        </a:scene3d>
        <a:sp3d prstMaterial="dkEdge"/>
      </c:spPr>
    </c:plotArea>
    <c:plotVisOnly val="1"/>
    <c:dispBlanksAs val="gap"/>
    <c:showDLblsOverMax val="0"/>
  </c:chart>
  <c:spPr>
    <a:scene3d>
      <a:camera prst="orthographicFront"/>
      <a:lightRig rig="threePt" dir="t"/>
    </a:scene3d>
    <a:sp3d prstMaterial="matte"/>
  </c:spPr>
  <c:txPr>
    <a:bodyPr/>
    <a:lstStyle/>
    <a:p>
      <a:pPr>
        <a:defRPr sz="1300" b="1">
          <a:solidFill>
            <a:schemeClr val="tx1"/>
          </a:solidFill>
          <a:latin typeface="Calibri" pitchFamily="34" charset="0"/>
        </a:defRPr>
      </a:pPr>
      <a:endParaRPr lang="es-MX"/>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32"/>
    </mc:Choice>
    <mc:Fallback>
      <c:style val="32"/>
    </mc:Fallback>
  </mc:AlternateContent>
  <c:chart>
    <c:title>
      <c:tx>
        <c:rich>
          <a:bodyPr/>
          <a:lstStyle/>
          <a:p>
            <a:pPr>
              <a:defRPr sz="1300" u="sng"/>
            </a:pPr>
            <a:r>
              <a:rPr lang="es-ES" sz="1300" u="sng" dirty="0"/>
              <a:t>Porcentajes</a:t>
            </a:r>
          </a:p>
        </c:rich>
      </c:tx>
      <c:layout>
        <c:manualLayout>
          <c:xMode val="edge"/>
          <c:yMode val="edge"/>
          <c:x val="0.44390072577519168"/>
          <c:y val="0.23349079934801764"/>
        </c:manualLayout>
      </c:layout>
      <c:overlay val="0"/>
    </c:title>
    <c:autoTitleDeleted val="0"/>
    <c:plotArea>
      <c:layout>
        <c:manualLayout>
          <c:layoutTarget val="inner"/>
          <c:xMode val="edge"/>
          <c:yMode val="edge"/>
          <c:x val="1.0003224536784665E-2"/>
          <c:y val="0.28668618250940203"/>
          <c:w val="0.98146018390022971"/>
          <c:h val="0.64582112641974332"/>
        </c:manualLayout>
      </c:layout>
      <c:barChart>
        <c:barDir val="col"/>
        <c:grouping val="clustered"/>
        <c:varyColors val="0"/>
        <c:ser>
          <c:idx val="0"/>
          <c:order val="0"/>
          <c:tx>
            <c:strRef>
              <c:f>Hoja1!$B$1</c:f>
              <c:strCache>
                <c:ptCount val="1"/>
                <c:pt idx="0">
                  <c:v>Ene-Sep’12: 66,297 solicitudes</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invertIfNegative val="0"/>
          <c:dLbls>
            <c:dLbl>
              <c:idx val="0"/>
              <c:layout>
                <c:manualLayout>
                  <c:x val="-1.3200736192237831E-2"/>
                  <c:y val="7.2480531082543343E-3"/>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INFOMEX</c:v>
                </c:pt>
                <c:pt idx="1">
                  <c:v>Tel-InfoDF</c:v>
                </c:pt>
                <c:pt idx="2">
                  <c:v>Correo electrónico</c:v>
                </c:pt>
                <c:pt idx="3">
                  <c:v>Personalmente en la OIP</c:v>
                </c:pt>
              </c:strCache>
            </c:strRef>
          </c:cat>
          <c:val>
            <c:numRef>
              <c:f>Hoja1!$B$2:$B$5</c:f>
              <c:numCache>
                <c:formatCode>0.0</c:formatCode>
                <c:ptCount val="4"/>
                <c:pt idx="0">
                  <c:v>90.848756353982836</c:v>
                </c:pt>
                <c:pt idx="1">
                  <c:v>2.8794666425328446</c:v>
                </c:pt>
                <c:pt idx="2">
                  <c:v>1.6622169932274462</c:v>
                </c:pt>
                <c:pt idx="3">
                  <c:v>4.6095600102568746</c:v>
                </c:pt>
              </c:numCache>
            </c:numRef>
          </c:val>
          <c:extLst xmlns:c16r2="http://schemas.microsoft.com/office/drawing/2015/06/chart">
            <c:ext xmlns:c16="http://schemas.microsoft.com/office/drawing/2014/chart" uri="{C3380CC4-5D6E-409C-BE32-E72D297353CC}">
              <c16:uniqueId val="{00000001-296E-42ED-BE17-908F688C7C16}"/>
            </c:ext>
          </c:extLst>
        </c:ser>
        <c:ser>
          <c:idx val="1"/>
          <c:order val="1"/>
          <c:tx>
            <c:strRef>
              <c:f>Hoja1!$C$1</c:f>
              <c:strCache>
                <c:ptCount val="1"/>
                <c:pt idx="0">
                  <c:v>Ene-Sep’13: 74,785 solicitudes</c:v>
                </c:pt>
              </c:strCache>
            </c:strRef>
          </c:tx>
          <c:spPr>
            <a:solidFill>
              <a:srgbClr val="EB641B"/>
            </a:solidFill>
            <a:ln>
              <a:noFill/>
            </a:ln>
            <a:effectLst>
              <a:outerShdw blurRad="76200" dir="18900000" sy="23000" kx="-1200000" algn="bl" rotWithShape="0">
                <a:prstClr val="black">
                  <a:alpha val="20000"/>
                </a:prstClr>
              </a:outerShdw>
            </a:effectLst>
            <a:scene3d>
              <a:camera prst="orthographicFront"/>
              <a:lightRig rig="soft" dir="tl">
                <a:rot lat="0" lon="0" rev="20100000"/>
              </a:lightRig>
            </a:scene3d>
            <a:sp3d>
              <a:bevelT/>
            </a:sp3d>
          </c:spPr>
          <c:invertIfNegative val="0"/>
          <c:dLbls>
            <c:dLbl>
              <c:idx val="0"/>
              <c:layout>
                <c:manualLayout>
                  <c:x val="-5.8669938632168123E-3"/>
                  <c:y val="-2.4160177027514446E-3"/>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INFOMEX</c:v>
                </c:pt>
                <c:pt idx="1">
                  <c:v>Tel-InfoDF</c:v>
                </c:pt>
                <c:pt idx="2">
                  <c:v>Correo electrónico</c:v>
                </c:pt>
                <c:pt idx="3">
                  <c:v>Personalmente en la OIP</c:v>
                </c:pt>
              </c:strCache>
            </c:strRef>
          </c:cat>
          <c:val>
            <c:numRef>
              <c:f>Hoja1!$C$2:$C$5</c:f>
              <c:numCache>
                <c:formatCode>0.0</c:formatCode>
                <c:ptCount val="4"/>
                <c:pt idx="0">
                  <c:v>91.172026475897567</c:v>
                </c:pt>
                <c:pt idx="1">
                  <c:v>3.5608745069198369</c:v>
                </c:pt>
                <c:pt idx="2">
                  <c:v>1.4909406966637695</c:v>
                </c:pt>
                <c:pt idx="3">
                  <c:v>3.7761583205188209</c:v>
                </c:pt>
              </c:numCache>
            </c:numRef>
          </c:val>
          <c:extLst xmlns:c16r2="http://schemas.microsoft.com/office/drawing/2015/06/chart">
            <c:ext xmlns:c16="http://schemas.microsoft.com/office/drawing/2014/chart" uri="{C3380CC4-5D6E-409C-BE32-E72D297353CC}">
              <c16:uniqueId val="{00000005-296E-42ED-BE17-908F688C7C16}"/>
            </c:ext>
          </c:extLst>
        </c:ser>
        <c:ser>
          <c:idx val="2"/>
          <c:order val="2"/>
          <c:tx>
            <c:strRef>
              <c:f>Hoja1!$D$1</c:f>
              <c:strCache>
                <c:ptCount val="1"/>
                <c:pt idx="0">
                  <c:v>Ene-Sep’14: 78,917 solicitudes</c:v>
                </c:pt>
              </c:strCache>
            </c:strRef>
          </c:tx>
          <c:spPr>
            <a:solidFill>
              <a:srgbClr val="008080"/>
            </a:solidFill>
            <a:ln w="6350">
              <a:noFill/>
            </a:ln>
            <a:effectLst>
              <a:outerShdw blurRad="76200" dir="18900000" sy="23000" kx="-1200000" algn="bl" rotWithShape="0">
                <a:prstClr val="black">
                  <a:alpha val="20000"/>
                </a:prstClr>
              </a:outerShdw>
            </a:effectLst>
            <a:scene3d>
              <a:camera prst="orthographicFront"/>
              <a:lightRig rig="soft" dir="t"/>
            </a:scene3d>
            <a:sp3d>
              <a:bevelT/>
              <a:contourClr>
                <a:srgbClr val="000000"/>
              </a:contourClr>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INFOMEX</c:v>
                </c:pt>
                <c:pt idx="1">
                  <c:v>Tel-InfoDF</c:v>
                </c:pt>
                <c:pt idx="2">
                  <c:v>Correo electrónico</c:v>
                </c:pt>
                <c:pt idx="3">
                  <c:v>Personalmente en la OIP</c:v>
                </c:pt>
              </c:strCache>
            </c:strRef>
          </c:cat>
          <c:val>
            <c:numRef>
              <c:f>Hoja1!$D$2:$D$5</c:f>
              <c:numCache>
                <c:formatCode>0.0</c:formatCode>
                <c:ptCount val="4"/>
                <c:pt idx="0">
                  <c:v>88.563934260045357</c:v>
                </c:pt>
                <c:pt idx="1">
                  <c:v>5.5729437256864811</c:v>
                </c:pt>
                <c:pt idx="2">
                  <c:v>2.0908042627063876</c:v>
                </c:pt>
                <c:pt idx="3">
                  <c:v>3.7723177515617676</c:v>
                </c:pt>
              </c:numCache>
            </c:numRef>
          </c:val>
          <c:extLst xmlns:c16r2="http://schemas.microsoft.com/office/drawing/2015/06/chart">
            <c:ext xmlns:c16="http://schemas.microsoft.com/office/drawing/2014/chart" uri="{C3380CC4-5D6E-409C-BE32-E72D297353CC}">
              <c16:uniqueId val="{00000007-296E-42ED-BE17-908F688C7C16}"/>
            </c:ext>
          </c:extLst>
        </c:ser>
        <c:ser>
          <c:idx val="3"/>
          <c:order val="3"/>
          <c:tx>
            <c:strRef>
              <c:f>Hoja1!$E$1</c:f>
              <c:strCache>
                <c:ptCount val="1"/>
                <c:pt idx="0">
                  <c:v>Ene-Sep’15: 71,926 solicitudes</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soft" dir="t"/>
            </a:scene3d>
            <a:sp3d>
              <a:bevelT w="95250" h="101600"/>
              <a:contourClr>
                <a:srgbClr val="000000"/>
              </a:contourClr>
            </a:sp3d>
          </c:spPr>
          <c:invertIfNegative val="0"/>
          <c:dLbls>
            <c:dLbl>
              <c:idx val="0"/>
              <c:layout>
                <c:manualLayout>
                  <c:x val="-2.9334969316084062E-3"/>
                  <c:y val="-4.4293146205571836E-17"/>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INFOMEX</c:v>
                </c:pt>
                <c:pt idx="1">
                  <c:v>Tel-InfoDF</c:v>
                </c:pt>
                <c:pt idx="2">
                  <c:v>Correo electrónico</c:v>
                </c:pt>
                <c:pt idx="3">
                  <c:v>Personalmente en la OIP</c:v>
                </c:pt>
              </c:strCache>
            </c:strRef>
          </c:cat>
          <c:val>
            <c:numRef>
              <c:f>Hoja1!$E$2:$E$5</c:f>
              <c:numCache>
                <c:formatCode>0.0</c:formatCode>
                <c:ptCount val="4"/>
                <c:pt idx="0">
                  <c:v>92.012624085866022</c:v>
                </c:pt>
                <c:pt idx="1">
                  <c:v>1.7754358646386563</c:v>
                </c:pt>
                <c:pt idx="2">
                  <c:v>2.2578761504880016</c:v>
                </c:pt>
                <c:pt idx="3">
                  <c:v>3.9540638990073131</c:v>
                </c:pt>
              </c:numCache>
            </c:numRef>
          </c:val>
          <c:extLst xmlns:c16r2="http://schemas.microsoft.com/office/drawing/2015/06/chart">
            <c:ext xmlns:c16="http://schemas.microsoft.com/office/drawing/2014/chart" uri="{C3380CC4-5D6E-409C-BE32-E72D297353CC}">
              <c16:uniqueId val="{00000008-296E-42ED-BE17-908F688C7C16}"/>
            </c:ext>
          </c:extLst>
        </c:ser>
        <c:ser>
          <c:idx val="4"/>
          <c:order val="4"/>
          <c:tx>
            <c:strRef>
              <c:f>Hoja1!$F$1</c:f>
              <c:strCache>
                <c:ptCount val="1"/>
                <c:pt idx="0">
                  <c:v>Ene-Sep’16: 90,968 solicitudes</c:v>
                </c:pt>
              </c:strCache>
            </c:strRef>
          </c:tx>
          <c:spPr>
            <a:solidFill>
              <a:schemeClr val="tx2">
                <a:lumMod val="75000"/>
              </a:schemeClr>
            </a:solidFill>
            <a:ln>
              <a:noFill/>
            </a:ln>
            <a:scene3d>
              <a:camera prst="orthographicFront"/>
              <a:lightRig rig="soft" dir="t"/>
            </a:scene3d>
            <a:sp3d>
              <a:bevelT w="63500" h="25400"/>
              <a:bevelB/>
            </a:sp3d>
          </c:spPr>
          <c:invertIfNegative val="0"/>
          <c:dLbls>
            <c:dLbl>
              <c:idx val="0"/>
              <c:layout>
                <c:manualLayout>
                  <c:x val="-2.9334969316084062E-3"/>
                  <c:y val="9.6640708110057785E-3"/>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Hoja1!$A$2:$A$5</c:f>
              <c:strCache>
                <c:ptCount val="4"/>
                <c:pt idx="0">
                  <c:v>INFOMEX</c:v>
                </c:pt>
                <c:pt idx="1">
                  <c:v>Tel-InfoDF</c:v>
                </c:pt>
                <c:pt idx="2">
                  <c:v>Correo electrónico</c:v>
                </c:pt>
                <c:pt idx="3">
                  <c:v>Personalmente en la OIP</c:v>
                </c:pt>
              </c:strCache>
            </c:strRef>
          </c:cat>
          <c:val>
            <c:numRef>
              <c:f>Hoja1!$F$2:$F$5</c:f>
              <c:numCache>
                <c:formatCode>0.0</c:formatCode>
                <c:ptCount val="4"/>
                <c:pt idx="0">
                  <c:v>91.312329610412462</c:v>
                </c:pt>
                <c:pt idx="1">
                  <c:v>3.0977926303755168</c:v>
                </c:pt>
                <c:pt idx="2">
                  <c:v>1.6731158209480255</c:v>
                </c:pt>
                <c:pt idx="3">
                  <c:v>3.9167619382640053</c:v>
                </c:pt>
              </c:numCache>
            </c:numRef>
          </c:val>
          <c:extLst xmlns:c16r2="http://schemas.microsoft.com/office/drawing/2015/06/chart">
            <c:ext xmlns:c16="http://schemas.microsoft.com/office/drawing/2014/chart" uri="{C3380CC4-5D6E-409C-BE32-E72D297353CC}">
              <c16:uniqueId val="{00000009-296E-42ED-BE17-908F688C7C16}"/>
            </c:ext>
          </c:extLst>
        </c:ser>
        <c:ser>
          <c:idx val="5"/>
          <c:order val="5"/>
          <c:tx>
            <c:strRef>
              <c:f>Hoja1!$G$1</c:f>
              <c:strCache>
                <c:ptCount val="1"/>
                <c:pt idx="0">
                  <c:v>Ene-Sep’17: 106,343 solicitudes</c:v>
                </c:pt>
              </c:strCache>
            </c:strRef>
          </c:tx>
          <c:spPr>
            <a:solidFill>
              <a:schemeClr val="accent2">
                <a:lumMod val="75000"/>
              </a:schemeClr>
            </a:solidFill>
            <a:scene3d>
              <a:camera prst="orthographicFront"/>
              <a:lightRig rig="threePt" dir="t">
                <a:rot lat="0" lon="0" rev="1200000"/>
              </a:lightRig>
            </a:scene3d>
            <a:sp3d>
              <a:bevelT/>
              <a:bevelB/>
            </a:sp3d>
          </c:spPr>
          <c:invertIfNegative val="0"/>
          <c:dLbls>
            <c:dLbl>
              <c:idx val="0"/>
              <c:layout>
                <c:manualLayout>
                  <c:x val="1.0267239260629396E-2"/>
                  <c:y val="0"/>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Hoja1!$A$2:$A$5</c:f>
              <c:strCache>
                <c:ptCount val="4"/>
                <c:pt idx="0">
                  <c:v>INFOMEX</c:v>
                </c:pt>
                <c:pt idx="1">
                  <c:v>Tel-InfoDF</c:v>
                </c:pt>
                <c:pt idx="2">
                  <c:v>Correo electrónico</c:v>
                </c:pt>
                <c:pt idx="3">
                  <c:v>Personalmente en la OIP</c:v>
                </c:pt>
              </c:strCache>
            </c:strRef>
          </c:cat>
          <c:val>
            <c:numRef>
              <c:f>Hoja1!$G$2:$G$5</c:f>
              <c:numCache>
                <c:formatCode>0.0</c:formatCode>
                <c:ptCount val="4"/>
                <c:pt idx="0">
                  <c:v>91.669409364038998</c:v>
                </c:pt>
                <c:pt idx="1">
                  <c:v>2.6865896203793387</c:v>
                </c:pt>
                <c:pt idx="2">
                  <c:v>2.4975785900341347</c:v>
                </c:pt>
                <c:pt idx="3">
                  <c:v>3.1464224255475211</c:v>
                </c:pt>
              </c:numCache>
            </c:numRef>
          </c:val>
        </c:ser>
        <c:dLbls>
          <c:dLblPos val="outEnd"/>
          <c:showLegendKey val="0"/>
          <c:showVal val="1"/>
          <c:showCatName val="0"/>
          <c:showSerName val="0"/>
          <c:showPercent val="0"/>
          <c:showBubbleSize val="0"/>
        </c:dLbls>
        <c:gapWidth val="150"/>
        <c:overlap val="-25"/>
        <c:axId val="383927040"/>
        <c:axId val="383928576"/>
      </c:barChart>
      <c:catAx>
        <c:axId val="383927040"/>
        <c:scaling>
          <c:orientation val="minMax"/>
        </c:scaling>
        <c:delete val="0"/>
        <c:axPos val="b"/>
        <c:numFmt formatCode="General" sourceLinked="0"/>
        <c:majorTickMark val="cross"/>
        <c:minorTickMark val="none"/>
        <c:tickLblPos val="nextTo"/>
        <c:crossAx val="383928576"/>
        <c:crosses val="autoZero"/>
        <c:auto val="1"/>
        <c:lblAlgn val="ctr"/>
        <c:lblOffset val="50"/>
        <c:noMultiLvlLbl val="0"/>
      </c:catAx>
      <c:valAx>
        <c:axId val="383928576"/>
        <c:scaling>
          <c:orientation val="minMax"/>
          <c:max val="100"/>
        </c:scaling>
        <c:delete val="1"/>
        <c:axPos val="l"/>
        <c:numFmt formatCode="0.0" sourceLinked="1"/>
        <c:majorTickMark val="none"/>
        <c:minorTickMark val="none"/>
        <c:tickLblPos val="none"/>
        <c:crossAx val="383927040"/>
        <c:crosses val="autoZero"/>
        <c:crossBetween val="between"/>
      </c:valAx>
    </c:plotArea>
    <c:legend>
      <c:legendPos val="t"/>
      <c:layout>
        <c:manualLayout>
          <c:xMode val="edge"/>
          <c:yMode val="edge"/>
          <c:x val="8.233233179640604E-3"/>
          <c:y val="1.4339160184637021E-2"/>
          <c:w val="0.98163792609620415"/>
          <c:h val="0.13752581524427271"/>
        </c:manualLayout>
      </c:layout>
      <c:overlay val="0"/>
    </c:legend>
    <c:plotVisOnly val="1"/>
    <c:dispBlanksAs val="gap"/>
    <c:showDLblsOverMax val="0"/>
  </c:chart>
  <c:spPr>
    <a:scene3d>
      <a:camera prst="orthographicFront"/>
      <a:lightRig rig="threePt" dir="t"/>
    </a:scene3d>
    <a:sp3d prstMaterial="matte"/>
  </c:spPr>
  <c:txPr>
    <a:bodyPr/>
    <a:lstStyle/>
    <a:p>
      <a:pPr>
        <a:defRPr sz="1300" b="1">
          <a:solidFill>
            <a:schemeClr val="tx1"/>
          </a:solidFill>
          <a:latin typeface="Calibri" pitchFamily="34" charset="0"/>
        </a:defRPr>
      </a:pPr>
      <a:endParaRPr lang="es-MX"/>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35"/>
    </mc:Choice>
    <mc:Fallback>
      <c:style val="35"/>
    </mc:Fallback>
  </mc:AlternateContent>
  <c:chart>
    <c:title>
      <c:tx>
        <c:rich>
          <a:bodyPr/>
          <a:lstStyle/>
          <a:p>
            <a:pPr>
              <a:defRPr sz="1300" u="sng"/>
            </a:pPr>
            <a:r>
              <a:rPr lang="es-ES" sz="1300" u="sng" dirty="0"/>
              <a:t>Porcentajes</a:t>
            </a:r>
          </a:p>
        </c:rich>
      </c:tx>
      <c:layout>
        <c:manualLayout>
          <c:xMode val="edge"/>
          <c:yMode val="edge"/>
          <c:x val="0.44380010812243048"/>
          <c:y val="0.20631692345793304"/>
        </c:manualLayout>
      </c:layout>
      <c:overlay val="0"/>
    </c:title>
    <c:autoTitleDeleted val="0"/>
    <c:plotArea>
      <c:layout>
        <c:manualLayout>
          <c:layoutTarget val="inner"/>
          <c:xMode val="edge"/>
          <c:yMode val="edge"/>
          <c:x val="8.860821019886677E-3"/>
          <c:y val="0.29790813841197133"/>
          <c:w val="0.9822784736881085"/>
          <c:h val="0.61868976593590219"/>
        </c:manualLayout>
      </c:layout>
      <c:barChart>
        <c:barDir val="col"/>
        <c:grouping val="clustered"/>
        <c:varyColors val="0"/>
        <c:ser>
          <c:idx val="0"/>
          <c:order val="0"/>
          <c:tx>
            <c:strRef>
              <c:f>Hoja1!$B$1</c:f>
              <c:strCache>
                <c:ptCount val="1"/>
                <c:pt idx="0">
                  <c:v>Ene-Sep’12: 59,482 solicitudes</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2"/>
              <c:layout>
                <c:manualLayout>
                  <c:x val="-4.4092323075213867E-3"/>
                  <c:y val="5.187332126495749E-3"/>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En la OIP</c:v>
                </c:pt>
                <c:pt idx="1">
                  <c:v>Por correo electrónico</c:v>
                </c:pt>
                <c:pt idx="2">
                  <c:v>INFOMEX</c:v>
                </c:pt>
                <c:pt idx="3">
                  <c:v>Otro medio</c:v>
                </c:pt>
              </c:strCache>
            </c:strRef>
          </c:cat>
          <c:val>
            <c:numRef>
              <c:f>Hoja1!$B$2:$B$5</c:f>
              <c:numCache>
                <c:formatCode>0.0</c:formatCode>
                <c:ptCount val="4"/>
                <c:pt idx="0">
                  <c:v>5.5075485020678521</c:v>
                </c:pt>
                <c:pt idx="1">
                  <c:v>31.589388386402611</c:v>
                </c:pt>
                <c:pt idx="2">
                  <c:v>61.49927709222959</c:v>
                </c:pt>
                <c:pt idx="3">
                  <c:v>1.4037860192999563</c:v>
                </c:pt>
              </c:numCache>
            </c:numRef>
          </c:val>
          <c:extLst xmlns:c16r2="http://schemas.microsoft.com/office/drawing/2015/06/chart">
            <c:ext xmlns:c16="http://schemas.microsoft.com/office/drawing/2014/chart" uri="{C3380CC4-5D6E-409C-BE32-E72D297353CC}">
              <c16:uniqueId val="{00000000-8FCF-4964-8ABC-53D62F1423EF}"/>
            </c:ext>
          </c:extLst>
        </c:ser>
        <c:ser>
          <c:idx val="1"/>
          <c:order val="1"/>
          <c:tx>
            <c:strRef>
              <c:f>Hoja1!$C$1</c:f>
              <c:strCache>
                <c:ptCount val="1"/>
                <c:pt idx="0">
                  <c:v>Ene-Sep’13: 66,801 solicitudes</c:v>
                </c:pt>
              </c:strCache>
            </c:strRef>
          </c:tx>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En la OIP</c:v>
                </c:pt>
                <c:pt idx="1">
                  <c:v>Por correo electrónico</c:v>
                </c:pt>
                <c:pt idx="2">
                  <c:v>INFOMEX</c:v>
                </c:pt>
                <c:pt idx="3">
                  <c:v>Otro medio</c:v>
                </c:pt>
              </c:strCache>
            </c:strRef>
          </c:cat>
          <c:val>
            <c:numRef>
              <c:f>Hoja1!$C$2:$C$5</c:f>
              <c:numCache>
                <c:formatCode>0.0</c:formatCode>
                <c:ptCount val="4"/>
                <c:pt idx="0">
                  <c:v>5.6466220565560397</c:v>
                </c:pt>
                <c:pt idx="1">
                  <c:v>31.026481639496417</c:v>
                </c:pt>
                <c:pt idx="2">
                  <c:v>61.826918758701218</c:v>
                </c:pt>
                <c:pt idx="3">
                  <c:v>1.4999775452463286</c:v>
                </c:pt>
              </c:numCache>
            </c:numRef>
          </c:val>
          <c:extLst xmlns:c16r2="http://schemas.microsoft.com/office/drawing/2015/06/chart">
            <c:ext xmlns:c16="http://schemas.microsoft.com/office/drawing/2014/chart" uri="{C3380CC4-5D6E-409C-BE32-E72D297353CC}">
              <c16:uniqueId val="{00000001-8FCF-4964-8ABC-53D62F1423EF}"/>
            </c:ext>
          </c:extLst>
        </c:ser>
        <c:ser>
          <c:idx val="2"/>
          <c:order val="2"/>
          <c:tx>
            <c:strRef>
              <c:f>Hoja1!$D$1</c:f>
              <c:strCache>
                <c:ptCount val="1"/>
                <c:pt idx="0">
                  <c:v>Ene-Sep’14: 69,777 solicitudes</c:v>
                </c:pt>
              </c:strCache>
            </c:strRef>
          </c:tx>
          <c:spPr>
            <a:solidFill>
              <a:srgbClr val="00808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2"/>
              <c:layout>
                <c:manualLayout>
                  <c:x val="-1.0777998910022481E-16"/>
                  <c:y val="1.0374664252991449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En la OIP</c:v>
                </c:pt>
                <c:pt idx="1">
                  <c:v>Por correo electrónico</c:v>
                </c:pt>
                <c:pt idx="2">
                  <c:v>INFOMEX</c:v>
                </c:pt>
                <c:pt idx="3">
                  <c:v>Otro medio</c:v>
                </c:pt>
              </c:strCache>
            </c:strRef>
          </c:cat>
          <c:val>
            <c:numRef>
              <c:f>Hoja1!$D$2:$D$5</c:f>
              <c:numCache>
                <c:formatCode>0.0</c:formatCode>
                <c:ptCount val="4"/>
                <c:pt idx="0">
                  <c:v>4.7752124625592955</c:v>
                </c:pt>
                <c:pt idx="1">
                  <c:v>32.936354386115767</c:v>
                </c:pt>
                <c:pt idx="2">
                  <c:v>60.379494675896069</c:v>
                </c:pt>
                <c:pt idx="3">
                  <c:v>1.9089384754288663</c:v>
                </c:pt>
              </c:numCache>
            </c:numRef>
          </c:val>
          <c:extLst xmlns:c16r2="http://schemas.microsoft.com/office/drawing/2015/06/chart">
            <c:ext xmlns:c16="http://schemas.microsoft.com/office/drawing/2014/chart" uri="{C3380CC4-5D6E-409C-BE32-E72D297353CC}">
              <c16:uniqueId val="{00000002-8FCF-4964-8ABC-53D62F1423EF}"/>
            </c:ext>
          </c:extLst>
        </c:ser>
        <c:ser>
          <c:idx val="3"/>
          <c:order val="3"/>
          <c:tx>
            <c:strRef>
              <c:f>Hoja1!$E$1</c:f>
              <c:strCache>
                <c:ptCount val="1"/>
                <c:pt idx="0">
                  <c:v>Ene-Sep’15: 64,328 solicitudes</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En la OIP</c:v>
                </c:pt>
                <c:pt idx="1">
                  <c:v>Por correo electrónico</c:v>
                </c:pt>
                <c:pt idx="2">
                  <c:v>INFOMEX</c:v>
                </c:pt>
                <c:pt idx="3">
                  <c:v>Otro medio</c:v>
                </c:pt>
              </c:strCache>
            </c:strRef>
          </c:cat>
          <c:val>
            <c:numRef>
              <c:f>Hoja1!$E$2:$E$5</c:f>
              <c:numCache>
                <c:formatCode>0.0</c:formatCode>
                <c:ptCount val="4"/>
                <c:pt idx="0">
                  <c:v>6.1979231438875768</c:v>
                </c:pt>
                <c:pt idx="1">
                  <c:v>30.70358164407412</c:v>
                </c:pt>
                <c:pt idx="2">
                  <c:v>61.951249844546695</c:v>
                </c:pt>
                <c:pt idx="3">
                  <c:v>1.1472453674916057</c:v>
                </c:pt>
              </c:numCache>
            </c:numRef>
          </c:val>
          <c:extLst xmlns:c16r2="http://schemas.microsoft.com/office/drawing/2015/06/chart">
            <c:ext xmlns:c16="http://schemas.microsoft.com/office/drawing/2014/chart" uri="{C3380CC4-5D6E-409C-BE32-E72D297353CC}">
              <c16:uniqueId val="{00000003-8FCF-4964-8ABC-53D62F1423EF}"/>
            </c:ext>
          </c:extLst>
        </c:ser>
        <c:ser>
          <c:idx val="4"/>
          <c:order val="4"/>
          <c:tx>
            <c:strRef>
              <c:f>Hoja1!$F$1</c:f>
              <c:strCache>
                <c:ptCount val="1"/>
                <c:pt idx="0">
                  <c:v>Ene-Sep’16: 81,829 solicitudes</c:v>
                </c:pt>
              </c:strCache>
            </c:strRef>
          </c:tx>
          <c:spPr>
            <a:solidFill>
              <a:schemeClr val="tx2">
                <a:lumMod val="75000"/>
              </a:schemeClr>
            </a:solidFill>
            <a:ln>
              <a:noFill/>
            </a:ln>
            <a:scene3d>
              <a:camera prst="orthographicFront"/>
              <a:lightRig rig="soft" dir="t"/>
            </a:scene3d>
            <a:sp3d>
              <a:bevelT w="63500" h="25400"/>
              <a:bevelB/>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Hoja1!$A$2:$A$5</c:f>
              <c:strCache>
                <c:ptCount val="4"/>
                <c:pt idx="0">
                  <c:v>En la OIP</c:v>
                </c:pt>
                <c:pt idx="1">
                  <c:v>Por correo electrónico</c:v>
                </c:pt>
                <c:pt idx="2">
                  <c:v>INFOMEX</c:v>
                </c:pt>
                <c:pt idx="3">
                  <c:v>Otro medio</c:v>
                </c:pt>
              </c:strCache>
            </c:strRef>
          </c:cat>
          <c:val>
            <c:numRef>
              <c:f>Hoja1!$F$2:$F$5</c:f>
              <c:numCache>
                <c:formatCode>0.0</c:formatCode>
                <c:ptCount val="4"/>
                <c:pt idx="0">
                  <c:v>4.5937259406811766</c:v>
                </c:pt>
                <c:pt idx="1">
                  <c:v>26.731354409805814</c:v>
                </c:pt>
                <c:pt idx="2">
                  <c:v>65.550110596487798</c:v>
                </c:pt>
                <c:pt idx="3">
                  <c:v>3.1248090530252113</c:v>
                </c:pt>
              </c:numCache>
            </c:numRef>
          </c:val>
          <c:extLst xmlns:c16r2="http://schemas.microsoft.com/office/drawing/2015/06/chart">
            <c:ext xmlns:c16="http://schemas.microsoft.com/office/drawing/2014/chart" uri="{C3380CC4-5D6E-409C-BE32-E72D297353CC}">
              <c16:uniqueId val="{00000004-8FCF-4964-8ABC-53D62F1423EF}"/>
            </c:ext>
          </c:extLst>
        </c:ser>
        <c:ser>
          <c:idx val="5"/>
          <c:order val="5"/>
          <c:tx>
            <c:strRef>
              <c:f>Hoja1!$G$1</c:f>
              <c:strCache>
                <c:ptCount val="1"/>
                <c:pt idx="0">
                  <c:v>Ene-Sep’17: 94,734 solicitudes</c:v>
                </c:pt>
              </c:strCache>
            </c:strRef>
          </c:tx>
          <c:spPr>
            <a:solidFill>
              <a:schemeClr val="accent2">
                <a:lumMod val="75000"/>
              </a:schemeClr>
            </a:solidFill>
            <a:scene3d>
              <a:camera prst="orthographicFront"/>
              <a:lightRig rig="threePt" dir="t"/>
            </a:scene3d>
            <a:sp3d>
              <a:bevelT/>
              <a:bevelB/>
            </a:sp3d>
          </c:spPr>
          <c:invertIfNegative val="0"/>
          <c:dLbls>
            <c:dLbl>
              <c:idx val="2"/>
              <c:layout>
                <c:manualLayout>
                  <c:x val="1.4697441025071289E-3"/>
                  <c:y val="5.187332126495749E-3"/>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Hoja1!$A$2:$A$5</c:f>
              <c:strCache>
                <c:ptCount val="4"/>
                <c:pt idx="0">
                  <c:v>En la OIP</c:v>
                </c:pt>
                <c:pt idx="1">
                  <c:v>Por correo electrónico</c:v>
                </c:pt>
                <c:pt idx="2">
                  <c:v>INFOMEX</c:v>
                </c:pt>
                <c:pt idx="3">
                  <c:v>Otro medio</c:v>
                </c:pt>
              </c:strCache>
            </c:strRef>
          </c:cat>
          <c:val>
            <c:numRef>
              <c:f>Hoja1!$G$2:$G$5</c:f>
              <c:numCache>
                <c:formatCode>0.0</c:formatCode>
                <c:ptCount val="4"/>
                <c:pt idx="0">
                  <c:v>4.3806869761648404</c:v>
                </c:pt>
                <c:pt idx="1">
                  <c:v>29.353769501973947</c:v>
                </c:pt>
                <c:pt idx="2">
                  <c:v>64.759220554394417</c:v>
                </c:pt>
                <c:pt idx="3">
                  <c:v>1.5063229674668019</c:v>
                </c:pt>
              </c:numCache>
            </c:numRef>
          </c:val>
        </c:ser>
        <c:dLbls>
          <c:dLblPos val="outEnd"/>
          <c:showLegendKey val="0"/>
          <c:showVal val="1"/>
          <c:showCatName val="0"/>
          <c:showSerName val="0"/>
          <c:showPercent val="0"/>
          <c:showBubbleSize val="0"/>
        </c:dLbls>
        <c:gapWidth val="150"/>
        <c:overlap val="-25"/>
        <c:axId val="384012288"/>
        <c:axId val="384013824"/>
      </c:barChart>
      <c:catAx>
        <c:axId val="384012288"/>
        <c:scaling>
          <c:orientation val="minMax"/>
        </c:scaling>
        <c:delete val="0"/>
        <c:axPos val="b"/>
        <c:numFmt formatCode="General" sourceLinked="0"/>
        <c:majorTickMark val="cross"/>
        <c:minorTickMark val="none"/>
        <c:tickLblPos val="nextTo"/>
        <c:crossAx val="384013824"/>
        <c:crosses val="autoZero"/>
        <c:auto val="1"/>
        <c:lblAlgn val="ctr"/>
        <c:lblOffset val="100"/>
        <c:noMultiLvlLbl val="0"/>
      </c:catAx>
      <c:valAx>
        <c:axId val="384013824"/>
        <c:scaling>
          <c:orientation val="minMax"/>
        </c:scaling>
        <c:delete val="1"/>
        <c:axPos val="l"/>
        <c:numFmt formatCode="0.0" sourceLinked="1"/>
        <c:majorTickMark val="out"/>
        <c:minorTickMark val="none"/>
        <c:tickLblPos val="none"/>
        <c:crossAx val="384012288"/>
        <c:crosses val="autoZero"/>
        <c:crossBetween val="between"/>
      </c:valAx>
      <c:spPr>
        <a:noFill/>
      </c:spPr>
    </c:plotArea>
    <c:legend>
      <c:legendPos val="t"/>
      <c:layout>
        <c:manualLayout>
          <c:xMode val="edge"/>
          <c:yMode val="edge"/>
          <c:x val="8.4181738935455667E-3"/>
          <c:y val="1.581380663586399E-2"/>
          <c:w val="0.98234721605006847"/>
          <c:h val="0.17621632727082615"/>
        </c:manualLayout>
      </c:layout>
      <c:overlay val="0"/>
    </c:legend>
    <c:plotVisOnly val="1"/>
    <c:dispBlanksAs val="gap"/>
    <c:showDLblsOverMax val="0"/>
  </c:chart>
  <c:spPr>
    <a:ln>
      <a:noFill/>
    </a:ln>
  </c:spPr>
  <c:txPr>
    <a:bodyPr/>
    <a:lstStyle/>
    <a:p>
      <a:pPr>
        <a:defRPr sz="1300" b="1">
          <a:latin typeface="Calibri" pitchFamily="34" charset="0"/>
        </a:defRPr>
      </a:pPr>
      <a:endParaRPr lang="es-MX"/>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35"/>
    </mc:Choice>
    <mc:Fallback>
      <c:style val="35"/>
    </mc:Fallback>
  </mc:AlternateContent>
  <c:chart>
    <c:title>
      <c:tx>
        <c:rich>
          <a:bodyPr/>
          <a:lstStyle/>
          <a:p>
            <a:pPr>
              <a:defRPr sz="1300" u="sng"/>
            </a:pPr>
            <a:r>
              <a:rPr lang="es-ES" sz="1300" u="sng" dirty="0"/>
              <a:t>Porcentajes</a:t>
            </a:r>
          </a:p>
        </c:rich>
      </c:tx>
      <c:layout>
        <c:manualLayout>
          <c:xMode val="edge"/>
          <c:yMode val="edge"/>
          <c:x val="0.44282152410415931"/>
          <c:y val="0.20490901337759856"/>
        </c:manualLayout>
      </c:layout>
      <c:overlay val="0"/>
    </c:title>
    <c:autoTitleDeleted val="0"/>
    <c:plotArea>
      <c:layout>
        <c:manualLayout>
          <c:layoutTarget val="inner"/>
          <c:xMode val="edge"/>
          <c:yMode val="edge"/>
          <c:x val="8.6103858830500323E-3"/>
          <c:y val="0.30308478796473659"/>
          <c:w val="0.98368352590452912"/>
          <c:h val="0.60895541835220923"/>
        </c:manualLayout>
      </c:layout>
      <c:barChart>
        <c:barDir val="col"/>
        <c:grouping val="clustered"/>
        <c:varyColors val="0"/>
        <c:ser>
          <c:idx val="0"/>
          <c:order val="0"/>
          <c:tx>
            <c:strRef>
              <c:f>Hoja1!$B$1</c:f>
              <c:strCache>
                <c:ptCount val="1"/>
                <c:pt idx="0">
                  <c:v>Ene-Sep’12 : 43,164 solicitudes</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1"/>
              <c:spPr>
                <a:noFill/>
                <a:ln>
                  <a:noFill/>
                </a:ln>
                <a:effectLst/>
              </c:spPr>
              <c:txPr>
                <a:bodyPr wrap="square" lIns="38100" tIns="19050" rIns="38100" bIns="19050" anchor="ctr">
                  <a:noAutofit/>
                </a:bodyPr>
                <a:lstStyle/>
                <a:p>
                  <a:pPr>
                    <a:defRPr/>
                  </a:pPr>
                  <a:endParaRPr lang="es-MX"/>
                </a:p>
              </c:txPr>
              <c:dLblPos val="outEnd"/>
              <c:showLegendKey val="0"/>
              <c:showVal val="1"/>
              <c:showCatName val="0"/>
              <c:showSerName val="0"/>
              <c:showPercent val="0"/>
              <c:showBubbleSize val="0"/>
            </c:dLbl>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En la OIP</c:v>
                </c:pt>
                <c:pt idx="1">
                  <c:v>Por correo electrónico</c:v>
                </c:pt>
                <c:pt idx="2">
                  <c:v>INFOMEX</c:v>
                </c:pt>
                <c:pt idx="3">
                  <c:v>Otro medio</c:v>
                </c:pt>
              </c:strCache>
            </c:strRef>
          </c:cat>
          <c:val>
            <c:numRef>
              <c:f>Hoja1!$B$2:$B$5</c:f>
              <c:numCache>
                <c:formatCode>0.0</c:formatCode>
                <c:ptCount val="4"/>
                <c:pt idx="0">
                  <c:v>6.30849782225929</c:v>
                </c:pt>
                <c:pt idx="1">
                  <c:v>22.817625799277174</c:v>
                </c:pt>
                <c:pt idx="2">
                  <c:v>69.789639514410155</c:v>
                </c:pt>
                <c:pt idx="3">
                  <c:v>1.0842368640533779</c:v>
                </c:pt>
              </c:numCache>
            </c:numRef>
          </c:val>
          <c:extLst xmlns:c16r2="http://schemas.microsoft.com/office/drawing/2015/06/chart">
            <c:ext xmlns:c16="http://schemas.microsoft.com/office/drawing/2014/chart" uri="{C3380CC4-5D6E-409C-BE32-E72D297353CC}">
              <c16:uniqueId val="{00000000-C75A-4FBB-8206-210A93AFAFA2}"/>
            </c:ext>
          </c:extLst>
        </c:ser>
        <c:ser>
          <c:idx val="1"/>
          <c:order val="1"/>
          <c:tx>
            <c:strRef>
              <c:f>Hoja1!$C$1</c:f>
              <c:strCache>
                <c:ptCount val="1"/>
                <c:pt idx="0">
                  <c:v>Ene-Sep’13: 46,123 solicitudes</c:v>
                </c:pt>
              </c:strCache>
            </c:strRef>
          </c:tx>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En la OIP</c:v>
                </c:pt>
                <c:pt idx="1">
                  <c:v>Por correo electrónico</c:v>
                </c:pt>
                <c:pt idx="2">
                  <c:v>INFOMEX</c:v>
                </c:pt>
                <c:pt idx="3">
                  <c:v>Otro medio</c:v>
                </c:pt>
              </c:strCache>
            </c:strRef>
          </c:cat>
          <c:val>
            <c:numRef>
              <c:f>Hoja1!$C$2:$C$5</c:f>
              <c:numCache>
                <c:formatCode>0.0</c:formatCode>
                <c:ptCount val="4"/>
                <c:pt idx="0">
                  <c:v>5.5243587797844889</c:v>
                </c:pt>
                <c:pt idx="1">
                  <c:v>19.482687596210134</c:v>
                </c:pt>
                <c:pt idx="2">
                  <c:v>74.164733430175829</c:v>
                </c:pt>
                <c:pt idx="3">
                  <c:v>0.82822019382954271</c:v>
                </c:pt>
              </c:numCache>
            </c:numRef>
          </c:val>
          <c:extLst xmlns:c16r2="http://schemas.microsoft.com/office/drawing/2015/06/chart">
            <c:ext xmlns:c16="http://schemas.microsoft.com/office/drawing/2014/chart" uri="{C3380CC4-5D6E-409C-BE32-E72D297353CC}">
              <c16:uniqueId val="{00000001-C75A-4FBB-8206-210A93AFAFA2}"/>
            </c:ext>
          </c:extLst>
        </c:ser>
        <c:ser>
          <c:idx val="2"/>
          <c:order val="2"/>
          <c:tx>
            <c:strRef>
              <c:f>Hoja1!$D$1</c:f>
              <c:strCache>
                <c:ptCount val="1"/>
                <c:pt idx="0">
                  <c:v>Ene-Sep’14: 50,642 solicitudes</c:v>
                </c:pt>
              </c:strCache>
            </c:strRef>
          </c:tx>
          <c:spPr>
            <a:solidFill>
              <a:srgbClr val="00808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En la OIP</c:v>
                </c:pt>
                <c:pt idx="1">
                  <c:v>Por correo electrónico</c:v>
                </c:pt>
                <c:pt idx="2">
                  <c:v>INFOMEX</c:v>
                </c:pt>
                <c:pt idx="3">
                  <c:v>Otro medio</c:v>
                </c:pt>
              </c:strCache>
            </c:strRef>
          </c:cat>
          <c:val>
            <c:numRef>
              <c:f>Hoja1!$D$2:$D$5</c:f>
              <c:numCache>
                <c:formatCode>0.0</c:formatCode>
                <c:ptCount val="4"/>
                <c:pt idx="0">
                  <c:v>4.4982425654595</c:v>
                </c:pt>
                <c:pt idx="1">
                  <c:v>20.915445677500887</c:v>
                </c:pt>
                <c:pt idx="2">
                  <c:v>73.597014335926701</c:v>
                </c:pt>
                <c:pt idx="3">
                  <c:v>0.9892974211129103</c:v>
                </c:pt>
              </c:numCache>
            </c:numRef>
          </c:val>
          <c:extLst xmlns:c16r2="http://schemas.microsoft.com/office/drawing/2015/06/chart">
            <c:ext xmlns:c16="http://schemas.microsoft.com/office/drawing/2014/chart" uri="{C3380CC4-5D6E-409C-BE32-E72D297353CC}">
              <c16:uniqueId val="{00000002-C75A-4FBB-8206-210A93AFAFA2}"/>
            </c:ext>
          </c:extLst>
        </c:ser>
        <c:ser>
          <c:idx val="3"/>
          <c:order val="3"/>
          <c:tx>
            <c:strRef>
              <c:f>Hoja1!$E$1</c:f>
              <c:strCache>
                <c:ptCount val="1"/>
                <c:pt idx="0">
                  <c:v>Ene-Sep’15: 48,280 solicitudes</c:v>
                </c:pt>
              </c:strCache>
            </c:strRef>
          </c:tx>
          <c:spPr>
            <a:solidFill>
              <a:srgbClr val="33CCCC"/>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Hoja1!$A$2:$A$5</c:f>
              <c:strCache>
                <c:ptCount val="4"/>
                <c:pt idx="0">
                  <c:v>En la OIP</c:v>
                </c:pt>
                <c:pt idx="1">
                  <c:v>Por correo electrónico</c:v>
                </c:pt>
                <c:pt idx="2">
                  <c:v>INFOMEX</c:v>
                </c:pt>
                <c:pt idx="3">
                  <c:v>Otro medio</c:v>
                </c:pt>
              </c:strCache>
            </c:strRef>
          </c:cat>
          <c:val>
            <c:numRef>
              <c:f>Hoja1!$E$2:$E$5</c:f>
              <c:numCache>
                <c:formatCode>0.0</c:formatCode>
                <c:ptCount val="4"/>
                <c:pt idx="0">
                  <c:v>5.8367854183927097</c:v>
                </c:pt>
                <c:pt idx="1">
                  <c:v>20.134631317315659</c:v>
                </c:pt>
                <c:pt idx="2">
                  <c:v>73.185584092792041</c:v>
                </c:pt>
                <c:pt idx="3">
                  <c:v>0.8429991714995857</c:v>
                </c:pt>
              </c:numCache>
            </c:numRef>
          </c:val>
          <c:extLst xmlns:c16r2="http://schemas.microsoft.com/office/drawing/2015/06/chart">
            <c:ext xmlns:c16="http://schemas.microsoft.com/office/drawing/2014/chart" uri="{C3380CC4-5D6E-409C-BE32-E72D297353CC}">
              <c16:uniqueId val="{00000003-C75A-4FBB-8206-210A93AFAFA2}"/>
            </c:ext>
          </c:extLst>
        </c:ser>
        <c:ser>
          <c:idx val="4"/>
          <c:order val="4"/>
          <c:tx>
            <c:strRef>
              <c:f>Hoja1!$F$1</c:f>
              <c:strCache>
                <c:ptCount val="1"/>
                <c:pt idx="0">
                  <c:v>Ene-Sep’16: 61,568 solicitudes</c:v>
                </c:pt>
              </c:strCache>
            </c:strRef>
          </c:tx>
          <c:spPr>
            <a:solidFill>
              <a:schemeClr val="tx2">
                <a:lumMod val="75000"/>
              </a:schemeClr>
            </a:solidFill>
            <a:ln>
              <a:noFill/>
            </a:ln>
            <a:scene3d>
              <a:camera prst="orthographicFront"/>
              <a:lightRig rig="soft" dir="t"/>
            </a:scene3d>
            <a:sp3d>
              <a:bevelT w="63500" h="25400"/>
              <a:bevelB/>
            </a:sp3d>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Hoja1!$A$2:$A$5</c:f>
              <c:strCache>
                <c:ptCount val="4"/>
                <c:pt idx="0">
                  <c:v>En la OIP</c:v>
                </c:pt>
                <c:pt idx="1">
                  <c:v>Por correo electrónico</c:v>
                </c:pt>
                <c:pt idx="2">
                  <c:v>INFOMEX</c:v>
                </c:pt>
                <c:pt idx="3">
                  <c:v>Otro medio</c:v>
                </c:pt>
              </c:strCache>
            </c:strRef>
          </c:cat>
          <c:val>
            <c:numRef>
              <c:f>Hoja1!$F$2:$F$5</c:f>
              <c:numCache>
                <c:formatCode>0.0</c:formatCode>
                <c:ptCount val="4"/>
                <c:pt idx="0">
                  <c:v>4.8824064449064446</c:v>
                </c:pt>
                <c:pt idx="1">
                  <c:v>15.188084719334718</c:v>
                </c:pt>
                <c:pt idx="2">
                  <c:v>77.429833679833678</c:v>
                </c:pt>
                <c:pt idx="3">
                  <c:v>2.4996751559251558</c:v>
                </c:pt>
              </c:numCache>
            </c:numRef>
          </c:val>
          <c:extLst xmlns:c16r2="http://schemas.microsoft.com/office/drawing/2015/06/chart">
            <c:ext xmlns:c16="http://schemas.microsoft.com/office/drawing/2014/chart" uri="{C3380CC4-5D6E-409C-BE32-E72D297353CC}">
              <c16:uniqueId val="{00000004-C75A-4FBB-8206-210A93AFAFA2}"/>
            </c:ext>
          </c:extLst>
        </c:ser>
        <c:ser>
          <c:idx val="5"/>
          <c:order val="5"/>
          <c:tx>
            <c:strRef>
              <c:f>Hoja1!$G$1</c:f>
              <c:strCache>
                <c:ptCount val="1"/>
                <c:pt idx="0">
                  <c:v>Ene-Sep’17: 69,433 solicitudes</c:v>
                </c:pt>
              </c:strCache>
            </c:strRef>
          </c:tx>
          <c:spPr>
            <a:solidFill>
              <a:schemeClr val="accent2">
                <a:lumMod val="75000"/>
              </a:schemeClr>
            </a:solidFill>
            <a:scene3d>
              <a:camera prst="orthographicFront"/>
              <a:lightRig rig="threePt" dir="t"/>
            </a:scene3d>
            <a:sp3d>
              <a:bevelT/>
              <a:bevelB/>
            </a:sp3d>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Hoja1!$A$2:$A$5</c:f>
              <c:strCache>
                <c:ptCount val="4"/>
                <c:pt idx="0">
                  <c:v>En la OIP</c:v>
                </c:pt>
                <c:pt idx="1">
                  <c:v>Por correo electrónico</c:v>
                </c:pt>
                <c:pt idx="2">
                  <c:v>INFOMEX</c:v>
                </c:pt>
                <c:pt idx="3">
                  <c:v>Otro medio</c:v>
                </c:pt>
              </c:strCache>
            </c:strRef>
          </c:cat>
          <c:val>
            <c:numRef>
              <c:f>Hoja1!$G$2:$G$5</c:f>
              <c:numCache>
                <c:formatCode>0.0</c:formatCode>
                <c:ptCount val="4"/>
                <c:pt idx="0">
                  <c:v>4.4402517534889752</c:v>
                </c:pt>
                <c:pt idx="1">
                  <c:v>17.761007013955901</c:v>
                </c:pt>
                <c:pt idx="2">
                  <c:v>76.668154911929491</c:v>
                </c:pt>
                <c:pt idx="3">
                  <c:v>1.1305863206256392</c:v>
                </c:pt>
              </c:numCache>
            </c:numRef>
          </c:val>
        </c:ser>
        <c:dLbls>
          <c:dLblPos val="outEnd"/>
          <c:showLegendKey val="0"/>
          <c:showVal val="1"/>
          <c:showCatName val="0"/>
          <c:showSerName val="0"/>
          <c:showPercent val="0"/>
          <c:showBubbleSize val="0"/>
        </c:dLbls>
        <c:gapWidth val="150"/>
        <c:overlap val="-25"/>
        <c:axId val="386163072"/>
        <c:axId val="386164608"/>
      </c:barChart>
      <c:catAx>
        <c:axId val="386163072"/>
        <c:scaling>
          <c:orientation val="minMax"/>
        </c:scaling>
        <c:delete val="0"/>
        <c:axPos val="b"/>
        <c:numFmt formatCode="General" sourceLinked="0"/>
        <c:majorTickMark val="cross"/>
        <c:minorTickMark val="none"/>
        <c:tickLblPos val="nextTo"/>
        <c:crossAx val="386164608"/>
        <c:crosses val="autoZero"/>
        <c:auto val="1"/>
        <c:lblAlgn val="ctr"/>
        <c:lblOffset val="100"/>
        <c:noMultiLvlLbl val="0"/>
      </c:catAx>
      <c:valAx>
        <c:axId val="386164608"/>
        <c:scaling>
          <c:orientation val="minMax"/>
        </c:scaling>
        <c:delete val="1"/>
        <c:axPos val="l"/>
        <c:numFmt formatCode="0.0" sourceLinked="1"/>
        <c:majorTickMark val="out"/>
        <c:minorTickMark val="none"/>
        <c:tickLblPos val="none"/>
        <c:crossAx val="386163072"/>
        <c:crosses val="autoZero"/>
        <c:crossBetween val="between"/>
      </c:valAx>
      <c:spPr>
        <a:noFill/>
      </c:spPr>
    </c:plotArea>
    <c:legend>
      <c:legendPos val="t"/>
      <c:layout>
        <c:manualLayout>
          <c:xMode val="edge"/>
          <c:yMode val="edge"/>
          <c:x val="1.1927725623078915E-2"/>
          <c:y val="1.5756419221393703E-2"/>
          <c:w val="0.97484457745435693"/>
          <c:h val="0.1761683342373723"/>
        </c:manualLayout>
      </c:layout>
      <c:overlay val="0"/>
    </c:legend>
    <c:plotVisOnly val="1"/>
    <c:dispBlanksAs val="gap"/>
    <c:showDLblsOverMax val="0"/>
  </c:chart>
  <c:spPr>
    <a:ln>
      <a:noFill/>
    </a:ln>
  </c:spPr>
  <c:txPr>
    <a:bodyPr/>
    <a:lstStyle/>
    <a:p>
      <a:pPr>
        <a:defRPr sz="1300" b="1">
          <a:latin typeface="Calibri" pitchFamily="34" charset="0"/>
        </a:defRPr>
      </a:pPr>
      <a:endParaRPr lang="es-MX"/>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0"/>
      <c:rotY val="0"/>
      <c:depthPercent val="100"/>
      <c:rAngAx val="1"/>
    </c:view3D>
    <c:floor>
      <c:thickness val="0"/>
      <c:spPr>
        <a:noFill/>
        <a:ln w="9525">
          <a:noFill/>
        </a:ln>
      </c:spPr>
    </c:floor>
    <c:sideWall>
      <c:thickness val="0"/>
      <c:spPr>
        <a:ln w="25400">
          <a:noFill/>
        </a:ln>
      </c:spPr>
    </c:sideWall>
    <c:backWall>
      <c:thickness val="0"/>
      <c:spPr>
        <a:ln w="25400">
          <a:noFill/>
        </a:ln>
      </c:spPr>
    </c:backWall>
    <c:plotArea>
      <c:layout>
        <c:manualLayout>
          <c:layoutTarget val="inner"/>
          <c:xMode val="edge"/>
          <c:yMode val="edge"/>
          <c:x val="1.2196714263433533E-2"/>
          <c:y val="3.9914304178022525E-2"/>
          <c:w val="0.97886452672752056"/>
          <c:h val="0.72193110617852829"/>
        </c:manualLayout>
      </c:layout>
      <c:bar3DChart>
        <c:barDir val="col"/>
        <c:grouping val="clustered"/>
        <c:varyColors val="0"/>
        <c:ser>
          <c:idx val="0"/>
          <c:order val="0"/>
          <c:tx>
            <c:strRef>
              <c:f>Hoja1!$B$1</c:f>
              <c:strCache>
                <c:ptCount val="1"/>
                <c:pt idx="0">
                  <c:v>Columna1</c:v>
                </c:pt>
              </c:strCache>
            </c:strRef>
          </c:tx>
          <c:spPr>
            <a:solidFill>
              <a:srgbClr val="43A7A7"/>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Pt>
            <c:idx val="0"/>
            <c:invertIfNegative val="0"/>
            <c:bubble3D val="0"/>
            <c:spPr>
              <a:solidFill>
                <a:srgbClr val="00B0F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extLst xmlns:c16r2="http://schemas.microsoft.com/office/drawing/2015/06/chart">
              <c:ext xmlns:c16="http://schemas.microsoft.com/office/drawing/2014/chart" uri="{C3380CC4-5D6E-409C-BE32-E72D297353CC}">
                <c16:uniqueId val="{00000001-3D16-4835-87E4-F71D7212759E}"/>
              </c:ext>
            </c:extLst>
          </c:dPt>
          <c:dPt>
            <c:idx val="1"/>
            <c:invertIfNegative val="0"/>
            <c:bubble3D val="0"/>
            <c:spPr>
              <a:solidFill>
                <a:srgbClr val="EB641B"/>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extLst xmlns:c16r2="http://schemas.microsoft.com/office/drawing/2015/06/chart">
              <c:ext xmlns:c16="http://schemas.microsoft.com/office/drawing/2014/chart" uri="{C3380CC4-5D6E-409C-BE32-E72D297353CC}">
                <c16:uniqueId val="{00000003-3D16-4835-87E4-F71D7212759E}"/>
              </c:ext>
            </c:extLst>
          </c:dPt>
          <c:dPt>
            <c:idx val="2"/>
            <c:invertIfNegative val="0"/>
            <c:bubble3D val="0"/>
            <c:spPr>
              <a:solidFill>
                <a:srgbClr val="009999"/>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extLst xmlns:c16r2="http://schemas.microsoft.com/office/drawing/2015/06/chart">
              <c:ext xmlns:c16="http://schemas.microsoft.com/office/drawing/2014/chart" uri="{C3380CC4-5D6E-409C-BE32-E72D297353CC}">
                <c16:uniqueId val="{00000005-3D16-4835-87E4-F71D7212759E}"/>
              </c:ext>
            </c:extLst>
          </c:dPt>
          <c:dPt>
            <c:idx val="3"/>
            <c:invertIfNegative val="0"/>
            <c:bubble3D val="0"/>
            <c:spPr>
              <a:solidFill>
                <a:srgbClr val="33CCCC"/>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extLst xmlns:c16r2="http://schemas.microsoft.com/office/drawing/2015/06/chart">
              <c:ext xmlns:c16="http://schemas.microsoft.com/office/drawing/2014/chart" uri="{C3380CC4-5D6E-409C-BE32-E72D297353CC}">
                <c16:uniqueId val="{00000007-3D16-4835-87E4-F71D7212759E}"/>
              </c:ext>
            </c:extLst>
          </c:dPt>
          <c:dPt>
            <c:idx val="4"/>
            <c:invertIfNegative val="0"/>
            <c:bubble3D val="0"/>
            <c:spPr>
              <a:solidFill>
                <a:schemeClr val="tx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extLst xmlns:c16r2="http://schemas.microsoft.com/office/drawing/2015/06/chart">
              <c:ext xmlns:c16="http://schemas.microsoft.com/office/drawing/2014/chart" uri="{C3380CC4-5D6E-409C-BE32-E72D297353CC}">
                <c16:uniqueId val="{00000009-3D16-4835-87E4-F71D7212759E}"/>
              </c:ext>
            </c:extLst>
          </c:dPt>
          <c:dPt>
            <c:idx val="5"/>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extLst xmlns:c16r2="http://schemas.microsoft.com/office/drawing/2015/06/chart">
              <c:ext xmlns:c16="http://schemas.microsoft.com/office/drawing/2014/chart" uri="{C3380CC4-5D6E-409C-BE32-E72D297353CC}">
                <c16:uniqueId val="{0000000B-3D16-4835-87E4-F71D7212759E}"/>
              </c:ext>
            </c:extLst>
          </c:dPt>
          <c:dPt>
            <c:idx val="6"/>
            <c:invertIfNegative val="0"/>
            <c:bubble3D val="0"/>
            <c:spPr>
              <a:solidFill>
                <a:schemeClr val="accent4"/>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extLst xmlns:c16r2="http://schemas.microsoft.com/office/drawing/2015/06/chart">
              <c:ext xmlns:c16="http://schemas.microsoft.com/office/drawing/2014/chart" uri="{C3380CC4-5D6E-409C-BE32-E72D297353CC}">
                <c16:uniqueId val="{0000000D-3D16-4835-87E4-F71D7212759E}"/>
              </c:ext>
            </c:extLst>
          </c:dPt>
          <c:dPt>
            <c:idx val="7"/>
            <c:invertIfNegative val="0"/>
            <c:bubble3D val="0"/>
            <c:spPr>
              <a:solidFill>
                <a:schemeClr val="bg1">
                  <a:lumMod val="50000"/>
                </a:schemeClr>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extLst xmlns:c16r2="http://schemas.microsoft.com/office/drawing/2015/06/chart">
              <c:ext xmlns:c16="http://schemas.microsoft.com/office/drawing/2014/chart" uri="{C3380CC4-5D6E-409C-BE32-E72D297353CC}">
                <c16:uniqueId val="{0000000F-3D16-4835-87E4-F71D7212759E}"/>
              </c:ext>
            </c:extLst>
          </c:dPt>
          <c:dLbls>
            <c:dLbl>
              <c:idx val="0"/>
              <c:layout>
                <c:manualLayout>
                  <c:x val="-1.4470187198646958E-3"/>
                  <c:y val="-1.722736229640287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3D16-4835-87E4-F71D7212759E}"/>
                </c:ext>
                <c:ext xmlns:c15="http://schemas.microsoft.com/office/drawing/2012/chart" uri="{CE6537A1-D6FC-4f65-9D91-7224C49458BB}">
                  <c15:layout/>
                </c:ext>
              </c:extLst>
            </c:dLbl>
            <c:dLbl>
              <c:idx val="1"/>
              <c:layout>
                <c:manualLayout>
                  <c:x val="1.4470187198646958E-3"/>
                  <c:y val="-1.435613524700244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3D16-4835-87E4-F71D7212759E}"/>
                </c:ext>
                <c:ext xmlns:c15="http://schemas.microsoft.com/office/drawing/2012/chart" uri="{CE6537A1-D6FC-4f65-9D91-7224C49458BB}">
                  <c15:layout/>
                </c:ext>
              </c:extLst>
            </c:dLbl>
            <c:dLbl>
              <c:idx val="2"/>
              <c:layout>
                <c:manualLayout>
                  <c:x val="0"/>
                  <c:y val="-2.584104344460430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3D16-4835-87E4-F71D7212759E}"/>
                </c:ext>
                <c:ext xmlns:c15="http://schemas.microsoft.com/office/drawing/2012/chart" uri="{CE6537A1-D6FC-4f65-9D91-7224C49458BB}">
                  <c15:layout/>
                </c:ext>
              </c:extLst>
            </c:dLbl>
            <c:dLbl>
              <c:idx val="3"/>
              <c:layout>
                <c:manualLayout>
                  <c:x val="2.8940374397293917E-3"/>
                  <c:y val="-3.1583497543405212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3D16-4835-87E4-F71D7212759E}"/>
                </c:ex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Hoja1!$A$2:$A$7</c:f>
              <c:strCache>
                <c:ptCount val="6"/>
                <c:pt idx="0">
                  <c:v>Ene-Sep’12:
66,115
solicitudes</c:v>
                </c:pt>
                <c:pt idx="1">
                  <c:v>Ene-Sep’13:
74,675
solicitudes</c:v>
                </c:pt>
                <c:pt idx="2">
                  <c:v>Ene-Sep’14:
78,876
solicitudes</c:v>
                </c:pt>
                <c:pt idx="3">
                  <c:v>Ene-Sep’15:
71,863
solicitudes</c:v>
                </c:pt>
                <c:pt idx="4">
                  <c:v>Ene-Sep’16:
90,573
solicitudes</c:v>
                </c:pt>
                <c:pt idx="5">
                  <c:v>Ene-Sep’17:
106,225
solicitudes</c:v>
                </c:pt>
              </c:strCache>
            </c:strRef>
          </c:cat>
          <c:val>
            <c:numRef>
              <c:f>Hoja1!$B$2:$B$7</c:f>
              <c:numCache>
                <c:formatCode>0.0</c:formatCode>
                <c:ptCount val="6"/>
                <c:pt idx="0">
                  <c:v>3.213476518187981</c:v>
                </c:pt>
                <c:pt idx="1">
                  <c:v>3.2262470706394279</c:v>
                </c:pt>
                <c:pt idx="2">
                  <c:v>3.31505147319844</c:v>
                </c:pt>
                <c:pt idx="3">
                  <c:v>3.2292974131333203</c:v>
                </c:pt>
                <c:pt idx="4">
                  <c:v>3.4533139014938041</c:v>
                </c:pt>
                <c:pt idx="5">
                  <c:v>3.5536079077429927</c:v>
                </c:pt>
              </c:numCache>
            </c:numRef>
          </c:val>
          <c:extLst xmlns:c16r2="http://schemas.microsoft.com/office/drawing/2015/06/chart">
            <c:ext xmlns:c16="http://schemas.microsoft.com/office/drawing/2014/chart" uri="{C3380CC4-5D6E-409C-BE32-E72D297353CC}">
              <c16:uniqueId val="{00000010-3D16-4835-87E4-F71D7212759E}"/>
            </c:ext>
          </c:extLst>
        </c:ser>
        <c:dLbls>
          <c:showLegendKey val="0"/>
          <c:showVal val="1"/>
          <c:showCatName val="0"/>
          <c:showSerName val="0"/>
          <c:showPercent val="0"/>
          <c:showBubbleSize val="0"/>
        </c:dLbls>
        <c:gapWidth val="150"/>
        <c:shape val="cylinder"/>
        <c:axId val="354296576"/>
        <c:axId val="354302592"/>
        <c:axId val="0"/>
      </c:bar3DChart>
      <c:catAx>
        <c:axId val="354296576"/>
        <c:scaling>
          <c:orientation val="minMax"/>
        </c:scaling>
        <c:delete val="0"/>
        <c:axPos val="b"/>
        <c:numFmt formatCode="General" sourceLinked="1"/>
        <c:majorTickMark val="cross"/>
        <c:minorTickMark val="none"/>
        <c:tickLblPos val="nextTo"/>
        <c:crossAx val="354302592"/>
        <c:crosses val="autoZero"/>
        <c:auto val="1"/>
        <c:lblAlgn val="ctr"/>
        <c:lblOffset val="100"/>
        <c:noMultiLvlLbl val="0"/>
      </c:catAx>
      <c:valAx>
        <c:axId val="354302592"/>
        <c:scaling>
          <c:orientation val="minMax"/>
          <c:max val="4"/>
          <c:min val="0"/>
        </c:scaling>
        <c:delete val="1"/>
        <c:axPos val="l"/>
        <c:numFmt formatCode="0.0" sourceLinked="1"/>
        <c:majorTickMark val="out"/>
        <c:minorTickMark val="none"/>
        <c:tickLblPos val="nextTo"/>
        <c:crossAx val="354296576"/>
        <c:crosses val="autoZero"/>
        <c:crossBetween val="between"/>
        <c:majorUnit val="1"/>
      </c:valAx>
      <c:spPr>
        <a:noFill/>
        <a:ln w="25385">
          <a:noFill/>
        </a:ln>
      </c:spPr>
    </c:plotArea>
    <c:plotVisOnly val="1"/>
    <c:dispBlanksAs val="gap"/>
    <c:showDLblsOverMax val="0"/>
  </c:chart>
  <c:txPr>
    <a:bodyPr/>
    <a:lstStyle/>
    <a:p>
      <a:pPr>
        <a:defRPr sz="1300" b="1">
          <a:solidFill>
            <a:schemeClr val="tx1"/>
          </a:solidFill>
          <a:latin typeface="Calibri" pitchFamily="34" charset="0"/>
          <a:cs typeface="Arial" pitchFamily="34" charset="0"/>
        </a:defRPr>
      </a:pPr>
      <a:endParaRPr lang="es-MX"/>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title>
      <c:tx>
        <c:rich>
          <a:bodyPr/>
          <a:lstStyle/>
          <a:p>
            <a:pPr>
              <a:defRPr sz="1300" u="sng"/>
            </a:pPr>
            <a:r>
              <a:rPr lang="es-ES" sz="1300" u="sng" dirty="0"/>
              <a:t>Porcentajes</a:t>
            </a:r>
          </a:p>
        </c:rich>
      </c:tx>
      <c:layout>
        <c:manualLayout>
          <c:xMode val="edge"/>
          <c:yMode val="edge"/>
          <c:x val="0.45009225701648764"/>
          <c:y val="0"/>
        </c:manualLayout>
      </c:layout>
      <c:overlay val="0"/>
    </c:title>
    <c:autoTitleDeleted val="0"/>
    <c:plotArea>
      <c:layout>
        <c:manualLayout>
          <c:layoutTarget val="inner"/>
          <c:xMode val="edge"/>
          <c:yMode val="edge"/>
          <c:x val="0.36989206275175307"/>
          <c:y val="3.8244606661231369E-2"/>
          <c:w val="0.42444196658217331"/>
          <c:h val="0.95008632683825001"/>
        </c:manualLayout>
      </c:layout>
      <c:barChart>
        <c:barDir val="bar"/>
        <c:grouping val="clustered"/>
        <c:varyColors val="0"/>
        <c:ser>
          <c:idx val="0"/>
          <c:order val="0"/>
          <c:tx>
            <c:strRef>
              <c:f>Hoja1!$B$1</c:f>
              <c:strCache>
                <c:ptCount val="1"/>
                <c:pt idx="0">
                  <c:v>Ene-Sep’12:
66,297
solicitudes</c:v>
                </c:pt>
              </c:strCache>
            </c:strRef>
          </c:tx>
          <c:spPr>
            <a:solidFill>
              <a:srgbClr val="00B0F0"/>
            </a:solidFill>
            <a:ln>
              <a:noFill/>
            </a:ln>
            <a:effectLst>
              <a:outerShdw blurRad="152400" dist="317500" dir="5400000" sx="90000" sy="-19000" rotWithShape="0">
                <a:prstClr val="black">
                  <a:alpha val="15000"/>
                </a:prstClr>
              </a:outerShdw>
            </a:effectLst>
            <a:scene3d>
              <a:camera prst="orthographicFront"/>
              <a:lightRig rig="threePt" dir="t"/>
            </a:scene3d>
            <a:sp3d>
              <a:bevelT/>
            </a:sp3d>
          </c:spPr>
          <c:invertIfNegative val="0"/>
          <c:dLbls>
            <c:dLbl>
              <c:idx val="0"/>
              <c:layout>
                <c:manualLayout>
                  <c:x val="-1.5889125432510666E-3"/>
                  <c:y val="3.4451496857749661E-7"/>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Hoja1!$A$2:$A$8</c:f>
              <c:strCache>
                <c:ptCount val="7"/>
                <c:pt idx="0">
                  <c:v>Programático, presupuestal y financiero</c:v>
                </c:pt>
                <c:pt idx="1">
                  <c:v>Regulatorio</c:v>
                </c:pt>
                <c:pt idx="2">
                  <c:v>Actos de gobierno</c:v>
                </c:pt>
                <c:pt idx="3">
                  <c:v>Relación con la sociedad</c:v>
                </c:pt>
                <c:pt idx="4">
                  <c:v>Organización interna</c:v>
                </c:pt>
                <c:pt idx="5">
                  <c:v>Informes y programas</c:v>
                </c:pt>
                <c:pt idx="6">
                  <c:v>Otros</c:v>
                </c:pt>
              </c:strCache>
            </c:strRef>
          </c:cat>
          <c:val>
            <c:numRef>
              <c:f>Hoja1!$B$2:$B$8</c:f>
              <c:numCache>
                <c:formatCode>0.0</c:formatCode>
                <c:ptCount val="7"/>
                <c:pt idx="0">
                  <c:v>9.8496161213931241</c:v>
                </c:pt>
                <c:pt idx="1">
                  <c:v>8.2960013273602122</c:v>
                </c:pt>
                <c:pt idx="2">
                  <c:v>24.144380590373622</c:v>
                </c:pt>
                <c:pt idx="3">
                  <c:v>12.724557672292864</c:v>
                </c:pt>
                <c:pt idx="4">
                  <c:v>13.299244309697272</c:v>
                </c:pt>
                <c:pt idx="5">
                  <c:v>19.58610495195861</c:v>
                </c:pt>
                <c:pt idx="6">
                  <c:v>12.100095026924295</c:v>
                </c:pt>
              </c:numCache>
            </c:numRef>
          </c:val>
          <c:extLst xmlns:c16r2="http://schemas.microsoft.com/office/drawing/2015/06/chart">
            <c:ext xmlns:c16="http://schemas.microsoft.com/office/drawing/2014/chart" uri="{C3380CC4-5D6E-409C-BE32-E72D297353CC}">
              <c16:uniqueId val="{00000000-C2A4-4B12-955C-F9AE491AF431}"/>
            </c:ext>
          </c:extLst>
        </c:ser>
        <c:ser>
          <c:idx val="1"/>
          <c:order val="1"/>
          <c:tx>
            <c:strRef>
              <c:f>Hoja1!$C$1</c:f>
              <c:strCache>
                <c:ptCount val="1"/>
                <c:pt idx="0">
                  <c:v>Ene-Sep’13:
74,785
solicitudes</c:v>
                </c:pt>
              </c:strCache>
            </c:strRef>
          </c:tx>
          <c:spPr>
            <a:solidFill>
              <a:srgbClr val="EB641B"/>
            </a:solidFill>
            <a:ln>
              <a:noFill/>
            </a:ln>
            <a:effectLst>
              <a:outerShdw blurRad="152400" dist="317500" dir="5400000" sx="90000" sy="-19000" rotWithShape="0">
                <a:prstClr val="black">
                  <a:alpha val="15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Hoja1!$A$2:$A$8</c:f>
              <c:strCache>
                <c:ptCount val="7"/>
                <c:pt idx="0">
                  <c:v>Programático, presupuestal y financiero</c:v>
                </c:pt>
                <c:pt idx="1">
                  <c:v>Regulatorio</c:v>
                </c:pt>
                <c:pt idx="2">
                  <c:v>Actos de gobierno</c:v>
                </c:pt>
                <c:pt idx="3">
                  <c:v>Relación con la sociedad</c:v>
                </c:pt>
                <c:pt idx="4">
                  <c:v>Organización interna</c:v>
                </c:pt>
                <c:pt idx="5">
                  <c:v>Informes y programas</c:v>
                </c:pt>
                <c:pt idx="6">
                  <c:v>Otros</c:v>
                </c:pt>
              </c:strCache>
            </c:strRef>
          </c:cat>
          <c:val>
            <c:numRef>
              <c:f>Hoja1!$C$2:$C$8</c:f>
              <c:numCache>
                <c:formatCode>0.0</c:formatCode>
                <c:ptCount val="7"/>
                <c:pt idx="0">
                  <c:v>10.404492879588153</c:v>
                </c:pt>
                <c:pt idx="1">
                  <c:v>7.1805843417797695</c:v>
                </c:pt>
                <c:pt idx="2">
                  <c:v>22.293240623119608</c:v>
                </c:pt>
                <c:pt idx="3">
                  <c:v>11.065053152370128</c:v>
                </c:pt>
                <c:pt idx="4">
                  <c:v>12.934411981012234</c:v>
                </c:pt>
                <c:pt idx="5">
                  <c:v>26.767399879655013</c:v>
                </c:pt>
                <c:pt idx="6">
                  <c:v>9.3548171424750954</c:v>
                </c:pt>
              </c:numCache>
            </c:numRef>
          </c:val>
          <c:extLst xmlns:c16r2="http://schemas.microsoft.com/office/drawing/2015/06/chart">
            <c:ext xmlns:c16="http://schemas.microsoft.com/office/drawing/2014/chart" uri="{C3380CC4-5D6E-409C-BE32-E72D297353CC}">
              <c16:uniqueId val="{00000001-C2A4-4B12-955C-F9AE491AF431}"/>
            </c:ext>
          </c:extLst>
        </c:ser>
        <c:ser>
          <c:idx val="2"/>
          <c:order val="2"/>
          <c:tx>
            <c:strRef>
              <c:f>Hoja1!$D$1</c:f>
              <c:strCache>
                <c:ptCount val="1"/>
                <c:pt idx="0">
                  <c:v>Ene-Sep’14:
78,917
solicitudes</c:v>
                </c:pt>
              </c:strCache>
            </c:strRef>
          </c:tx>
          <c:spPr>
            <a:solidFill>
              <a:srgbClr val="009999"/>
            </a:solidFill>
            <a:ln>
              <a:noFill/>
            </a:ln>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Hoja1!$A$2:$A$8</c:f>
              <c:strCache>
                <c:ptCount val="7"/>
                <c:pt idx="0">
                  <c:v>Programático, presupuestal y financiero</c:v>
                </c:pt>
                <c:pt idx="1">
                  <c:v>Regulatorio</c:v>
                </c:pt>
                <c:pt idx="2">
                  <c:v>Actos de gobierno</c:v>
                </c:pt>
                <c:pt idx="3">
                  <c:v>Relación con la sociedad</c:v>
                </c:pt>
                <c:pt idx="4">
                  <c:v>Organización interna</c:v>
                </c:pt>
                <c:pt idx="5">
                  <c:v>Informes y programas</c:v>
                </c:pt>
                <c:pt idx="6">
                  <c:v>Otros</c:v>
                </c:pt>
              </c:strCache>
            </c:strRef>
          </c:cat>
          <c:val>
            <c:numRef>
              <c:f>Hoja1!$D$2:$D$8</c:f>
              <c:numCache>
                <c:formatCode>0.0</c:formatCode>
                <c:ptCount val="7"/>
                <c:pt idx="0">
                  <c:v>14.543127589746188</c:v>
                </c:pt>
                <c:pt idx="1">
                  <c:v>7.4584690244180605</c:v>
                </c:pt>
                <c:pt idx="2">
                  <c:v>21.152603368095594</c:v>
                </c:pt>
                <c:pt idx="3">
                  <c:v>11.199107923514578</c:v>
                </c:pt>
                <c:pt idx="4">
                  <c:v>12.007552238427715</c:v>
                </c:pt>
                <c:pt idx="5">
                  <c:v>25.365890745973619</c:v>
                </c:pt>
                <c:pt idx="6">
                  <c:v>8.2732491098242456</c:v>
                </c:pt>
              </c:numCache>
            </c:numRef>
          </c:val>
          <c:extLst xmlns:c16r2="http://schemas.microsoft.com/office/drawing/2015/06/chart">
            <c:ext xmlns:c16="http://schemas.microsoft.com/office/drawing/2014/chart" uri="{C3380CC4-5D6E-409C-BE32-E72D297353CC}">
              <c16:uniqueId val="{00000002-C2A4-4B12-955C-F9AE491AF431}"/>
            </c:ext>
          </c:extLst>
        </c:ser>
        <c:ser>
          <c:idx val="3"/>
          <c:order val="3"/>
          <c:tx>
            <c:strRef>
              <c:f>Hoja1!$E$1</c:f>
              <c:strCache>
                <c:ptCount val="1"/>
                <c:pt idx="0">
                  <c:v>Ene-Sep’15:
71,926
solicitudes</c:v>
                </c:pt>
              </c:strCache>
            </c:strRef>
          </c:tx>
          <c:spPr>
            <a:solidFill>
              <a:srgbClr val="33CCCC"/>
            </a:solidFill>
            <a:ln>
              <a:noFill/>
            </a:ln>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Hoja1!$A$2:$A$8</c:f>
              <c:strCache>
                <c:ptCount val="7"/>
                <c:pt idx="0">
                  <c:v>Programático, presupuestal y financiero</c:v>
                </c:pt>
                <c:pt idx="1">
                  <c:v>Regulatorio</c:v>
                </c:pt>
                <c:pt idx="2">
                  <c:v>Actos de gobierno</c:v>
                </c:pt>
                <c:pt idx="3">
                  <c:v>Relación con la sociedad</c:v>
                </c:pt>
                <c:pt idx="4">
                  <c:v>Organización interna</c:v>
                </c:pt>
                <c:pt idx="5">
                  <c:v>Informes y programas</c:v>
                </c:pt>
                <c:pt idx="6">
                  <c:v>Otros</c:v>
                </c:pt>
              </c:strCache>
            </c:strRef>
          </c:cat>
          <c:val>
            <c:numRef>
              <c:f>Hoja1!$E$2:$E$8</c:f>
              <c:numCache>
                <c:formatCode>0.0</c:formatCode>
                <c:ptCount val="7"/>
                <c:pt idx="0">
                  <c:v>10.414870839473904</c:v>
                </c:pt>
                <c:pt idx="1">
                  <c:v>7.3478297138725921</c:v>
                </c:pt>
                <c:pt idx="2">
                  <c:v>21.563829491421739</c:v>
                </c:pt>
                <c:pt idx="3">
                  <c:v>10.592831521285765</c:v>
                </c:pt>
                <c:pt idx="4">
                  <c:v>14.193754692322665</c:v>
                </c:pt>
                <c:pt idx="5">
                  <c:v>26.795595473125154</c:v>
                </c:pt>
                <c:pt idx="6">
                  <c:v>9.0912882684981788</c:v>
                </c:pt>
              </c:numCache>
            </c:numRef>
          </c:val>
          <c:extLst xmlns:c16r2="http://schemas.microsoft.com/office/drawing/2015/06/chart">
            <c:ext xmlns:c16="http://schemas.microsoft.com/office/drawing/2014/chart" uri="{C3380CC4-5D6E-409C-BE32-E72D297353CC}">
              <c16:uniqueId val="{00000003-C2A4-4B12-955C-F9AE491AF431}"/>
            </c:ext>
          </c:extLst>
        </c:ser>
        <c:ser>
          <c:idx val="4"/>
          <c:order val="4"/>
          <c:tx>
            <c:strRef>
              <c:f>Hoja1!$F$1</c:f>
              <c:strCache>
                <c:ptCount val="1"/>
                <c:pt idx="0">
                  <c:v>Ene-Sep’16:
90,968
solicitudes</c:v>
                </c:pt>
              </c:strCache>
            </c:strRef>
          </c:tx>
          <c:spPr>
            <a:solidFill>
              <a:srgbClr val="1F497D">
                <a:lumMod val="75000"/>
              </a:srgbClr>
            </a:solidFill>
            <a:ln>
              <a:noFill/>
            </a:ln>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Hoja1!$A$2:$A$8</c:f>
              <c:strCache>
                <c:ptCount val="7"/>
                <c:pt idx="0">
                  <c:v>Programático, presupuestal y financiero</c:v>
                </c:pt>
                <c:pt idx="1">
                  <c:v>Regulatorio</c:v>
                </c:pt>
                <c:pt idx="2">
                  <c:v>Actos de gobierno</c:v>
                </c:pt>
                <c:pt idx="3">
                  <c:v>Relación con la sociedad</c:v>
                </c:pt>
                <c:pt idx="4">
                  <c:v>Organización interna</c:v>
                </c:pt>
                <c:pt idx="5">
                  <c:v>Informes y programas</c:v>
                </c:pt>
                <c:pt idx="6">
                  <c:v>Otros</c:v>
                </c:pt>
              </c:strCache>
            </c:strRef>
          </c:cat>
          <c:val>
            <c:numRef>
              <c:f>Hoja1!$F$2:$F$8</c:f>
              <c:numCache>
                <c:formatCode>0.0</c:formatCode>
                <c:ptCount val="7"/>
                <c:pt idx="0">
                  <c:v>8.8723507167355553</c:v>
                </c:pt>
                <c:pt idx="1">
                  <c:v>8.7899041421159083</c:v>
                </c:pt>
                <c:pt idx="2">
                  <c:v>23.123515961656846</c:v>
                </c:pt>
                <c:pt idx="3">
                  <c:v>9.4263916981795806</c:v>
                </c:pt>
                <c:pt idx="4">
                  <c:v>12.762729751121274</c:v>
                </c:pt>
                <c:pt idx="5">
                  <c:v>29.663178260487204</c:v>
                </c:pt>
                <c:pt idx="6">
                  <c:v>7.3619294697036324</c:v>
                </c:pt>
              </c:numCache>
            </c:numRef>
          </c:val>
          <c:extLst xmlns:c16r2="http://schemas.microsoft.com/office/drawing/2015/06/chart">
            <c:ext xmlns:c16="http://schemas.microsoft.com/office/drawing/2014/chart" uri="{C3380CC4-5D6E-409C-BE32-E72D297353CC}">
              <c16:uniqueId val="{00000004-C2A4-4B12-955C-F9AE491AF431}"/>
            </c:ext>
          </c:extLst>
        </c:ser>
        <c:ser>
          <c:idx val="5"/>
          <c:order val="5"/>
          <c:tx>
            <c:strRef>
              <c:f>Hoja1!$G$1</c:f>
              <c:strCache>
                <c:ptCount val="1"/>
                <c:pt idx="0">
                  <c:v>Ene-Sep’17:
106,343
solicitudes</c:v>
                </c:pt>
              </c:strCache>
            </c:strRef>
          </c:tx>
          <c:spPr>
            <a:solidFill>
              <a:srgbClr val="C0504D">
                <a:lumMod val="75000"/>
              </a:srgbClr>
            </a:solidFill>
            <a:scene3d>
              <a:camera prst="orthographicFront"/>
              <a:lightRig rig="threePt" dir="t"/>
            </a:scene3d>
            <a:sp3d>
              <a:bevelT/>
              <a:bevelB/>
            </a:sp3d>
          </c:spPr>
          <c:invertIfNegative val="0"/>
          <c:dLbls>
            <c:dLbl>
              <c:idx val="5"/>
              <c:layout>
                <c:manualLayout>
                  <c:x val="3.1778250865019003E-3"/>
                  <c:y val="-2.187670050435108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1778250865019584E-3"/>
                  <c:y val="-8.7506802017410755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Hoja1!$A$2:$A$8</c:f>
              <c:strCache>
                <c:ptCount val="7"/>
                <c:pt idx="0">
                  <c:v>Programático, presupuestal y financiero</c:v>
                </c:pt>
                <c:pt idx="1">
                  <c:v>Regulatorio</c:v>
                </c:pt>
                <c:pt idx="2">
                  <c:v>Actos de gobierno</c:v>
                </c:pt>
                <c:pt idx="3">
                  <c:v>Relación con la sociedad</c:v>
                </c:pt>
                <c:pt idx="4">
                  <c:v>Organización interna</c:v>
                </c:pt>
                <c:pt idx="5">
                  <c:v>Informes y programas</c:v>
                </c:pt>
                <c:pt idx="6">
                  <c:v>Otros</c:v>
                </c:pt>
              </c:strCache>
            </c:strRef>
          </c:cat>
          <c:val>
            <c:numRef>
              <c:f>Hoja1!$G$2:$G$8</c:f>
              <c:numCache>
                <c:formatCode>0.0</c:formatCode>
                <c:ptCount val="7"/>
                <c:pt idx="0">
                  <c:v>9.1392945468907225</c:v>
                </c:pt>
                <c:pt idx="1">
                  <c:v>8.5609772152374859</c:v>
                </c:pt>
                <c:pt idx="2">
                  <c:v>22.033420159295865</c:v>
                </c:pt>
                <c:pt idx="3">
                  <c:v>10.707803992740473</c:v>
                </c:pt>
                <c:pt idx="4">
                  <c:v>12.390096198151266</c:v>
                </c:pt>
                <c:pt idx="5">
                  <c:v>30.811619006422614</c:v>
                </c:pt>
                <c:pt idx="6">
                  <c:v>6.3567888812615783</c:v>
                </c:pt>
              </c:numCache>
            </c:numRef>
          </c:val>
        </c:ser>
        <c:dLbls>
          <c:showLegendKey val="0"/>
          <c:showVal val="1"/>
          <c:showCatName val="0"/>
          <c:showSerName val="0"/>
          <c:showPercent val="0"/>
          <c:showBubbleSize val="0"/>
        </c:dLbls>
        <c:gapWidth val="150"/>
        <c:overlap val="-24"/>
        <c:axId val="354067200"/>
        <c:axId val="352944128"/>
      </c:barChart>
      <c:valAx>
        <c:axId val="352944128"/>
        <c:scaling>
          <c:orientation val="minMax"/>
        </c:scaling>
        <c:delete val="1"/>
        <c:axPos val="t"/>
        <c:numFmt formatCode="0.0" sourceLinked="1"/>
        <c:majorTickMark val="out"/>
        <c:minorTickMark val="none"/>
        <c:tickLblPos val="none"/>
        <c:crossAx val="354067200"/>
        <c:crosses val="autoZero"/>
        <c:crossBetween val="between"/>
      </c:valAx>
      <c:catAx>
        <c:axId val="354067200"/>
        <c:scaling>
          <c:orientation val="maxMin"/>
        </c:scaling>
        <c:delete val="0"/>
        <c:axPos val="l"/>
        <c:numFmt formatCode="General" sourceLinked="0"/>
        <c:majorTickMark val="cross"/>
        <c:minorTickMark val="none"/>
        <c:tickLblPos val="nextTo"/>
        <c:crossAx val="352944128"/>
        <c:crosses val="autoZero"/>
        <c:auto val="1"/>
        <c:lblAlgn val="ctr"/>
        <c:lblOffset val="100"/>
        <c:noMultiLvlLbl val="0"/>
      </c:catAx>
    </c:plotArea>
    <c:legend>
      <c:legendPos val="t"/>
      <c:layout>
        <c:manualLayout>
          <c:xMode val="edge"/>
          <c:yMode val="edge"/>
          <c:x val="0.77263990869701349"/>
          <c:y val="8.6523556297104884E-2"/>
          <c:w val="0.2273601231494799"/>
          <c:h val="0.81839031237688975"/>
        </c:manualLayout>
      </c:layout>
      <c:overlay val="0"/>
    </c:legend>
    <c:plotVisOnly val="1"/>
    <c:dispBlanksAs val="gap"/>
    <c:showDLblsOverMax val="0"/>
  </c:chart>
  <c:txPr>
    <a:bodyPr/>
    <a:lstStyle/>
    <a:p>
      <a:pPr>
        <a:defRPr sz="1300" b="1">
          <a:latin typeface="Calibri" pitchFamily="34" charset="0"/>
        </a:defRPr>
      </a:pPr>
      <a:endParaRPr lang="es-MX"/>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35"/>
    </mc:Choice>
    <mc:Fallback>
      <c:style val="35"/>
    </mc:Fallback>
  </mc:AlternateContent>
  <c:chart>
    <c:title>
      <c:tx>
        <c:rich>
          <a:bodyPr/>
          <a:lstStyle/>
          <a:p>
            <a:pPr>
              <a:defRPr sz="1300" u="sng"/>
            </a:pPr>
            <a:r>
              <a:rPr lang="es-ES" sz="1300" u="sng" dirty="0"/>
              <a:t>Porcentajes</a:t>
            </a:r>
          </a:p>
        </c:rich>
      </c:tx>
      <c:layout>
        <c:manualLayout>
          <c:xMode val="edge"/>
          <c:yMode val="edge"/>
          <c:x val="0.43840468259147403"/>
          <c:y val="0.2065279783727734"/>
        </c:manualLayout>
      </c:layout>
      <c:overlay val="0"/>
    </c:title>
    <c:autoTitleDeleted val="0"/>
    <c:plotArea>
      <c:layout>
        <c:manualLayout>
          <c:layoutTarget val="inner"/>
          <c:xMode val="edge"/>
          <c:yMode val="edge"/>
          <c:x val="7.8396381883494414E-3"/>
          <c:y val="0.27675744361737575"/>
          <c:w val="0.98317050420323671"/>
          <c:h val="0.63993776926020551"/>
        </c:manualLayout>
      </c:layout>
      <c:barChart>
        <c:barDir val="col"/>
        <c:grouping val="clustered"/>
        <c:varyColors val="0"/>
        <c:ser>
          <c:idx val="0"/>
          <c:order val="0"/>
          <c:tx>
            <c:strRef>
              <c:f>Hoja1!$B$1</c:f>
              <c:strCache>
                <c:ptCount val="1"/>
                <c:pt idx="0">
                  <c:v>Ene-Sep’12: 66,297 solicitudes</c:v>
                </c:pt>
              </c:strCache>
            </c:strRef>
          </c:tx>
          <c:spPr>
            <a:solidFill>
              <a:srgbClr val="00B0F0"/>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Hoja1!$A$2:$A$4</c:f>
              <c:strCache>
                <c:ptCount val="3"/>
                <c:pt idx="0">
                  <c:v>Sí. Toda la información</c:v>
                </c:pt>
                <c:pt idx="1">
                  <c:v>Sí. Una parte</c:v>
                </c:pt>
                <c:pt idx="2">
                  <c:v>No</c:v>
                </c:pt>
              </c:strCache>
            </c:strRef>
          </c:cat>
          <c:val>
            <c:numRef>
              <c:f>Hoja1!$B$2:$B$4</c:f>
              <c:numCache>
                <c:formatCode>0.0</c:formatCode>
                <c:ptCount val="3"/>
                <c:pt idx="0">
                  <c:v>2.9850521139719746</c:v>
                </c:pt>
                <c:pt idx="1">
                  <c:v>0.23530476492148966</c:v>
                </c:pt>
                <c:pt idx="2">
                  <c:v>96.779643121106545</c:v>
                </c:pt>
              </c:numCache>
            </c:numRef>
          </c:val>
          <c:extLst xmlns:c16r2="http://schemas.microsoft.com/office/drawing/2015/06/chart">
            <c:ext xmlns:c16="http://schemas.microsoft.com/office/drawing/2014/chart" uri="{C3380CC4-5D6E-409C-BE32-E72D297353CC}">
              <c16:uniqueId val="{00000000-97CF-49B0-8D94-B3A4E19C026D}"/>
            </c:ext>
          </c:extLst>
        </c:ser>
        <c:ser>
          <c:idx val="1"/>
          <c:order val="1"/>
          <c:tx>
            <c:strRef>
              <c:f>Hoja1!$C$1</c:f>
              <c:strCache>
                <c:ptCount val="1"/>
                <c:pt idx="0">
                  <c:v>Ene-Sep’13: 74,785 solicitudes</c:v>
                </c:pt>
              </c:strCache>
            </c:strRef>
          </c:tx>
          <c:spPr>
            <a:solidFill>
              <a:srgbClr val="EB641B"/>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Hoja1!$A$2:$A$4</c:f>
              <c:strCache>
                <c:ptCount val="3"/>
                <c:pt idx="0">
                  <c:v>Sí. Toda la información</c:v>
                </c:pt>
                <c:pt idx="1">
                  <c:v>Sí. Una parte</c:v>
                </c:pt>
                <c:pt idx="2">
                  <c:v>No</c:v>
                </c:pt>
              </c:strCache>
            </c:strRef>
          </c:cat>
          <c:val>
            <c:numRef>
              <c:f>Hoja1!$C$2:$C$4</c:f>
              <c:numCache>
                <c:formatCode>0.0</c:formatCode>
                <c:ptCount val="3"/>
                <c:pt idx="0">
                  <c:v>1.6607608477635889</c:v>
                </c:pt>
                <c:pt idx="1">
                  <c:v>0.29952530587684695</c:v>
                </c:pt>
                <c:pt idx="2">
                  <c:v>98.039713846359561</c:v>
                </c:pt>
              </c:numCache>
            </c:numRef>
          </c:val>
          <c:extLst xmlns:c16r2="http://schemas.microsoft.com/office/drawing/2015/06/chart">
            <c:ext xmlns:c16="http://schemas.microsoft.com/office/drawing/2014/chart" uri="{C3380CC4-5D6E-409C-BE32-E72D297353CC}">
              <c16:uniqueId val="{00000001-97CF-49B0-8D94-B3A4E19C026D}"/>
            </c:ext>
          </c:extLst>
        </c:ser>
        <c:ser>
          <c:idx val="2"/>
          <c:order val="2"/>
          <c:tx>
            <c:strRef>
              <c:f>Hoja1!$D$1</c:f>
              <c:strCache>
                <c:ptCount val="1"/>
                <c:pt idx="0">
                  <c:v>Ene-Sep’14: 78,917 solicitudes</c:v>
                </c:pt>
              </c:strCache>
            </c:strRef>
          </c:tx>
          <c:spPr>
            <a:solidFill>
              <a:srgbClr val="009999"/>
            </a:solidFill>
            <a:ln>
              <a:noFill/>
            </a:ln>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Hoja1!$A$2:$A$4</c:f>
              <c:strCache>
                <c:ptCount val="3"/>
                <c:pt idx="0">
                  <c:v>Sí. Toda la información</c:v>
                </c:pt>
                <c:pt idx="1">
                  <c:v>Sí. Una parte</c:v>
                </c:pt>
                <c:pt idx="2">
                  <c:v>No</c:v>
                </c:pt>
              </c:strCache>
            </c:strRef>
          </c:cat>
          <c:val>
            <c:numRef>
              <c:f>Hoja1!$D$2:$D$4</c:f>
              <c:numCache>
                <c:formatCode>0.0</c:formatCode>
                <c:ptCount val="3"/>
                <c:pt idx="0">
                  <c:v>1.6992536462359189</c:v>
                </c:pt>
                <c:pt idx="1">
                  <c:v>0.13811979674848257</c:v>
                </c:pt>
                <c:pt idx="2">
                  <c:v>98.162626557015599</c:v>
                </c:pt>
              </c:numCache>
            </c:numRef>
          </c:val>
          <c:extLst xmlns:c16r2="http://schemas.microsoft.com/office/drawing/2015/06/chart">
            <c:ext xmlns:c16="http://schemas.microsoft.com/office/drawing/2014/chart" uri="{C3380CC4-5D6E-409C-BE32-E72D297353CC}">
              <c16:uniqueId val="{00000002-97CF-49B0-8D94-B3A4E19C026D}"/>
            </c:ext>
          </c:extLst>
        </c:ser>
        <c:ser>
          <c:idx val="3"/>
          <c:order val="3"/>
          <c:tx>
            <c:strRef>
              <c:f>Hoja1!$E$1</c:f>
              <c:strCache>
                <c:ptCount val="1"/>
                <c:pt idx="0">
                  <c:v>Ene-Sep’15: 71,926 solicitudes</c:v>
                </c:pt>
              </c:strCache>
            </c:strRef>
          </c:tx>
          <c:spPr>
            <a:solidFill>
              <a:srgbClr val="33CCCC"/>
            </a:solidFill>
            <a:ln>
              <a:noFill/>
            </a:ln>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Hoja1!$A$2:$A$4</c:f>
              <c:strCache>
                <c:ptCount val="3"/>
                <c:pt idx="0">
                  <c:v>Sí. Toda la información</c:v>
                </c:pt>
                <c:pt idx="1">
                  <c:v>Sí. Una parte</c:v>
                </c:pt>
                <c:pt idx="2">
                  <c:v>No</c:v>
                </c:pt>
              </c:strCache>
            </c:strRef>
          </c:cat>
          <c:val>
            <c:numRef>
              <c:f>Hoja1!$E$2:$E$4</c:f>
              <c:numCache>
                <c:formatCode>0.0</c:formatCode>
                <c:ptCount val="3"/>
                <c:pt idx="0">
                  <c:v>1.0594221839112421</c:v>
                </c:pt>
                <c:pt idx="1">
                  <c:v>0.15988655006534494</c:v>
                </c:pt>
                <c:pt idx="2">
                  <c:v>98.78069126602341</c:v>
                </c:pt>
              </c:numCache>
            </c:numRef>
          </c:val>
          <c:extLst xmlns:c16r2="http://schemas.microsoft.com/office/drawing/2015/06/chart">
            <c:ext xmlns:c16="http://schemas.microsoft.com/office/drawing/2014/chart" uri="{C3380CC4-5D6E-409C-BE32-E72D297353CC}">
              <c16:uniqueId val="{00000003-97CF-49B0-8D94-B3A4E19C026D}"/>
            </c:ext>
          </c:extLst>
        </c:ser>
        <c:ser>
          <c:idx val="4"/>
          <c:order val="4"/>
          <c:tx>
            <c:strRef>
              <c:f>Hoja1!$F$1</c:f>
              <c:strCache>
                <c:ptCount val="1"/>
                <c:pt idx="0">
                  <c:v>Ene-Sep’16: 90,968 solicitudes</c:v>
                </c:pt>
              </c:strCache>
            </c:strRef>
          </c:tx>
          <c:spPr>
            <a:solidFill>
              <a:schemeClr val="tx2">
                <a:lumMod val="75000"/>
              </a:schemeClr>
            </a:solidFill>
            <a:ln>
              <a:noFill/>
            </a:ln>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Hoja1!$A$2:$A$4</c:f>
              <c:strCache>
                <c:ptCount val="3"/>
                <c:pt idx="0">
                  <c:v>Sí. Toda la información</c:v>
                </c:pt>
                <c:pt idx="1">
                  <c:v>Sí. Una parte</c:v>
                </c:pt>
                <c:pt idx="2">
                  <c:v>No</c:v>
                </c:pt>
              </c:strCache>
            </c:strRef>
          </c:cat>
          <c:val>
            <c:numRef>
              <c:f>Hoja1!$F$2:$F$4</c:f>
              <c:numCache>
                <c:formatCode>0.0</c:formatCode>
                <c:ptCount val="3"/>
                <c:pt idx="0">
                  <c:v>0.7409198839152229</c:v>
                </c:pt>
                <c:pt idx="1">
                  <c:v>0.10443232785155218</c:v>
                </c:pt>
                <c:pt idx="2">
                  <c:v>99.154647788233234</c:v>
                </c:pt>
              </c:numCache>
            </c:numRef>
          </c:val>
          <c:extLst xmlns:c16r2="http://schemas.microsoft.com/office/drawing/2015/06/chart">
            <c:ext xmlns:c16="http://schemas.microsoft.com/office/drawing/2014/chart" uri="{C3380CC4-5D6E-409C-BE32-E72D297353CC}">
              <c16:uniqueId val="{00000004-97CF-49B0-8D94-B3A4E19C026D}"/>
            </c:ext>
          </c:extLst>
        </c:ser>
        <c:ser>
          <c:idx val="5"/>
          <c:order val="5"/>
          <c:tx>
            <c:strRef>
              <c:f>Hoja1!$G$1</c:f>
              <c:strCache>
                <c:ptCount val="1"/>
                <c:pt idx="0">
                  <c:v>Ene-Sep’16: 106,343 solicitudes</c:v>
                </c:pt>
              </c:strCache>
            </c:strRef>
          </c:tx>
          <c:spPr>
            <a:solidFill>
              <a:schemeClr val="accent2">
                <a:lumMod val="75000"/>
              </a:schemeClr>
            </a:solidFill>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Hoja1!$A$2:$A$4</c:f>
              <c:strCache>
                <c:ptCount val="3"/>
                <c:pt idx="0">
                  <c:v>Sí. Toda la información</c:v>
                </c:pt>
                <c:pt idx="1">
                  <c:v>Sí. Una parte</c:v>
                </c:pt>
                <c:pt idx="2">
                  <c:v>No</c:v>
                </c:pt>
              </c:strCache>
            </c:strRef>
          </c:cat>
          <c:val>
            <c:numRef>
              <c:f>Hoja1!$G$2:$G$4</c:f>
              <c:numCache>
                <c:formatCode>0.0</c:formatCode>
                <c:ptCount val="3"/>
                <c:pt idx="0">
                  <c:v>0.92248667049077049</c:v>
                </c:pt>
                <c:pt idx="1">
                  <c:v>0.18430926342119369</c:v>
                </c:pt>
                <c:pt idx="2">
                  <c:v>98.893204066088032</c:v>
                </c:pt>
              </c:numCache>
            </c:numRef>
          </c:val>
        </c:ser>
        <c:dLbls>
          <c:showLegendKey val="0"/>
          <c:showVal val="1"/>
          <c:showCatName val="0"/>
          <c:showSerName val="0"/>
          <c:showPercent val="0"/>
          <c:showBubbleSize val="0"/>
        </c:dLbls>
        <c:gapWidth val="150"/>
        <c:overlap val="-25"/>
        <c:axId val="384621184"/>
        <c:axId val="385753472"/>
      </c:barChart>
      <c:catAx>
        <c:axId val="384621184"/>
        <c:scaling>
          <c:orientation val="minMax"/>
        </c:scaling>
        <c:delete val="0"/>
        <c:axPos val="b"/>
        <c:numFmt formatCode="General" sourceLinked="0"/>
        <c:majorTickMark val="cross"/>
        <c:minorTickMark val="none"/>
        <c:tickLblPos val="nextTo"/>
        <c:crossAx val="385753472"/>
        <c:crosses val="autoZero"/>
        <c:auto val="1"/>
        <c:lblAlgn val="ctr"/>
        <c:lblOffset val="100"/>
        <c:noMultiLvlLbl val="0"/>
      </c:catAx>
      <c:valAx>
        <c:axId val="385753472"/>
        <c:scaling>
          <c:orientation val="minMax"/>
        </c:scaling>
        <c:delete val="1"/>
        <c:axPos val="l"/>
        <c:numFmt formatCode="0.0" sourceLinked="1"/>
        <c:majorTickMark val="out"/>
        <c:minorTickMark val="none"/>
        <c:tickLblPos val="none"/>
        <c:crossAx val="384621184"/>
        <c:crosses val="autoZero"/>
        <c:crossBetween val="between"/>
      </c:valAx>
      <c:spPr>
        <a:noFill/>
      </c:spPr>
    </c:plotArea>
    <c:legend>
      <c:legendPos val="t"/>
      <c:layout>
        <c:manualLayout>
          <c:xMode val="edge"/>
          <c:yMode val="edge"/>
          <c:x val="9.5258860126652602E-3"/>
          <c:y val="1.5662611561678339E-2"/>
          <c:w val="0.98149344002929717"/>
          <c:h val="0.151683763532447"/>
        </c:manualLayout>
      </c:layout>
      <c:overlay val="0"/>
    </c:legend>
    <c:plotVisOnly val="1"/>
    <c:dispBlanksAs val="gap"/>
    <c:showDLblsOverMax val="0"/>
  </c:chart>
  <c:spPr>
    <a:ln>
      <a:noFill/>
    </a:ln>
  </c:spPr>
  <c:txPr>
    <a:bodyPr/>
    <a:lstStyle/>
    <a:p>
      <a:pPr>
        <a:defRPr sz="1300" b="1">
          <a:latin typeface="Calibri" pitchFamily="34" charset="0"/>
        </a:defRPr>
      </a:pPr>
      <a:endParaRPr lang="es-MX"/>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0.24134</cdr:x>
      <cdr:y>0</cdr:y>
    </cdr:from>
    <cdr:to>
      <cdr:x>0.75866</cdr:x>
      <cdr:y>0.06584</cdr:y>
    </cdr:to>
    <cdr:sp macro="" textlink="">
      <cdr:nvSpPr>
        <cdr:cNvPr id="2" name="10 CuadroTexto"/>
        <cdr:cNvSpPr txBox="1"/>
      </cdr:nvSpPr>
      <cdr:spPr>
        <a:xfrm xmlns:a="http://schemas.openxmlformats.org/drawingml/2006/main">
          <a:off x="1755203" y="0"/>
          <a:ext cx="3762402" cy="29238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pPr algn="ctr"/>
          <a:r>
            <a:rPr lang="es-MX" sz="1300" b="1" dirty="0">
              <a:latin typeface="Calibri" pitchFamily="34" charset="0"/>
            </a:rPr>
            <a:t>Promedio de servidores públicos involucrados</a:t>
          </a:r>
          <a:endParaRPr lang="es-ES" sz="1300" b="1" dirty="0">
            <a:latin typeface="Calibri"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3" y="1"/>
            <a:ext cx="2982912" cy="465138"/>
          </a:xfrm>
          <a:prstGeom prst="rect">
            <a:avLst/>
          </a:prstGeom>
        </p:spPr>
        <p:txBody>
          <a:bodyPr vert="horz" lIns="91440" tIns="45720" rIns="91440" bIns="45720" rtlCol="0"/>
          <a:lstStyle>
            <a:lvl1pPr algn="l" eaLnBrk="1" hangingPunct="1">
              <a:defRPr sz="1200"/>
            </a:lvl1pPr>
          </a:lstStyle>
          <a:p>
            <a:pPr>
              <a:defRPr/>
            </a:pPr>
            <a:endParaRPr lang="es-ES" dirty="0"/>
          </a:p>
        </p:txBody>
      </p:sp>
      <p:sp>
        <p:nvSpPr>
          <p:cNvPr id="3" name="2 Marcador de fecha"/>
          <p:cNvSpPr>
            <a:spLocks noGrp="1"/>
          </p:cNvSpPr>
          <p:nvPr>
            <p:ph type="dt" idx="1"/>
          </p:nvPr>
        </p:nvSpPr>
        <p:spPr>
          <a:xfrm>
            <a:off x="3897314" y="1"/>
            <a:ext cx="2982912" cy="465138"/>
          </a:xfrm>
          <a:prstGeom prst="rect">
            <a:avLst/>
          </a:prstGeom>
        </p:spPr>
        <p:txBody>
          <a:bodyPr vert="horz" lIns="91440" tIns="45720" rIns="91440" bIns="45720" rtlCol="0"/>
          <a:lstStyle>
            <a:lvl1pPr algn="r" eaLnBrk="1" hangingPunct="1">
              <a:defRPr sz="1200"/>
            </a:lvl1pPr>
          </a:lstStyle>
          <a:p>
            <a:pPr>
              <a:defRPr/>
            </a:pPr>
            <a:fld id="{83AFCC80-CC64-4477-893C-008284F3E21F}" type="datetimeFigureOut">
              <a:rPr lang="es-ES"/>
              <a:pPr>
                <a:defRPr/>
              </a:pPr>
              <a:t>07/12/2017</a:t>
            </a:fld>
            <a:endParaRPr lang="es-ES" dirty="0"/>
          </a:p>
        </p:txBody>
      </p:sp>
      <p:sp>
        <p:nvSpPr>
          <p:cNvPr id="4" name="3 Marcador de imagen de diapositiva"/>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1440" tIns="45720" rIns="91440" bIns="45720" rtlCol="0" anchor="ctr"/>
          <a:lstStyle/>
          <a:p>
            <a:pPr lvl="0"/>
            <a:endParaRPr lang="es-ES" noProof="0" dirty="0" smtClean="0"/>
          </a:p>
        </p:txBody>
      </p:sp>
      <p:sp>
        <p:nvSpPr>
          <p:cNvPr id="5" name="4 Marcador de notas"/>
          <p:cNvSpPr>
            <a:spLocks noGrp="1"/>
          </p:cNvSpPr>
          <p:nvPr>
            <p:ph type="body" sz="quarter" idx="3"/>
          </p:nvPr>
        </p:nvSpPr>
        <p:spPr>
          <a:xfrm>
            <a:off x="688976" y="4416428"/>
            <a:ext cx="5503863" cy="4183063"/>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3" y="8829675"/>
            <a:ext cx="2982912" cy="465138"/>
          </a:xfrm>
          <a:prstGeom prst="rect">
            <a:avLst/>
          </a:prstGeom>
        </p:spPr>
        <p:txBody>
          <a:bodyPr vert="horz" lIns="91440" tIns="45720" rIns="91440" bIns="45720" rtlCol="0" anchor="b"/>
          <a:lstStyle>
            <a:lvl1pPr algn="l" eaLnBrk="1" hangingPunct="1">
              <a:defRPr sz="1200"/>
            </a:lvl1pPr>
          </a:lstStyle>
          <a:p>
            <a:pPr>
              <a:defRPr/>
            </a:pPr>
            <a:endParaRPr lang="es-ES" dirty="0"/>
          </a:p>
        </p:txBody>
      </p:sp>
      <p:sp>
        <p:nvSpPr>
          <p:cNvPr id="7" name="6 Marcador de número de diapositiva"/>
          <p:cNvSpPr>
            <a:spLocks noGrp="1"/>
          </p:cNvSpPr>
          <p:nvPr>
            <p:ph type="sldNum" sz="quarter" idx="5"/>
          </p:nvPr>
        </p:nvSpPr>
        <p:spPr>
          <a:xfrm>
            <a:off x="3897314" y="8829675"/>
            <a:ext cx="2982912"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BC447A02-E474-4962-995F-1F4C7E41EFE5}" type="slidenum">
              <a:rPr lang="es-ES"/>
              <a:pPr/>
              <a:t>‹Nº›</a:t>
            </a:fld>
            <a:endParaRPr lang="es-ES" dirty="0"/>
          </a:p>
        </p:txBody>
      </p:sp>
    </p:spTree>
    <p:extLst>
      <p:ext uri="{BB962C8B-B14F-4D97-AF65-F5344CB8AC3E}">
        <p14:creationId xmlns:p14="http://schemas.microsoft.com/office/powerpoint/2010/main" val="31418805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pic>
        <p:nvPicPr>
          <p:cNvPr id="5" name="Imagen 4"/>
          <p:cNvPicPr>
            <a:picLocks noChangeAspect="1"/>
          </p:cNvPicPr>
          <p:nvPr userDrawn="1"/>
        </p:nvPicPr>
        <p:blipFill>
          <a:blip r:embed="rId2"/>
          <a:stretch>
            <a:fillRect/>
          </a:stretch>
        </p:blipFill>
        <p:spPr>
          <a:xfrm>
            <a:off x="-1" y="-5997"/>
            <a:ext cx="9144002" cy="6869994"/>
          </a:xfrm>
          <a:prstGeom prst="rect">
            <a:avLst/>
          </a:prstGeom>
        </p:spPr>
      </p:pic>
      <p:sp>
        <p:nvSpPr>
          <p:cNvPr id="8" name="Rectángulo 7"/>
          <p:cNvSpPr/>
          <p:nvPr userDrawn="1"/>
        </p:nvSpPr>
        <p:spPr>
          <a:xfrm>
            <a:off x="2656760" y="1484784"/>
            <a:ext cx="6070188" cy="4176464"/>
          </a:xfrm>
          <a:prstGeom prst="rect">
            <a:avLst/>
          </a:prstGeom>
          <a:gradFill flip="none" rotWithShape="1">
            <a:gsLst>
              <a:gs pos="0">
                <a:srgbClr val="009999">
                  <a:shade val="30000"/>
                  <a:satMod val="115000"/>
                </a:srgbClr>
              </a:gs>
              <a:gs pos="50000">
                <a:srgbClr val="009999">
                  <a:shade val="67500"/>
                  <a:satMod val="115000"/>
                </a:srgbClr>
              </a:gs>
              <a:gs pos="100000">
                <a:srgbClr val="009999">
                  <a:shade val="100000"/>
                  <a:satMod val="115000"/>
                </a:srgb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sp>
        <p:nvSpPr>
          <p:cNvPr id="7" name="Elipse 6"/>
          <p:cNvSpPr/>
          <p:nvPr userDrawn="1"/>
        </p:nvSpPr>
        <p:spPr>
          <a:xfrm>
            <a:off x="430668" y="1484784"/>
            <a:ext cx="4285348" cy="4176464"/>
          </a:xfrm>
          <a:prstGeom prst="ellipse">
            <a:avLst/>
          </a:prstGeom>
          <a:solidFill>
            <a:srgbClr val="33CCCC"/>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pic>
        <p:nvPicPr>
          <p:cNvPr id="1026" name="Picture 2" descr="InfoD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41200" y="2672978"/>
            <a:ext cx="3442768" cy="1836142"/>
          </a:xfrm>
          <a:prstGeom prst="rect">
            <a:avLst/>
          </a:prstGeom>
          <a:noFill/>
          <a:extLst>
            <a:ext uri="{909E8E84-426E-40DD-AFC4-6F175D3DCCD1}">
              <a14:hiddenFill xmlns:a14="http://schemas.microsoft.com/office/drawing/2010/main">
                <a:solidFill>
                  <a:srgbClr val="FFFFFF"/>
                </a:solidFill>
              </a14:hiddenFill>
            </a:ext>
          </a:extLst>
        </p:spPr>
      </p:pic>
      <p:sp>
        <p:nvSpPr>
          <p:cNvPr id="11" name="Elipse 10"/>
          <p:cNvSpPr/>
          <p:nvPr userDrawn="1"/>
        </p:nvSpPr>
        <p:spPr>
          <a:xfrm>
            <a:off x="359672" y="88548"/>
            <a:ext cx="1260000" cy="1260000"/>
          </a:xfrm>
          <a:prstGeom prst="ellipse">
            <a:avLst/>
          </a:prstGeom>
          <a:solidFill>
            <a:srgbClr val="00808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2" name="Rectángulo 11"/>
          <p:cNvSpPr/>
          <p:nvPr userDrawn="1"/>
        </p:nvSpPr>
        <p:spPr>
          <a:xfrm>
            <a:off x="7622600" y="5805264"/>
            <a:ext cx="1269880" cy="842580"/>
          </a:xfrm>
          <a:prstGeom prst="rect">
            <a:avLst/>
          </a:prstGeom>
          <a:solidFill>
            <a:srgbClr val="33CCCC"/>
          </a:solidFill>
          <a:ln>
            <a:noFill/>
          </a:ln>
          <a:effectLst>
            <a:outerShdw blurRad="50800" dist="38100" algn="l"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0EBBDEE5-9B63-4300-8681-4304F48AA04A}" type="datetimeFigureOut">
              <a:rPr lang="es-ES"/>
              <a:pPr>
                <a:defRPr/>
              </a:pPr>
              <a:t>07/12/2017</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fld id="{7A9D18A8-176F-4C5B-9B67-2D00E18256E8}" type="slidenum">
              <a:rPr lang="es-ES"/>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EB85D205-C2E9-4095-B8A4-50DD071F751B}" type="datetimeFigureOut">
              <a:rPr lang="es-ES"/>
              <a:pPr>
                <a:defRPr/>
              </a:pPr>
              <a:t>07/12/2017</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fld id="{EBCA8611-941A-47D5-A3D4-182DCF08FD2D}" type="slidenum">
              <a:rPr lang="es-ES"/>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9AED344F-2E51-4025-9264-2491E162BCA0}" type="datetimeFigureOut">
              <a:rPr lang="es-ES"/>
              <a:pPr>
                <a:defRPr/>
              </a:pPr>
              <a:t>07/12/2017</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fld id="{586F5548-B256-482C-9A68-406298823817}" type="slidenum">
              <a:rPr lang="es-ES"/>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pic>
        <p:nvPicPr>
          <p:cNvPr id="9" name="Imagen 8"/>
          <p:cNvPicPr>
            <a:picLocks noChangeAspect="1"/>
          </p:cNvPicPr>
          <p:nvPr userDrawn="1"/>
        </p:nvPicPr>
        <p:blipFill>
          <a:blip r:embed="rId2"/>
          <a:stretch>
            <a:fillRect/>
          </a:stretch>
        </p:blipFill>
        <p:spPr>
          <a:xfrm>
            <a:off x="0" y="-4763"/>
            <a:ext cx="9144000" cy="686752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719F54CF-A3ED-4113-95FF-A312E26CEC00}" type="datetimeFigureOut">
              <a:rPr lang="es-ES"/>
              <a:pPr>
                <a:defRPr/>
              </a:pPr>
              <a:t>07/12/2017</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dirty="0"/>
          </a:p>
        </p:txBody>
      </p:sp>
      <p:sp>
        <p:nvSpPr>
          <p:cNvPr id="7" name="5 Marcador de número de diapositiva"/>
          <p:cNvSpPr>
            <a:spLocks noGrp="1"/>
          </p:cNvSpPr>
          <p:nvPr>
            <p:ph type="sldNum" sz="quarter" idx="12"/>
          </p:nvPr>
        </p:nvSpPr>
        <p:spPr/>
        <p:txBody>
          <a:bodyPr/>
          <a:lstStyle>
            <a:lvl1pPr>
              <a:defRPr/>
            </a:lvl1pPr>
          </a:lstStyle>
          <a:p>
            <a:fld id="{C3ED1C2A-65CB-4327-AB5E-FD1211BC3BF1}" type="slidenum">
              <a:rPr lang="es-ES"/>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38AEBC9B-C2DF-44A6-BAEC-A79F9DFF15E0}" type="datetimeFigureOut">
              <a:rPr lang="es-ES"/>
              <a:pPr>
                <a:defRPr/>
              </a:pPr>
              <a:t>07/12/2017</a:t>
            </a:fld>
            <a:endParaRPr lang="es-ES" dirty="0"/>
          </a:p>
        </p:txBody>
      </p:sp>
      <p:sp>
        <p:nvSpPr>
          <p:cNvPr id="8" name="4 Marcador de pie de página"/>
          <p:cNvSpPr>
            <a:spLocks noGrp="1"/>
          </p:cNvSpPr>
          <p:nvPr>
            <p:ph type="ftr" sz="quarter" idx="11"/>
          </p:nvPr>
        </p:nvSpPr>
        <p:spPr/>
        <p:txBody>
          <a:bodyPr/>
          <a:lstStyle>
            <a:lvl1pPr>
              <a:defRPr/>
            </a:lvl1pPr>
          </a:lstStyle>
          <a:p>
            <a:pPr>
              <a:defRPr/>
            </a:pPr>
            <a:endParaRPr lang="es-ES" dirty="0"/>
          </a:p>
        </p:txBody>
      </p:sp>
      <p:sp>
        <p:nvSpPr>
          <p:cNvPr id="9" name="5 Marcador de número de diapositiva"/>
          <p:cNvSpPr>
            <a:spLocks noGrp="1"/>
          </p:cNvSpPr>
          <p:nvPr>
            <p:ph type="sldNum" sz="quarter" idx="12"/>
          </p:nvPr>
        </p:nvSpPr>
        <p:spPr/>
        <p:txBody>
          <a:bodyPr/>
          <a:lstStyle>
            <a:lvl1pPr>
              <a:defRPr/>
            </a:lvl1pPr>
          </a:lstStyle>
          <a:p>
            <a:fld id="{7F03C8A3-52B5-467F-978A-C4FF805F4D16}" type="slidenum">
              <a:rPr lang="es-ES"/>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2067BF24-0CA2-4825-A7BA-BD8A9F070734}" type="datetimeFigureOut">
              <a:rPr lang="es-ES"/>
              <a:pPr>
                <a:defRPr/>
              </a:pPr>
              <a:t>07/12/2017</a:t>
            </a:fld>
            <a:endParaRPr lang="es-ES" dirty="0"/>
          </a:p>
        </p:txBody>
      </p:sp>
      <p:sp>
        <p:nvSpPr>
          <p:cNvPr id="4" name="4 Marcador de pie de página"/>
          <p:cNvSpPr>
            <a:spLocks noGrp="1"/>
          </p:cNvSpPr>
          <p:nvPr>
            <p:ph type="ftr" sz="quarter" idx="11"/>
          </p:nvPr>
        </p:nvSpPr>
        <p:spPr/>
        <p:txBody>
          <a:bodyPr/>
          <a:lstStyle>
            <a:lvl1pPr>
              <a:defRPr/>
            </a:lvl1pPr>
          </a:lstStyle>
          <a:p>
            <a:pPr>
              <a:defRPr/>
            </a:pPr>
            <a:endParaRPr lang="es-ES" dirty="0"/>
          </a:p>
        </p:txBody>
      </p:sp>
      <p:sp>
        <p:nvSpPr>
          <p:cNvPr id="5" name="5 Marcador de número de diapositiva"/>
          <p:cNvSpPr>
            <a:spLocks noGrp="1"/>
          </p:cNvSpPr>
          <p:nvPr>
            <p:ph type="sldNum" sz="quarter" idx="12"/>
          </p:nvPr>
        </p:nvSpPr>
        <p:spPr/>
        <p:txBody>
          <a:bodyPr/>
          <a:lstStyle>
            <a:lvl1pPr>
              <a:defRPr/>
            </a:lvl1pPr>
          </a:lstStyle>
          <a:p>
            <a:fld id="{29DA0021-A5DF-4469-981C-0ED0D7FAE74A}" type="slidenum">
              <a:rPr lang="es-ES"/>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BB098D2-E6BD-4F1F-9E0D-EC4198901816}" type="datetimeFigureOut">
              <a:rPr lang="es-ES"/>
              <a:pPr>
                <a:defRPr/>
              </a:pPr>
              <a:t>07/12/2017</a:t>
            </a:fld>
            <a:endParaRPr lang="es-ES" dirty="0"/>
          </a:p>
        </p:txBody>
      </p:sp>
      <p:sp>
        <p:nvSpPr>
          <p:cNvPr id="3" name="4 Marcador de pie de página"/>
          <p:cNvSpPr>
            <a:spLocks noGrp="1"/>
          </p:cNvSpPr>
          <p:nvPr>
            <p:ph type="ftr" sz="quarter" idx="11"/>
          </p:nvPr>
        </p:nvSpPr>
        <p:spPr/>
        <p:txBody>
          <a:bodyPr/>
          <a:lstStyle>
            <a:lvl1pPr>
              <a:defRPr/>
            </a:lvl1pPr>
          </a:lstStyle>
          <a:p>
            <a:pPr>
              <a:defRPr/>
            </a:pPr>
            <a:endParaRPr lang="es-ES" dirty="0"/>
          </a:p>
        </p:txBody>
      </p:sp>
      <p:sp>
        <p:nvSpPr>
          <p:cNvPr id="4" name="5 Marcador de número de diapositiva"/>
          <p:cNvSpPr>
            <a:spLocks noGrp="1"/>
          </p:cNvSpPr>
          <p:nvPr>
            <p:ph type="sldNum" sz="quarter" idx="12"/>
          </p:nvPr>
        </p:nvSpPr>
        <p:spPr/>
        <p:txBody>
          <a:bodyPr/>
          <a:lstStyle>
            <a:lvl1pPr>
              <a:defRPr/>
            </a:lvl1pPr>
          </a:lstStyle>
          <a:p>
            <a:fld id="{E5972A37-E739-4E76-9EE4-33E8236D0772}" type="slidenum">
              <a:rPr lang="es-ES"/>
              <a:pPr/>
              <a:t>‹Nº›</a:t>
            </a:fld>
            <a:endParaRPr lang="es-ES" dirty="0"/>
          </a:p>
        </p:txBody>
      </p:sp>
      <p:pic>
        <p:nvPicPr>
          <p:cNvPr id="5" name="Imagen 4"/>
          <p:cNvPicPr>
            <a:picLocks noChangeAspect="1"/>
          </p:cNvPicPr>
          <p:nvPr userDrawn="1"/>
        </p:nvPicPr>
        <p:blipFill>
          <a:blip r:embed="rId2"/>
          <a:stretch>
            <a:fillRect/>
          </a:stretch>
        </p:blipFill>
        <p:spPr>
          <a:xfrm>
            <a:off x="46993" y="31406"/>
            <a:ext cx="9064736" cy="900000"/>
          </a:xfrm>
          <a:prstGeom prst="roundRect">
            <a:avLst>
              <a:gd name="adj" fmla="val 18156"/>
            </a:avLst>
          </a:prstGeom>
          <a:solidFill>
            <a:srgbClr val="FFFFFF">
              <a:shade val="85000"/>
            </a:srgbClr>
          </a:solidFill>
          <a:ln>
            <a:noFill/>
          </a:ln>
          <a:effectLst>
            <a:reflection blurRad="12700" stA="38000" endPos="28000" dist="5000" dir="5400000" sy="-100000" algn="bl" rotWithShape="0"/>
          </a:effectLst>
        </p:spPr>
      </p:pic>
      <p:pic>
        <p:nvPicPr>
          <p:cNvPr id="6" name="Imagen 5"/>
          <p:cNvPicPr>
            <a:picLocks noChangeAspect="1"/>
          </p:cNvPicPr>
          <p:nvPr userDrawn="1"/>
        </p:nvPicPr>
        <p:blipFill rotWithShape="1">
          <a:blip r:embed="rId3"/>
          <a:srcRect l="43230"/>
          <a:stretch/>
        </p:blipFill>
        <p:spPr>
          <a:xfrm>
            <a:off x="8086353" y="31406"/>
            <a:ext cx="1011221" cy="900000"/>
          </a:xfrm>
          <a:prstGeom prst="roundRect">
            <a:avLst>
              <a:gd name="adj" fmla="val 14570"/>
            </a:avLst>
          </a:prstGeom>
          <a:solidFill>
            <a:srgbClr val="FFFFFF">
              <a:shade val="85000"/>
            </a:srgbClr>
          </a:solidFill>
          <a:ln>
            <a:noFill/>
          </a:ln>
          <a:effectLst/>
          <a:scene3d>
            <a:camera prst="orthographicFront"/>
            <a:lightRig rig="soft" dir="t"/>
          </a:scene3d>
          <a:sp3d/>
        </p:spPr>
      </p:pic>
      <p:pic>
        <p:nvPicPr>
          <p:cNvPr id="7" name="Imagen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43269" y="95954"/>
            <a:ext cx="576000" cy="716521"/>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B664627A-C309-4C56-867B-905C711AACD4}" type="datetimeFigureOut">
              <a:rPr lang="es-ES"/>
              <a:pPr>
                <a:defRPr/>
              </a:pPr>
              <a:t>07/12/2017</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dirty="0"/>
          </a:p>
        </p:txBody>
      </p:sp>
      <p:sp>
        <p:nvSpPr>
          <p:cNvPr id="7" name="5 Marcador de número de diapositiva"/>
          <p:cNvSpPr>
            <a:spLocks noGrp="1"/>
          </p:cNvSpPr>
          <p:nvPr>
            <p:ph type="sldNum" sz="quarter" idx="12"/>
          </p:nvPr>
        </p:nvSpPr>
        <p:spPr/>
        <p:txBody>
          <a:bodyPr/>
          <a:lstStyle>
            <a:lvl1pPr>
              <a:defRPr/>
            </a:lvl1pPr>
          </a:lstStyle>
          <a:p>
            <a:fld id="{4A5536A5-0911-4D01-BC38-B0F99AC03A8C}" type="slidenum">
              <a:rPr lang="es-ES"/>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A3DBFCE1-6A84-449B-B566-ED6A2D69E63B}" type="datetimeFigureOut">
              <a:rPr lang="es-ES"/>
              <a:pPr>
                <a:defRPr/>
              </a:pPr>
              <a:t>07/12/2017</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dirty="0"/>
          </a:p>
        </p:txBody>
      </p:sp>
      <p:sp>
        <p:nvSpPr>
          <p:cNvPr id="7" name="5 Marcador de número de diapositiva"/>
          <p:cNvSpPr>
            <a:spLocks noGrp="1"/>
          </p:cNvSpPr>
          <p:nvPr>
            <p:ph type="sldNum" sz="quarter" idx="12"/>
          </p:nvPr>
        </p:nvSpPr>
        <p:spPr/>
        <p:txBody>
          <a:bodyPr/>
          <a:lstStyle>
            <a:lvl1pPr>
              <a:defRPr/>
            </a:lvl1pPr>
          </a:lstStyle>
          <a:p>
            <a:fld id="{71768BFD-9D21-446E-B63F-53D7C92DCD32}" type="slidenum">
              <a:rPr lang="es-ES"/>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949B20FA-AED8-4E7A-97B7-7C15F783BA3F}" type="datetimeFigureOut">
              <a:rPr lang="es-ES"/>
              <a:pPr>
                <a:defRPr/>
              </a:pPr>
              <a:t>07/12/2017</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fld id="{8AA4104F-2690-4610-8930-35A730557D82}" type="slidenum">
              <a:rPr lang="es-ES"/>
              <a:pPr/>
              <a:t>‹Nº›</a:t>
            </a:fld>
            <a:endParaRPr lang="es-ES" dirty="0"/>
          </a:p>
        </p:txBody>
      </p:sp>
    </p:spTree>
  </p:cSld>
  <p:clrMap bg1="lt1" tx1="dk1" bg2="lt2" tx2="dk2" accent1="accent1" accent2="accent2" accent3="accent3" accent4="accent4" accent5="accent5" accent6="accent6" hlink="hlink" folHlink="folHlink"/>
  <p:sldLayoutIdLst>
    <p:sldLayoutId id="2147484211" r:id="rId1"/>
    <p:sldLayoutId id="2147484201" r:id="rId2"/>
    <p:sldLayoutId id="2147484202" r:id="rId3"/>
    <p:sldLayoutId id="2147484203" r:id="rId4"/>
    <p:sldLayoutId id="2147484204" r:id="rId5"/>
    <p:sldLayoutId id="2147484205" r:id="rId6"/>
    <p:sldLayoutId id="2147484206" r:id="rId7"/>
    <p:sldLayoutId id="2147484207" r:id="rId8"/>
    <p:sldLayoutId id="2147484208" r:id="rId9"/>
    <p:sldLayoutId id="2147484209" r:id="rId10"/>
    <p:sldLayoutId id="214748421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609614" y="5940569"/>
            <a:ext cx="1282866" cy="584775"/>
          </a:xfrm>
          <a:prstGeom prst="rect">
            <a:avLst/>
          </a:prstGeom>
          <a:noFill/>
        </p:spPr>
        <p:txBody>
          <a:bodyPr wrap="square" rtlCol="0">
            <a:spAutoFit/>
          </a:bodyPr>
          <a:lstStyle/>
          <a:p>
            <a:pPr algn="ctr"/>
            <a:r>
              <a:rPr lang="es-MX" sz="1600" b="1" dirty="0" smtClean="0">
                <a:solidFill>
                  <a:schemeClr val="bg1"/>
                </a:solidFill>
              </a:rPr>
              <a:t>Diciembre</a:t>
            </a:r>
            <a:endParaRPr lang="es-MX" sz="1600" b="1" dirty="0">
              <a:solidFill>
                <a:schemeClr val="bg1"/>
              </a:solidFill>
            </a:endParaRPr>
          </a:p>
          <a:p>
            <a:pPr algn="ctr"/>
            <a:r>
              <a:rPr lang="es-MX" sz="1600" b="1" dirty="0" smtClean="0">
                <a:solidFill>
                  <a:schemeClr val="bg1"/>
                </a:solidFill>
                <a:latin typeface="+mn-lt"/>
              </a:rPr>
              <a:t>2017</a:t>
            </a:r>
            <a:endParaRPr lang="es-MX" sz="1600" b="1" dirty="0">
              <a:solidFill>
                <a:schemeClr val="bg1"/>
              </a:solidFill>
              <a:latin typeface="+mn-lt"/>
            </a:endParaRPr>
          </a:p>
        </p:txBody>
      </p:sp>
      <p:sp>
        <p:nvSpPr>
          <p:cNvPr id="6" name="5 Rectángulo"/>
          <p:cNvSpPr/>
          <p:nvPr/>
        </p:nvSpPr>
        <p:spPr>
          <a:xfrm>
            <a:off x="1570524" y="4653136"/>
            <a:ext cx="2097330" cy="400110"/>
          </a:xfrm>
          <a:prstGeom prst="rect">
            <a:avLst/>
          </a:prstGeom>
          <a:ln>
            <a:noFill/>
          </a:ln>
          <a:effectLst/>
          <a:scene3d>
            <a:camera prst="orthographicFront">
              <a:rot lat="0" lon="0" rev="0"/>
            </a:camera>
            <a:lightRig rig="contrasting" dir="t">
              <a:rot lat="0" lon="0" rev="7800000"/>
            </a:lightRig>
          </a:scene3d>
          <a:sp3d>
            <a:bevelT w="139700" h="139700"/>
          </a:sp3d>
        </p:spPr>
        <p:txBody>
          <a:bodyPr wrap="square">
            <a:spAutoFit/>
          </a:bodyPr>
          <a:lstStyle/>
          <a:p>
            <a:pPr algn="ctr"/>
            <a:r>
              <a:rPr lang="es-MX" sz="2000" b="1" dirty="0" smtClean="0">
                <a:solidFill>
                  <a:schemeClr val="bg1"/>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rPr>
              <a:t>Segundo Pleno</a:t>
            </a:r>
            <a:endParaRPr lang="es-ES" sz="2000" dirty="0">
              <a:solidFill>
                <a:schemeClr val="bg1"/>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endParaRPr>
          </a:p>
        </p:txBody>
      </p:sp>
      <p:sp>
        <p:nvSpPr>
          <p:cNvPr id="7" name="10 Rectángulo"/>
          <p:cNvSpPr/>
          <p:nvPr/>
        </p:nvSpPr>
        <p:spPr>
          <a:xfrm>
            <a:off x="4788024" y="1987490"/>
            <a:ext cx="3855406" cy="2092881"/>
          </a:xfrm>
          <a:prstGeom prst="rect">
            <a:avLst/>
          </a:prstGeom>
        </p:spPr>
        <p:txBody>
          <a:bodyPr wrap="square">
            <a:spAutoFit/>
          </a:bodyPr>
          <a:lstStyle/>
          <a:p>
            <a:pPr algn="ctr"/>
            <a:r>
              <a:rPr lang="es-MX" sz="2600" b="1" dirty="0" smtClean="0">
                <a:solidFill>
                  <a:schemeClr val="bg1"/>
                </a:solidFill>
                <a:latin typeface="Calibri" pitchFamily="34" charset="0"/>
              </a:rPr>
              <a:t>Informe Estadístico del Ejercicio del Derecho de Acceso a la Información Pública en la Ciudad de México</a:t>
            </a:r>
            <a:endParaRPr lang="es-ES" sz="2600" dirty="0">
              <a:solidFill>
                <a:schemeClr val="bg1"/>
              </a:solidFill>
              <a:latin typeface="Calibri" pitchFamily="34" charset="0"/>
            </a:endParaRPr>
          </a:p>
        </p:txBody>
      </p:sp>
      <p:sp>
        <p:nvSpPr>
          <p:cNvPr id="8" name="10 Rectángulo"/>
          <p:cNvSpPr/>
          <p:nvPr/>
        </p:nvSpPr>
        <p:spPr>
          <a:xfrm>
            <a:off x="4543536" y="4360748"/>
            <a:ext cx="4173138" cy="461665"/>
          </a:xfrm>
          <a:prstGeom prst="rect">
            <a:avLst/>
          </a:prstGeom>
        </p:spPr>
        <p:txBody>
          <a:bodyPr wrap="square">
            <a:spAutoFit/>
          </a:bodyPr>
          <a:lstStyle/>
          <a:p>
            <a:pPr algn="ctr"/>
            <a:r>
              <a:rPr lang="es-MX" sz="2400" b="1" dirty="0">
                <a:solidFill>
                  <a:schemeClr val="bg1"/>
                </a:solidFill>
                <a:latin typeface="Calibri" pitchFamily="34" charset="0"/>
              </a:rPr>
              <a:t>2006 </a:t>
            </a:r>
            <a:r>
              <a:rPr lang="es-MX" sz="2400" b="1" dirty="0" smtClean="0">
                <a:solidFill>
                  <a:schemeClr val="bg1"/>
                </a:solidFill>
                <a:latin typeface="Calibri" pitchFamily="34" charset="0"/>
              </a:rPr>
              <a:t>- Tercer trimestre 2017</a:t>
            </a:r>
            <a:endParaRPr lang="es-ES" sz="2400" dirty="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10</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2729024341"/>
              </p:ext>
            </p:extLst>
          </p:nvPr>
        </p:nvGraphicFramePr>
        <p:xfrm>
          <a:off x="66940" y="1068571"/>
          <a:ext cx="9000000" cy="5292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Comisión de Filmaciones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75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Comisión para la Reconstrucción, Recuperación y Transformación de la Ciudad de México, en una CDMX cada vez más </a:t>
                      </a:r>
                      <a:r>
                        <a:rPr lang="es-ES" sz="1000" b="1" i="0" u="none" strike="noStrike" dirty="0" err="1">
                          <a:solidFill>
                            <a:srgbClr val="000000"/>
                          </a:solidFill>
                          <a:effectLst/>
                          <a:latin typeface="Calibri" panose="020F0502020204030204" pitchFamily="34" charset="0"/>
                          <a:cs typeface="Calibri" panose="020F0502020204030204" pitchFamily="34" charset="0"/>
                        </a:rPr>
                        <a:t>resiliente</a:t>
                      </a:r>
                      <a:endParaRPr lang="es-ES" sz="1000" b="1" i="0" u="none" strike="noStrike" dirty="0">
                        <a:solidFill>
                          <a:srgbClr val="000000"/>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Consejería Jurídica y de Servicios Legales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Consejo de Evaluación del Desarrollo Social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Consejo de la Judicatura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Consejo Económico y Social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Consejo para Prevenir y Eliminar la Discriminación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Contraloría General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Coordinación de los Centros de Transferencia Modal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Corporación Mexicana de Impresión, S.A. de C.V.</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Álvaro Obregón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Azcapotzalco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Benito Juárez</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2,962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2,408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2,819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2,564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2,755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2,489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9924525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11</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3438147076"/>
              </p:ext>
            </p:extLst>
          </p:nvPr>
        </p:nvGraphicFramePr>
        <p:xfrm>
          <a:off x="66940" y="1068571"/>
          <a:ext cx="9000000" cy="5256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Delegación Coyoacán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1,890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1,896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2,275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1,933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2,301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2,244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Delegación Cuajimalpa de Morelos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Cuauhtémoc</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3,326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Delegación Gustavo A. Madero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Delegación Iztacalco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Iztapalapa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La Magdalena Contreras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Miguel Hidalgo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Milpa Alta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Tláhuac</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Tlalpan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Venustiano Carranza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Delegación Xochimilco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1,680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Escuela de Administración Pública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Central de Abasto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Centro Histórico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32066056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12</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1842369626"/>
              </p:ext>
            </p:extLst>
          </p:nvPr>
        </p:nvGraphicFramePr>
        <p:xfrm>
          <a:off x="66940" y="1068571"/>
          <a:ext cx="9000000" cy="5292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de Apoyo a la Infraestructura Vial y del Transporte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de Recuperación Crediticia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Educación Garantizada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57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Fondo de Apoyo a la Educación y el Empleo de las y los Jóvenes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Fondo para el Desarrollo Económico y Social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75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Irrevocable de Administración con Actividades Empresariales, identificado con el número F/1889 “Corredor Cultural Chapultepec-Zona Rosa” </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Museo de Arte Popular Mexicano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Museo del Estanquillo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para el Fondo de Promoción para el Financiamiento del Transporte Público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para el Mejoramiento de las Vías de Comunicación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para la Promoción y Desarrollo del Cine Mexicano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Público Ciudad Digital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41964803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13</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1001416533"/>
              </p:ext>
            </p:extLst>
          </p:nvPr>
        </p:nvGraphicFramePr>
        <p:xfrm>
          <a:off x="66940" y="1068571"/>
          <a:ext cx="9000000" cy="5328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Público Complejo Ambiental Xochimilco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Público de la Zona de Santa Fe</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Fideicomiso Público del Fondo de Apoyo a la Procuración de Justicia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Fondo Ambiental Público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Fondo de Desarrollo Económico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Fondo de Seguridad Pública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Fondo Mixto de Promoción Turística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Fondo para el Desarrollo Social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Fondo para la Atención y Apoyo a las Víctimas del Delito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Heroico Cuerpo de Bomberos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57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de Acceso a la Información Pública y Protección de Datos Personales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1,339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Instituto de Asistencia e Integración Social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de Capacitación para el Trabajo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2128884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14</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897020435"/>
              </p:ext>
            </p:extLst>
          </p:nvPr>
        </p:nvGraphicFramePr>
        <p:xfrm>
          <a:off x="66940" y="1068571"/>
          <a:ext cx="9000000" cy="5508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de Ciencia y Tecnología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de Educación Media Superior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de Formación Profesional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Instituto de la Juventud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de las Mujeres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de las Personas con Discapacidad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de Verificación Administrativa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de Vivienda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it-IT" sz="1000" b="1" i="0" u="none" strike="noStrike" dirty="0">
                          <a:solidFill>
                            <a:srgbClr val="000000"/>
                          </a:solidFill>
                          <a:effectLst/>
                          <a:latin typeface="Calibri" panose="020F0502020204030204" pitchFamily="34" charset="0"/>
                          <a:cs typeface="Calibri" panose="020F0502020204030204" pitchFamily="34" charset="0"/>
                        </a:rPr>
                        <a:t>Instituto del Deporte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Electoral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Local de la Infraestructura Física Educativa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para la Atención de los Adultos Mayores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para la Atención y Prevención de las Adicciones en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Instituto para la Seguridad de las Construcciones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Jefatura de Gobierno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2,295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2,244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1,911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1,811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23620305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15</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2461221137"/>
              </p:ext>
            </p:extLst>
          </p:nvPr>
        </p:nvGraphicFramePr>
        <p:xfrm>
          <a:off x="66940" y="1068571"/>
          <a:ext cx="9000000" cy="5544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Junta de Asistencia Privada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Junta Local de Conciliación y Arbitraje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57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Mecanismo de Protección Integral de Personas Defensoras de Derechos Humanos y Periodistas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err="1">
                          <a:solidFill>
                            <a:srgbClr val="000000"/>
                          </a:solidFill>
                          <a:effectLst/>
                          <a:latin typeface="Calibri" panose="020F0502020204030204" pitchFamily="34" charset="0"/>
                          <a:cs typeface="Calibri" panose="020F0502020204030204" pitchFamily="34" charset="0"/>
                        </a:rPr>
                        <a:t>Metrobús</a:t>
                      </a:r>
                      <a:endParaRPr lang="es-ES" sz="1000" b="1" i="0" u="none" strike="noStrike" dirty="0">
                        <a:solidFill>
                          <a:srgbClr val="000000"/>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Oficialía Mayor</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Planta de Asfalto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Policía Auxiliar</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Policía Bancaria e Industrial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PROCDMX, S.A. de C.V.</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Procuraduría Ambiental y del Ordenamiento Territorial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Procuraduría General de Justicia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1,924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3,393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Procuraduría Social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Proyecto Metro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Ciencia, Tecnología e Innovación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Cultura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Desarrollo Económico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760982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16</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3143519378"/>
              </p:ext>
            </p:extLst>
          </p:nvPr>
        </p:nvGraphicFramePr>
        <p:xfrm>
          <a:off x="66940" y="1068571"/>
          <a:ext cx="9000000" cy="5436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Secretaría de Desarrollo Rural y Equidad para las Comunidades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Secretaría de Desarrollo Social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Secretaría de Desarrollo Urbano y Vivienda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3,382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3,793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Educación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Secretaría de Finanzas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Secretaría de Gobierno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Movilidad</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Obras y Servicios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Protección Civil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Salud</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3,326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Seguridad Pública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2,423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Trabajo y Fomento al Empleo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 Turismo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Secretaría del Medio Ambiente</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57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Secretaría Ejecutiva del Mecanismo de Seguimiento y Evaluación del Programa de Derechos Humanos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Servicio de Transportes Eléctricos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8231745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17</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271493348"/>
              </p:ext>
            </p:extLst>
          </p:nvPr>
        </p:nvGraphicFramePr>
        <p:xfrm>
          <a:off x="66940" y="1068571"/>
          <a:ext cx="9000000" cy="5184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Servicio Público de Localización Telefónica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Servicios de Salud Pública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6,045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Servicios Metropolitanos, S.A. de C.V.</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Sistema de Aguas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Sistema de Movilidad 1</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Sistema de Radio y Televisión Digital del Gobierno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Sistema de Transporte Colectivo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Sistema para el Desarrollo Integral de la Familia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Tribunal de Justicia Administrativa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Tribunal Electoral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Tribunal Superior de Justicia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1,692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Universidad Autónoma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Universidad de la Policía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Encuentro Social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MORENA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1891199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18</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268047634"/>
              </p:ext>
            </p:extLst>
          </p:nvPr>
        </p:nvGraphicFramePr>
        <p:xfrm>
          <a:off x="66940" y="1068571"/>
          <a:ext cx="9000000" cy="3888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Movimiento Ciudadano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Nueva Alianza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Partido Acción Nacional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Partido de la Revolución Democrática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Partido del Trabajo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Partido Humanista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Partido Revolucionario Institucional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Partido Socialdemócrata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Partido Verde Ecologista de México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100" b="1" i="0" u="none" strike="noStrike" dirty="0" smtClean="0">
                          <a:solidFill>
                            <a:schemeClr val="bg1"/>
                          </a:solidFill>
                          <a:effectLst/>
                          <a:latin typeface="+mn-lt"/>
                        </a:rPr>
                        <a:t> Total</a:t>
                      </a:r>
                    </a:p>
                  </a:txBody>
                  <a:tcPr marL="36000" marR="9525" marT="9525" marB="0" anchor="ctr">
                    <a:lnL w="9525"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6,621</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19,044</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41,164</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96,233</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89,571</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94,048</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91,576</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103,470</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111,964</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mn-lt"/>
                        </a:rPr>
                        <a:t>106,525</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smtClean="0">
                          <a:solidFill>
                            <a:schemeClr val="bg1"/>
                          </a:solidFill>
                          <a:effectLst/>
                          <a:latin typeface="+mn-lt"/>
                        </a:rPr>
                        <a:t>127,020</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ctr" latinLnBrk="0" hangingPunct="1"/>
                      <a:r>
                        <a:rPr lang="es-ES" sz="1100" b="1" i="0" u="none" strike="noStrike" kern="1200" dirty="0" smtClean="0">
                          <a:solidFill>
                            <a:schemeClr val="bg1"/>
                          </a:solidFill>
                          <a:effectLst/>
                          <a:latin typeface="+mn-lt"/>
                          <a:ea typeface="+mn-ea"/>
                          <a:cs typeface="+mn-cs"/>
                        </a:rPr>
                        <a:t>112,903</a:t>
                      </a:r>
                    </a:p>
                  </a:txBody>
                  <a:tcPr marL="36000" marR="9525" marT="9525" marB="0" anchor="ctr">
                    <a:lnL w="6350"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72000">
                <a:tc>
                  <a:txBody>
                    <a:bodyPr/>
                    <a:lstStyle/>
                    <a:p>
                      <a:pPr algn="l"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36000"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s-ES" sz="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100" b="1" i="0" u="none" strike="noStrike" dirty="0" smtClean="0">
                          <a:solidFill>
                            <a:schemeClr val="bg1"/>
                          </a:solidFill>
                          <a:effectLst/>
                          <a:latin typeface="Calibri" panose="020F0502020204030204" pitchFamily="34" charset="0"/>
                        </a:rPr>
                        <a:t> Total </a:t>
                      </a:r>
                      <a:r>
                        <a:rPr lang="es-ES" sz="1100" b="1" i="0" u="none" strike="noStrike" baseline="0" dirty="0" smtClean="0">
                          <a:solidFill>
                            <a:schemeClr val="bg1"/>
                          </a:solidFill>
                          <a:effectLst/>
                          <a:latin typeface="Calibri" panose="020F0502020204030204" pitchFamily="34" charset="0"/>
                        </a:rPr>
                        <a:t> Sujetos O</a:t>
                      </a:r>
                      <a:r>
                        <a:rPr lang="es-ES" sz="1100" b="1" i="0" u="none" strike="noStrike" dirty="0" smtClean="0">
                          <a:solidFill>
                            <a:schemeClr val="bg1"/>
                          </a:solidFill>
                          <a:effectLst/>
                          <a:latin typeface="Calibri" panose="020F0502020204030204" pitchFamily="34" charset="0"/>
                        </a:rPr>
                        <a:t>bligados por año</a:t>
                      </a:r>
                    </a:p>
                  </a:txBody>
                  <a:tcPr marL="36000" marR="9525" marT="9525" marB="0" anchor="ctr">
                    <a:lnL w="9525"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69</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86</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108</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111</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119</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119</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122</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123</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chemeClr val="bg1"/>
                          </a:solidFill>
                          <a:effectLst/>
                          <a:latin typeface="Calibri" panose="020F0502020204030204" pitchFamily="34" charset="0"/>
                        </a:rPr>
                        <a:t>124</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smtClean="0">
                          <a:solidFill>
                            <a:schemeClr val="bg1"/>
                          </a:solidFill>
                          <a:effectLst/>
                          <a:latin typeface="Calibri" panose="020F0502020204030204" pitchFamily="34" charset="0"/>
                        </a:rPr>
                        <a:t>125</a:t>
                      </a:r>
                      <a:endParaRPr lang="es-ES" sz="11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b"/>
                      <a:r>
                        <a:rPr lang="es-MX" sz="1100" b="1" i="0" u="none" strike="noStrike" dirty="0" smtClean="0">
                          <a:solidFill>
                            <a:schemeClr val="bg1"/>
                          </a:solidFill>
                          <a:effectLst/>
                          <a:latin typeface="Calibri" panose="020F0502020204030204" pitchFamily="34" charset="0"/>
                        </a:rPr>
                        <a:t>126</a:t>
                      </a:r>
                      <a:endParaRPr lang="es-ES" sz="1100" b="1" i="0" u="none" strike="noStrike" dirty="0" smtClean="0">
                        <a:solidFill>
                          <a:schemeClr val="bg1"/>
                        </a:solidFill>
                        <a:effectLst/>
                        <a:latin typeface="Calibri" panose="020F0502020204030204" pitchFamily="34" charset="0"/>
                      </a:endParaRPr>
                    </a:p>
                  </a:txBody>
                  <a:tcPr marL="36000" marR="9525" marT="9525" marB="0" anchor="ctr">
                    <a:lnL w="6350"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bl>
          </a:graphicData>
        </a:graphic>
      </p:graphicFrame>
    </p:spTree>
    <p:extLst>
      <p:ext uri="{BB962C8B-B14F-4D97-AF65-F5344CB8AC3E}">
        <p14:creationId xmlns:p14="http://schemas.microsoft.com/office/powerpoint/2010/main" val="17313222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19</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1.4 Total de solicitudes por Órgano de G</a:t>
            </a:r>
            <a:r>
              <a:rPr lang="es-ES" b="1" dirty="0" smtClean="0">
                <a:solidFill>
                  <a:schemeClr val="bg1"/>
                </a:solidFill>
                <a:latin typeface="Calibri" pitchFamily="34" charset="0"/>
              </a:rPr>
              <a:t>obierno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5" name="5 Tabla"/>
          <p:cNvGraphicFramePr>
            <a:graphicFrameLocks noGrp="1"/>
          </p:cNvGraphicFramePr>
          <p:nvPr>
            <p:extLst>
              <p:ext uri="{D42A27DB-BD31-4B8C-83A1-F6EECF244321}">
                <p14:modId xmlns:p14="http://schemas.microsoft.com/office/powerpoint/2010/main" val="2757263211"/>
              </p:ext>
            </p:extLst>
          </p:nvPr>
        </p:nvGraphicFramePr>
        <p:xfrm>
          <a:off x="187519" y="1257874"/>
          <a:ext cx="8760800" cy="4860000"/>
        </p:xfrm>
        <a:graphic>
          <a:graphicData uri="http://schemas.openxmlformats.org/drawingml/2006/table">
            <a:tbl>
              <a:tblPr/>
              <a:tblGrid>
                <a:gridCol w="336800"/>
                <a:gridCol w="1080000"/>
                <a:gridCol w="612000"/>
                <a:gridCol w="612000"/>
                <a:gridCol w="612000"/>
                <a:gridCol w="612000"/>
                <a:gridCol w="612000"/>
                <a:gridCol w="612000"/>
                <a:gridCol w="612000"/>
                <a:gridCol w="612000"/>
                <a:gridCol w="612000"/>
                <a:gridCol w="612000"/>
                <a:gridCol w="612000"/>
                <a:gridCol w="612000"/>
              </a:tblGrid>
              <a:tr h="540000">
                <a:tc gridSpan="2">
                  <a:txBody>
                    <a:bodyPr/>
                    <a:lstStyle/>
                    <a:p>
                      <a:pPr algn="ctr" fontAlgn="ctr"/>
                      <a:r>
                        <a:rPr lang="es-ES" sz="1100" b="1" i="0" u="none" strike="noStrike" dirty="0">
                          <a:solidFill>
                            <a:srgbClr val="FFFFFF"/>
                          </a:solidFill>
                          <a:latin typeface="Calibri" pitchFamily="34" charset="0"/>
                        </a:rPr>
                        <a:t>Órgano </a:t>
                      </a:r>
                      <a:r>
                        <a:rPr lang="es-ES" sz="1100" b="1" i="0" u="none" strike="noStrike" dirty="0" smtClean="0">
                          <a:solidFill>
                            <a:srgbClr val="FFFFFF"/>
                          </a:solidFill>
                          <a:latin typeface="Calibri" pitchFamily="34" charset="0"/>
                        </a:rPr>
                        <a:t>de</a:t>
                      </a:r>
                    </a:p>
                    <a:p>
                      <a:pPr algn="ctr" fontAlgn="ctr"/>
                      <a:r>
                        <a:rPr lang="es-ES" sz="1100" b="1" i="0" u="none" strike="noStrike" dirty="0" smtClean="0">
                          <a:solidFill>
                            <a:srgbClr val="FFFFFF"/>
                          </a:solidFill>
                          <a:latin typeface="Calibri" pitchFamily="34" charset="0"/>
                        </a:rPr>
                        <a:t>Gobierno </a:t>
                      </a:r>
                      <a:endParaRPr lang="es-ES" sz="1100" b="1" i="0" u="none" strike="noStrike" dirty="0">
                        <a:solidFill>
                          <a:srgbClr val="FFFFFF"/>
                        </a:solidFill>
                        <a:latin typeface="Calibri" pitchFamily="34" charset="0"/>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a:txBody>
                    <a:bodyPr/>
                    <a:lstStyle/>
                    <a:p>
                      <a:pPr algn="ctr" fontAlgn="ctr"/>
                      <a:r>
                        <a:rPr lang="es-ES" sz="1100" b="1" i="0" u="none" strike="noStrike" dirty="0" smtClean="0">
                          <a:solidFill>
                            <a:srgbClr val="FFFFFF"/>
                          </a:solidFill>
                          <a:latin typeface="Calibri" pitchFamily="34" charset="0"/>
                        </a:rPr>
                        <a:t>2006</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2007</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2008</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2009</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2010</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2011</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2012</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2013</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2014</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2015</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2016</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3t2017</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r>
              <a:tr h="360000">
                <a:tc gridSpan="2">
                  <a:txBody>
                    <a:bodyPr/>
                    <a:lstStyle/>
                    <a:p>
                      <a:pPr algn="l" fontAlgn="ctr"/>
                      <a:r>
                        <a:rPr lang="es-ES" sz="1100" b="1" i="0" u="none" strike="noStrike" dirty="0" smtClean="0">
                          <a:solidFill>
                            <a:srgbClr val="000000"/>
                          </a:solidFill>
                          <a:latin typeface="Calibri" pitchFamily="34" charset="0"/>
                        </a:rPr>
                        <a:t> Ejecutivo </a:t>
                      </a:r>
                      <a:endParaRPr lang="es-ES" sz="1100" b="1" i="0" u="none" strike="noStrike" dirty="0">
                        <a:solidFill>
                          <a:srgbClr val="000000"/>
                        </a:solidFill>
                        <a:latin typeface="Calibri" pitchFamily="34" charset="0"/>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5,059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15,601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34,116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80,521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74,321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79,604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77,458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89,891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99,142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95,438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114,123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100,649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540000">
                <a:tc>
                  <a:txBody>
                    <a:bodyPr/>
                    <a:lstStyle/>
                    <a:p>
                      <a:pPr algn="l" fontAlgn="ctr"/>
                      <a:r>
                        <a:rPr lang="es-ES" sz="11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indent="0" algn="l" fontAlgn="ctr">
                        <a:tabLst/>
                      </a:pPr>
                      <a:r>
                        <a:rPr lang="es-ES" sz="1100" b="1" i="1" u="none" strike="noStrike" dirty="0" smtClean="0">
                          <a:solidFill>
                            <a:srgbClr val="000000"/>
                          </a:solidFill>
                          <a:latin typeface="Calibri" pitchFamily="34" charset="0"/>
                        </a:rPr>
                        <a:t>Administración</a:t>
                      </a:r>
                    </a:p>
                    <a:p>
                      <a:pPr marL="0" indent="0" algn="l" fontAlgn="ctr">
                        <a:tabLst/>
                      </a:pPr>
                      <a:r>
                        <a:rPr lang="es-ES" sz="1100" b="1" i="1" u="none" strike="noStrike" dirty="0" smtClean="0">
                          <a:solidFill>
                            <a:srgbClr val="000000"/>
                          </a:solidFill>
                          <a:latin typeface="Calibri" pitchFamily="34" charset="0"/>
                        </a:rPr>
                        <a:t>Pública Central</a:t>
                      </a:r>
                      <a:endParaRPr lang="es-ES" sz="1100" b="1" i="1" u="none" strike="noStrike" dirty="0">
                        <a:solidFill>
                          <a:srgbClr val="000000"/>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2,128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6,556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13,044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28,171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29,717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32,618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30,378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38,090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39,242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37,677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47,473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41,835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540000">
                <a:tc>
                  <a:txBody>
                    <a:bodyPr/>
                    <a:lstStyle/>
                    <a:p>
                      <a:pPr algn="l" fontAlgn="ctr"/>
                      <a:r>
                        <a:rPr lang="es-ES" sz="11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l" fontAlgn="ctr"/>
                      <a:r>
                        <a:rPr lang="es-ES" sz="1100" b="1" i="1" u="none" strike="noStrike" dirty="0" smtClean="0">
                          <a:solidFill>
                            <a:srgbClr val="000000"/>
                          </a:solidFill>
                          <a:latin typeface="Calibri" pitchFamily="34" charset="0"/>
                        </a:rPr>
                        <a:t>Desconcentrados y Paraestatales </a:t>
                      </a:r>
                      <a:r>
                        <a:rPr lang="es-ES" sz="1100" b="1" i="1" u="none" strike="noStrike" baseline="30000" dirty="0" smtClean="0">
                          <a:solidFill>
                            <a:srgbClr val="000000"/>
                          </a:solidFill>
                          <a:latin typeface="Calibri" pitchFamily="34" charset="0"/>
                        </a:rPr>
                        <a:t>1</a:t>
                      </a:r>
                      <a:r>
                        <a:rPr lang="es-ES" sz="1100" b="1" i="1" u="none" strike="noStrike" dirty="0" smtClean="0">
                          <a:solidFill>
                            <a:srgbClr val="000000"/>
                          </a:solidFill>
                          <a:latin typeface="Calibri" pitchFamily="34" charset="0"/>
                        </a:rPr>
                        <a:t> </a:t>
                      </a:r>
                      <a:endParaRPr lang="es-ES" sz="1100" b="1" i="1" u="none" strike="noStrike" dirty="0">
                        <a:solidFill>
                          <a:srgbClr val="000000"/>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1,018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3,758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7,952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22,745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18,500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19,159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18,176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22,535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26,854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25,751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30,935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26,405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540000">
                <a:tc>
                  <a:txBody>
                    <a:bodyPr/>
                    <a:lstStyle/>
                    <a:p>
                      <a:pPr algn="l" fontAlgn="ctr"/>
                      <a:r>
                        <a:rPr lang="es-ES" sz="11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l" fontAlgn="ctr"/>
                      <a:r>
                        <a:rPr lang="es-ES" sz="1100" b="1" i="1" u="none" strike="noStrike" dirty="0" smtClean="0">
                          <a:solidFill>
                            <a:srgbClr val="000000"/>
                          </a:solidFill>
                          <a:latin typeface="Calibri" pitchFamily="34" charset="0"/>
                        </a:rPr>
                        <a:t>Delegaciones </a:t>
                      </a:r>
                    </a:p>
                    <a:p>
                      <a:pPr algn="l" fontAlgn="ctr"/>
                      <a:r>
                        <a:rPr lang="es-ES" sz="1100" b="1" i="1" u="none" strike="noStrike" dirty="0" smtClean="0">
                          <a:solidFill>
                            <a:srgbClr val="000000"/>
                          </a:solidFill>
                          <a:latin typeface="Calibri" pitchFamily="34" charset="0"/>
                        </a:rPr>
                        <a:t>Políticas</a:t>
                      </a:r>
                      <a:endParaRPr lang="es-ES" sz="1100" b="1" i="1" u="none" strike="noStrike" dirty="0">
                        <a:solidFill>
                          <a:srgbClr val="000000"/>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1,913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5,287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13,120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29,605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26,104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27,827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28,904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29,266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33,046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32,010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35,715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32,409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360000">
                <a:tc gridSpan="2">
                  <a:txBody>
                    <a:bodyPr/>
                    <a:lstStyle/>
                    <a:p>
                      <a:pPr algn="l" fontAlgn="ctr"/>
                      <a:r>
                        <a:rPr lang="es-ES" sz="1100" b="1" i="0" u="none" strike="noStrike" dirty="0" smtClean="0">
                          <a:solidFill>
                            <a:srgbClr val="000000"/>
                          </a:solidFill>
                          <a:latin typeface="Calibri" pitchFamily="34" charset="0"/>
                        </a:rPr>
                        <a:t> </a:t>
                      </a:r>
                      <a:r>
                        <a:rPr lang="es-ES" sz="1100" b="1" i="0" u="none" strike="noStrike" dirty="0">
                          <a:solidFill>
                            <a:srgbClr val="000000"/>
                          </a:solidFill>
                          <a:latin typeface="Calibri" pitchFamily="34" charset="0"/>
                        </a:rPr>
                        <a:t>Judicial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1,246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2,429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2,723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2,714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2,394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1,996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2,364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2,088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2,526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2,602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360000">
                <a:tc gridSpan="2">
                  <a:txBody>
                    <a:bodyPr/>
                    <a:lstStyle/>
                    <a:p>
                      <a:pPr algn="l" fontAlgn="ctr"/>
                      <a:r>
                        <a:rPr lang="es-ES" sz="1100" b="1" i="0" u="none" strike="noStrike" dirty="0" smtClean="0">
                          <a:solidFill>
                            <a:srgbClr val="000000"/>
                          </a:solidFill>
                          <a:latin typeface="Calibri" pitchFamily="34" charset="0"/>
                        </a:rPr>
                        <a:t> </a:t>
                      </a:r>
                      <a:r>
                        <a:rPr lang="es-ES" sz="1100" b="1" i="0" u="none" strike="noStrike" dirty="0">
                          <a:solidFill>
                            <a:srgbClr val="000000"/>
                          </a:solidFill>
                          <a:latin typeface="Calibri" pitchFamily="34" charset="0"/>
                        </a:rPr>
                        <a:t>Legislativo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973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2,550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3,511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4,760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4,554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4,766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3,468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2,694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3,233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2,980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360000">
                <a:tc gridSpan="2">
                  <a:txBody>
                    <a:bodyPr/>
                    <a:lstStyle/>
                    <a:p>
                      <a:pPr algn="l" fontAlgn="ctr"/>
                      <a:r>
                        <a:rPr lang="es-ES" sz="1100" b="1" i="0" u="none" strike="noStrike" dirty="0" smtClean="0">
                          <a:solidFill>
                            <a:srgbClr val="000000"/>
                          </a:solidFill>
                          <a:latin typeface="Calibri" pitchFamily="34" charset="0"/>
                        </a:rPr>
                        <a:t> </a:t>
                      </a:r>
                      <a:r>
                        <a:rPr lang="es-ES" sz="1100" b="1" i="0" u="none" strike="noStrike" dirty="0">
                          <a:solidFill>
                            <a:srgbClr val="000000"/>
                          </a:solidFill>
                          <a:latin typeface="Calibri" pitchFamily="34" charset="0"/>
                        </a:rPr>
                        <a:t>Autónomo</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1,994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3,732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6,525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6,208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5,297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5,600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5,511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5,676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4,853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5,323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4,973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540000">
                <a:tc gridSpan="2">
                  <a:txBody>
                    <a:bodyPr/>
                    <a:lstStyle/>
                    <a:p>
                      <a:pPr marL="0" algn="l" rtl="0" eaLnBrk="1" fontAlgn="b" latinLnBrk="0" hangingPunct="1"/>
                      <a:r>
                        <a:rPr kumimoji="0" lang="es-ES" sz="1100" b="1" i="0" u="none" strike="noStrike" kern="1200" dirty="0" smtClean="0">
                          <a:solidFill>
                            <a:srgbClr val="000000"/>
                          </a:solidFill>
                          <a:latin typeface="Calibri" pitchFamily="34" charset="0"/>
                          <a:ea typeface="+mn-ea"/>
                          <a:cs typeface="+mn-cs"/>
                        </a:rPr>
                        <a:t> Partidos</a:t>
                      </a:r>
                      <a:r>
                        <a:rPr kumimoji="0" lang="es-ES" sz="1100" b="1" i="0" u="none" strike="noStrike" kern="1200" baseline="0" dirty="0" smtClean="0">
                          <a:solidFill>
                            <a:srgbClr val="000000"/>
                          </a:solidFill>
                          <a:latin typeface="Calibri" pitchFamily="34" charset="0"/>
                          <a:ea typeface="+mn-ea"/>
                          <a:cs typeface="+mn-cs"/>
                        </a:rPr>
                        <a:t> Políticos en el</a:t>
                      </a:r>
                    </a:p>
                    <a:p>
                      <a:pPr marL="0" algn="l" rtl="0" eaLnBrk="1" fontAlgn="b" latinLnBrk="0" hangingPunct="1"/>
                      <a:r>
                        <a:rPr kumimoji="0" lang="es-ES" sz="1100" b="1" i="0" u="none" strike="noStrike" kern="1200" baseline="0" dirty="0" smtClean="0">
                          <a:solidFill>
                            <a:srgbClr val="000000"/>
                          </a:solidFill>
                          <a:latin typeface="Calibri" pitchFamily="34" charset="0"/>
                          <a:ea typeface="+mn-ea"/>
                          <a:cs typeface="+mn-cs"/>
                        </a:rPr>
                        <a:t> Distrito Federal</a:t>
                      </a:r>
                      <a:endParaRPr kumimoji="0" lang="es-ES" sz="1100" b="1" i="0" u="none" strike="noStrike" kern="1200" dirty="0">
                        <a:solidFill>
                          <a:srgbClr val="000000"/>
                        </a:solidFill>
                        <a:latin typeface="Calibri" pitchFamily="34" charset="0"/>
                        <a:ea typeface="+mn-ea"/>
                        <a:cs typeface="+mn-cs"/>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MX"/>
                    </a:p>
                  </a:txBody>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1,097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4,208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2,808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1,673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1,570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1,306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1,314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1,452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1,813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1,621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360000">
                <a:tc gridSpan="2">
                  <a:txBody>
                    <a:bodyPr/>
                    <a:lstStyle/>
                    <a:p>
                      <a:pPr marL="0" algn="l" rtl="0" eaLnBrk="1" fontAlgn="b" latinLnBrk="0" hangingPunct="1"/>
                      <a:r>
                        <a:rPr kumimoji="0" lang="es-ES" sz="1100" b="1" i="0" u="none" strike="noStrike" kern="1200" baseline="0" dirty="0" smtClean="0">
                          <a:solidFill>
                            <a:srgbClr val="000000"/>
                          </a:solidFill>
                          <a:latin typeface="Calibri" pitchFamily="34" charset="0"/>
                          <a:ea typeface="+mn-ea"/>
                          <a:cs typeface="+mn-cs"/>
                        </a:rPr>
                        <a:t> Otro tipo de Sujeto</a:t>
                      </a:r>
                      <a:endParaRPr kumimoji="0" lang="es-ES" sz="1100" b="1" i="0" u="none" strike="noStrike" kern="1200" dirty="0">
                        <a:solidFill>
                          <a:srgbClr val="000000"/>
                        </a:solidFill>
                        <a:latin typeface="Calibri" pitchFamily="34" charset="0"/>
                        <a:ea typeface="+mn-ea"/>
                        <a:cs typeface="+mn-cs"/>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MX"/>
                    </a:p>
                  </a:txBody>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360000">
                <a:tc gridSpan="2">
                  <a:txBody>
                    <a:bodyPr/>
                    <a:lstStyle/>
                    <a:p>
                      <a:pPr algn="l" fontAlgn="ctr"/>
                      <a:r>
                        <a:rPr lang="es-ES" sz="1100" b="1" i="0" u="none" strike="noStrike" dirty="0" smtClean="0">
                          <a:solidFill>
                            <a:schemeClr val="bg1"/>
                          </a:solidFill>
                          <a:latin typeface="Calibri" pitchFamily="34" charset="0"/>
                        </a:rPr>
                        <a:t> </a:t>
                      </a:r>
                      <a:r>
                        <a:rPr lang="es-ES" sz="1100" b="1" i="0" u="none" strike="noStrike" dirty="0">
                          <a:solidFill>
                            <a:schemeClr val="bg1"/>
                          </a:solidFill>
                          <a:latin typeface="Calibri" pitchFamily="34" charset="0"/>
                        </a:rPr>
                        <a:t>Total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hMerge="1">
                  <a:txBody>
                    <a:bodyPr/>
                    <a:lstStyle/>
                    <a:p>
                      <a:endParaRPr lang="es-ES"/>
                    </a:p>
                  </a:txBody>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6,621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19,044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41,164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96,233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89,571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a:solidFill>
                            <a:schemeClr val="bg1"/>
                          </a:solidFill>
                          <a:effectLst/>
                          <a:latin typeface="Calibri" panose="020F0502020204030204" pitchFamily="34" charset="0"/>
                          <a:cs typeface="Calibri" panose="020F0502020204030204" pitchFamily="34" charset="0"/>
                        </a:rPr>
                        <a:t>94,048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91,576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a:solidFill>
                            <a:schemeClr val="bg1"/>
                          </a:solidFill>
                          <a:effectLst/>
                          <a:latin typeface="Calibri" panose="020F0502020204030204" pitchFamily="34" charset="0"/>
                          <a:cs typeface="Calibri" panose="020F0502020204030204" pitchFamily="34" charset="0"/>
                        </a:rPr>
                        <a:t>103,470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111,964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106,525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127,020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112,903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bl>
          </a:graphicData>
        </a:graphic>
      </p:graphicFrame>
      <p:sp>
        <p:nvSpPr>
          <p:cNvPr id="8" name="Rectangle 3"/>
          <p:cNvSpPr txBox="1">
            <a:spLocks noChangeArrowheads="1"/>
          </p:cNvSpPr>
          <p:nvPr/>
        </p:nvSpPr>
        <p:spPr>
          <a:xfrm>
            <a:off x="179512" y="6171996"/>
            <a:ext cx="8712967" cy="419103"/>
          </a:xfrm>
          <a:prstGeom prst="rect">
            <a:avLst/>
          </a:prstGeom>
        </p:spPr>
        <p:txBody>
          <a:bodyPr/>
          <a:lstStyle/>
          <a:p>
            <a:pPr marL="85725" indent="-85725" algn="just" fontAlgn="auto">
              <a:spcBef>
                <a:spcPts val="0"/>
              </a:spcBef>
              <a:spcAft>
                <a:spcPts val="0"/>
              </a:spcAft>
              <a:defRPr/>
            </a:pPr>
            <a:r>
              <a:rPr lang="es-MX" sz="1000" b="1" kern="0" baseline="30000" dirty="0" smtClean="0">
                <a:solidFill>
                  <a:sysClr val="windowText" lastClr="000000"/>
                </a:solidFill>
                <a:latin typeface="Calibri" pitchFamily="34" charset="0"/>
                <a:cs typeface="Arial" pitchFamily="34" charset="0"/>
              </a:rPr>
              <a:t>1 </a:t>
            </a:r>
            <a:r>
              <a:rPr lang="es-MX" sz="1000" b="1" dirty="0" smtClean="0">
                <a:latin typeface="Calibri" pitchFamily="34" charset="0"/>
              </a:rPr>
              <a:t>Conforme al artículo 97 del Estatuto de Gobierno del D.F., la Administración Pública Paraestatal está integrada por los Organismos Descentralizados, las Empresas de Participación Estatal Mayoritaria y los Fideicomisos Públicos</a:t>
            </a:r>
            <a:r>
              <a:rPr lang="es-MX" sz="1000" b="1" kern="0" dirty="0" smtClean="0">
                <a:solidFill>
                  <a:sysClr val="windowText" lastClr="000000"/>
                </a:solidFill>
                <a:latin typeface="Calibri" pitchFamily="34" charset="0"/>
                <a:cs typeface="Arial" pitchFamily="34" charset="0"/>
              </a:rPr>
              <a:t>.</a:t>
            </a:r>
            <a:endParaRPr lang="es-MX" sz="1000" b="1" kern="0" dirty="0">
              <a:solidFill>
                <a:sysClr val="windowText" lastClr="000000"/>
              </a:solidFill>
              <a:latin typeface="Calibri" pitchFamily="34" charset="0"/>
              <a:cs typeface="Arial" pitchFamily="34" charset="0"/>
            </a:endParaRPr>
          </a:p>
        </p:txBody>
      </p:sp>
    </p:spTree>
    <p:extLst>
      <p:ext uri="{BB962C8B-B14F-4D97-AF65-F5344CB8AC3E}">
        <p14:creationId xmlns:p14="http://schemas.microsoft.com/office/powerpoint/2010/main" val="1612631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a:t>
            </a:fld>
            <a:endParaRPr lang="es-MX" dirty="0"/>
          </a:p>
        </p:txBody>
      </p:sp>
      <p:sp>
        <p:nvSpPr>
          <p:cNvPr id="5" name="1 CuadroTexto"/>
          <p:cNvSpPr txBox="1"/>
          <p:nvPr/>
        </p:nvSpPr>
        <p:spPr>
          <a:xfrm>
            <a:off x="76169" y="62842"/>
            <a:ext cx="8024223" cy="864000"/>
          </a:xfrm>
          <a:prstGeom prst="rect">
            <a:avLst/>
          </a:prstGeom>
          <a:noFill/>
        </p:spPr>
        <p:txBody>
          <a:bodyPr wrap="square" rtlCol="0" anchor="ctr">
            <a:noAutofit/>
          </a:bodyPr>
          <a:lstStyle/>
          <a:p>
            <a:pPr algn="ctr"/>
            <a:r>
              <a:rPr lang="es-ES" sz="2000" b="1" dirty="0">
                <a:solidFill>
                  <a:schemeClr val="bg1"/>
                </a:solidFill>
                <a:latin typeface="Calibri" pitchFamily="34" charset="0"/>
                <a:ea typeface="ヒラギノ角ゴ Pro W3" pitchFamily="16" charset="-128"/>
              </a:rPr>
              <a:t>Objetivo</a:t>
            </a:r>
            <a:endParaRPr lang="es-ES" sz="1600" b="1" i="1" dirty="0">
              <a:solidFill>
                <a:schemeClr val="bg1"/>
              </a:solidFill>
              <a:latin typeface="Calibri" pitchFamily="34" charset="0"/>
            </a:endParaRPr>
          </a:p>
        </p:txBody>
      </p:sp>
      <p:sp>
        <p:nvSpPr>
          <p:cNvPr id="6" name="Rectangle 3"/>
          <p:cNvSpPr txBox="1">
            <a:spLocks noChangeArrowheads="1"/>
          </p:cNvSpPr>
          <p:nvPr/>
        </p:nvSpPr>
        <p:spPr>
          <a:xfrm>
            <a:off x="251882" y="1268760"/>
            <a:ext cx="8640598" cy="5535582"/>
          </a:xfrm>
          <a:prstGeom prst="rect">
            <a:avLst/>
          </a:prstGeom>
        </p:spPr>
        <p:txBody>
          <a:bodyPr/>
          <a:lstStyle/>
          <a:p>
            <a:pPr algn="just" fontAlgn="auto">
              <a:spcBef>
                <a:spcPts val="0"/>
              </a:spcBef>
              <a:spcAft>
                <a:spcPts val="0"/>
              </a:spcAft>
              <a:defRPr/>
            </a:pPr>
            <a:r>
              <a:rPr lang="es-MX" sz="1850" b="1" kern="0" dirty="0">
                <a:solidFill>
                  <a:sysClr val="windowText" lastClr="000000"/>
                </a:solidFill>
                <a:latin typeface="Calibri" pitchFamily="34" charset="0"/>
                <a:cs typeface="Arial" pitchFamily="34" charset="0"/>
              </a:rPr>
              <a:t>Con base en las solicitudes capturadas en el </a:t>
            </a:r>
            <a:r>
              <a:rPr lang="es-MX" sz="1850" b="1" i="1" kern="0" dirty="0">
                <a:solidFill>
                  <a:sysClr val="windowText" lastClr="000000"/>
                </a:solidFill>
                <a:latin typeface="Calibri" pitchFamily="34" charset="0"/>
                <a:cs typeface="Arial" pitchFamily="34" charset="0"/>
              </a:rPr>
              <a:t>Sistema de Captura de Reportes Estadísticos de Solicitudes de Información (SICRESI) </a:t>
            </a:r>
            <a:r>
              <a:rPr lang="es-MX" sz="1850" b="1" kern="0" dirty="0">
                <a:solidFill>
                  <a:sysClr val="windowText" lastClr="000000"/>
                </a:solidFill>
                <a:latin typeface="Calibri" pitchFamily="34" charset="0"/>
                <a:cs typeface="Arial" pitchFamily="34" charset="0"/>
              </a:rPr>
              <a:t>por los Sujetos Obligados supeditados a la </a:t>
            </a:r>
            <a:r>
              <a:rPr lang="es-ES" sz="1850" b="1" kern="0" dirty="0">
                <a:solidFill>
                  <a:sysClr val="windowText" lastClr="000000"/>
                </a:solidFill>
                <a:latin typeface="Calibri" pitchFamily="34" charset="0"/>
                <a:cs typeface="Arial" pitchFamily="34" charset="0"/>
              </a:rPr>
              <a:t>Ley de Transparencia, Acceso a la Información Pública </a:t>
            </a:r>
            <a:r>
              <a:rPr lang="es-ES" sz="1850" b="1" kern="0" dirty="0" smtClean="0">
                <a:solidFill>
                  <a:sysClr val="windowText" lastClr="000000"/>
                </a:solidFill>
                <a:latin typeface="Calibri" pitchFamily="34" charset="0"/>
                <a:cs typeface="Arial" pitchFamily="34" charset="0"/>
              </a:rPr>
              <a:t>y Rendición </a:t>
            </a:r>
            <a:r>
              <a:rPr lang="es-ES" sz="1850" b="1" kern="0" dirty="0">
                <a:solidFill>
                  <a:sysClr val="windowText" lastClr="000000"/>
                </a:solidFill>
                <a:latin typeface="Calibri" pitchFamily="34" charset="0"/>
                <a:cs typeface="Arial" pitchFamily="34" charset="0"/>
              </a:rPr>
              <a:t>de Cuentas de la Ciudad de </a:t>
            </a:r>
            <a:r>
              <a:rPr lang="es-ES" sz="1850" b="1" kern="0" dirty="0" smtClean="0">
                <a:solidFill>
                  <a:sysClr val="windowText" lastClr="000000"/>
                </a:solidFill>
                <a:latin typeface="Calibri" pitchFamily="34" charset="0"/>
                <a:cs typeface="Arial" pitchFamily="34" charset="0"/>
              </a:rPr>
              <a:t>México </a:t>
            </a:r>
            <a:r>
              <a:rPr lang="es-MX" sz="1850" b="1" kern="0" dirty="0" smtClean="0">
                <a:solidFill>
                  <a:sysClr val="windowText" lastClr="000000"/>
                </a:solidFill>
                <a:latin typeface="Calibri" pitchFamily="34" charset="0"/>
                <a:cs typeface="Arial" pitchFamily="34" charset="0"/>
              </a:rPr>
              <a:t>y a la </a:t>
            </a:r>
            <a:r>
              <a:rPr lang="es-ES" sz="1850" b="1" kern="0" dirty="0">
                <a:solidFill>
                  <a:sysClr val="windowText" lastClr="000000"/>
                </a:solidFill>
                <a:latin typeface="Calibri" pitchFamily="34" charset="0"/>
                <a:cs typeface="Arial" pitchFamily="34" charset="0"/>
              </a:rPr>
              <a:t>Ley General de Protección de Datos Personales en Posesión de Sujetos </a:t>
            </a:r>
            <a:r>
              <a:rPr lang="es-ES" sz="1850" b="1" kern="0" dirty="0" smtClean="0">
                <a:solidFill>
                  <a:sysClr val="windowText" lastClr="000000"/>
                </a:solidFill>
                <a:latin typeface="Calibri" pitchFamily="34" charset="0"/>
                <a:cs typeface="Arial" pitchFamily="34" charset="0"/>
              </a:rPr>
              <a:t>Obligados</a:t>
            </a:r>
            <a:r>
              <a:rPr lang="es-MX" sz="1850" b="1" kern="0" dirty="0" smtClean="0">
                <a:solidFill>
                  <a:sysClr val="windowText" lastClr="000000"/>
                </a:solidFill>
                <a:latin typeface="Calibri" pitchFamily="34" charset="0"/>
                <a:cs typeface="Arial" pitchFamily="34" charset="0"/>
              </a:rPr>
              <a:t>, </a:t>
            </a:r>
            <a:r>
              <a:rPr lang="es-MX" sz="1850" b="1" kern="0" dirty="0">
                <a:solidFill>
                  <a:sysClr val="windowText" lastClr="000000"/>
                </a:solidFill>
                <a:latin typeface="Calibri" pitchFamily="34" charset="0"/>
                <a:cs typeface="Arial" pitchFamily="34" charset="0"/>
              </a:rPr>
              <a:t>se realizó el presente reporte a fin de: </a:t>
            </a:r>
          </a:p>
          <a:p>
            <a:pPr marL="342900" indent="-342900" algn="just" fontAlgn="auto">
              <a:spcBef>
                <a:spcPts val="0"/>
              </a:spcBef>
              <a:spcAft>
                <a:spcPts val="0"/>
              </a:spcAft>
              <a:buFont typeface="Arial" panose="020B0604020202020204" pitchFamily="34" charset="0"/>
              <a:buChar char="•"/>
              <a:defRPr/>
            </a:pPr>
            <a:endParaRPr lang="es-MX" sz="1850" b="1" kern="0" dirty="0" smtClean="0">
              <a:solidFill>
                <a:sysClr val="windowText" lastClr="000000"/>
              </a:solidFill>
              <a:latin typeface="Calibri" pitchFamily="34" charset="0"/>
              <a:cs typeface="Arial" pitchFamily="34" charset="0"/>
            </a:endParaRPr>
          </a:p>
          <a:p>
            <a:pPr marL="342900" indent="-342900" algn="just" fontAlgn="auto">
              <a:spcBef>
                <a:spcPts val="0"/>
              </a:spcBef>
              <a:spcAft>
                <a:spcPts val="0"/>
              </a:spcAft>
              <a:buFont typeface="Arial" panose="020B0604020202020204" pitchFamily="34" charset="0"/>
              <a:buChar char="•"/>
              <a:defRPr/>
            </a:pPr>
            <a:r>
              <a:rPr lang="es-ES" sz="1850" b="1" kern="0" dirty="0">
                <a:solidFill>
                  <a:sysClr val="windowText" lastClr="000000"/>
                </a:solidFill>
                <a:latin typeface="Calibri" pitchFamily="34" charset="0"/>
                <a:cs typeface="Arial" pitchFamily="34" charset="0"/>
              </a:rPr>
              <a:t>Dar a conocer el total de solicitudes de información pública (SIP) y de datos personales (SDP) correspondiente al </a:t>
            </a:r>
            <a:r>
              <a:rPr lang="es-ES" sz="1850" b="1" kern="0" dirty="0" smtClean="0">
                <a:solidFill>
                  <a:sysClr val="windowText" lastClr="000000"/>
                </a:solidFill>
                <a:latin typeface="Calibri" pitchFamily="34" charset="0"/>
                <a:cs typeface="Arial" pitchFamily="34" charset="0"/>
              </a:rPr>
              <a:t>tercer trimestre </a:t>
            </a:r>
            <a:r>
              <a:rPr lang="es-ES" sz="1850" b="1" kern="0" dirty="0">
                <a:solidFill>
                  <a:sysClr val="windowText" lastClr="000000"/>
                </a:solidFill>
                <a:latin typeface="Calibri" pitchFamily="34" charset="0"/>
                <a:cs typeface="Arial" pitchFamily="34" charset="0"/>
              </a:rPr>
              <a:t>de </a:t>
            </a:r>
            <a:r>
              <a:rPr lang="es-ES" sz="1850" b="1" kern="0" dirty="0" smtClean="0">
                <a:solidFill>
                  <a:sysClr val="windowText" lastClr="000000"/>
                </a:solidFill>
                <a:latin typeface="Calibri" pitchFamily="34" charset="0"/>
                <a:cs typeface="Arial" pitchFamily="34" charset="0"/>
              </a:rPr>
              <a:t>2017, </a:t>
            </a:r>
            <a:r>
              <a:rPr lang="es-ES" sz="1850" b="1" kern="0" dirty="0">
                <a:solidFill>
                  <a:sysClr val="windowText" lastClr="000000"/>
                </a:solidFill>
                <a:latin typeface="Calibri" pitchFamily="34" charset="0"/>
                <a:cs typeface="Arial" pitchFamily="34" charset="0"/>
              </a:rPr>
              <a:t>así como los totales para los años 2006, 2007, 2008, 2009, 2010, 2011, 2012, 2013, </a:t>
            </a:r>
            <a:r>
              <a:rPr lang="es-ES" sz="1850" b="1" kern="0" dirty="0" smtClean="0">
                <a:solidFill>
                  <a:sysClr val="windowText" lastClr="000000"/>
                </a:solidFill>
                <a:latin typeface="Calibri" pitchFamily="34" charset="0"/>
                <a:cs typeface="Arial" pitchFamily="34" charset="0"/>
              </a:rPr>
              <a:t>2014, 2015 y 2016.</a:t>
            </a:r>
            <a:endParaRPr lang="es-ES" sz="1850" b="1" kern="0" dirty="0">
              <a:solidFill>
                <a:sysClr val="windowText" lastClr="000000"/>
              </a:solidFill>
              <a:latin typeface="Calibri" pitchFamily="34" charset="0"/>
              <a:cs typeface="Arial" pitchFamily="34" charset="0"/>
            </a:endParaRPr>
          </a:p>
          <a:p>
            <a:pPr marL="342900" indent="-342900" algn="just" fontAlgn="auto">
              <a:spcBef>
                <a:spcPts val="0"/>
              </a:spcBef>
              <a:spcAft>
                <a:spcPts val="0"/>
              </a:spcAft>
              <a:buFont typeface="Arial" panose="020B0604020202020204" pitchFamily="34" charset="0"/>
              <a:buChar char="•"/>
              <a:defRPr/>
            </a:pPr>
            <a:endParaRPr lang="es-MX" sz="1850" b="1" kern="0" dirty="0" smtClean="0">
              <a:solidFill>
                <a:sysClr val="windowText" lastClr="000000"/>
              </a:solidFill>
              <a:latin typeface="Calibri" pitchFamily="34" charset="0"/>
              <a:cs typeface="Arial" pitchFamily="34" charset="0"/>
            </a:endParaRPr>
          </a:p>
          <a:p>
            <a:pPr marL="342900" indent="-342900" algn="just" fontAlgn="auto">
              <a:spcBef>
                <a:spcPts val="0"/>
              </a:spcBef>
              <a:spcAft>
                <a:spcPts val="0"/>
              </a:spcAft>
              <a:buFont typeface="Arial" panose="020B0604020202020204" pitchFamily="34" charset="0"/>
              <a:buChar char="•"/>
              <a:defRPr/>
            </a:pPr>
            <a:r>
              <a:rPr lang="es-MX" sz="1850" b="1" kern="0" dirty="0">
                <a:solidFill>
                  <a:sysClr val="windowText" lastClr="000000"/>
                </a:solidFill>
                <a:latin typeface="Calibri" pitchFamily="34" charset="0"/>
                <a:cs typeface="Arial" pitchFamily="34" charset="0"/>
              </a:rPr>
              <a:t>Difundir la información que se obtiene mediante las variables que son observadas en el </a:t>
            </a:r>
            <a:r>
              <a:rPr lang="es-MX" sz="1850" b="1" i="1" kern="0" dirty="0" smtClean="0">
                <a:solidFill>
                  <a:sysClr val="windowText" lastClr="000000"/>
                </a:solidFill>
                <a:latin typeface="Calibri" pitchFamily="34" charset="0"/>
                <a:cs typeface="Arial" pitchFamily="34" charset="0"/>
              </a:rPr>
              <a:t>SICRESI,</a:t>
            </a:r>
            <a:r>
              <a:rPr lang="es-MX" sz="1850" b="1" kern="0" dirty="0" smtClean="0">
                <a:solidFill>
                  <a:sysClr val="windowText" lastClr="000000"/>
                </a:solidFill>
                <a:latin typeface="Calibri" pitchFamily="34" charset="0"/>
                <a:cs typeface="Arial" pitchFamily="34" charset="0"/>
              </a:rPr>
              <a:t> para los periodos 2012, 2013, 2014, 2015, 2016 y tercer trimestre de 2017.</a:t>
            </a:r>
          </a:p>
          <a:p>
            <a:pPr marL="342900" indent="-342900" algn="just" fontAlgn="auto">
              <a:spcBef>
                <a:spcPts val="0"/>
              </a:spcBef>
              <a:spcAft>
                <a:spcPts val="0"/>
              </a:spcAft>
              <a:buFont typeface="Arial" panose="020B0604020202020204" pitchFamily="34" charset="0"/>
              <a:buChar char="•"/>
              <a:defRPr/>
            </a:pPr>
            <a:endParaRPr lang="es-MX" sz="1850" b="1" kern="0" dirty="0">
              <a:solidFill>
                <a:sysClr val="windowText" lastClr="000000"/>
              </a:solidFill>
              <a:latin typeface="Calibri" pitchFamily="34" charset="0"/>
              <a:cs typeface="Arial" pitchFamily="34" charset="0"/>
            </a:endParaRPr>
          </a:p>
          <a:p>
            <a:pPr marL="342900" indent="-342900" algn="just" fontAlgn="auto">
              <a:spcBef>
                <a:spcPts val="0"/>
              </a:spcBef>
              <a:spcAft>
                <a:spcPts val="0"/>
              </a:spcAft>
              <a:buFont typeface="Arial" panose="020B0604020202020204" pitchFamily="34" charset="0"/>
              <a:buChar char="•"/>
              <a:defRPr/>
            </a:pPr>
            <a:r>
              <a:rPr lang="es-MX" sz="1850" b="1" kern="0" dirty="0">
                <a:solidFill>
                  <a:sysClr val="windowText" lastClr="000000"/>
                </a:solidFill>
                <a:latin typeface="Calibri" pitchFamily="34" charset="0"/>
                <a:cs typeface="Arial" pitchFamily="34" charset="0"/>
              </a:rPr>
              <a:t>Brindar información para la oportuna toma de decisiones para mejorar la política pública de la transparencia y de la promoción del Ejercicio del Derecho de Acceso a la Información (EDAI) y del Derecho a Acceso, Rectificación, Cancelación u Oposición (ARCO) de datos personales en la Ciudad de México.</a:t>
            </a:r>
          </a:p>
        </p:txBody>
      </p:sp>
    </p:spTree>
    <p:extLst>
      <p:ext uri="{BB962C8B-B14F-4D97-AF65-F5344CB8AC3E}">
        <p14:creationId xmlns:p14="http://schemas.microsoft.com/office/powerpoint/2010/main" val="28250575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86070" y="1999726"/>
            <a:ext cx="6380212" cy="2308324"/>
          </a:xfrm>
          <a:prstGeom prst="rect">
            <a:avLst/>
          </a:prstGeom>
        </p:spPr>
        <p:txBody>
          <a:bodyPr wrap="square">
            <a:spAutoFit/>
          </a:bodyPr>
          <a:lstStyle/>
          <a:p>
            <a:pPr algn="ctr"/>
            <a:r>
              <a:rPr lang="es-MX" sz="3600" b="1" dirty="0" smtClean="0">
                <a:solidFill>
                  <a:prstClr val="black"/>
                </a:solidFill>
                <a:latin typeface="Calibri" pitchFamily="34" charset="0"/>
              </a:rPr>
              <a:t>2. Resultados del Ejercicio del Derecho de Acceso a la Información Pública en la Ciudad de México</a:t>
            </a:r>
          </a:p>
        </p:txBody>
      </p:sp>
    </p:spTree>
    <p:extLst>
      <p:ext uri="{BB962C8B-B14F-4D97-AF65-F5344CB8AC3E}">
        <p14:creationId xmlns:p14="http://schemas.microsoft.com/office/powerpoint/2010/main" val="38000975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21</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2.1.1 Solicitudes de información pública recibidas</a:t>
            </a:r>
          </a:p>
          <a:p>
            <a:pPr algn="ctr"/>
            <a:r>
              <a:rPr lang="es-ES" sz="1400" b="1" i="1" dirty="0" smtClean="0">
                <a:solidFill>
                  <a:schemeClr val="bg1"/>
                </a:solidFill>
                <a:latin typeface="Calibri" pitchFamily="34" charset="0"/>
              </a:rPr>
              <a:t>Enero-Septiembre de </a:t>
            </a:r>
            <a:r>
              <a:rPr lang="es-ES" sz="1400" b="1" i="1" dirty="0">
                <a:solidFill>
                  <a:schemeClr val="bg1"/>
                </a:solidFill>
                <a:latin typeface="Calibri" pitchFamily="34" charset="0"/>
              </a:rPr>
              <a:t>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5" name="8 Gráfico"/>
          <p:cNvGraphicFramePr/>
          <p:nvPr>
            <p:extLst>
              <p:ext uri="{D42A27DB-BD31-4B8C-83A1-F6EECF244321}">
                <p14:modId xmlns:p14="http://schemas.microsoft.com/office/powerpoint/2010/main" val="1859743547"/>
              </p:ext>
            </p:extLst>
          </p:nvPr>
        </p:nvGraphicFramePr>
        <p:xfrm>
          <a:off x="822822" y="1789666"/>
          <a:ext cx="7493594" cy="3799574"/>
        </p:xfrm>
        <a:graphic>
          <a:graphicData uri="http://schemas.openxmlformats.org/drawingml/2006/chart">
            <c:chart xmlns:c="http://schemas.openxmlformats.org/drawingml/2006/chart" xmlns:r="http://schemas.openxmlformats.org/officeDocument/2006/relationships" r:id="rId2"/>
          </a:graphicData>
        </a:graphic>
      </p:graphicFrame>
      <p:sp>
        <p:nvSpPr>
          <p:cNvPr id="7" name="10 CuadroTexto"/>
          <p:cNvSpPr txBox="1"/>
          <p:nvPr/>
        </p:nvSpPr>
        <p:spPr>
          <a:xfrm>
            <a:off x="1605426" y="1259247"/>
            <a:ext cx="5918902" cy="292388"/>
          </a:xfrm>
          <a:prstGeom prst="rect">
            <a:avLst/>
          </a:prstGeom>
          <a:noFill/>
        </p:spPr>
        <p:txBody>
          <a:bodyPr wrap="square" rtlCol="0">
            <a:spAutoFit/>
          </a:bodyPr>
          <a:lstStyle/>
          <a:p>
            <a:pPr algn="ctr"/>
            <a:r>
              <a:rPr lang="es-MX" sz="1300" b="1" dirty="0" smtClean="0">
                <a:latin typeface="Calibri" panose="020F0502020204030204" pitchFamily="34" charset="0"/>
              </a:rPr>
              <a:t>Total de solicitudes de información pública, Ene-Sep’12-17: 489,236</a:t>
            </a:r>
            <a:endParaRPr lang="es-MX" sz="1300" b="1" dirty="0">
              <a:latin typeface="Calibri" panose="020F0502020204030204" pitchFamily="34" charset="0"/>
            </a:endParaRPr>
          </a:p>
        </p:txBody>
      </p:sp>
      <p:sp>
        <p:nvSpPr>
          <p:cNvPr id="18" name="33 CuadroTexto"/>
          <p:cNvSpPr txBox="1"/>
          <p:nvPr/>
        </p:nvSpPr>
        <p:spPr>
          <a:xfrm>
            <a:off x="1425420" y="5811035"/>
            <a:ext cx="1444662" cy="646331"/>
          </a:xfrm>
          <a:prstGeom prst="rect">
            <a:avLst/>
          </a:prstGeom>
          <a:noFill/>
        </p:spPr>
        <p:txBody>
          <a:bodyPr wrap="square" rtlCol="0">
            <a:spAutoFit/>
          </a:bodyPr>
          <a:lstStyle/>
          <a:p>
            <a:pPr algn="ctr"/>
            <a:r>
              <a:rPr lang="es-MX" sz="1200" b="1" dirty="0" smtClean="0">
                <a:latin typeface="Calibri" pitchFamily="34" charset="0"/>
              </a:rPr>
              <a:t>Incremento</a:t>
            </a:r>
            <a:endParaRPr lang="es-MX" sz="1200" b="1" dirty="0">
              <a:latin typeface="Calibri" pitchFamily="34" charset="0"/>
            </a:endParaRPr>
          </a:p>
          <a:p>
            <a:pPr algn="ctr"/>
            <a:r>
              <a:rPr lang="es-MX" sz="1200" b="1" dirty="0" smtClean="0">
                <a:latin typeface="Calibri" pitchFamily="34" charset="0"/>
              </a:rPr>
              <a:t>Ene-Sep’12-13:</a:t>
            </a:r>
          </a:p>
          <a:p>
            <a:pPr algn="ctr"/>
            <a:r>
              <a:rPr lang="es-MX" sz="1200" b="1" dirty="0" smtClean="0">
                <a:latin typeface="Calibri" pitchFamily="34" charset="0"/>
              </a:rPr>
              <a:t>12.8%</a:t>
            </a:r>
            <a:endParaRPr lang="es-ES" sz="1200" dirty="0">
              <a:latin typeface="Calibri" pitchFamily="34" charset="0"/>
            </a:endParaRPr>
          </a:p>
        </p:txBody>
      </p:sp>
      <p:sp>
        <p:nvSpPr>
          <p:cNvPr id="24" name="Elipse 23"/>
          <p:cNvSpPr/>
          <p:nvPr/>
        </p:nvSpPr>
        <p:spPr>
          <a:xfrm>
            <a:off x="4400289" y="4736745"/>
            <a:ext cx="360000" cy="360000"/>
          </a:xfrm>
          <a:prstGeom prst="ellipse">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5" name="Flecha derecha 24"/>
          <p:cNvSpPr/>
          <p:nvPr/>
        </p:nvSpPr>
        <p:spPr>
          <a:xfrm rot="2460000">
            <a:off x="4512698" y="4849588"/>
            <a:ext cx="144000" cy="144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6" name="Elipse 25"/>
          <p:cNvSpPr/>
          <p:nvPr/>
        </p:nvSpPr>
        <p:spPr>
          <a:xfrm>
            <a:off x="3184314" y="4741446"/>
            <a:ext cx="360040" cy="360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7" name="Flecha derecha 26"/>
          <p:cNvSpPr/>
          <p:nvPr/>
        </p:nvSpPr>
        <p:spPr>
          <a:xfrm rot="18720000">
            <a:off x="3301570" y="4834236"/>
            <a:ext cx="144000" cy="144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8" name="Elipse 27"/>
          <p:cNvSpPr/>
          <p:nvPr/>
        </p:nvSpPr>
        <p:spPr>
          <a:xfrm>
            <a:off x="5595500" y="4755093"/>
            <a:ext cx="360040" cy="360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9" name="Flecha derecha 28"/>
          <p:cNvSpPr/>
          <p:nvPr/>
        </p:nvSpPr>
        <p:spPr>
          <a:xfrm rot="18720000">
            <a:off x="5712756" y="4847883"/>
            <a:ext cx="144000" cy="144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32" name="33 CuadroTexto"/>
          <p:cNvSpPr txBox="1"/>
          <p:nvPr/>
        </p:nvSpPr>
        <p:spPr>
          <a:xfrm>
            <a:off x="2647058" y="5805264"/>
            <a:ext cx="1444662" cy="646331"/>
          </a:xfrm>
          <a:prstGeom prst="rect">
            <a:avLst/>
          </a:prstGeom>
          <a:noFill/>
        </p:spPr>
        <p:txBody>
          <a:bodyPr wrap="square" rtlCol="0">
            <a:spAutoFit/>
          </a:bodyPr>
          <a:lstStyle/>
          <a:p>
            <a:pPr algn="ctr"/>
            <a:r>
              <a:rPr lang="es-MX" sz="1200" b="1" dirty="0" smtClean="0">
                <a:latin typeface="Calibri" pitchFamily="34" charset="0"/>
              </a:rPr>
              <a:t>Incremento</a:t>
            </a:r>
            <a:endParaRPr lang="es-MX" sz="1200" b="1" dirty="0">
              <a:latin typeface="Calibri" pitchFamily="34" charset="0"/>
            </a:endParaRPr>
          </a:p>
          <a:p>
            <a:pPr algn="ctr"/>
            <a:r>
              <a:rPr lang="es-MX" sz="1200" b="1" dirty="0" smtClean="0">
                <a:latin typeface="Calibri" pitchFamily="34" charset="0"/>
              </a:rPr>
              <a:t>Ene-Sep’13-14:</a:t>
            </a:r>
          </a:p>
          <a:p>
            <a:pPr algn="ctr"/>
            <a:r>
              <a:rPr lang="es-MX" sz="1200" b="1" dirty="0" smtClean="0">
                <a:latin typeface="Calibri" pitchFamily="34" charset="0"/>
              </a:rPr>
              <a:t>5.5%</a:t>
            </a:r>
            <a:endParaRPr lang="es-ES" sz="1200" dirty="0">
              <a:latin typeface="Calibri" pitchFamily="34" charset="0"/>
            </a:endParaRPr>
          </a:p>
        </p:txBody>
      </p:sp>
      <p:sp>
        <p:nvSpPr>
          <p:cNvPr id="33" name="33 CuadroTexto"/>
          <p:cNvSpPr txBox="1"/>
          <p:nvPr/>
        </p:nvSpPr>
        <p:spPr>
          <a:xfrm>
            <a:off x="3860308" y="5815655"/>
            <a:ext cx="1444662" cy="646331"/>
          </a:xfrm>
          <a:prstGeom prst="rect">
            <a:avLst/>
          </a:prstGeom>
          <a:noFill/>
        </p:spPr>
        <p:txBody>
          <a:bodyPr wrap="square" rtlCol="0">
            <a:spAutoFit/>
          </a:bodyPr>
          <a:lstStyle/>
          <a:p>
            <a:pPr algn="ctr"/>
            <a:r>
              <a:rPr lang="es-MX" sz="1200" b="1" dirty="0" smtClean="0">
                <a:latin typeface="Calibri" pitchFamily="34" charset="0"/>
              </a:rPr>
              <a:t>Decremento</a:t>
            </a:r>
            <a:endParaRPr lang="es-MX" sz="1200" b="1" dirty="0">
              <a:latin typeface="Calibri" pitchFamily="34" charset="0"/>
            </a:endParaRPr>
          </a:p>
          <a:p>
            <a:pPr algn="ctr"/>
            <a:r>
              <a:rPr lang="es-MX" sz="1200" b="1" dirty="0" smtClean="0">
                <a:latin typeface="Calibri" pitchFamily="34" charset="0"/>
              </a:rPr>
              <a:t>Ene-Sep’14-15:</a:t>
            </a:r>
          </a:p>
          <a:p>
            <a:pPr algn="ctr"/>
            <a:r>
              <a:rPr lang="es-MX" sz="1200" b="1" dirty="0" smtClean="0">
                <a:latin typeface="Calibri" pitchFamily="34" charset="0"/>
              </a:rPr>
              <a:t>-8.9%</a:t>
            </a:r>
            <a:endParaRPr lang="es-ES" sz="1200" dirty="0">
              <a:latin typeface="Calibri" pitchFamily="34" charset="0"/>
            </a:endParaRPr>
          </a:p>
        </p:txBody>
      </p:sp>
      <p:sp>
        <p:nvSpPr>
          <p:cNvPr id="34" name="33 CuadroTexto"/>
          <p:cNvSpPr txBox="1"/>
          <p:nvPr/>
        </p:nvSpPr>
        <p:spPr>
          <a:xfrm>
            <a:off x="5073558" y="5805264"/>
            <a:ext cx="1444662" cy="646331"/>
          </a:xfrm>
          <a:prstGeom prst="rect">
            <a:avLst/>
          </a:prstGeom>
          <a:noFill/>
        </p:spPr>
        <p:txBody>
          <a:bodyPr wrap="square" rtlCol="0">
            <a:spAutoFit/>
          </a:bodyPr>
          <a:lstStyle/>
          <a:p>
            <a:pPr algn="ctr"/>
            <a:r>
              <a:rPr lang="es-MX" sz="1200" b="1" dirty="0" smtClean="0">
                <a:latin typeface="Calibri" pitchFamily="34" charset="0"/>
              </a:rPr>
              <a:t>Incremento</a:t>
            </a:r>
            <a:endParaRPr lang="es-MX" sz="1200" b="1" dirty="0">
              <a:latin typeface="Calibri" pitchFamily="34" charset="0"/>
            </a:endParaRPr>
          </a:p>
          <a:p>
            <a:pPr algn="ctr"/>
            <a:r>
              <a:rPr lang="es-MX" sz="1200" b="1" dirty="0" smtClean="0">
                <a:latin typeface="Calibri" pitchFamily="34" charset="0"/>
              </a:rPr>
              <a:t>Ene-Sep’15-16:</a:t>
            </a:r>
          </a:p>
          <a:p>
            <a:pPr algn="ctr"/>
            <a:r>
              <a:rPr lang="es-MX" sz="1200" b="1" dirty="0" smtClean="0">
                <a:latin typeface="Calibri" pitchFamily="34" charset="0"/>
              </a:rPr>
              <a:t>26.5%</a:t>
            </a:r>
            <a:endParaRPr lang="es-ES" sz="1200" dirty="0">
              <a:latin typeface="Calibri" pitchFamily="34" charset="0"/>
            </a:endParaRPr>
          </a:p>
        </p:txBody>
      </p:sp>
      <p:sp>
        <p:nvSpPr>
          <p:cNvPr id="35" name="Elipse 34"/>
          <p:cNvSpPr/>
          <p:nvPr/>
        </p:nvSpPr>
        <p:spPr>
          <a:xfrm>
            <a:off x="6804248" y="4753608"/>
            <a:ext cx="360040" cy="360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36" name="Flecha derecha 35"/>
          <p:cNvSpPr/>
          <p:nvPr/>
        </p:nvSpPr>
        <p:spPr>
          <a:xfrm rot="18720000">
            <a:off x="6921504" y="4846398"/>
            <a:ext cx="144000" cy="144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37" name="33 CuadroTexto"/>
          <p:cNvSpPr txBox="1"/>
          <p:nvPr/>
        </p:nvSpPr>
        <p:spPr>
          <a:xfrm>
            <a:off x="6279808" y="5803779"/>
            <a:ext cx="1444662" cy="646331"/>
          </a:xfrm>
          <a:prstGeom prst="rect">
            <a:avLst/>
          </a:prstGeom>
          <a:noFill/>
        </p:spPr>
        <p:txBody>
          <a:bodyPr wrap="square" rtlCol="0">
            <a:spAutoFit/>
          </a:bodyPr>
          <a:lstStyle/>
          <a:p>
            <a:pPr algn="ctr"/>
            <a:r>
              <a:rPr lang="es-MX" sz="1200" b="1" dirty="0" smtClean="0">
                <a:latin typeface="Calibri" pitchFamily="34" charset="0"/>
              </a:rPr>
              <a:t>Incremento</a:t>
            </a:r>
            <a:endParaRPr lang="es-MX" sz="1200" b="1" dirty="0">
              <a:latin typeface="Calibri" pitchFamily="34" charset="0"/>
            </a:endParaRPr>
          </a:p>
          <a:p>
            <a:pPr algn="ctr"/>
            <a:r>
              <a:rPr lang="es-MX" sz="1200" b="1" dirty="0" smtClean="0">
                <a:latin typeface="Calibri" pitchFamily="34" charset="0"/>
              </a:rPr>
              <a:t>Ene-Sep’16-17:</a:t>
            </a:r>
          </a:p>
          <a:p>
            <a:pPr algn="ctr"/>
            <a:r>
              <a:rPr lang="es-MX" sz="1200" b="1" dirty="0" smtClean="0">
                <a:latin typeface="Calibri" pitchFamily="34" charset="0"/>
              </a:rPr>
              <a:t>16.9%</a:t>
            </a:r>
            <a:endParaRPr lang="es-ES" sz="1200" dirty="0">
              <a:latin typeface="Calibri" pitchFamily="34" charset="0"/>
            </a:endParaRPr>
          </a:p>
        </p:txBody>
      </p:sp>
      <p:sp>
        <p:nvSpPr>
          <p:cNvPr id="21" name="Elipse 20"/>
          <p:cNvSpPr/>
          <p:nvPr/>
        </p:nvSpPr>
        <p:spPr>
          <a:xfrm>
            <a:off x="1962134" y="4736030"/>
            <a:ext cx="360040" cy="360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2" name="Flecha derecha 21"/>
          <p:cNvSpPr/>
          <p:nvPr/>
        </p:nvSpPr>
        <p:spPr>
          <a:xfrm rot="18720000">
            <a:off x="2079390" y="4828820"/>
            <a:ext cx="144000" cy="144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4073240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22</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2.1.2 Solicitudes de información pública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de </a:t>
            </a:r>
            <a:r>
              <a:rPr lang="es-ES" sz="1400" b="1" i="1" dirty="0">
                <a:solidFill>
                  <a:schemeClr val="bg1"/>
                </a:solidFill>
                <a:latin typeface="Calibri" pitchFamily="34" charset="0"/>
              </a:rPr>
              <a:t>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2398086300"/>
              </p:ext>
            </p:extLst>
          </p:nvPr>
        </p:nvGraphicFramePr>
        <p:xfrm>
          <a:off x="262671" y="1052736"/>
          <a:ext cx="8640000" cy="5508000"/>
        </p:xfrm>
        <a:graphic>
          <a:graphicData uri="http://schemas.openxmlformats.org/drawingml/2006/table">
            <a:tbl>
              <a:tblPr>
                <a:tableStyleId>{5C22544A-7EE6-4342-B048-85BDC9FD1C3A}</a:tableStyleId>
              </a:tblPr>
              <a:tblGrid>
                <a:gridCol w="4320000"/>
                <a:gridCol w="720000"/>
                <a:gridCol w="720000"/>
                <a:gridCol w="720000"/>
                <a:gridCol w="720000"/>
                <a:gridCol w="720000"/>
                <a:gridCol w="720000"/>
              </a:tblGrid>
              <a:tr h="288000">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36000" marR="1918" marT="191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smtClean="0">
                          <a:solidFill>
                            <a:schemeClr val="bg1"/>
                          </a:solidFill>
                          <a:effectLst/>
                          <a:latin typeface="Calibri" panose="020F0502020204030204" pitchFamily="34" charset="0"/>
                          <a:cs typeface="Calibri" panose="020F0502020204030204" pitchFamily="34" charset="0"/>
                        </a:rPr>
                        <a:t>3t2012</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3t2013</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3t2014</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3t2015</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3t2016</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Agencia de Gestión Urbana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1,838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Agencia de Protección Sanitaria del Gobierno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Asamblea Constituyente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it-IT" sz="1100" b="1" i="0" u="none" strike="noStrike" dirty="0">
                          <a:solidFill>
                            <a:schemeClr val="tx1"/>
                          </a:solidFill>
                          <a:effectLst/>
                          <a:latin typeface="Calibri" panose="020F0502020204030204" pitchFamily="34" charset="0"/>
                          <a:cs typeface="Calibri" panose="020F0502020204030204" pitchFamily="34" charset="0"/>
                        </a:rPr>
                        <a:t>Asamblea Legislativa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Auditoría Superior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Autoridad de la Zona Patrimonio Mundial Natural y Cultural de la Humanidad en Xochimilco, Tláhuac y Milpa Alta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Autoridad del Centro Histórico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Autoridad del Espacio Público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Caja de Previsión de la Policía Auxiliar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Caja de Previsión de la Policía Preventiva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Caja de Previsión para Trabajadores a Lista de Raya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Centro de Comando, Control, Cómputo, Comunicaciones y Contacto Ciudadano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Comisión de Derechos Humanos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Comisión de Filmaciones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100" b="1" i="0" u="none" strike="noStrike" dirty="0">
                          <a:solidFill>
                            <a:schemeClr val="tx1"/>
                          </a:solidFill>
                          <a:effectLst/>
                          <a:latin typeface="Calibri" panose="020F0502020204030204" pitchFamily="34" charset="0"/>
                          <a:cs typeface="Calibri" panose="020F0502020204030204" pitchFamily="34" charset="0"/>
                        </a:rPr>
                        <a:t>Comisión para la Reconstrucción, Recuperación y Transformación de la Ciudad de México, en una CDMX cada vez más </a:t>
                      </a:r>
                      <a:r>
                        <a:rPr lang="es-ES" sz="1100" b="1" i="0" u="none" strike="noStrike" dirty="0" err="1">
                          <a:solidFill>
                            <a:schemeClr val="tx1"/>
                          </a:solidFill>
                          <a:effectLst/>
                          <a:latin typeface="Calibri" panose="020F0502020204030204" pitchFamily="34" charset="0"/>
                          <a:cs typeface="Calibri" panose="020F0502020204030204" pitchFamily="34" charset="0"/>
                        </a:rPr>
                        <a:t>resiliente</a:t>
                      </a:r>
                      <a:endParaRPr lang="es-ES" sz="1100" b="1" i="0" u="none" strike="noStrike" dirty="0">
                        <a:solidFill>
                          <a:schemeClr val="tx1"/>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100" b="1" i="0" u="none" strike="noStrike" dirty="0">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Consejería Jurídica y de Servicios Legales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1,554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1,906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Consejo de Evaluación del Desarrollo Social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37063413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23</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2.1.2 Solicitudes de información pública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de </a:t>
            </a:r>
            <a:r>
              <a:rPr lang="es-ES" sz="1400" b="1" i="1" dirty="0">
                <a:solidFill>
                  <a:schemeClr val="bg1"/>
                </a:solidFill>
                <a:latin typeface="Calibri" pitchFamily="34" charset="0"/>
              </a:rPr>
              <a:t>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2986199392"/>
              </p:ext>
            </p:extLst>
          </p:nvPr>
        </p:nvGraphicFramePr>
        <p:xfrm>
          <a:off x="262671" y="1052736"/>
          <a:ext cx="8640000" cy="5580000"/>
        </p:xfrm>
        <a:graphic>
          <a:graphicData uri="http://schemas.openxmlformats.org/drawingml/2006/table">
            <a:tbl>
              <a:tblPr>
                <a:tableStyleId>{5C22544A-7EE6-4342-B048-85BDC9FD1C3A}</a:tableStyleId>
              </a:tblPr>
              <a:tblGrid>
                <a:gridCol w="4320000"/>
                <a:gridCol w="720000"/>
                <a:gridCol w="720000"/>
                <a:gridCol w="720000"/>
                <a:gridCol w="720000"/>
                <a:gridCol w="720000"/>
                <a:gridCol w="720000"/>
              </a:tblGrid>
              <a:tr h="288000">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36000" marR="1918" marT="191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smtClean="0">
                          <a:solidFill>
                            <a:schemeClr val="bg1"/>
                          </a:solidFill>
                          <a:effectLst/>
                          <a:latin typeface="Calibri" panose="020F0502020204030204" pitchFamily="34" charset="0"/>
                          <a:cs typeface="Calibri" panose="020F0502020204030204" pitchFamily="34" charset="0"/>
                        </a:rPr>
                        <a:t>3t2012</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3t2013</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3t2014</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3t2015</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3t2016</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Consejo de la Judicatura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Consejo Económico y Social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Consejo para Prevenir y Eliminar la Discriminación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Contraloría General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2,505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Coordinación de los Centros de Transferencia Modal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Corporación Mexicana de Impresión, S.A. de C.V.</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Delegación Álvaro Obregón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Delegación Azcapotzalco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Delegación Benito Juárez</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Delegación Coyoacán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Delegación Cuajimalpa de Morelos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Delegación Cuauhtémoc</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2,500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2,783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Delegación Gustavo A. Madero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1,361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Delegación Iztacalco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1,396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Delegación Iztapalapa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1,520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1,643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Delegación La Magdalena Contreras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1,211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1,232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1,753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Delegación Miguel Hidalgo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1,991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2,528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Delegación Milpa Alta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755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890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931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779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1,178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1429842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24</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2.1.2 Solicitudes de información pública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de </a:t>
            </a:r>
            <a:r>
              <a:rPr lang="es-ES" sz="1400" b="1" i="1" dirty="0">
                <a:solidFill>
                  <a:schemeClr val="bg1"/>
                </a:solidFill>
                <a:latin typeface="Calibri" pitchFamily="34" charset="0"/>
              </a:rPr>
              <a:t>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1587445444"/>
              </p:ext>
            </p:extLst>
          </p:nvPr>
        </p:nvGraphicFramePr>
        <p:xfrm>
          <a:off x="262671" y="1052736"/>
          <a:ext cx="8640000" cy="5616000"/>
        </p:xfrm>
        <a:graphic>
          <a:graphicData uri="http://schemas.openxmlformats.org/drawingml/2006/table">
            <a:tbl>
              <a:tblPr>
                <a:tableStyleId>{5C22544A-7EE6-4342-B048-85BDC9FD1C3A}</a:tableStyleId>
              </a:tblPr>
              <a:tblGrid>
                <a:gridCol w="4320000"/>
                <a:gridCol w="720000"/>
                <a:gridCol w="720000"/>
                <a:gridCol w="720000"/>
                <a:gridCol w="720000"/>
                <a:gridCol w="720000"/>
                <a:gridCol w="720000"/>
              </a:tblGrid>
              <a:tr h="288000">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36000" marR="1918" marT="191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smtClean="0">
                          <a:solidFill>
                            <a:schemeClr val="bg1"/>
                          </a:solidFill>
                          <a:effectLst/>
                          <a:latin typeface="Calibri" panose="020F0502020204030204" pitchFamily="34" charset="0"/>
                          <a:cs typeface="Calibri" panose="020F0502020204030204" pitchFamily="34" charset="0"/>
                        </a:rPr>
                        <a:t>3t2012</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3t2013</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3t2014</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3t2015</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3t2016</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Delegación Tláhuac</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Delegación Tlalpan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Delegación Venustiano Carranza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Delegación Xochimilco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Escuela de Administración Pública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Fideicomiso Central de Abasto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Fideicomiso Centro Histórico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Fideicomiso de Recuperación Crediticia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Fideicomiso Educación Garantizada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Fideicomiso Fondo de Apoyo a la Educación y el Empleo de las y los Jóvenes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Fideicomiso Fondo para el Desarrollo Económico y Social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576000">
                <a:tc>
                  <a:txBody>
                    <a:bodyPr/>
                    <a:lstStyle/>
                    <a:p>
                      <a:pPr algn="l" fontAlgn="b"/>
                      <a:r>
                        <a:rPr lang="es-ES" sz="1100" b="1" i="0" u="none" strike="noStrike" dirty="0">
                          <a:solidFill>
                            <a:schemeClr val="tx1"/>
                          </a:solidFill>
                          <a:effectLst/>
                          <a:latin typeface="Calibri" panose="020F0502020204030204" pitchFamily="34" charset="0"/>
                          <a:cs typeface="Calibri" panose="020F0502020204030204" pitchFamily="34" charset="0"/>
                        </a:rPr>
                        <a:t>Fideicomiso Irrevocable de Administración con Actividades Empresariales, identificado con el número F/1889 “Corredor Cultural Chapultepec-Zona Rosa” </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Fideicomiso Museo de Arte Popular Mexicano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Fideicomiso Museo del Estanquillo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Fideicomiso para el Fondo de Promoción para el Financiamiento del Transporte Público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Fideicomiso para la Promoción y Desarrollo del Cine Mexicano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5150107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25</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2.1.2 Solicitudes de información pública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de </a:t>
            </a:r>
            <a:r>
              <a:rPr lang="es-ES" sz="1400" b="1" i="1" dirty="0">
                <a:solidFill>
                  <a:schemeClr val="bg1"/>
                </a:solidFill>
                <a:latin typeface="Calibri" pitchFamily="34" charset="0"/>
              </a:rPr>
              <a:t>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2777176225"/>
              </p:ext>
            </p:extLst>
          </p:nvPr>
        </p:nvGraphicFramePr>
        <p:xfrm>
          <a:off x="262671" y="1052736"/>
          <a:ext cx="8640000" cy="5400000"/>
        </p:xfrm>
        <a:graphic>
          <a:graphicData uri="http://schemas.openxmlformats.org/drawingml/2006/table">
            <a:tbl>
              <a:tblPr>
                <a:tableStyleId>{5C22544A-7EE6-4342-B048-85BDC9FD1C3A}</a:tableStyleId>
              </a:tblPr>
              <a:tblGrid>
                <a:gridCol w="4320000"/>
                <a:gridCol w="720000"/>
                <a:gridCol w="720000"/>
                <a:gridCol w="720000"/>
                <a:gridCol w="720000"/>
                <a:gridCol w="720000"/>
                <a:gridCol w="720000"/>
              </a:tblGrid>
              <a:tr h="288000">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36000" marR="1918" marT="191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smtClean="0">
                          <a:solidFill>
                            <a:schemeClr val="bg1"/>
                          </a:solidFill>
                          <a:effectLst/>
                          <a:latin typeface="Calibri" panose="020F0502020204030204" pitchFamily="34" charset="0"/>
                          <a:cs typeface="Calibri" panose="020F0502020204030204" pitchFamily="34" charset="0"/>
                        </a:rPr>
                        <a:t>3t2012</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3t2013</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3t2014</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3t2015</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3t2016</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Fideicomiso Público Complejo Ambiental Xochimilco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Fideicomiso Público de la Zona de Santa Fe</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Fideicomiso Público del Fondo de Apoyo a la Procuración de Justicia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Fondo Ambiental Público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Fondo de Desarrollo Económico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Fondo de Seguridad Pública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Fondo Mixto de Promoción Turística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Fondo para el Desarrollo Social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Fondo para la Atención y Apoyo a las Víctimas del Delito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Heroico Cuerpo de Bomberos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de Acceso a la Información Pública y Protección de Datos Personales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867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de Capacitación para el Trabajo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de Ciencia y Tecnología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Instituto de Educación Media Superior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de Formación Profesional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de la Juventud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de las Mujeres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600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7067086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26</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2.1.2 Solicitudes de información pública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de </a:t>
            </a:r>
            <a:r>
              <a:rPr lang="es-ES" sz="1400" b="1" i="1" dirty="0">
                <a:solidFill>
                  <a:schemeClr val="bg1"/>
                </a:solidFill>
                <a:latin typeface="Calibri" pitchFamily="34" charset="0"/>
              </a:rPr>
              <a:t>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588994599"/>
              </p:ext>
            </p:extLst>
          </p:nvPr>
        </p:nvGraphicFramePr>
        <p:xfrm>
          <a:off x="262671" y="1052736"/>
          <a:ext cx="8640000" cy="5400000"/>
        </p:xfrm>
        <a:graphic>
          <a:graphicData uri="http://schemas.openxmlformats.org/drawingml/2006/table">
            <a:tbl>
              <a:tblPr>
                <a:tableStyleId>{5C22544A-7EE6-4342-B048-85BDC9FD1C3A}</a:tableStyleId>
              </a:tblPr>
              <a:tblGrid>
                <a:gridCol w="4320000"/>
                <a:gridCol w="720000"/>
                <a:gridCol w="720000"/>
                <a:gridCol w="720000"/>
                <a:gridCol w="720000"/>
                <a:gridCol w="720000"/>
                <a:gridCol w="720000"/>
              </a:tblGrid>
              <a:tr h="288000">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36000" marR="1918" marT="191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smtClean="0">
                          <a:solidFill>
                            <a:schemeClr val="bg1"/>
                          </a:solidFill>
                          <a:effectLst/>
                          <a:latin typeface="Calibri" panose="020F0502020204030204" pitchFamily="34" charset="0"/>
                          <a:cs typeface="Calibri" panose="020F0502020204030204" pitchFamily="34" charset="0"/>
                        </a:rPr>
                        <a:t>3t2012</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3t2013</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3t2014</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3t2015</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3t2016</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de las Personas con Discapacidad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de Verificación Administrativa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de Vivienda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1,007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1,248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1,063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1,072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1,161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1,576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it-IT" sz="1100" b="1" i="0" u="none" strike="noStrike" dirty="0">
                          <a:solidFill>
                            <a:schemeClr val="tx1"/>
                          </a:solidFill>
                          <a:effectLst/>
                          <a:latin typeface="Calibri" panose="020F0502020204030204" pitchFamily="34" charset="0"/>
                          <a:cs typeface="Calibri" panose="020F0502020204030204" pitchFamily="34" charset="0"/>
                        </a:rPr>
                        <a:t>Instituto del Deporte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Electoral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Local de la Infraestructura Física Educativa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Instituto para la Atención de los Adultos Mayores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para la Atención y Prevención de las Adicciones en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Instituto para la Seguridad de las Construcciones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Jefatura de Gobierno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Junta de Asistencia Privada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Junta Local de Conciliación y Arbitraje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Mecanismo de Protección Integral de Personas Defensoras de Derechos Humanos y Periodistas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Metrobús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613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Oficialía Mayor</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2,201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2,072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2,750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2,523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Planta de Asfalto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Policía Auxiliar</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7719090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27</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2.1.2 Solicitudes de información pública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de </a:t>
            </a:r>
            <a:r>
              <a:rPr lang="es-ES" sz="1400" b="1" i="1" dirty="0">
                <a:solidFill>
                  <a:schemeClr val="bg1"/>
                </a:solidFill>
                <a:latin typeface="Calibri" pitchFamily="34" charset="0"/>
              </a:rPr>
              <a:t>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3063909953"/>
              </p:ext>
            </p:extLst>
          </p:nvPr>
        </p:nvGraphicFramePr>
        <p:xfrm>
          <a:off x="262671" y="1052736"/>
          <a:ext cx="8640000" cy="5292000"/>
        </p:xfrm>
        <a:graphic>
          <a:graphicData uri="http://schemas.openxmlformats.org/drawingml/2006/table">
            <a:tbl>
              <a:tblPr>
                <a:tableStyleId>{5C22544A-7EE6-4342-B048-85BDC9FD1C3A}</a:tableStyleId>
              </a:tblPr>
              <a:tblGrid>
                <a:gridCol w="4320000"/>
                <a:gridCol w="720000"/>
                <a:gridCol w="720000"/>
                <a:gridCol w="720000"/>
                <a:gridCol w="720000"/>
                <a:gridCol w="720000"/>
                <a:gridCol w="720000"/>
              </a:tblGrid>
              <a:tr h="288000">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36000" marR="1918" marT="191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smtClean="0">
                          <a:solidFill>
                            <a:schemeClr val="bg1"/>
                          </a:solidFill>
                          <a:effectLst/>
                          <a:latin typeface="Calibri" panose="020F0502020204030204" pitchFamily="34" charset="0"/>
                          <a:cs typeface="Calibri" panose="020F0502020204030204" pitchFamily="34" charset="0"/>
                        </a:rPr>
                        <a:t>3t2012</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3t2013</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3t2014</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3t2015</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3t2016</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Policía Bancaria e Industrial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608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PROCDMX, S.A. de C.V.</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Procuraduría Ambiental y del Ordenamiento Territorial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Procuraduría General de Justicia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3,103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Procuraduría Social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Proyecto Metro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Secretaría de Ciencia, Tecnología e Innovación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Secretaría de Cultura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Desarrollo Económico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Secretaría de Desarrollo Rural y Equidad para las Comunidades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Secretaría de Desarrollo Social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703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Secretaría de Desarrollo Urbano y Vivienda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2,512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2,838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2,629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5,166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3,828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Educación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Secretaría de Finanzas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1,391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2,930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Gobierno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1,373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Movilidad</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1,722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2,532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Obras y Servicios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1,205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1,192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1,550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2,173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32177003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28</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2.1.2 Solicitudes de información pública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de </a:t>
            </a:r>
            <a:r>
              <a:rPr lang="es-ES" sz="1400" b="1" i="1" dirty="0">
                <a:solidFill>
                  <a:schemeClr val="bg1"/>
                </a:solidFill>
                <a:latin typeface="Calibri" pitchFamily="34" charset="0"/>
              </a:rPr>
              <a:t>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2477090448"/>
              </p:ext>
            </p:extLst>
          </p:nvPr>
        </p:nvGraphicFramePr>
        <p:xfrm>
          <a:off x="262671" y="1052736"/>
          <a:ext cx="8640000" cy="5292000"/>
        </p:xfrm>
        <a:graphic>
          <a:graphicData uri="http://schemas.openxmlformats.org/drawingml/2006/table">
            <a:tbl>
              <a:tblPr>
                <a:tableStyleId>{5C22544A-7EE6-4342-B048-85BDC9FD1C3A}</a:tableStyleId>
              </a:tblPr>
              <a:tblGrid>
                <a:gridCol w="4320000"/>
                <a:gridCol w="720000"/>
                <a:gridCol w="720000"/>
                <a:gridCol w="720000"/>
                <a:gridCol w="720000"/>
                <a:gridCol w="720000"/>
                <a:gridCol w="720000"/>
              </a:tblGrid>
              <a:tr h="288000">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36000" marR="1918" marT="191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smtClean="0">
                          <a:solidFill>
                            <a:schemeClr val="bg1"/>
                          </a:solidFill>
                          <a:effectLst/>
                          <a:latin typeface="Calibri" panose="020F0502020204030204" pitchFamily="34" charset="0"/>
                          <a:cs typeface="Calibri" panose="020F0502020204030204" pitchFamily="34" charset="0"/>
                        </a:rPr>
                        <a:t>3t2012</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3t2013</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3t2014</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3t2015</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3t2016</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Protección Civil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711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Salud</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Seguridad Pública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2,960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2,734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3,244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Trabajo y Fomento al Empleo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de Turismo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Secretaría del Medio Ambiente</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Secretaría Ejecutiva del Mecanismo de Seguimiento y Evaluación del Programa de Derechos Humanos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Servicio de Transportes Eléctricos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Servicios de Salud Pública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Servicios Metropolitanos, S.A. de C.V.</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Sistema de Aguas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664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756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Sistema de Movilidad 1</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Sistema de Radio y Televisión Digital del Gobierno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Sistema de Transporte Colectivo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859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Sistema para el Desarrollo Integral de la Familia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Tribunal de Justicia Administrativa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347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Tribunal Electoral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951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932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7318946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29</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2.1.2 Solicitudes de información pública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de </a:t>
            </a:r>
            <a:r>
              <a:rPr lang="es-ES" sz="1400" b="1" i="1" dirty="0">
                <a:solidFill>
                  <a:schemeClr val="bg1"/>
                </a:solidFill>
                <a:latin typeface="Calibri" pitchFamily="34" charset="0"/>
              </a:rPr>
              <a:t>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3038926362"/>
              </p:ext>
            </p:extLst>
          </p:nvPr>
        </p:nvGraphicFramePr>
        <p:xfrm>
          <a:off x="262671" y="1052736"/>
          <a:ext cx="8640000" cy="4680000"/>
        </p:xfrm>
        <a:graphic>
          <a:graphicData uri="http://schemas.openxmlformats.org/drawingml/2006/table">
            <a:tbl>
              <a:tblPr>
                <a:tableStyleId>{5C22544A-7EE6-4342-B048-85BDC9FD1C3A}</a:tableStyleId>
              </a:tblPr>
              <a:tblGrid>
                <a:gridCol w="4320000"/>
                <a:gridCol w="720000"/>
                <a:gridCol w="720000"/>
                <a:gridCol w="720000"/>
                <a:gridCol w="720000"/>
                <a:gridCol w="720000"/>
                <a:gridCol w="720000"/>
              </a:tblGrid>
              <a:tr h="288000">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36000" marR="1918" marT="191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smtClean="0">
                          <a:solidFill>
                            <a:schemeClr val="bg1"/>
                          </a:solidFill>
                          <a:effectLst/>
                          <a:latin typeface="Calibri" panose="020F0502020204030204" pitchFamily="34" charset="0"/>
                          <a:cs typeface="Calibri" panose="020F0502020204030204" pitchFamily="34" charset="0"/>
                        </a:rPr>
                        <a:t>3t2012</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3t2013</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3t2014</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3t2015</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3t2016</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Tribunal Superior de Justicia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1,929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Universidad Autónoma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556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490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605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Universidad de la Policía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Encuentro Social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MORENA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Movimiento Ciudadano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Nueva Alianza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Partido Acción Nacional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Partido de la Revolución Democrática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Partido del Trabajo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Partido Humanista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Partido Revolucionario Institucional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201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Partido Verde Ecologista de México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MX" sz="1100" b="1" i="0" u="none" strike="noStrike" dirty="0" smtClean="0">
                          <a:solidFill>
                            <a:schemeClr val="bg1"/>
                          </a:solidFill>
                          <a:effectLst/>
                          <a:latin typeface="Calibri" panose="020F0502020204030204" pitchFamily="34" charset="0"/>
                          <a:cs typeface="Calibri" panose="020F0502020204030204" pitchFamily="34" charset="0"/>
                        </a:rPr>
                        <a:t>Total de solicitudes de información</a:t>
                      </a:r>
                      <a:r>
                        <a:rPr lang="es-MX" sz="1100" b="1" i="0" u="none" strike="noStrike" baseline="0" dirty="0" smtClean="0">
                          <a:solidFill>
                            <a:schemeClr val="bg1"/>
                          </a:solidFill>
                          <a:effectLst/>
                          <a:latin typeface="Calibri" panose="020F0502020204030204" pitchFamily="34" charset="0"/>
                          <a:cs typeface="Calibri" panose="020F0502020204030204" pitchFamily="34" charset="0"/>
                        </a:rPr>
                        <a:t> pública</a:t>
                      </a:r>
                      <a:endParaRPr lang="es-MX" sz="1100" b="1" i="0" u="none" strike="noStrike" dirty="0">
                        <a:solidFill>
                          <a:schemeClr val="bg1"/>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66,297</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74,785</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78,917</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71,926</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90,968</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106,343</a:t>
                      </a:r>
                    </a:p>
                  </a:txBody>
                  <a:tcPr marL="9525" marR="9525" marT="9525" marB="0" anchor="ctr">
                    <a:lnL w="6350"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72000">
                <a:tc>
                  <a:txBody>
                    <a:bodyPr/>
                    <a:lstStyle/>
                    <a:p>
                      <a:pPr algn="l" fontAlgn="t"/>
                      <a:endParaRPr lang="es-ES" sz="200" b="1" i="0" u="none" strike="noStrike" dirty="0">
                        <a:solidFill>
                          <a:schemeClr val="tx1"/>
                        </a:solidFill>
                        <a:effectLst/>
                        <a:latin typeface="Calibri" panose="020F0502020204030204" pitchFamily="34" charset="0"/>
                        <a:cs typeface="Calibri" panose="020F0502020204030204" pitchFamily="34" charset="0"/>
                      </a:endParaRPr>
                    </a:p>
                  </a:txBody>
                  <a:tcPr marL="36000" marR="9525" marT="9525" marB="0" anchor="ctr">
                    <a:lnL w="635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s-ES" sz="200" b="1" i="0" u="none" strike="noStrike">
                        <a:solidFill>
                          <a:schemeClr val="tx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s-ES" sz="2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s-ES" sz="2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s-ES" sz="2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s-ES" sz="2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s-ES" sz="2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s-MX" sz="1100" b="1" i="0" u="none" strike="noStrike" dirty="0" smtClean="0">
                          <a:solidFill>
                            <a:schemeClr val="bg1"/>
                          </a:solidFill>
                          <a:effectLst/>
                          <a:latin typeface="Calibri" panose="020F0502020204030204" pitchFamily="34" charset="0"/>
                        </a:rPr>
                        <a:t>Total de Sujetos Obligados</a:t>
                      </a:r>
                    </a:p>
                  </a:txBody>
                  <a:tcPr marL="36000" marR="9525" marT="9525" marB="0" anchor="ctr">
                    <a:lnL w="9525"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b"/>
                      <a:r>
                        <a:rPr lang="es-ES" sz="1100" b="1" i="0" u="none" strike="noStrike" dirty="0">
                          <a:solidFill>
                            <a:schemeClr val="bg1"/>
                          </a:solidFill>
                          <a:effectLst/>
                          <a:latin typeface="+mn-lt"/>
                        </a:rPr>
                        <a:t>119</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b"/>
                      <a:r>
                        <a:rPr lang="es-ES" sz="1100" b="1" i="0" u="none" strike="noStrike" dirty="0">
                          <a:solidFill>
                            <a:schemeClr val="bg1"/>
                          </a:solidFill>
                          <a:effectLst/>
                          <a:latin typeface="+mn-lt"/>
                        </a:rPr>
                        <a:t>122</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b"/>
                      <a:r>
                        <a:rPr lang="es-ES" sz="1100" b="1" i="0" u="none" strike="noStrike" dirty="0">
                          <a:solidFill>
                            <a:schemeClr val="bg1"/>
                          </a:solidFill>
                          <a:effectLst/>
                          <a:latin typeface="+mn-lt"/>
                        </a:rPr>
                        <a:t>123</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b"/>
                      <a:r>
                        <a:rPr lang="es-ES" sz="1100" b="1" i="0" u="none" strike="noStrike" dirty="0">
                          <a:solidFill>
                            <a:schemeClr val="bg1"/>
                          </a:solidFill>
                          <a:effectLst/>
                          <a:latin typeface="+mn-lt"/>
                        </a:rPr>
                        <a:t>124</a:t>
                      </a: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dirty="0" smtClean="0">
                          <a:solidFill>
                            <a:schemeClr val="bg1"/>
                          </a:solidFill>
                          <a:effectLst/>
                          <a:latin typeface="+mn-lt"/>
                        </a:rPr>
                        <a:t>125</a:t>
                      </a:r>
                      <a:endParaRPr lang="es-MX" sz="1100" b="1" i="0" u="none" strike="noStrike" dirty="0">
                        <a:solidFill>
                          <a:schemeClr val="bg1"/>
                        </a:solidFill>
                        <a:effectLst/>
                        <a:latin typeface="+mn-lt"/>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dirty="0" smtClean="0">
                          <a:solidFill>
                            <a:schemeClr val="bg1"/>
                          </a:solidFill>
                          <a:effectLst/>
                          <a:latin typeface="Calibri" panose="020F0502020204030204" pitchFamily="34" charset="0"/>
                          <a:cs typeface="Calibri" panose="020F0502020204030204" pitchFamily="34" charset="0"/>
                        </a:rPr>
                        <a:t>126</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bl>
          </a:graphicData>
        </a:graphic>
      </p:graphicFrame>
    </p:spTree>
    <p:extLst>
      <p:ext uri="{BB962C8B-B14F-4D97-AF65-F5344CB8AC3E}">
        <p14:creationId xmlns:p14="http://schemas.microsoft.com/office/powerpoint/2010/main" val="3336973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a:t>
            </a:fld>
            <a:endParaRPr lang="es-MX" dirty="0"/>
          </a:p>
        </p:txBody>
      </p:sp>
      <p:sp>
        <p:nvSpPr>
          <p:cNvPr id="6" name="Rectangle 3"/>
          <p:cNvSpPr txBox="1">
            <a:spLocks noChangeArrowheads="1"/>
          </p:cNvSpPr>
          <p:nvPr/>
        </p:nvSpPr>
        <p:spPr>
          <a:xfrm>
            <a:off x="814387" y="1268760"/>
            <a:ext cx="7500937" cy="5022438"/>
          </a:xfrm>
          <a:prstGeom prst="rect">
            <a:avLst/>
          </a:prstGeom>
        </p:spPr>
        <p:txBody>
          <a:bodyPr anchor="ctr"/>
          <a:lstStyle/>
          <a:p>
            <a:pPr marL="533400" indent="-533400" fontAlgn="auto">
              <a:lnSpc>
                <a:spcPct val="150000"/>
              </a:lnSpc>
              <a:spcBef>
                <a:spcPts val="0"/>
              </a:spcBef>
              <a:spcAft>
                <a:spcPts val="0"/>
              </a:spcAft>
              <a:buFont typeface="Wingdings" pitchFamily="2" charset="2"/>
              <a:buChar char="§"/>
              <a:defRPr/>
            </a:pPr>
            <a:r>
              <a:rPr lang="es-MX" sz="2000" b="1" kern="0" dirty="0" smtClean="0">
                <a:solidFill>
                  <a:sysClr val="windowText" lastClr="000000"/>
                </a:solidFill>
                <a:latin typeface="Calibri" pitchFamily="34" charset="0"/>
                <a:cs typeface="Arial" pitchFamily="34" charset="0"/>
              </a:rPr>
              <a:t>Introducción ……………………………………………………..……………..…. 4</a:t>
            </a:r>
          </a:p>
          <a:p>
            <a:pPr marL="533400" indent="-533400" fontAlgn="auto">
              <a:lnSpc>
                <a:spcPct val="150000"/>
              </a:lnSpc>
              <a:spcBef>
                <a:spcPts val="0"/>
              </a:spcBef>
              <a:spcAft>
                <a:spcPts val="0"/>
              </a:spcAft>
              <a:buFont typeface="Wingdings" pitchFamily="2" charset="2"/>
              <a:buChar char="§"/>
              <a:defRPr/>
            </a:pPr>
            <a:endParaRPr lang="es-MX" sz="2000" b="1" kern="0" dirty="0" smtClean="0">
              <a:solidFill>
                <a:sysClr val="windowText" lastClr="000000"/>
              </a:solidFill>
              <a:latin typeface="Calibri" pitchFamily="34" charset="0"/>
              <a:cs typeface="Arial" pitchFamily="34" charset="0"/>
            </a:endParaRPr>
          </a:p>
          <a:p>
            <a:pPr marL="533400" indent="-533400" fontAlgn="auto">
              <a:lnSpc>
                <a:spcPct val="150000"/>
              </a:lnSpc>
              <a:spcBef>
                <a:spcPts val="0"/>
              </a:spcBef>
              <a:spcAft>
                <a:spcPts val="0"/>
              </a:spcAft>
              <a:buFont typeface="+mj-lt"/>
              <a:buAutoNum type="arabicPeriod"/>
              <a:defRPr/>
            </a:pPr>
            <a:r>
              <a:rPr lang="es-MX" sz="2000" b="1" kern="0" dirty="0" smtClean="0">
                <a:solidFill>
                  <a:sysClr val="windowText" lastClr="000000"/>
                </a:solidFill>
                <a:latin typeface="Calibri" pitchFamily="34" charset="0"/>
                <a:cs typeface="Arial" pitchFamily="34" charset="0"/>
              </a:rPr>
              <a:t>Total de solicitudes</a:t>
            </a:r>
          </a:p>
          <a:p>
            <a:pPr marL="990600" indent="-457200" fontAlgn="auto">
              <a:lnSpc>
                <a:spcPct val="150000"/>
              </a:lnSpc>
              <a:spcBef>
                <a:spcPts val="0"/>
              </a:spcBef>
              <a:spcAft>
                <a:spcPts val="0"/>
              </a:spcAft>
              <a:defRPr/>
            </a:pPr>
            <a:r>
              <a:rPr lang="es-MX" sz="2000" b="1" kern="0" dirty="0" smtClean="0">
                <a:solidFill>
                  <a:sysClr val="windowText" lastClr="000000"/>
                </a:solidFill>
                <a:latin typeface="Calibri" pitchFamily="34" charset="0"/>
                <a:cs typeface="Arial" pitchFamily="34" charset="0"/>
              </a:rPr>
              <a:t>(de Información pública y de datos personales) ……….………….. 6</a:t>
            </a:r>
          </a:p>
          <a:p>
            <a:pPr marL="533400" indent="-533400" fontAlgn="auto">
              <a:lnSpc>
                <a:spcPct val="150000"/>
              </a:lnSpc>
              <a:spcBef>
                <a:spcPts val="0"/>
              </a:spcBef>
              <a:spcAft>
                <a:spcPts val="0"/>
              </a:spcAft>
              <a:buFont typeface="Wingdings" pitchFamily="2" charset="2"/>
              <a:buChar char="§"/>
              <a:defRPr/>
            </a:pPr>
            <a:endParaRPr lang="es-MX" sz="2000" b="1" kern="0" dirty="0">
              <a:solidFill>
                <a:sysClr val="windowText" lastClr="000000"/>
              </a:solidFill>
              <a:latin typeface="Calibri" pitchFamily="34" charset="0"/>
              <a:cs typeface="Arial" pitchFamily="34" charset="0"/>
            </a:endParaRPr>
          </a:p>
          <a:p>
            <a:pPr marL="533400" indent="-533400" fontAlgn="auto">
              <a:lnSpc>
                <a:spcPct val="150000"/>
              </a:lnSpc>
              <a:spcBef>
                <a:spcPts val="0"/>
              </a:spcBef>
              <a:spcAft>
                <a:spcPts val="0"/>
              </a:spcAft>
              <a:buFont typeface="+mj-lt"/>
              <a:buAutoNum type="arabicPeriod" startAt="2"/>
              <a:defRPr/>
            </a:pPr>
            <a:r>
              <a:rPr lang="es-MX" sz="2000" b="1" kern="0" dirty="0" smtClean="0">
                <a:solidFill>
                  <a:sysClr val="windowText" lastClr="000000"/>
                </a:solidFill>
                <a:latin typeface="Calibri" pitchFamily="34" charset="0"/>
                <a:cs typeface="Arial" pitchFamily="34" charset="0"/>
              </a:rPr>
              <a:t>Resultados</a:t>
            </a:r>
            <a:r>
              <a:rPr lang="es-MX" sz="2000" b="1" kern="0" dirty="0">
                <a:solidFill>
                  <a:sysClr val="windowText" lastClr="000000"/>
                </a:solidFill>
                <a:latin typeface="Calibri" pitchFamily="34" charset="0"/>
                <a:cs typeface="Arial" pitchFamily="34" charset="0"/>
              </a:rPr>
              <a:t> del Ejercicio del Derecho de </a:t>
            </a:r>
            <a:r>
              <a:rPr lang="es-MX" sz="2000" b="1" kern="0" dirty="0" smtClean="0">
                <a:solidFill>
                  <a:sysClr val="windowText" lastClr="000000"/>
                </a:solidFill>
                <a:latin typeface="Calibri" pitchFamily="34" charset="0"/>
                <a:cs typeface="Arial" pitchFamily="34" charset="0"/>
              </a:rPr>
              <a:t>Acceso </a:t>
            </a:r>
            <a:r>
              <a:rPr lang="es-MX" sz="2000" b="1" kern="0" dirty="0">
                <a:solidFill>
                  <a:sysClr val="windowText" lastClr="000000"/>
                </a:solidFill>
                <a:latin typeface="Calibri" pitchFamily="34" charset="0"/>
                <a:cs typeface="Arial" pitchFamily="34" charset="0"/>
              </a:rPr>
              <a:t>a </a:t>
            </a:r>
            <a:r>
              <a:rPr lang="es-MX" sz="2000" b="1" kern="0" dirty="0" smtClean="0">
                <a:solidFill>
                  <a:sysClr val="windowText" lastClr="000000"/>
                </a:solidFill>
                <a:latin typeface="Calibri" pitchFamily="34" charset="0"/>
                <a:cs typeface="Arial" pitchFamily="34" charset="0"/>
              </a:rPr>
              <a:t>la</a:t>
            </a:r>
          </a:p>
          <a:p>
            <a:pPr marL="990600" indent="-457200" fontAlgn="auto">
              <a:lnSpc>
                <a:spcPct val="150000"/>
              </a:lnSpc>
              <a:spcBef>
                <a:spcPts val="0"/>
              </a:spcBef>
              <a:spcAft>
                <a:spcPts val="0"/>
              </a:spcAft>
              <a:defRPr/>
            </a:pPr>
            <a:r>
              <a:rPr lang="es-MX" sz="2000" b="1" kern="0" dirty="0" smtClean="0">
                <a:solidFill>
                  <a:sysClr val="windowText" lastClr="000000"/>
                </a:solidFill>
                <a:latin typeface="Calibri" pitchFamily="34" charset="0"/>
                <a:cs typeface="Arial" pitchFamily="34" charset="0"/>
              </a:rPr>
              <a:t>Información </a:t>
            </a:r>
            <a:r>
              <a:rPr lang="es-MX" sz="2000" b="1" kern="0" dirty="0">
                <a:solidFill>
                  <a:sysClr val="windowText" lastClr="000000"/>
                </a:solidFill>
                <a:latin typeface="Calibri" pitchFamily="34" charset="0"/>
                <a:cs typeface="Arial" pitchFamily="34" charset="0"/>
              </a:rPr>
              <a:t>Pública en la Ciudad de México </a:t>
            </a:r>
            <a:r>
              <a:rPr lang="es-MX" sz="2000" b="1" kern="0" dirty="0" smtClean="0">
                <a:solidFill>
                  <a:sysClr val="windowText" lastClr="000000"/>
                </a:solidFill>
                <a:latin typeface="Calibri" pitchFamily="34" charset="0"/>
                <a:cs typeface="Arial" pitchFamily="34" charset="0"/>
              </a:rPr>
              <a:t>…………………….…. 20</a:t>
            </a:r>
          </a:p>
          <a:p>
            <a:pPr marL="990600" indent="-457200" fontAlgn="auto">
              <a:lnSpc>
                <a:spcPct val="150000"/>
              </a:lnSpc>
              <a:spcBef>
                <a:spcPts val="0"/>
              </a:spcBef>
              <a:spcAft>
                <a:spcPts val="0"/>
              </a:spcAft>
              <a:buFont typeface="Wingdings" pitchFamily="2" charset="2"/>
              <a:buChar char="§"/>
              <a:defRPr/>
            </a:pPr>
            <a:endParaRPr lang="es-MX" sz="2000" b="1" kern="0" dirty="0" smtClean="0">
              <a:solidFill>
                <a:sysClr val="windowText" lastClr="000000"/>
              </a:solidFill>
              <a:latin typeface="Calibri" pitchFamily="34" charset="0"/>
              <a:cs typeface="Arial" pitchFamily="34" charset="0"/>
            </a:endParaRPr>
          </a:p>
          <a:p>
            <a:pPr marL="533400" indent="-533400" fontAlgn="auto">
              <a:lnSpc>
                <a:spcPct val="150000"/>
              </a:lnSpc>
              <a:spcBef>
                <a:spcPts val="0"/>
              </a:spcBef>
              <a:spcAft>
                <a:spcPts val="0"/>
              </a:spcAft>
              <a:buFont typeface="+mj-lt"/>
              <a:buAutoNum type="arabicPeriod" startAt="3"/>
              <a:defRPr/>
            </a:pPr>
            <a:r>
              <a:rPr lang="es-MX" sz="2000" b="1" kern="0" dirty="0" smtClean="0">
                <a:solidFill>
                  <a:sysClr val="windowText" lastClr="000000"/>
                </a:solidFill>
                <a:latin typeface="Calibri" pitchFamily="34" charset="0"/>
                <a:cs typeface="Arial" pitchFamily="34" charset="0"/>
              </a:rPr>
              <a:t>Perfil sociodemográfico de los solicitantes ……………..…………..  63</a:t>
            </a:r>
          </a:p>
          <a:p>
            <a:pPr marL="533400" indent="-533400" fontAlgn="auto">
              <a:lnSpc>
                <a:spcPct val="150000"/>
              </a:lnSpc>
              <a:spcBef>
                <a:spcPts val="0"/>
              </a:spcBef>
              <a:spcAft>
                <a:spcPts val="0"/>
              </a:spcAft>
              <a:buFont typeface="+mj-lt"/>
              <a:buAutoNum type="arabicPeriod" startAt="3"/>
              <a:defRPr/>
            </a:pPr>
            <a:endParaRPr lang="es-MX" sz="2000" b="1" kern="0" dirty="0" smtClean="0">
              <a:solidFill>
                <a:sysClr val="windowText" lastClr="000000"/>
              </a:solidFill>
              <a:latin typeface="Calibri" pitchFamily="34" charset="0"/>
              <a:cs typeface="Arial" pitchFamily="34" charset="0"/>
            </a:endParaRPr>
          </a:p>
          <a:p>
            <a:pPr marL="533400" indent="-533400" fontAlgn="auto">
              <a:lnSpc>
                <a:spcPct val="150000"/>
              </a:lnSpc>
              <a:spcBef>
                <a:spcPts val="0"/>
              </a:spcBef>
              <a:spcAft>
                <a:spcPts val="0"/>
              </a:spcAft>
              <a:buFont typeface="+mj-lt"/>
              <a:buAutoNum type="arabicPeriod" startAt="4"/>
              <a:defRPr/>
            </a:pPr>
            <a:r>
              <a:rPr lang="es-MX" sz="2000" b="1" kern="0" dirty="0" smtClean="0">
                <a:solidFill>
                  <a:sysClr val="windowText" lastClr="000000"/>
                </a:solidFill>
                <a:latin typeface="Calibri" pitchFamily="34" charset="0"/>
                <a:cs typeface="Arial" pitchFamily="34" charset="0"/>
              </a:rPr>
              <a:t>Nota …….……………………………………………………………..….………….. 69</a:t>
            </a:r>
          </a:p>
        </p:txBody>
      </p:sp>
      <p:sp>
        <p:nvSpPr>
          <p:cNvPr id="8" name="1 CuadroTexto"/>
          <p:cNvSpPr txBox="1"/>
          <p:nvPr/>
        </p:nvSpPr>
        <p:spPr>
          <a:xfrm>
            <a:off x="76169" y="62842"/>
            <a:ext cx="8024223" cy="864000"/>
          </a:xfrm>
          <a:prstGeom prst="rect">
            <a:avLst/>
          </a:prstGeom>
          <a:noFill/>
        </p:spPr>
        <p:txBody>
          <a:bodyPr wrap="square" rtlCol="0" anchor="ctr">
            <a:noAutofit/>
          </a:bodyPr>
          <a:lstStyle/>
          <a:p>
            <a:pPr algn="ctr"/>
            <a:r>
              <a:rPr lang="es-ES" sz="2000" b="1" dirty="0">
                <a:solidFill>
                  <a:schemeClr val="bg1"/>
                </a:solidFill>
                <a:latin typeface="Calibri" pitchFamily="34" charset="0"/>
                <a:ea typeface="ヒラギノ角ゴ Pro W3" pitchFamily="16" charset="-128"/>
              </a:rPr>
              <a:t>Índice</a:t>
            </a:r>
            <a:endParaRPr lang="es-ES" sz="1600" b="1" i="1" dirty="0">
              <a:solidFill>
                <a:schemeClr val="bg1"/>
              </a:solidFill>
              <a:latin typeface="Calibri" pitchFamily="34" charset="0"/>
            </a:endParaRPr>
          </a:p>
        </p:txBody>
      </p:sp>
    </p:spTree>
    <p:extLst>
      <p:ext uri="{BB962C8B-B14F-4D97-AF65-F5344CB8AC3E}">
        <p14:creationId xmlns:p14="http://schemas.microsoft.com/office/powerpoint/2010/main" val="26222675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30</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2.1.3 Solicitudes de información pública por Órgano de gobierno</a:t>
            </a:r>
          </a:p>
          <a:p>
            <a:pPr algn="ctr"/>
            <a:r>
              <a:rPr lang="es-ES" sz="1400" b="1" i="1" dirty="0">
                <a:solidFill>
                  <a:schemeClr val="bg1"/>
                </a:solidFill>
                <a:latin typeface="Calibri" pitchFamily="34" charset="0"/>
              </a:rPr>
              <a:t>Enero-Septiembre de 2012 al 2017</a:t>
            </a:r>
          </a:p>
        </p:txBody>
      </p:sp>
      <p:graphicFrame>
        <p:nvGraphicFramePr>
          <p:cNvPr id="5" name="5 Tabla"/>
          <p:cNvGraphicFramePr>
            <a:graphicFrameLocks noGrp="1"/>
          </p:cNvGraphicFramePr>
          <p:nvPr>
            <p:extLst>
              <p:ext uri="{D42A27DB-BD31-4B8C-83A1-F6EECF244321}">
                <p14:modId xmlns:p14="http://schemas.microsoft.com/office/powerpoint/2010/main" val="1311121199"/>
              </p:ext>
            </p:extLst>
          </p:nvPr>
        </p:nvGraphicFramePr>
        <p:xfrm>
          <a:off x="557701" y="1268760"/>
          <a:ext cx="8046747" cy="4860000"/>
        </p:xfrm>
        <a:graphic>
          <a:graphicData uri="http://schemas.openxmlformats.org/drawingml/2006/table">
            <a:tbl>
              <a:tblPr/>
              <a:tblGrid>
                <a:gridCol w="306747"/>
                <a:gridCol w="1260000"/>
                <a:gridCol w="1080000"/>
                <a:gridCol w="1080000"/>
                <a:gridCol w="1080000"/>
                <a:gridCol w="1080000"/>
                <a:gridCol w="1080000"/>
                <a:gridCol w="1080000"/>
              </a:tblGrid>
              <a:tr h="540000">
                <a:tc gridSpan="2">
                  <a:txBody>
                    <a:bodyPr/>
                    <a:lstStyle/>
                    <a:p>
                      <a:pPr algn="ctr" fontAlgn="ctr"/>
                      <a:r>
                        <a:rPr lang="es-ES" sz="1200" b="1" i="0" u="none" strike="noStrike" dirty="0">
                          <a:solidFill>
                            <a:srgbClr val="FFFFFF"/>
                          </a:solidFill>
                          <a:latin typeface="Calibri" pitchFamily="34" charset="0"/>
                        </a:rPr>
                        <a:t>Órgano </a:t>
                      </a:r>
                      <a:r>
                        <a:rPr lang="es-ES" sz="1200" b="1" i="0" u="none" strike="noStrike" dirty="0" smtClean="0">
                          <a:solidFill>
                            <a:srgbClr val="FFFFFF"/>
                          </a:solidFill>
                          <a:latin typeface="Calibri" pitchFamily="34" charset="0"/>
                        </a:rPr>
                        <a:t>de</a:t>
                      </a:r>
                    </a:p>
                    <a:p>
                      <a:pPr algn="ctr" fontAlgn="ctr"/>
                      <a:r>
                        <a:rPr lang="es-ES" sz="1200" b="1" i="0" u="none" strike="noStrike" dirty="0" smtClean="0">
                          <a:solidFill>
                            <a:srgbClr val="FFFFFF"/>
                          </a:solidFill>
                          <a:latin typeface="Calibri" pitchFamily="34" charset="0"/>
                        </a:rPr>
                        <a:t>gobierno </a:t>
                      </a:r>
                      <a:endParaRPr lang="es-ES" sz="1200" b="1" i="0" u="none" strike="noStrike" dirty="0">
                        <a:solidFill>
                          <a:srgbClr val="FFFFFF"/>
                        </a:solidFill>
                        <a:latin typeface="Calibri" pitchFamily="34" charset="0"/>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a:txBody>
                    <a:bodyPr/>
                    <a:lstStyle/>
                    <a:p>
                      <a:pPr algn="ctr" fontAlgn="ctr"/>
                      <a:r>
                        <a:rPr lang="es-ES" sz="1200" b="1" i="0" u="none" strike="noStrike" dirty="0" smtClean="0">
                          <a:solidFill>
                            <a:srgbClr val="FFFFFF"/>
                          </a:solidFill>
                          <a:latin typeface="Calibri" pitchFamily="34" charset="0"/>
                        </a:rPr>
                        <a:t>Ene-Sep’12</a:t>
                      </a:r>
                      <a:endParaRPr lang="es-ES" sz="12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Ene-Sep’13</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Ene-Sep’14</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Ene-Sep’15</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Ene-Sep’16</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Ene-Sep’17</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r>
              <a:tr h="360000">
                <a:tc gridSpan="2">
                  <a:txBody>
                    <a:bodyPr/>
                    <a:lstStyle/>
                    <a:p>
                      <a:pPr algn="l" fontAlgn="ctr"/>
                      <a:r>
                        <a:rPr lang="es-ES" sz="1200" b="1" i="0" u="none" strike="noStrike" dirty="0" smtClean="0">
                          <a:solidFill>
                            <a:srgbClr val="000000"/>
                          </a:solidFill>
                          <a:latin typeface="Calibri" pitchFamily="34" charset="0"/>
                        </a:rPr>
                        <a:t> Ejecutivo </a:t>
                      </a:r>
                      <a:endParaRPr lang="es-ES" sz="1200" b="1" i="0" u="none" strike="noStrike" dirty="0">
                        <a:solidFill>
                          <a:srgbClr val="000000"/>
                        </a:solidFill>
                        <a:latin typeface="Calibri" pitchFamily="34" charset="0"/>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b"/>
                      <a:r>
                        <a:rPr lang="es-ES" sz="1200" b="1" i="0" u="none" strike="noStrike" dirty="0">
                          <a:solidFill>
                            <a:schemeClr val="tx1"/>
                          </a:solidFill>
                          <a:effectLst/>
                          <a:latin typeface="Calibri" panose="020F0502020204030204" pitchFamily="34" charset="0"/>
                          <a:cs typeface="Calibri" panose="020F0502020204030204" pitchFamily="34" charset="0"/>
                        </a:rPr>
                        <a:t>55,447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65,015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69,044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63,476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81,152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94,734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540000">
                <a:tc>
                  <a:txBody>
                    <a:bodyPr/>
                    <a:lstStyle/>
                    <a:p>
                      <a:pPr algn="l" fontAlgn="ctr"/>
                      <a:r>
                        <a:rPr lang="es-ES" sz="12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l" fontAlgn="ctr">
                        <a:tabLst/>
                      </a:pPr>
                      <a:r>
                        <a:rPr lang="es-ES" sz="1200" b="0" i="1" u="none" strike="noStrike" dirty="0" smtClean="0">
                          <a:solidFill>
                            <a:srgbClr val="000000"/>
                          </a:solidFill>
                          <a:latin typeface="Calibri" pitchFamily="34" charset="0"/>
                        </a:rPr>
                        <a:t>Administración</a:t>
                      </a:r>
                    </a:p>
                    <a:p>
                      <a:pPr marL="0" indent="0" algn="l" fontAlgn="ctr">
                        <a:tabLst/>
                      </a:pPr>
                      <a:r>
                        <a:rPr lang="es-ES" sz="1200" b="0" i="1" u="none" strike="noStrike" dirty="0" smtClean="0">
                          <a:solidFill>
                            <a:srgbClr val="000000"/>
                          </a:solidFill>
                          <a:latin typeface="Calibri" pitchFamily="34" charset="0"/>
                        </a:rPr>
                        <a:t>Pública Central</a:t>
                      </a:r>
                      <a:endParaRPr lang="es-ES" sz="1200" b="0" i="1" u="none" strike="noStrike" dirty="0">
                        <a:solidFill>
                          <a:srgbClr val="000000"/>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21,692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27,011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27,119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25,464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34,767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39,080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540000">
                <a:tc>
                  <a:txBody>
                    <a:bodyPr/>
                    <a:lstStyle/>
                    <a:p>
                      <a:pPr algn="l" fontAlgn="ctr"/>
                      <a:r>
                        <a:rPr lang="es-ES" sz="12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es-ES" sz="1200" b="0" i="1" u="none" strike="noStrike" dirty="0" smtClean="0">
                          <a:solidFill>
                            <a:srgbClr val="000000"/>
                          </a:solidFill>
                          <a:latin typeface="Calibri" pitchFamily="34" charset="0"/>
                        </a:rPr>
                        <a:t>Desconcentrados y Paraestatales </a:t>
                      </a:r>
                      <a:r>
                        <a:rPr lang="es-ES" sz="1200" b="0" i="1" u="none" strike="noStrike" baseline="30000" dirty="0" smtClean="0">
                          <a:solidFill>
                            <a:srgbClr val="000000"/>
                          </a:solidFill>
                          <a:latin typeface="Calibri" pitchFamily="34" charset="0"/>
                        </a:rPr>
                        <a:t>1</a:t>
                      </a:r>
                      <a:r>
                        <a:rPr lang="es-ES" sz="1200" b="0" i="1" u="none" strike="noStrike" dirty="0" smtClean="0">
                          <a:solidFill>
                            <a:srgbClr val="000000"/>
                          </a:solidFill>
                          <a:latin typeface="Calibri" pitchFamily="34" charset="0"/>
                        </a:rPr>
                        <a:t> </a:t>
                      </a:r>
                      <a:endParaRPr lang="es-ES" sz="1200" b="0" i="1" u="none" strike="noStrike" dirty="0">
                        <a:solidFill>
                          <a:srgbClr val="000000"/>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12,634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15,291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17,937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15,616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18,752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23,670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540000">
                <a:tc>
                  <a:txBody>
                    <a:bodyPr/>
                    <a:lstStyle/>
                    <a:p>
                      <a:pPr algn="l" fontAlgn="ctr"/>
                      <a:r>
                        <a:rPr lang="es-ES" sz="12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l" fontAlgn="ctr"/>
                      <a:r>
                        <a:rPr lang="es-ES" sz="1200" b="0" i="1" u="none" strike="noStrike" dirty="0" smtClean="0">
                          <a:solidFill>
                            <a:srgbClr val="000000"/>
                          </a:solidFill>
                          <a:latin typeface="Calibri" pitchFamily="34" charset="0"/>
                        </a:rPr>
                        <a:t>Delegaciones </a:t>
                      </a:r>
                    </a:p>
                    <a:p>
                      <a:pPr algn="l" fontAlgn="ctr"/>
                      <a:r>
                        <a:rPr lang="es-ES" sz="1200" b="0" i="1" u="none" strike="noStrike" dirty="0" smtClean="0">
                          <a:solidFill>
                            <a:srgbClr val="000000"/>
                          </a:solidFill>
                          <a:latin typeface="Calibri" pitchFamily="34" charset="0"/>
                        </a:rPr>
                        <a:t>Políticas</a:t>
                      </a:r>
                      <a:endParaRPr lang="es-ES" sz="1200" b="0" i="1" u="none" strike="noStrike" dirty="0">
                        <a:solidFill>
                          <a:srgbClr val="000000"/>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21,121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22,713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23,988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22,396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27,633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31,984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360000">
                <a:tc gridSpan="2">
                  <a:txBody>
                    <a:bodyPr/>
                    <a:lstStyle/>
                    <a:p>
                      <a:pPr algn="l" fontAlgn="ctr"/>
                      <a:r>
                        <a:rPr lang="es-ES" sz="1200" b="1" i="0" u="none" strike="noStrike" dirty="0" smtClean="0">
                          <a:solidFill>
                            <a:srgbClr val="000000"/>
                          </a:solidFill>
                          <a:latin typeface="Calibri" pitchFamily="34" charset="0"/>
                        </a:rPr>
                        <a:t> </a:t>
                      </a:r>
                      <a:r>
                        <a:rPr lang="es-ES" sz="1200" b="1" i="0" u="none" strike="noStrike" dirty="0">
                          <a:solidFill>
                            <a:srgbClr val="000000"/>
                          </a:solidFill>
                          <a:latin typeface="Calibri" pitchFamily="34" charset="0"/>
                        </a:rPr>
                        <a:t>Judicial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1,465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1,784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1,958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2,518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360000">
                <a:tc gridSpan="2">
                  <a:txBody>
                    <a:bodyPr/>
                    <a:lstStyle/>
                    <a:p>
                      <a:pPr algn="l" fontAlgn="ctr"/>
                      <a:r>
                        <a:rPr lang="es-ES" sz="1200" b="1" i="0" u="none" strike="noStrike" dirty="0" smtClean="0">
                          <a:solidFill>
                            <a:srgbClr val="000000"/>
                          </a:solidFill>
                          <a:latin typeface="Calibri" pitchFamily="34" charset="0"/>
                        </a:rPr>
                        <a:t> </a:t>
                      </a:r>
                      <a:r>
                        <a:rPr lang="es-ES" sz="1200" b="1" i="0" u="none" strike="noStrike" dirty="0">
                          <a:solidFill>
                            <a:srgbClr val="000000"/>
                          </a:solidFill>
                          <a:latin typeface="Calibri" pitchFamily="34" charset="0"/>
                        </a:rPr>
                        <a:t>Legislativo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3,563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3,526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2,802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2,110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2,433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2,916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360000">
                <a:tc gridSpan="2">
                  <a:txBody>
                    <a:bodyPr/>
                    <a:lstStyle/>
                    <a:p>
                      <a:pPr algn="l" fontAlgn="ctr"/>
                      <a:r>
                        <a:rPr lang="es-ES" sz="1200" b="1" i="0" u="none" strike="noStrike" dirty="0" smtClean="0">
                          <a:solidFill>
                            <a:srgbClr val="000000"/>
                          </a:solidFill>
                          <a:latin typeface="Calibri" pitchFamily="34" charset="0"/>
                        </a:rPr>
                        <a:t> </a:t>
                      </a:r>
                      <a:r>
                        <a:rPr lang="es-ES" sz="1200" b="1" i="0" u="none" strike="noStrike" dirty="0">
                          <a:solidFill>
                            <a:srgbClr val="000000"/>
                          </a:solidFill>
                          <a:latin typeface="Calibri" pitchFamily="34" charset="0"/>
                        </a:rPr>
                        <a:t>Autónomo</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4,280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3,758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4,328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3,597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3,923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4,502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540000">
                <a:tc gridSpan="2">
                  <a:txBody>
                    <a:bodyPr/>
                    <a:lstStyle/>
                    <a:p>
                      <a:pPr marL="0" algn="l" rtl="0" eaLnBrk="1" fontAlgn="b" latinLnBrk="0" hangingPunct="1"/>
                      <a:r>
                        <a:rPr kumimoji="0" lang="es-ES" sz="1200" b="1" i="0" u="none" strike="noStrike" kern="1200" dirty="0" smtClean="0">
                          <a:solidFill>
                            <a:srgbClr val="000000"/>
                          </a:solidFill>
                          <a:latin typeface="Calibri" pitchFamily="34" charset="0"/>
                          <a:ea typeface="+mn-ea"/>
                          <a:cs typeface="+mn-cs"/>
                        </a:rPr>
                        <a:t> Partidos</a:t>
                      </a:r>
                      <a:r>
                        <a:rPr kumimoji="0" lang="es-ES" sz="1200" b="1" i="0" u="none" strike="noStrike" kern="1200" baseline="0" dirty="0" smtClean="0">
                          <a:solidFill>
                            <a:srgbClr val="000000"/>
                          </a:solidFill>
                          <a:latin typeface="Calibri" pitchFamily="34" charset="0"/>
                          <a:ea typeface="+mn-ea"/>
                          <a:cs typeface="+mn-cs"/>
                        </a:rPr>
                        <a:t> Políticos en el</a:t>
                      </a:r>
                    </a:p>
                    <a:p>
                      <a:pPr marL="0" algn="l" rtl="0" eaLnBrk="1" fontAlgn="b" latinLnBrk="0" hangingPunct="1"/>
                      <a:r>
                        <a:rPr kumimoji="0" lang="es-ES" sz="1200" b="1" i="0" u="none" strike="noStrike" kern="1200" baseline="0" dirty="0" smtClean="0">
                          <a:solidFill>
                            <a:srgbClr val="000000"/>
                          </a:solidFill>
                          <a:latin typeface="Calibri" pitchFamily="34" charset="0"/>
                          <a:ea typeface="+mn-ea"/>
                          <a:cs typeface="+mn-cs"/>
                        </a:rPr>
                        <a:t> Distrito Federal</a:t>
                      </a:r>
                      <a:endParaRPr kumimoji="0" lang="es-ES" sz="1200" b="1" i="0" u="none" strike="noStrike" kern="1200" dirty="0">
                        <a:solidFill>
                          <a:srgbClr val="000000"/>
                        </a:solidFill>
                        <a:latin typeface="Calibri" pitchFamily="34" charset="0"/>
                        <a:ea typeface="+mn-ea"/>
                        <a:cs typeface="+mn-cs"/>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MX"/>
                    </a:p>
                  </a:txBody>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1,021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r>
              <a:tr h="360000">
                <a:tc gridSpan="2">
                  <a:txBody>
                    <a:bodyPr/>
                    <a:lstStyle/>
                    <a:p>
                      <a:pPr marL="0" algn="l" rtl="0" eaLnBrk="1" fontAlgn="b" latinLnBrk="0" hangingPunct="1"/>
                      <a:r>
                        <a:rPr kumimoji="0" lang="es-ES" sz="1200" b="1" i="0" u="none" strike="noStrike" kern="1200" dirty="0" smtClean="0">
                          <a:solidFill>
                            <a:srgbClr val="000000"/>
                          </a:solidFill>
                          <a:latin typeface="Calibri" pitchFamily="34" charset="0"/>
                          <a:ea typeface="+mn-ea"/>
                          <a:cs typeface="+mn-cs"/>
                        </a:rPr>
                        <a:t> Otro tipo de Sujeto</a:t>
                      </a:r>
                      <a:endParaRPr kumimoji="0" lang="es-ES" sz="1200" b="1" i="0" u="none" strike="noStrike" kern="1200" dirty="0">
                        <a:solidFill>
                          <a:srgbClr val="000000"/>
                        </a:solidFill>
                        <a:latin typeface="Calibri" pitchFamily="34" charset="0"/>
                        <a:ea typeface="+mn-ea"/>
                        <a:cs typeface="+mn-cs"/>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dirty="0" smtClean="0">
                          <a:solidFill>
                            <a:schemeClr val="tx1"/>
                          </a:solidFill>
                          <a:effectLst/>
                          <a:latin typeface="Calibri" panose="020F0502020204030204" pitchFamily="34" charset="0"/>
                          <a:cs typeface="Calibri" panose="020F0502020204030204" pitchFamily="34" charset="0"/>
                        </a:rPr>
                        <a:t>0</a:t>
                      </a:r>
                      <a:endParaRPr lang="es-ES" sz="12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dirty="0" smtClean="0">
                          <a:solidFill>
                            <a:schemeClr val="tx1"/>
                          </a:solidFill>
                          <a:effectLst/>
                          <a:latin typeface="Calibri" panose="020F0502020204030204" pitchFamily="34" charset="0"/>
                          <a:cs typeface="Calibri" panose="020F0502020204030204" pitchFamily="34" charset="0"/>
                        </a:rPr>
                        <a:t>0</a:t>
                      </a:r>
                      <a:endParaRPr lang="es-ES" sz="12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r>
              <a:tr h="360000">
                <a:tc gridSpan="2">
                  <a:txBody>
                    <a:bodyPr/>
                    <a:lstStyle/>
                    <a:p>
                      <a:pPr algn="l" fontAlgn="ctr"/>
                      <a:r>
                        <a:rPr lang="es-ES" sz="1200" b="1" i="0" u="none" strike="noStrike" dirty="0" smtClean="0">
                          <a:solidFill>
                            <a:schemeClr val="bg1"/>
                          </a:solidFill>
                          <a:latin typeface="Calibri" pitchFamily="34" charset="0"/>
                        </a:rPr>
                        <a:t> </a:t>
                      </a:r>
                      <a:r>
                        <a:rPr lang="es-ES" sz="1200" b="1" i="0" u="none" strike="noStrike" dirty="0">
                          <a:solidFill>
                            <a:schemeClr val="bg1"/>
                          </a:solidFill>
                          <a:latin typeface="Calibri" pitchFamily="34" charset="0"/>
                        </a:rPr>
                        <a:t>Total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hMerge="1">
                  <a:txBody>
                    <a:bodyPr/>
                    <a:lstStyle/>
                    <a:p>
                      <a:endParaRPr lang="es-ES"/>
                    </a:p>
                  </a:txBody>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66,297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74,785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78,917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71,926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90,968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106,343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bl>
          </a:graphicData>
        </a:graphic>
      </p:graphicFrame>
      <p:sp>
        <p:nvSpPr>
          <p:cNvPr id="7" name="Rectangle 3"/>
          <p:cNvSpPr txBox="1">
            <a:spLocks noChangeArrowheads="1"/>
          </p:cNvSpPr>
          <p:nvPr/>
        </p:nvSpPr>
        <p:spPr>
          <a:xfrm>
            <a:off x="467543" y="6178249"/>
            <a:ext cx="8226747" cy="419103"/>
          </a:xfrm>
          <a:prstGeom prst="rect">
            <a:avLst/>
          </a:prstGeom>
        </p:spPr>
        <p:txBody>
          <a:bodyPr/>
          <a:lstStyle/>
          <a:p>
            <a:pPr marL="85725" indent="-85725" algn="just" fontAlgn="auto">
              <a:spcBef>
                <a:spcPts val="0"/>
              </a:spcBef>
              <a:spcAft>
                <a:spcPts val="0"/>
              </a:spcAft>
              <a:defRPr/>
            </a:pPr>
            <a:r>
              <a:rPr lang="es-MX" sz="1000" b="1" kern="0" baseline="30000" dirty="0" smtClean="0">
                <a:solidFill>
                  <a:sysClr val="windowText" lastClr="000000"/>
                </a:solidFill>
                <a:latin typeface="Calibri" pitchFamily="34" charset="0"/>
                <a:cs typeface="Arial" pitchFamily="34" charset="0"/>
              </a:rPr>
              <a:t>1 </a:t>
            </a:r>
            <a:r>
              <a:rPr lang="es-MX" sz="1000" b="1" dirty="0" smtClean="0">
                <a:latin typeface="Calibri" pitchFamily="34" charset="0"/>
              </a:rPr>
              <a:t>Conforme al artículo 97 del Estatuto de Gobierno del D.F., la Administración Pública Paraestatal está integrada por los Organismos Descentralizados, las Empresas de Participación Estatal Mayoritaria y los Fideicomisos Públicos</a:t>
            </a:r>
            <a:r>
              <a:rPr lang="es-MX" sz="1000" b="1" kern="0" dirty="0" smtClean="0">
                <a:solidFill>
                  <a:sysClr val="windowText" lastClr="000000"/>
                </a:solidFill>
                <a:latin typeface="Calibri" pitchFamily="34" charset="0"/>
                <a:cs typeface="Arial" pitchFamily="34" charset="0"/>
              </a:rPr>
              <a:t>.</a:t>
            </a:r>
            <a:endParaRPr lang="es-MX" sz="1000" b="1" kern="0" dirty="0">
              <a:solidFill>
                <a:sysClr val="windowText" lastClr="000000"/>
              </a:solidFill>
              <a:latin typeface="Calibri" pitchFamily="34" charset="0"/>
              <a:cs typeface="Arial" pitchFamily="34" charset="0"/>
            </a:endParaRPr>
          </a:p>
        </p:txBody>
      </p:sp>
    </p:spTree>
    <p:extLst>
      <p:ext uri="{BB962C8B-B14F-4D97-AF65-F5344CB8AC3E}">
        <p14:creationId xmlns:p14="http://schemas.microsoft.com/office/powerpoint/2010/main" val="25268387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31</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2.1.4 </a:t>
            </a:r>
            <a:r>
              <a:rPr lang="es-ES" b="1" dirty="0" smtClean="0">
                <a:solidFill>
                  <a:schemeClr val="bg1"/>
                </a:solidFill>
                <a:latin typeface="Calibri" pitchFamily="34" charset="0"/>
              </a:rPr>
              <a:t>Sujetos Obligados </a:t>
            </a:r>
            <a:r>
              <a:rPr lang="es-ES" b="1" dirty="0">
                <a:solidFill>
                  <a:schemeClr val="bg1"/>
                </a:solidFill>
                <a:latin typeface="Calibri" pitchFamily="34" charset="0"/>
              </a:rPr>
              <a:t>con el mayor/menor número de solicitudes de información</a:t>
            </a:r>
          </a:p>
          <a:p>
            <a:pPr algn="ctr"/>
            <a:r>
              <a:rPr lang="es-ES" sz="1400" b="1" i="1" dirty="0">
                <a:solidFill>
                  <a:schemeClr val="bg1"/>
                </a:solidFill>
                <a:latin typeface="Calibri" pitchFamily="34" charset="0"/>
              </a:rPr>
              <a:t>Enero-Septiembre </a:t>
            </a:r>
            <a:r>
              <a:rPr lang="es-ES" sz="1400" b="1" i="1" dirty="0" smtClean="0">
                <a:solidFill>
                  <a:schemeClr val="bg1"/>
                </a:solidFill>
                <a:latin typeface="Calibri" pitchFamily="34" charset="0"/>
              </a:rPr>
              <a:t>de 2017</a:t>
            </a:r>
            <a:endParaRPr lang="es-ES" sz="1400" b="1" i="1" dirty="0">
              <a:solidFill>
                <a:schemeClr val="bg1"/>
              </a:solidFill>
              <a:latin typeface="Calibri" pitchFamily="34" charset="0"/>
            </a:endParaRPr>
          </a:p>
        </p:txBody>
      </p:sp>
      <p:sp>
        <p:nvSpPr>
          <p:cNvPr id="4" name="7 CuadroTexto"/>
          <p:cNvSpPr txBox="1"/>
          <p:nvPr/>
        </p:nvSpPr>
        <p:spPr>
          <a:xfrm>
            <a:off x="467544" y="1124744"/>
            <a:ext cx="3643338" cy="492443"/>
          </a:xfrm>
          <a:prstGeom prst="rect">
            <a:avLst/>
          </a:prstGeom>
          <a:noFill/>
        </p:spPr>
        <p:txBody>
          <a:bodyPr wrap="square" rtlCol="0">
            <a:spAutoFit/>
          </a:bodyPr>
          <a:lstStyle/>
          <a:p>
            <a:pPr algn="ctr"/>
            <a:r>
              <a:rPr lang="es-MX" sz="1300" b="1" dirty="0">
                <a:latin typeface="Calibri" pitchFamily="34" charset="0"/>
              </a:rPr>
              <a:t>Sujetos </a:t>
            </a:r>
            <a:r>
              <a:rPr lang="es-MX" sz="1300" b="1" dirty="0" smtClean="0">
                <a:latin typeface="Calibri" pitchFamily="34" charset="0"/>
              </a:rPr>
              <a:t>Obligados con el MAYOR número de solicitudes de información pública</a:t>
            </a:r>
            <a:endParaRPr lang="es-MX" sz="1300" b="1" dirty="0">
              <a:latin typeface="Calibri" pitchFamily="34" charset="0"/>
            </a:endParaRPr>
          </a:p>
        </p:txBody>
      </p:sp>
      <p:sp>
        <p:nvSpPr>
          <p:cNvPr id="5" name="8 CuadroTexto"/>
          <p:cNvSpPr txBox="1"/>
          <p:nvPr/>
        </p:nvSpPr>
        <p:spPr>
          <a:xfrm>
            <a:off x="5018971" y="1129973"/>
            <a:ext cx="3406354" cy="492443"/>
          </a:xfrm>
          <a:prstGeom prst="rect">
            <a:avLst/>
          </a:prstGeom>
          <a:noFill/>
        </p:spPr>
        <p:txBody>
          <a:bodyPr wrap="square" rtlCol="0">
            <a:spAutoFit/>
          </a:bodyPr>
          <a:lstStyle/>
          <a:p>
            <a:pPr algn="ctr"/>
            <a:r>
              <a:rPr lang="es-MX" sz="1300" b="1" dirty="0">
                <a:latin typeface="Calibri" pitchFamily="34" charset="0"/>
              </a:rPr>
              <a:t>Sujetos </a:t>
            </a:r>
            <a:r>
              <a:rPr lang="es-MX" sz="1300" b="1" dirty="0" smtClean="0">
                <a:latin typeface="Calibri" pitchFamily="34" charset="0"/>
              </a:rPr>
              <a:t>Obligados con el MENOR número de solicitudes de información pública</a:t>
            </a:r>
            <a:endParaRPr lang="es-MX" sz="1300" b="1" dirty="0">
              <a:latin typeface="Calibri" pitchFamily="34" charset="0"/>
            </a:endParaRPr>
          </a:p>
        </p:txBody>
      </p:sp>
      <p:graphicFrame>
        <p:nvGraphicFramePr>
          <p:cNvPr id="7" name="13 Tabla"/>
          <p:cNvGraphicFramePr>
            <a:graphicFrameLocks noGrp="1"/>
          </p:cNvGraphicFramePr>
          <p:nvPr>
            <p:extLst>
              <p:ext uri="{D42A27DB-BD31-4B8C-83A1-F6EECF244321}">
                <p14:modId xmlns:p14="http://schemas.microsoft.com/office/powerpoint/2010/main" val="363659225"/>
              </p:ext>
            </p:extLst>
          </p:nvPr>
        </p:nvGraphicFramePr>
        <p:xfrm>
          <a:off x="207976" y="1701368"/>
          <a:ext cx="4248000" cy="5040000"/>
        </p:xfrm>
        <a:graphic>
          <a:graphicData uri="http://schemas.openxmlformats.org/drawingml/2006/table">
            <a:tbl>
              <a:tblPr/>
              <a:tblGrid>
                <a:gridCol w="2808000"/>
                <a:gridCol w="720000"/>
                <a:gridCol w="720000"/>
              </a:tblGrid>
              <a:tr h="252000">
                <a:tc>
                  <a:txBody>
                    <a:bodyPr/>
                    <a:lstStyle/>
                    <a:p>
                      <a:pPr algn="ctr" fontAlgn="ctr"/>
                      <a:r>
                        <a:rPr lang="es-ES" sz="1200" b="1" i="0" u="none" strike="noStrike" dirty="0" smtClean="0">
                          <a:solidFill>
                            <a:srgbClr val="FFFFFF"/>
                          </a:solidFill>
                          <a:latin typeface="Calibri" panose="020F0502020204030204" pitchFamily="34" charset="0"/>
                        </a:rPr>
                        <a:t>Sujetos Obligados</a:t>
                      </a:r>
                      <a:endParaRPr lang="es-ES" sz="1200" b="1" i="0" u="none" strike="noStrike" dirty="0">
                        <a:solidFill>
                          <a:srgbClr val="FFFFFF"/>
                        </a:solidFill>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200" b="1" i="0" u="none" strike="noStrike" dirty="0" smtClean="0">
                          <a:solidFill>
                            <a:srgbClr val="FFFFFF"/>
                          </a:solidFill>
                          <a:latin typeface="Calibri" panose="020F0502020204030204" pitchFamily="34" charset="0"/>
                        </a:rPr>
                        <a:t>SIP</a:t>
                      </a:r>
                      <a:endParaRPr lang="es-ES" sz="1200" b="1" i="0" u="none" strike="noStrike" dirty="0">
                        <a:solidFill>
                          <a:srgbClr val="FFFFFF"/>
                        </a:solidFill>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200" b="1" i="0" u="none" strike="noStrike" dirty="0" smtClean="0">
                          <a:solidFill>
                            <a:srgbClr val="FFFFFF"/>
                          </a:solidFill>
                          <a:latin typeface="Calibri" panose="020F0502020204030204" pitchFamily="34" charset="0"/>
                        </a:rPr>
                        <a:t>%</a:t>
                      </a:r>
                      <a:endParaRPr lang="es-ES" sz="1200" b="1" i="0" u="none" strike="noStrike" dirty="0">
                        <a:solidFill>
                          <a:srgbClr val="FFFFFF"/>
                        </a:solidFill>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Secretaría de Desarrollo Urbano y Vivienda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3,828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Secretaría de Seguridad Pública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3,244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Procuraduría General de Justicia del </a:t>
                      </a:r>
                      <a:r>
                        <a:rPr lang="es-ES" sz="1200" b="1" i="0" u="none" strike="noStrike" dirty="0" smtClean="0">
                          <a:solidFill>
                            <a:schemeClr val="tx1"/>
                          </a:solidFill>
                          <a:effectLst/>
                          <a:latin typeface="Calibri" panose="020F0502020204030204" pitchFamily="34" charset="0"/>
                          <a:cs typeface="Calibri" panose="020F0502020204030204" pitchFamily="34" charset="0"/>
                        </a:rPr>
                        <a:t>DF</a:t>
                      </a:r>
                      <a:endParaRPr lang="es-ES" sz="1200" b="1" i="0" u="none" strike="noStrike" dirty="0">
                        <a:solidFill>
                          <a:schemeClr val="tx1"/>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3,103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Secretaría de Finanzas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2,930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Delegación Cuauhtémoc</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2,783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Secretaría de Movilidad</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2,532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Delegación Miguel Hidalgo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2,528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Oficialía Mayor</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2,523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Contraloría General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2,505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Delegación Benito Juárez</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2,449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Secretaría del Medio Ambiente</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2,359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Delegación Tlalpan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2,233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Delegación Coyoacán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Secretaría de Gobierno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Secretaría de Obras y Servicios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2,173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Delegación Gustavo A. Madero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2,134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Delegación Iztapalapa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2,091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Delegación Venustiano Carranza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2,021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dirty="0">
                          <a:solidFill>
                            <a:schemeClr val="tx1"/>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52000">
                <a:tc>
                  <a:txBody>
                    <a:bodyPr/>
                    <a:lstStyle/>
                    <a:p>
                      <a:pPr marL="44450" indent="0" algn="l" fontAlgn="b"/>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45,851</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43.3%</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bl>
          </a:graphicData>
        </a:graphic>
      </p:graphicFrame>
      <p:graphicFrame>
        <p:nvGraphicFramePr>
          <p:cNvPr id="8" name="14 Tabla"/>
          <p:cNvGraphicFramePr>
            <a:graphicFrameLocks noGrp="1"/>
          </p:cNvGraphicFramePr>
          <p:nvPr>
            <p:extLst>
              <p:ext uri="{D42A27DB-BD31-4B8C-83A1-F6EECF244321}">
                <p14:modId xmlns:p14="http://schemas.microsoft.com/office/powerpoint/2010/main" val="838518521"/>
              </p:ext>
            </p:extLst>
          </p:nvPr>
        </p:nvGraphicFramePr>
        <p:xfrm>
          <a:off x="4716016" y="1823475"/>
          <a:ext cx="4212000" cy="4392000"/>
        </p:xfrm>
        <a:graphic>
          <a:graphicData uri="http://schemas.openxmlformats.org/drawingml/2006/table">
            <a:tbl>
              <a:tblPr/>
              <a:tblGrid>
                <a:gridCol w="2772000"/>
                <a:gridCol w="720000"/>
                <a:gridCol w="720000"/>
              </a:tblGrid>
              <a:tr h="288000">
                <a:tc>
                  <a:txBody>
                    <a:bodyPr/>
                    <a:lstStyle/>
                    <a:p>
                      <a:pPr algn="ctr" fontAlgn="ctr"/>
                      <a:r>
                        <a:rPr lang="es-ES" sz="1200" b="1" dirty="0" smtClean="0">
                          <a:solidFill>
                            <a:schemeClr val="bg1"/>
                          </a:solidFill>
                          <a:latin typeface="Calibri" pitchFamily="34" charset="0"/>
                        </a:rPr>
                        <a:t>Sujetos O</a:t>
                      </a:r>
                      <a:r>
                        <a:rPr lang="es-ES" sz="1200" b="1" i="0" u="none" strike="noStrike" dirty="0" smtClean="0">
                          <a:solidFill>
                            <a:srgbClr val="FFFFFF"/>
                          </a:solidFill>
                          <a:latin typeface="Calibri"/>
                        </a:rPr>
                        <a:t>bligados</a:t>
                      </a:r>
                      <a:endParaRPr lang="es-ES" sz="1200" b="1" i="0" u="none" strike="noStrike" dirty="0">
                        <a:solidFill>
                          <a:srgbClr val="FFFFFF"/>
                        </a:solidFill>
                        <a:latin typeface="Calibri"/>
                      </a:endParaRPr>
                    </a:p>
                  </a:txBody>
                  <a:tcPr marL="8947" marR="8947" marT="8947"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200" b="1" i="0" u="none" strike="noStrike" dirty="0" smtClean="0">
                          <a:solidFill>
                            <a:srgbClr val="FFFFFF"/>
                          </a:solidFill>
                          <a:latin typeface="Calibri"/>
                        </a:rPr>
                        <a:t>SIP</a:t>
                      </a:r>
                      <a:endParaRPr lang="es-ES" sz="1200" b="1" i="0" u="none" strike="noStrike" dirty="0">
                        <a:solidFill>
                          <a:srgbClr val="FFFFFF"/>
                        </a:solidFill>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200" b="1" i="0" u="none" strike="noStrike" dirty="0" smtClean="0">
                          <a:solidFill>
                            <a:srgbClr val="FFFFFF"/>
                          </a:solidFill>
                          <a:latin typeface="Calibri"/>
                        </a:rPr>
                        <a:t>%</a:t>
                      </a:r>
                      <a:endParaRPr lang="es-ES" sz="1200" b="1" i="0" u="none" strike="noStrike" dirty="0">
                        <a:solidFill>
                          <a:srgbClr val="FFFFFF"/>
                        </a:solidFill>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r h="468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Movimiento Ciudadano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Fideicomiso Público de la Zona de Santa Fe</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Partido del Trabajo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Asamblea Constituyente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648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Mecanismo de Protección Integral de Personas Defensoras de Derechos Humanos y Periodistas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Partido Humanista en 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828000">
                <a:tc>
                  <a:txBody>
                    <a:bodyPr/>
                    <a:lstStyle/>
                    <a:p>
                      <a:pPr algn="l" fontAlgn="b"/>
                      <a:r>
                        <a:rPr lang="es-ES" sz="1200" b="1" i="0" u="none" strike="noStrike" dirty="0">
                          <a:solidFill>
                            <a:schemeClr val="tx1"/>
                          </a:solidFill>
                          <a:effectLst/>
                          <a:latin typeface="Calibri" panose="020F0502020204030204" pitchFamily="34" charset="0"/>
                          <a:cs typeface="Calibri" panose="020F0502020204030204" pitchFamily="34" charset="0"/>
                        </a:rPr>
                        <a:t>Comisión para la Reconstrucción, Recuperación y Transformación de la Ciudad de México, en una CDMX cada vez más </a:t>
                      </a:r>
                      <a:r>
                        <a:rPr lang="es-ES" sz="1200" b="1" i="0" u="none" strike="noStrike" dirty="0" err="1">
                          <a:solidFill>
                            <a:schemeClr val="tx1"/>
                          </a:solidFill>
                          <a:effectLst/>
                          <a:latin typeface="Calibri" panose="020F0502020204030204" pitchFamily="34" charset="0"/>
                          <a:cs typeface="Calibri" panose="020F0502020204030204" pitchFamily="34" charset="0"/>
                        </a:rPr>
                        <a:t>resiliente</a:t>
                      </a:r>
                      <a:endParaRPr lang="es-ES" sz="1200" b="1" i="0" u="none" strike="noStrike" dirty="0">
                        <a:solidFill>
                          <a:schemeClr val="tx1"/>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dirty="0">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1200" b="1" i="0" u="none" strike="noStrike" dirty="0">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288000">
                <a:tc>
                  <a:txBody>
                    <a:bodyPr/>
                    <a:lstStyle/>
                    <a:p>
                      <a:pPr algn="l" fontAlgn="b"/>
                      <a:r>
                        <a:rPr lang="es-ES" sz="1200" b="1" i="0" u="none" strike="noStrike" dirty="0" smtClean="0">
                          <a:solidFill>
                            <a:schemeClr val="bg1"/>
                          </a:solidFill>
                          <a:latin typeface="Calibri"/>
                        </a:rPr>
                        <a:t> Total</a:t>
                      </a:r>
                      <a:endParaRPr lang="es-ES" sz="1200" b="1" i="0" u="none" strike="noStrike" dirty="0">
                        <a:solidFill>
                          <a:schemeClr val="bg1"/>
                        </a:solidFill>
                        <a:latin typeface="Calibri"/>
                      </a:endParaRPr>
                    </a:p>
                  </a:txBody>
                  <a:tcPr marL="36000" marR="8947" marT="8947"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200" b="1" i="0" u="none" strike="noStrike" dirty="0" smtClean="0">
                          <a:solidFill>
                            <a:schemeClr val="bg1"/>
                          </a:solidFill>
                          <a:latin typeface="Calibri"/>
                        </a:rPr>
                        <a:t>507</a:t>
                      </a:r>
                      <a:endParaRPr lang="es-ES" sz="1200" b="1" i="0" u="none" strike="noStrike" dirty="0">
                        <a:solidFill>
                          <a:schemeClr val="bg1"/>
                        </a:solidFill>
                        <a:latin typeface="Calibri"/>
                      </a:endParaRPr>
                    </a:p>
                  </a:txBody>
                  <a:tcPr marL="8947" marR="8947" marT="89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200" b="1" i="0" u="none" strike="noStrike" dirty="0" smtClean="0">
                          <a:solidFill>
                            <a:schemeClr val="bg1"/>
                          </a:solidFill>
                          <a:latin typeface="Calibri"/>
                        </a:rPr>
                        <a:t>0.6%</a:t>
                      </a:r>
                      <a:endParaRPr lang="es-ES" sz="1200" b="1" i="0" u="none" strike="noStrike" dirty="0">
                        <a:solidFill>
                          <a:schemeClr val="bg1"/>
                        </a:solidFill>
                        <a:latin typeface="Calibri"/>
                      </a:endParaRPr>
                    </a:p>
                  </a:txBody>
                  <a:tcPr marL="8947" marR="8947" marT="8947"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bl>
          </a:graphicData>
        </a:graphic>
      </p:graphicFrame>
    </p:spTree>
    <p:extLst>
      <p:ext uri="{BB962C8B-B14F-4D97-AF65-F5344CB8AC3E}">
        <p14:creationId xmlns:p14="http://schemas.microsoft.com/office/powerpoint/2010/main" val="1423587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32</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2.2 Medio de presentación de las solicitudes de información pública</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4" name="17 Gráfico"/>
          <p:cNvGraphicFramePr/>
          <p:nvPr>
            <p:extLst/>
          </p:nvPr>
        </p:nvGraphicFramePr>
        <p:xfrm>
          <a:off x="233872" y="1196752"/>
          <a:ext cx="8658608"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580147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33</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2.3 Medio por el que se notificó la respuesta</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5" name="11 CuadroTexto"/>
          <p:cNvSpPr txBox="1"/>
          <p:nvPr/>
        </p:nvSpPr>
        <p:spPr>
          <a:xfrm>
            <a:off x="643018" y="1142984"/>
            <a:ext cx="784042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a:t>
            </a:r>
            <a:endParaRPr lang="es-ES" sz="1300" b="1" i="1" u="sng" dirty="0">
              <a:latin typeface="Calibri" pitchFamily="34" charset="0"/>
            </a:endParaRPr>
          </a:p>
        </p:txBody>
      </p:sp>
      <p:graphicFrame>
        <p:nvGraphicFramePr>
          <p:cNvPr id="7" name="5 Gráfico"/>
          <p:cNvGraphicFramePr/>
          <p:nvPr>
            <p:extLst/>
          </p:nvPr>
        </p:nvGraphicFramePr>
        <p:xfrm>
          <a:off x="251520" y="1628800"/>
          <a:ext cx="8640960" cy="4896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027055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34</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2.4 Medio por el que se entregó la información solicitada</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11 CuadroTexto"/>
          <p:cNvSpPr txBox="1"/>
          <p:nvPr/>
        </p:nvSpPr>
        <p:spPr>
          <a:xfrm>
            <a:off x="643018" y="1142984"/>
            <a:ext cx="784042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y “Aceptadas con información total/parcial”</a:t>
            </a:r>
            <a:endParaRPr lang="es-ES" sz="1300" b="1" i="1" u="sng" dirty="0">
              <a:latin typeface="Calibri" pitchFamily="34" charset="0"/>
            </a:endParaRPr>
          </a:p>
        </p:txBody>
      </p:sp>
      <p:graphicFrame>
        <p:nvGraphicFramePr>
          <p:cNvPr id="9" name="5 Gráfico"/>
          <p:cNvGraphicFramePr/>
          <p:nvPr>
            <p:extLst/>
          </p:nvPr>
        </p:nvGraphicFramePr>
        <p:xfrm>
          <a:off x="251520" y="1628800"/>
          <a:ext cx="8640960" cy="4896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657416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35</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2.5.1 Promedio de preguntas por solicitud de información pública</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8 CuadroTexto"/>
          <p:cNvSpPr txBox="1"/>
          <p:nvPr/>
        </p:nvSpPr>
        <p:spPr>
          <a:xfrm>
            <a:off x="3460602" y="1463159"/>
            <a:ext cx="2214578" cy="292388"/>
          </a:xfrm>
          <a:prstGeom prst="rect">
            <a:avLst/>
          </a:prstGeom>
          <a:noFill/>
        </p:spPr>
        <p:txBody>
          <a:bodyPr wrap="square" rtlCol="0">
            <a:spAutoFit/>
          </a:bodyPr>
          <a:lstStyle/>
          <a:p>
            <a:pPr algn="ctr"/>
            <a:r>
              <a:rPr lang="es-MX" sz="1300" b="1" u="sng" dirty="0">
                <a:latin typeface="Calibri" pitchFamily="34" charset="0"/>
              </a:rPr>
              <a:t>Promedio</a:t>
            </a:r>
            <a:endParaRPr lang="es-ES" sz="1300" b="1" u="sng" dirty="0">
              <a:latin typeface="Calibri" pitchFamily="34" charset="0"/>
            </a:endParaRPr>
          </a:p>
        </p:txBody>
      </p:sp>
      <p:graphicFrame>
        <p:nvGraphicFramePr>
          <p:cNvPr id="10" name="6 Gráfico"/>
          <p:cNvGraphicFramePr>
            <a:graphicFrameLocks/>
          </p:cNvGraphicFramePr>
          <p:nvPr>
            <p:extLst/>
          </p:nvPr>
        </p:nvGraphicFramePr>
        <p:xfrm>
          <a:off x="663824" y="2200538"/>
          <a:ext cx="7796608" cy="3559100"/>
        </p:xfrm>
        <a:graphic>
          <a:graphicData uri="http://schemas.openxmlformats.org/drawingml/2006/chart">
            <c:chart xmlns:c="http://schemas.openxmlformats.org/drawingml/2006/chart" xmlns:r="http://schemas.openxmlformats.org/officeDocument/2006/relationships" r:id="rId2"/>
          </a:graphicData>
        </a:graphic>
      </p:graphicFrame>
      <p:sp>
        <p:nvSpPr>
          <p:cNvPr id="11" name="9 Rectángulo"/>
          <p:cNvSpPr/>
          <p:nvPr/>
        </p:nvSpPr>
        <p:spPr>
          <a:xfrm>
            <a:off x="967491" y="6093296"/>
            <a:ext cx="7200800" cy="430887"/>
          </a:xfrm>
          <a:prstGeom prst="rect">
            <a:avLst/>
          </a:prstGeom>
          <a:solidFill>
            <a:schemeClr val="bg1"/>
          </a:solidFill>
        </p:spPr>
        <p:txBody>
          <a:bodyPr wrap="square">
            <a:spAutoFit/>
          </a:bodyPr>
          <a:lstStyle/>
          <a:p>
            <a:pPr algn="just"/>
            <a:r>
              <a:rPr lang="es-MX" sz="1100" b="1" dirty="0">
                <a:latin typeface="Calibri" pitchFamily="34" charset="0"/>
              </a:rPr>
              <a:t>Nota: Para el periodo </a:t>
            </a:r>
            <a:r>
              <a:rPr lang="es-MX" sz="1100" b="1" dirty="0" smtClean="0">
                <a:latin typeface="Calibri" pitchFamily="34" charset="0"/>
              </a:rPr>
              <a:t>Enero-Septiembre </a:t>
            </a:r>
            <a:r>
              <a:rPr lang="es-MX" sz="1100" b="1" dirty="0">
                <a:latin typeface="Calibri" pitchFamily="34" charset="0"/>
              </a:rPr>
              <a:t>de </a:t>
            </a:r>
            <a:r>
              <a:rPr lang="es-MX" sz="1100" b="1" dirty="0" smtClean="0">
                <a:latin typeface="Calibri" pitchFamily="34" charset="0"/>
              </a:rPr>
              <a:t>2017 </a:t>
            </a:r>
            <a:r>
              <a:rPr lang="es-MX" sz="1100" b="1" dirty="0">
                <a:latin typeface="Calibri" pitchFamily="34" charset="0"/>
              </a:rPr>
              <a:t>se realizaron </a:t>
            </a:r>
            <a:r>
              <a:rPr lang="es-MX" sz="1100" b="1" dirty="0" smtClean="0">
                <a:latin typeface="Calibri" pitchFamily="34" charset="0"/>
              </a:rPr>
              <a:t>118 </a:t>
            </a:r>
            <a:r>
              <a:rPr lang="es-MX" sz="1100" b="1" dirty="0">
                <a:latin typeface="Calibri" pitchFamily="34" charset="0"/>
              </a:rPr>
              <a:t>solicitudes de información pública sin requerimiento</a:t>
            </a:r>
            <a:r>
              <a:rPr lang="es-MX" sz="1100" b="1" dirty="0" smtClean="0">
                <a:latin typeface="Calibri" pitchFamily="34" charset="0"/>
              </a:rPr>
              <a:t>, </a:t>
            </a:r>
            <a:r>
              <a:rPr lang="es-MX" sz="1100" b="1" dirty="0">
                <a:latin typeface="Calibri" pitchFamily="34" charset="0"/>
              </a:rPr>
              <a:t>en el mismo periodo de </a:t>
            </a:r>
            <a:r>
              <a:rPr lang="es-MX" sz="1100" b="1" dirty="0" smtClean="0">
                <a:latin typeface="Calibri" pitchFamily="34" charset="0"/>
              </a:rPr>
              <a:t>2016, 2015</a:t>
            </a:r>
            <a:r>
              <a:rPr lang="es-MX" sz="1100" b="1" dirty="0">
                <a:latin typeface="Calibri" pitchFamily="34" charset="0"/>
              </a:rPr>
              <a:t>, 2014, 2013 y 2012, se realizaron </a:t>
            </a:r>
            <a:r>
              <a:rPr lang="es-MX" sz="1100" b="1" dirty="0" smtClean="0">
                <a:latin typeface="Calibri" pitchFamily="34" charset="0"/>
              </a:rPr>
              <a:t>395, 63</a:t>
            </a:r>
            <a:r>
              <a:rPr lang="es-MX" sz="1100" b="1" dirty="0">
                <a:latin typeface="Calibri" pitchFamily="34" charset="0"/>
              </a:rPr>
              <a:t>, 41, 110 y </a:t>
            </a:r>
            <a:r>
              <a:rPr lang="es-MX" sz="1100" b="1" dirty="0" smtClean="0">
                <a:latin typeface="Calibri" pitchFamily="34" charset="0"/>
              </a:rPr>
              <a:t>182, </a:t>
            </a:r>
            <a:r>
              <a:rPr lang="es-MX" sz="1100" b="1" dirty="0">
                <a:latin typeface="Calibri" pitchFamily="34" charset="0"/>
              </a:rPr>
              <a:t>respectivamente</a:t>
            </a:r>
            <a:r>
              <a:rPr lang="es-MX" sz="1100" b="1" dirty="0" smtClean="0">
                <a:latin typeface="Calibri" pitchFamily="34" charset="0"/>
              </a:rPr>
              <a:t>.</a:t>
            </a:r>
            <a:endParaRPr lang="es-MX" sz="1100" b="1" dirty="0">
              <a:latin typeface="Calibri" pitchFamily="34" charset="0"/>
            </a:endParaRPr>
          </a:p>
        </p:txBody>
      </p:sp>
    </p:spTree>
    <p:extLst>
      <p:ext uri="{BB962C8B-B14F-4D97-AF65-F5344CB8AC3E}">
        <p14:creationId xmlns:p14="http://schemas.microsoft.com/office/powerpoint/2010/main" val="41172161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36</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2.5.2 Número de preguntas por solicitud de información pública</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7 CuadroTexto"/>
          <p:cNvSpPr txBox="1"/>
          <p:nvPr/>
        </p:nvSpPr>
        <p:spPr>
          <a:xfrm>
            <a:off x="2989980" y="1169569"/>
            <a:ext cx="3166196" cy="492443"/>
          </a:xfrm>
          <a:prstGeom prst="rect">
            <a:avLst/>
          </a:prstGeom>
          <a:noFill/>
        </p:spPr>
        <p:txBody>
          <a:bodyPr wrap="square" rtlCol="0">
            <a:spAutoFit/>
          </a:bodyPr>
          <a:lstStyle/>
          <a:p>
            <a:pPr algn="ctr"/>
            <a:r>
              <a:rPr lang="es-MX" sz="1300" b="1" dirty="0">
                <a:latin typeface="Calibri" pitchFamily="34" charset="0"/>
              </a:rPr>
              <a:t>Distribución del número de preguntas por solicitud de información pública</a:t>
            </a:r>
            <a:endParaRPr lang="es-ES" sz="1300" b="1" dirty="0">
              <a:latin typeface="Calibri" pitchFamily="34" charset="0"/>
            </a:endParaRPr>
          </a:p>
        </p:txBody>
      </p:sp>
      <p:sp>
        <p:nvSpPr>
          <p:cNvPr id="10" name="9 Rectángulo"/>
          <p:cNvSpPr/>
          <p:nvPr/>
        </p:nvSpPr>
        <p:spPr>
          <a:xfrm>
            <a:off x="356186" y="6295607"/>
            <a:ext cx="8424000" cy="430887"/>
          </a:xfrm>
          <a:prstGeom prst="rect">
            <a:avLst/>
          </a:prstGeom>
          <a:solidFill>
            <a:schemeClr val="bg1"/>
          </a:solidFill>
        </p:spPr>
        <p:txBody>
          <a:bodyPr wrap="square">
            <a:spAutoFit/>
          </a:bodyPr>
          <a:lstStyle/>
          <a:p>
            <a:pPr algn="just"/>
            <a:r>
              <a:rPr lang="es-MX" sz="1100" b="1" dirty="0">
                <a:latin typeface="Calibri" pitchFamily="34" charset="0"/>
              </a:rPr>
              <a:t>Nota: Para el periodo Enero-Septiembre de 2017 se realizaron 118 solicitudes de información pública sin requerimiento, en el mismo periodo de 2016, 2015, 2014, 2013 y 2012, se realizaron 395, 63, 41, 110 y 182, respectivamente.</a:t>
            </a:r>
          </a:p>
        </p:txBody>
      </p:sp>
      <p:graphicFrame>
        <p:nvGraphicFramePr>
          <p:cNvPr id="7" name="9 Tabla"/>
          <p:cNvGraphicFramePr>
            <a:graphicFrameLocks noGrp="1"/>
          </p:cNvGraphicFramePr>
          <p:nvPr>
            <p:extLst/>
          </p:nvPr>
        </p:nvGraphicFramePr>
        <p:xfrm>
          <a:off x="356186" y="1772817"/>
          <a:ext cx="8424000" cy="4446174"/>
        </p:xfrm>
        <a:graphic>
          <a:graphicData uri="http://schemas.openxmlformats.org/drawingml/2006/table">
            <a:tbl>
              <a:tblPr/>
              <a:tblGrid>
                <a:gridCol w="1080000">
                  <a:extLst>
                    <a:ext uri="{9D8B030D-6E8A-4147-A177-3AD203B41FA5}">
                      <a16:colId xmlns="" xmlns:a16="http://schemas.microsoft.com/office/drawing/2014/main" val="20000"/>
                    </a:ext>
                  </a:extLst>
                </a:gridCol>
                <a:gridCol w="612000">
                  <a:extLst>
                    <a:ext uri="{9D8B030D-6E8A-4147-A177-3AD203B41FA5}">
                      <a16:colId xmlns="" xmlns:a16="http://schemas.microsoft.com/office/drawing/2014/main" val="20001"/>
                    </a:ext>
                  </a:extLst>
                </a:gridCol>
                <a:gridCol w="612000">
                  <a:extLst>
                    <a:ext uri="{9D8B030D-6E8A-4147-A177-3AD203B41FA5}">
                      <a16:colId xmlns="" xmlns:a16="http://schemas.microsoft.com/office/drawing/2014/main" val="20002"/>
                    </a:ext>
                  </a:extLst>
                </a:gridCol>
                <a:gridCol w="612000">
                  <a:extLst>
                    <a:ext uri="{9D8B030D-6E8A-4147-A177-3AD203B41FA5}">
                      <a16:colId xmlns="" xmlns:a16="http://schemas.microsoft.com/office/drawing/2014/main" val="20003"/>
                    </a:ext>
                  </a:extLst>
                </a:gridCol>
                <a:gridCol w="612000">
                  <a:extLst>
                    <a:ext uri="{9D8B030D-6E8A-4147-A177-3AD203B41FA5}">
                      <a16:colId xmlns="" xmlns:a16="http://schemas.microsoft.com/office/drawing/2014/main" val="20004"/>
                    </a:ext>
                  </a:extLst>
                </a:gridCol>
                <a:gridCol w="612000">
                  <a:extLst>
                    <a:ext uri="{9D8B030D-6E8A-4147-A177-3AD203B41FA5}">
                      <a16:colId xmlns="" xmlns:a16="http://schemas.microsoft.com/office/drawing/2014/main" val="20005"/>
                    </a:ext>
                  </a:extLst>
                </a:gridCol>
                <a:gridCol w="612000">
                  <a:extLst>
                    <a:ext uri="{9D8B030D-6E8A-4147-A177-3AD203B41FA5}">
                      <a16:colId xmlns="" xmlns:a16="http://schemas.microsoft.com/office/drawing/2014/main" val="20006"/>
                    </a:ext>
                  </a:extLst>
                </a:gridCol>
                <a:gridCol w="612000">
                  <a:extLst>
                    <a:ext uri="{9D8B030D-6E8A-4147-A177-3AD203B41FA5}">
                      <a16:colId xmlns="" xmlns:a16="http://schemas.microsoft.com/office/drawing/2014/main" val="20007"/>
                    </a:ext>
                  </a:extLst>
                </a:gridCol>
                <a:gridCol w="612000">
                  <a:extLst>
                    <a:ext uri="{9D8B030D-6E8A-4147-A177-3AD203B41FA5}">
                      <a16:colId xmlns="" xmlns:a16="http://schemas.microsoft.com/office/drawing/2014/main" val="20008"/>
                    </a:ext>
                  </a:extLst>
                </a:gridCol>
                <a:gridCol w="612000">
                  <a:extLst>
                    <a:ext uri="{9D8B030D-6E8A-4147-A177-3AD203B41FA5}">
                      <a16:colId xmlns="" xmlns:a16="http://schemas.microsoft.com/office/drawing/2014/main" val="579759215"/>
                    </a:ext>
                  </a:extLst>
                </a:gridCol>
                <a:gridCol w="612000">
                  <a:extLst>
                    <a:ext uri="{9D8B030D-6E8A-4147-A177-3AD203B41FA5}">
                      <a16:colId xmlns="" xmlns:a16="http://schemas.microsoft.com/office/drawing/2014/main" val="1089000384"/>
                    </a:ext>
                  </a:extLst>
                </a:gridCol>
                <a:gridCol w="612000"/>
                <a:gridCol w="612000"/>
              </a:tblGrid>
              <a:tr h="358409">
                <a:tc rowSpan="2">
                  <a:txBody>
                    <a:bodyPr/>
                    <a:lstStyle/>
                    <a:p>
                      <a:pPr algn="ctr" fontAlgn="ctr"/>
                      <a:r>
                        <a:rPr lang="es-ES" sz="1100" b="1" i="0" u="none" strike="noStrike" dirty="0">
                          <a:solidFill>
                            <a:srgbClr val="FFFFFF"/>
                          </a:solidFill>
                          <a:latin typeface="Calibri" pitchFamily="34" charset="0"/>
                          <a:cs typeface="Calibri" pitchFamily="34" charset="0"/>
                        </a:rPr>
                        <a:t>Número de preguntas que comprende la solicitud</a:t>
                      </a:r>
                    </a:p>
                  </a:txBody>
                  <a:tcPr marL="8467" marR="8467" marT="8467"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gridSpan="2">
                  <a:txBody>
                    <a:bodyPr/>
                    <a:lstStyle/>
                    <a:p>
                      <a:pPr algn="ctr" fontAlgn="ctr"/>
                      <a:r>
                        <a:rPr lang="es-ES" sz="1100" b="1" i="0" u="none" strike="noStrike" dirty="0" smtClean="0">
                          <a:solidFill>
                            <a:srgbClr val="FFFFFF"/>
                          </a:solidFill>
                          <a:latin typeface="Calibri" pitchFamily="34" charset="0"/>
                        </a:rPr>
                        <a:t>Ene-Sep’12</a:t>
                      </a:r>
                      <a:endParaRPr lang="es-ES" sz="1100" b="1" i="0" u="none" strike="noStrike" dirty="0">
                        <a:solidFill>
                          <a:srgbClr val="FFFFFF"/>
                        </a:solidFill>
                        <a:latin typeface="Calibri" pitchFamily="34" charset="0"/>
                      </a:endParaRP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gridSpan="2">
                  <a:txBody>
                    <a:bodyPr/>
                    <a:lstStyle/>
                    <a:p>
                      <a:pPr algn="ctr" fontAlgn="ctr"/>
                      <a:r>
                        <a:rPr lang="es-ES" sz="1100" b="1" i="0" u="none" strike="noStrike" dirty="0" smtClean="0">
                          <a:solidFill>
                            <a:srgbClr val="FFFFFF"/>
                          </a:solidFill>
                          <a:latin typeface="Calibri" pitchFamily="34" charset="0"/>
                        </a:rPr>
                        <a:t>Ene-Sep’13</a:t>
                      </a:r>
                      <a:endParaRPr lang="es-ES" sz="1100" b="1" i="0" u="none" strike="noStrike" dirty="0">
                        <a:solidFill>
                          <a:srgbClr val="FFFFFF"/>
                        </a:solidFill>
                        <a:latin typeface="Calibri" pitchFamily="34" charset="0"/>
                      </a:endParaRP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gridSpan="2">
                  <a:txBody>
                    <a:bodyPr/>
                    <a:lstStyle/>
                    <a:p>
                      <a:pPr algn="ctr" fontAlgn="ctr"/>
                      <a:r>
                        <a:rPr lang="es-ES" sz="1100" b="1" i="0" u="none" strike="noStrike" dirty="0" smtClean="0">
                          <a:solidFill>
                            <a:srgbClr val="FFFFFF"/>
                          </a:solidFill>
                          <a:latin typeface="Calibri" pitchFamily="34" charset="0"/>
                        </a:rPr>
                        <a:t>Ene-Sep’14</a:t>
                      </a:r>
                      <a:endParaRPr lang="es-ES" sz="1100" b="1" i="0" u="none" strike="noStrike" dirty="0">
                        <a:solidFill>
                          <a:srgbClr val="FFFFFF"/>
                        </a:solidFill>
                        <a:latin typeface="Calibri" pitchFamily="34" charset="0"/>
                      </a:endParaRP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gridSpan="2">
                  <a:txBody>
                    <a:bodyPr/>
                    <a:lstStyle/>
                    <a:p>
                      <a:pPr algn="ctr" fontAlgn="ctr"/>
                      <a:r>
                        <a:rPr lang="es-ES" sz="1100" b="1" i="0" u="none" strike="noStrike" dirty="0" smtClean="0">
                          <a:solidFill>
                            <a:srgbClr val="FFFFFF"/>
                          </a:solidFill>
                          <a:latin typeface="Calibri" pitchFamily="34" charset="0"/>
                        </a:rPr>
                        <a:t>Ene-Sep’15</a:t>
                      </a:r>
                      <a:endParaRPr lang="es-ES" sz="1100" b="1" i="0" u="none" strike="noStrike" dirty="0">
                        <a:solidFill>
                          <a:srgbClr val="FFFFFF"/>
                        </a:solidFill>
                        <a:latin typeface="Calibri" pitchFamily="34" charset="0"/>
                      </a:endParaRP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gridSpan="2">
                  <a:txBody>
                    <a:bodyPr/>
                    <a:lstStyle/>
                    <a:p>
                      <a:pPr algn="ctr" fontAlgn="ctr"/>
                      <a:r>
                        <a:rPr lang="es-ES" sz="1100" b="1" i="0" u="none" strike="noStrike" dirty="0" smtClean="0">
                          <a:solidFill>
                            <a:srgbClr val="FFFFFF"/>
                          </a:solidFill>
                          <a:latin typeface="Calibri" pitchFamily="34" charset="0"/>
                        </a:rPr>
                        <a:t>Ene-Sep’16</a:t>
                      </a:r>
                      <a:endParaRPr lang="es-ES" sz="1100" b="1" i="0" u="none" strike="noStrike" dirty="0">
                        <a:solidFill>
                          <a:srgbClr val="FFFFFF"/>
                        </a:solidFill>
                        <a:latin typeface="Calibri" pitchFamily="34" charset="0"/>
                      </a:endParaRP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200" b="1" i="0" u="none" strike="noStrike" dirty="0">
                        <a:solidFill>
                          <a:srgbClr val="FFFFFF"/>
                        </a:solidFill>
                        <a:latin typeface="Calibri" pitchFamily="34" charset="0"/>
                      </a:endParaRP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gridSpan="2">
                  <a:txBody>
                    <a:bodyPr/>
                    <a:lstStyle/>
                    <a:p>
                      <a:pPr algn="ctr" fontAlgn="ctr"/>
                      <a:r>
                        <a:rPr lang="es-ES" sz="1100" b="1" i="0" u="none" strike="noStrike" dirty="0" smtClean="0">
                          <a:solidFill>
                            <a:srgbClr val="FFFFFF"/>
                          </a:solidFill>
                          <a:latin typeface="Calibri" pitchFamily="34" charset="0"/>
                        </a:rPr>
                        <a:t>Ene- Sep’17</a:t>
                      </a:r>
                      <a:endParaRPr lang="es-ES" sz="1100" b="1" i="0" u="none" strike="noStrike" dirty="0">
                        <a:solidFill>
                          <a:srgbClr val="FFFFFF"/>
                        </a:solidFill>
                        <a:latin typeface="Calibri" pitchFamily="34" charset="0"/>
                      </a:endParaRP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200" b="1" i="0" u="none" strike="noStrike" dirty="0">
                        <a:solidFill>
                          <a:srgbClr val="FFFFFF"/>
                        </a:solidFill>
                        <a:latin typeface="Calibri" pitchFamily="34" charset="0"/>
                      </a:endParaRP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extLst>
                  <a:ext uri="{0D108BD9-81ED-4DB2-BD59-A6C34878D82A}">
                    <a16:rowId xmlns="" xmlns:a16="http://schemas.microsoft.com/office/drawing/2014/main" val="10000"/>
                  </a:ext>
                </a:extLst>
              </a:tr>
              <a:tr h="432000">
                <a:tc vMerge="1">
                  <a:txBody>
                    <a:bodyPr/>
                    <a:lstStyle/>
                    <a:p>
                      <a:endParaRPr lang="es-ES"/>
                    </a:p>
                  </a:txBody>
                  <a:tcPr/>
                </a:tc>
                <a:tc>
                  <a:txBody>
                    <a:bodyPr/>
                    <a:lstStyle/>
                    <a:p>
                      <a:pPr algn="ctr" fontAlgn="ctr"/>
                      <a:r>
                        <a:rPr lang="es-ES" sz="1100" b="1" i="0" u="none" strike="noStrike" dirty="0">
                          <a:solidFill>
                            <a:srgbClr val="FFFFFF"/>
                          </a:solidFill>
                          <a:latin typeface="Calibri" pitchFamily="34" charset="0"/>
                          <a:cs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 xmlns:a16="http://schemas.microsoft.com/office/drawing/2014/main" val="10001"/>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28,406</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33,830</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36,474</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33,523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37,573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45,003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02"/>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11,833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17.9%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12,329</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12,665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10,444</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14,963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15,663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03"/>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8,681</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13.1%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9,396</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9,193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8,262</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11,665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12,445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04"/>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4,959</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5,182</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5,642</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5,036</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7,211</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8,335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05"/>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3,808</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3,717</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3,697</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3,949</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4,873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6,170</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06"/>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2,106</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2,660</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3,054</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3,007</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3,758</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4,315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07"/>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1,427</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1,381</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1,536</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1,720</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1,935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3,555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08"/>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1,219</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1,374</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1,670</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1,321</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1,813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2,395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09"/>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554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754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994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882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1,430</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1,157</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10"/>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869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795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950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1,044</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1,374</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1,827</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11"/>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497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543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638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12"/>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365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529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826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13"/>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172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14"/>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216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15"/>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174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302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268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470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a:solidFill>
                            <a:srgbClr val="000000"/>
                          </a:solidFill>
                          <a:latin typeface="Calibri" pitchFamily="34" charset="0"/>
                          <a:ea typeface="+mn-ea"/>
                          <a:cs typeface="Calibri" pitchFamily="34" charset="0"/>
                        </a:rPr>
                        <a:t>516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16"/>
                  </a:ext>
                </a:extLst>
              </a:tr>
              <a:tr h="215045">
                <a:tc>
                  <a:txBody>
                    <a:bodyPr/>
                    <a:lstStyle/>
                    <a:p>
                      <a:pPr algn="ctr" fontAlgn="ctr"/>
                      <a:r>
                        <a:rPr lang="es-MX" sz="1100" b="1" i="0" u="none" strike="noStrike" dirty="0">
                          <a:solidFill>
                            <a:srgbClr val="000000"/>
                          </a:solidFill>
                          <a:latin typeface="Calibri" pitchFamily="34" charset="0"/>
                          <a:cs typeface="Calibri" pitchFamily="34" charset="0"/>
                        </a:rPr>
                        <a:t>16 o más</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a:solidFill>
                            <a:srgbClr val="000000"/>
                          </a:solidFill>
                          <a:latin typeface="Calibri" pitchFamily="34" charset="0"/>
                          <a:ea typeface="+mn-ea"/>
                          <a:cs typeface="Calibri" pitchFamily="34" charset="0"/>
                        </a:rPr>
                        <a:t>969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1,693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2.3%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1,507</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1.9%</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1,049</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1.5%</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1,600</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1.8%</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2,424</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MX" sz="1100" b="1" i="0" u="none" strike="noStrike" kern="1200" dirty="0" smtClean="0">
                          <a:solidFill>
                            <a:srgbClr val="000000"/>
                          </a:solidFill>
                          <a:latin typeface="Calibri" pitchFamily="34" charset="0"/>
                          <a:ea typeface="+mn-ea"/>
                          <a:cs typeface="Calibri" pitchFamily="34" charset="0"/>
                        </a:rPr>
                        <a:t>2.3%</a:t>
                      </a:r>
                      <a:endParaRPr lang="es-MX" sz="1100" b="1" i="0" u="none" strike="noStrike" kern="1200" dirty="0">
                        <a:solidFill>
                          <a:srgbClr val="000000"/>
                        </a:solidFill>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 xmlns:a16="http://schemas.microsoft.com/office/drawing/2014/main" val="10017"/>
                  </a:ext>
                </a:extLst>
              </a:tr>
              <a:tr h="215045">
                <a:tc>
                  <a:txBody>
                    <a:bodyPr/>
                    <a:lstStyle/>
                    <a:p>
                      <a:pPr algn="ctr" fontAlgn="b"/>
                      <a:r>
                        <a:rPr lang="es-MX" sz="1100" b="1" i="0" u="none" strike="noStrike" dirty="0">
                          <a:solidFill>
                            <a:schemeClr val="bg1"/>
                          </a:solidFill>
                          <a:latin typeface="Calibri" pitchFamily="34" charset="0"/>
                          <a:cs typeface="Calibri" pitchFamily="34" charset="0"/>
                        </a:rPr>
                        <a:t> Total</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66,115</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100%</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74,675</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100%</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78,876</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100%</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71,863</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100%</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90,573</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100%</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106,225</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Calibri" pitchFamily="34" charset="0"/>
                        </a:rPr>
                        <a:t>100%</a:t>
                      </a:r>
                      <a:endParaRPr lang="es-MX" sz="1100" b="1" i="0" u="none" strike="noStrike" kern="1200" dirty="0">
                        <a:solidFill>
                          <a:schemeClr val="bg1"/>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 xmlns:a16="http://schemas.microsoft.com/office/drawing/2014/main" val="10018"/>
                  </a:ext>
                </a:extLst>
              </a:tr>
            </a:tbl>
          </a:graphicData>
        </a:graphic>
      </p:graphicFrame>
    </p:spTree>
    <p:extLst>
      <p:ext uri="{BB962C8B-B14F-4D97-AF65-F5344CB8AC3E}">
        <p14:creationId xmlns:p14="http://schemas.microsoft.com/office/powerpoint/2010/main" val="3389325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37</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2.5.3 Tiempo promedio de respuesta de acuerdo al número de preguntas que comprende la solicitud de información</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13 CuadroTexto"/>
          <p:cNvSpPr txBox="1"/>
          <p:nvPr/>
        </p:nvSpPr>
        <p:spPr>
          <a:xfrm>
            <a:off x="1043608" y="1052736"/>
            <a:ext cx="7167612" cy="892552"/>
          </a:xfrm>
          <a:prstGeom prst="rect">
            <a:avLst/>
          </a:prstGeom>
          <a:solidFill>
            <a:schemeClr val="bg1"/>
          </a:solidFill>
          <a:ln>
            <a:noFill/>
          </a:ln>
        </p:spPr>
        <p:txBody>
          <a:bodyPr wrap="square" rtlCol="0">
            <a:spAutoFit/>
          </a:bodyPr>
          <a:lstStyle/>
          <a:p>
            <a:pPr algn="ctr"/>
            <a:r>
              <a:rPr lang="es-MX" sz="1300" b="1" dirty="0">
                <a:latin typeface="Calibri" pitchFamily="34" charset="0"/>
              </a:rPr>
              <a:t>Promedio de días hábiles transcurridos por número de preguntas que comprende la solicitud</a:t>
            </a:r>
          </a:p>
          <a:p>
            <a:pPr algn="ctr"/>
            <a:r>
              <a:rPr lang="es-MX" sz="1300" b="1" i="1" dirty="0">
                <a:latin typeface="Calibri" pitchFamily="34" charset="0"/>
              </a:rPr>
              <a:t>(Sólo solicitudes “Tramitadas y atendidas</a:t>
            </a:r>
            <a:r>
              <a:rPr lang="es-MX" sz="1300" b="1" i="1" dirty="0" smtClean="0">
                <a:latin typeface="Calibri" pitchFamily="34" charset="0"/>
              </a:rPr>
              <a:t>”)</a:t>
            </a:r>
            <a:endParaRPr lang="es-MX" sz="1300" b="1" i="1" dirty="0">
              <a:latin typeface="Calibri" pitchFamily="34" charset="0"/>
            </a:endParaRPr>
          </a:p>
          <a:p>
            <a:pPr algn="ctr"/>
            <a:endParaRPr lang="es-MX" sz="1300" b="1" i="1" u="sng" dirty="0">
              <a:latin typeface="Calibri" pitchFamily="34" charset="0"/>
            </a:endParaRPr>
          </a:p>
          <a:p>
            <a:pPr algn="ctr"/>
            <a:r>
              <a:rPr lang="es-MX" sz="1300" b="1" i="1" u="sng" dirty="0">
                <a:latin typeface="Calibri" pitchFamily="34" charset="0"/>
              </a:rPr>
              <a:t>PROMEDIO </a:t>
            </a:r>
            <a:r>
              <a:rPr lang="es-MX" sz="1300" b="1" i="1" u="sng" dirty="0" smtClean="0">
                <a:latin typeface="Calibri" pitchFamily="34" charset="0"/>
              </a:rPr>
              <a:t>Ene-Sep’2017: 7.1</a:t>
            </a:r>
            <a:endParaRPr lang="es-MX" sz="1300" b="1" i="1" u="sng" dirty="0">
              <a:latin typeface="Calibri" pitchFamily="34" charset="0"/>
            </a:endParaRPr>
          </a:p>
        </p:txBody>
      </p:sp>
      <p:graphicFrame>
        <p:nvGraphicFramePr>
          <p:cNvPr id="9" name="Tabla 8"/>
          <p:cNvGraphicFramePr>
            <a:graphicFrameLocks noGrp="1"/>
          </p:cNvGraphicFramePr>
          <p:nvPr>
            <p:extLst/>
          </p:nvPr>
        </p:nvGraphicFramePr>
        <p:xfrm>
          <a:off x="604868" y="2017296"/>
          <a:ext cx="7920000" cy="4644000"/>
        </p:xfrm>
        <a:graphic>
          <a:graphicData uri="http://schemas.openxmlformats.org/drawingml/2006/table">
            <a:tbl>
              <a:tblPr>
                <a:tableStyleId>{5C22544A-7EE6-4342-B048-85BDC9FD1C3A}</a:tableStyleId>
              </a:tblPr>
              <a:tblGrid>
                <a:gridCol w="1440000">
                  <a:extLst>
                    <a:ext uri="{9D8B030D-6E8A-4147-A177-3AD203B41FA5}">
                      <a16:colId xmlns:a16="http://schemas.microsoft.com/office/drawing/2014/main" xmlns="" val="20000"/>
                    </a:ext>
                  </a:extLst>
                </a:gridCol>
                <a:gridCol w="1080000">
                  <a:extLst>
                    <a:ext uri="{9D8B030D-6E8A-4147-A177-3AD203B41FA5}">
                      <a16:colId xmlns:a16="http://schemas.microsoft.com/office/drawing/2014/main" xmlns="" val="20001"/>
                    </a:ext>
                  </a:extLst>
                </a:gridCol>
                <a:gridCol w="1080000">
                  <a:extLst>
                    <a:ext uri="{9D8B030D-6E8A-4147-A177-3AD203B41FA5}">
                      <a16:colId xmlns:a16="http://schemas.microsoft.com/office/drawing/2014/main" xmlns="" val="20002"/>
                    </a:ext>
                  </a:extLst>
                </a:gridCol>
                <a:gridCol w="1080000">
                  <a:extLst>
                    <a:ext uri="{9D8B030D-6E8A-4147-A177-3AD203B41FA5}">
                      <a16:colId xmlns:a16="http://schemas.microsoft.com/office/drawing/2014/main" xmlns="" val="20003"/>
                    </a:ext>
                  </a:extLst>
                </a:gridCol>
                <a:gridCol w="1080000">
                  <a:extLst>
                    <a:ext uri="{9D8B030D-6E8A-4147-A177-3AD203B41FA5}">
                      <a16:colId xmlns:a16="http://schemas.microsoft.com/office/drawing/2014/main" xmlns="" val="20004"/>
                    </a:ext>
                  </a:extLst>
                </a:gridCol>
                <a:gridCol w="1080000">
                  <a:extLst>
                    <a:ext uri="{9D8B030D-6E8A-4147-A177-3AD203B41FA5}">
                      <a16:colId xmlns:a16="http://schemas.microsoft.com/office/drawing/2014/main" xmlns="" val="20005"/>
                    </a:ext>
                  </a:extLst>
                </a:gridCol>
                <a:gridCol w="1080000">
                  <a:extLst>
                    <a:ext uri="{9D8B030D-6E8A-4147-A177-3AD203B41FA5}">
                      <a16:colId xmlns:a16="http://schemas.microsoft.com/office/drawing/2014/main" xmlns="" val="20006"/>
                    </a:ext>
                  </a:extLst>
                </a:gridCol>
              </a:tblGrid>
              <a:tr h="540000">
                <a:tc>
                  <a:txBody>
                    <a:bodyPr/>
                    <a:lstStyle/>
                    <a:p>
                      <a:pPr algn="ctr" fontAlgn="b"/>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t"/>
                      <a:r>
                        <a:rPr lang="es-MX" sz="1200" b="1" u="none" strike="noStrike" dirty="0">
                          <a:solidFill>
                            <a:schemeClr val="bg1"/>
                          </a:solidFill>
                          <a:effectLst/>
                          <a:latin typeface="Calibri" panose="020F0502020204030204" pitchFamily="34" charset="0"/>
                        </a:rPr>
                        <a:t>Una</a:t>
                      </a:r>
                    </a:p>
                    <a:p>
                      <a:pPr algn="ctr" fontAlgn="t"/>
                      <a:r>
                        <a:rPr lang="es-MX" sz="1200" b="1" u="none" strike="noStrike" dirty="0">
                          <a:solidFill>
                            <a:schemeClr val="bg1"/>
                          </a:solidFill>
                          <a:effectLst/>
                          <a:latin typeface="Calibri" panose="020F0502020204030204" pitchFamily="34" charset="0"/>
                        </a:rPr>
                        <a:t>pregunta</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fontAlgn="t"/>
                      <a:r>
                        <a:rPr lang="es-MX" sz="1200" b="1" u="none" strike="noStrike" dirty="0">
                          <a:solidFill>
                            <a:schemeClr val="bg1"/>
                          </a:solidFill>
                          <a:effectLst/>
                          <a:latin typeface="Calibri" panose="020F0502020204030204" pitchFamily="34" charset="0"/>
                        </a:rPr>
                        <a:t>Dos</a:t>
                      </a:r>
                    </a:p>
                    <a:p>
                      <a:pPr algn="ctr" fontAlgn="t"/>
                      <a:r>
                        <a:rPr lang="es-MX" sz="1200" b="1" u="none" strike="noStrike" dirty="0">
                          <a:solidFill>
                            <a:schemeClr val="bg1"/>
                          </a:solidFill>
                          <a:effectLst/>
                          <a:latin typeface="Calibri" panose="020F0502020204030204" pitchFamily="34" charset="0"/>
                        </a:rPr>
                        <a:t>preguntas</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fontAlgn="t"/>
                      <a:r>
                        <a:rPr lang="es-MX" sz="1200" b="1" u="none" strike="noStrike" dirty="0">
                          <a:solidFill>
                            <a:schemeClr val="bg1"/>
                          </a:solidFill>
                          <a:effectLst/>
                          <a:latin typeface="Calibri" panose="020F0502020204030204" pitchFamily="34" charset="0"/>
                        </a:rPr>
                        <a:t>Tres</a:t>
                      </a:r>
                    </a:p>
                    <a:p>
                      <a:pPr algn="ctr" fontAlgn="t"/>
                      <a:r>
                        <a:rPr lang="es-MX" sz="1200" b="1" u="none" strike="noStrike" dirty="0">
                          <a:solidFill>
                            <a:schemeClr val="bg1"/>
                          </a:solidFill>
                          <a:effectLst/>
                          <a:latin typeface="Calibri" panose="020F0502020204030204" pitchFamily="34" charset="0"/>
                        </a:rPr>
                        <a:t>preguntas</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fontAlgn="t"/>
                      <a:r>
                        <a:rPr lang="es-MX" sz="1200" b="1" u="none" strike="noStrike" dirty="0">
                          <a:solidFill>
                            <a:schemeClr val="bg1"/>
                          </a:solidFill>
                          <a:effectLst/>
                          <a:latin typeface="Calibri" panose="020F0502020204030204" pitchFamily="34" charset="0"/>
                        </a:rPr>
                        <a:t>Cuatro</a:t>
                      </a:r>
                    </a:p>
                    <a:p>
                      <a:pPr algn="ctr" fontAlgn="t"/>
                      <a:r>
                        <a:rPr lang="es-MX" sz="1200" b="1" u="none" strike="noStrike" dirty="0">
                          <a:solidFill>
                            <a:schemeClr val="bg1"/>
                          </a:solidFill>
                          <a:effectLst/>
                          <a:latin typeface="Calibri" panose="020F0502020204030204" pitchFamily="34" charset="0"/>
                        </a:rPr>
                        <a:t>preguntas</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fontAlgn="t"/>
                      <a:r>
                        <a:rPr lang="pt-BR" sz="1200" b="1" u="none" strike="noStrike" dirty="0">
                          <a:solidFill>
                            <a:schemeClr val="bg1"/>
                          </a:solidFill>
                          <a:effectLst/>
                          <a:latin typeface="Calibri" panose="020F0502020204030204" pitchFamily="34" charset="0"/>
                        </a:rPr>
                        <a:t>De cinco a 10 preguntas</a:t>
                      </a:r>
                      <a:endParaRPr lang="pt-BR"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fontAlgn="t"/>
                      <a:r>
                        <a:rPr lang="es-MX" sz="1200" b="1" u="none" strike="noStrike" dirty="0">
                          <a:solidFill>
                            <a:schemeClr val="bg1"/>
                          </a:solidFill>
                          <a:effectLst/>
                          <a:latin typeface="Calibri" panose="020F0502020204030204" pitchFamily="34" charset="0"/>
                        </a:rPr>
                        <a:t>Once o más preguntas</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r>
              <a:tr h="68400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s-MX" sz="1200" b="1" u="none" strike="noStrike" dirty="0" smtClean="0">
                          <a:solidFill>
                            <a:schemeClr val="bg1"/>
                          </a:solidFill>
                          <a:effectLst/>
                          <a:latin typeface="Calibri" panose="020F0502020204030204" pitchFamily="34" charset="0"/>
                        </a:rPr>
                        <a:t>Ene-Sep’17:</a:t>
                      </a:r>
                    </a:p>
                    <a:p>
                      <a:pPr marL="0" marR="0" indent="0" algn="ctr" defTabSz="914400" rtl="0" eaLnBrk="1" fontAlgn="b" latinLnBrk="0" hangingPunct="1">
                        <a:lnSpc>
                          <a:spcPct val="100000"/>
                        </a:lnSpc>
                        <a:spcBef>
                          <a:spcPts val="0"/>
                        </a:spcBef>
                        <a:spcAft>
                          <a:spcPts val="0"/>
                        </a:spcAft>
                        <a:buClrTx/>
                        <a:buSzTx/>
                        <a:buFontTx/>
                        <a:buNone/>
                        <a:tabLst/>
                        <a:defRPr/>
                      </a:pPr>
                      <a:r>
                        <a:rPr lang="es-MX" sz="1200" b="1" u="none" strike="noStrike" dirty="0" smtClean="0">
                          <a:solidFill>
                            <a:schemeClr val="bg1"/>
                          </a:solidFill>
                          <a:effectLst/>
                          <a:latin typeface="Calibri" panose="020F0502020204030204" pitchFamily="34" charset="0"/>
                        </a:rPr>
                        <a:t>94,734</a:t>
                      </a:r>
                      <a:br>
                        <a:rPr lang="es-MX" sz="1200" b="1" u="none" strike="noStrike" dirty="0" smtClean="0">
                          <a:solidFill>
                            <a:schemeClr val="bg1"/>
                          </a:solidFill>
                          <a:effectLst/>
                          <a:latin typeface="Calibri" panose="020F0502020204030204" pitchFamily="34" charset="0"/>
                        </a:rPr>
                      </a:br>
                      <a:r>
                        <a:rPr lang="es-MX" sz="1200" b="1" u="none" strike="noStrike" dirty="0" smtClean="0">
                          <a:solidFill>
                            <a:schemeClr val="bg1"/>
                          </a:solidFill>
                          <a:effectLst/>
                          <a:latin typeface="Calibri" panose="020F0502020204030204" pitchFamily="34" charset="0"/>
                        </a:rPr>
                        <a:t>solicitudes</a:t>
                      </a:r>
                      <a:endParaRPr lang="es-MX" sz="1200" b="1" i="0" u="none" strike="noStrike" dirty="0" smtClean="0">
                        <a:solidFill>
                          <a:schemeClr val="bg1"/>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6.7</a:t>
                      </a:r>
                      <a:endParaRPr lang="es-MX" sz="1200" b="1" i="0" u="none" strike="noStrike" kern="1200" dirty="0">
                        <a:solidFill>
                          <a:srgbClr val="010205"/>
                        </a:solidFill>
                        <a:effectLst/>
                        <a:latin typeface="+mn-lt"/>
                        <a:ea typeface="+mn-ea"/>
                        <a:cs typeface="+mn-cs"/>
                      </a:endParaRPr>
                    </a:p>
                  </a:txBody>
                  <a:tcPr marL="9525" marR="9525" marT="9525"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7.1</a:t>
                      </a:r>
                      <a:endParaRPr lang="es-MX" sz="1200" b="1" i="0" u="none" strike="noStrike" kern="1200" dirty="0">
                        <a:solidFill>
                          <a:srgbClr val="010205"/>
                        </a:solidFill>
                        <a:effectLst/>
                        <a:latin typeface="+mn-lt"/>
                        <a:ea typeface="+mn-ea"/>
                        <a:cs typeface="+mn-cs"/>
                      </a:endParaRPr>
                    </a:p>
                  </a:txBody>
                  <a:tcPr marL="9525" marR="9525" marT="9525"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7.2</a:t>
                      </a:r>
                      <a:endParaRPr lang="es-MX" sz="1200" b="1" i="0" u="none" strike="noStrike" kern="1200" dirty="0">
                        <a:solidFill>
                          <a:srgbClr val="010205"/>
                        </a:solidFill>
                        <a:effectLst/>
                        <a:latin typeface="+mn-lt"/>
                        <a:ea typeface="+mn-ea"/>
                        <a:cs typeface="+mn-cs"/>
                      </a:endParaRPr>
                    </a:p>
                  </a:txBody>
                  <a:tcPr marL="9525" marR="9525" marT="9525"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7.3</a:t>
                      </a:r>
                      <a:endParaRPr lang="es-MX" sz="1200" b="1" i="0" u="none" strike="noStrike" kern="1200" dirty="0">
                        <a:solidFill>
                          <a:srgbClr val="010205"/>
                        </a:solidFill>
                        <a:effectLst/>
                        <a:latin typeface="+mn-lt"/>
                        <a:ea typeface="+mn-ea"/>
                        <a:cs typeface="+mn-cs"/>
                      </a:endParaRPr>
                    </a:p>
                  </a:txBody>
                  <a:tcPr marL="9525" marR="9525" marT="9525"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7.5</a:t>
                      </a:r>
                      <a:endParaRPr lang="es-MX" sz="1200" b="1" i="0" u="none" strike="noStrike" kern="1200" dirty="0">
                        <a:solidFill>
                          <a:srgbClr val="010205"/>
                        </a:solidFill>
                        <a:effectLst/>
                        <a:latin typeface="+mn-lt"/>
                        <a:ea typeface="+mn-ea"/>
                        <a:cs typeface="+mn-cs"/>
                      </a:endParaRPr>
                    </a:p>
                  </a:txBody>
                  <a:tcPr marL="9525" marR="9525" marT="9525"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8.0</a:t>
                      </a:r>
                      <a:endParaRPr lang="es-MX" sz="1200" b="1" i="0" u="none" strike="noStrike" kern="1200" dirty="0">
                        <a:solidFill>
                          <a:srgbClr val="010205"/>
                        </a:solidFill>
                        <a:effectLst/>
                        <a:latin typeface="+mn-lt"/>
                        <a:ea typeface="+mn-ea"/>
                        <a:cs typeface="+mn-cs"/>
                      </a:endParaRPr>
                    </a:p>
                  </a:txBody>
                  <a:tcPr marL="9525" marR="9525" marT="9525"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0"/>
                  </a:ext>
                </a:extLst>
              </a:tr>
              <a:tr h="68400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s-MX" sz="1200" b="1" u="none" strike="noStrike" dirty="0" smtClean="0">
                          <a:solidFill>
                            <a:schemeClr val="bg1"/>
                          </a:solidFill>
                          <a:effectLst/>
                          <a:latin typeface="Calibri" panose="020F0502020204030204" pitchFamily="34" charset="0"/>
                        </a:rPr>
                        <a:t>Ene-Sep’16</a:t>
                      </a:r>
                      <a:r>
                        <a:rPr lang="es-MX" sz="1200" b="1" u="none" strike="noStrike" dirty="0">
                          <a:solidFill>
                            <a:schemeClr val="bg1"/>
                          </a:solidFill>
                          <a:effectLst/>
                          <a:latin typeface="Calibri" panose="020F0502020204030204" pitchFamily="34" charset="0"/>
                        </a:rPr>
                        <a:t>:</a:t>
                      </a:r>
                    </a:p>
                    <a:p>
                      <a:pPr marL="0" marR="0" indent="0" algn="ctr" defTabSz="914400" rtl="0" eaLnBrk="1" fontAlgn="b" latinLnBrk="0" hangingPunct="1">
                        <a:lnSpc>
                          <a:spcPct val="100000"/>
                        </a:lnSpc>
                        <a:spcBef>
                          <a:spcPts val="0"/>
                        </a:spcBef>
                        <a:spcAft>
                          <a:spcPts val="0"/>
                        </a:spcAft>
                        <a:buClrTx/>
                        <a:buSzTx/>
                        <a:buFontTx/>
                        <a:buNone/>
                        <a:tabLst/>
                        <a:defRPr/>
                      </a:pPr>
                      <a:r>
                        <a:rPr lang="es-MX" sz="1200" b="1" u="none" strike="noStrike" dirty="0" smtClean="0">
                          <a:solidFill>
                            <a:schemeClr val="bg1"/>
                          </a:solidFill>
                          <a:effectLst/>
                          <a:latin typeface="Calibri" panose="020F0502020204030204" pitchFamily="34" charset="0"/>
                        </a:rPr>
                        <a:t>81,829</a:t>
                      </a:r>
                      <a:r>
                        <a:rPr lang="es-MX" sz="1200" b="1" u="none" strike="noStrike" dirty="0">
                          <a:solidFill>
                            <a:schemeClr val="bg1"/>
                          </a:solidFill>
                          <a:effectLst/>
                          <a:latin typeface="Calibri" panose="020F0502020204030204" pitchFamily="34" charset="0"/>
                        </a:rPr>
                        <a:t/>
                      </a:r>
                      <a:br>
                        <a:rPr lang="es-MX" sz="1200" b="1" u="none" strike="noStrike" dirty="0">
                          <a:solidFill>
                            <a:schemeClr val="bg1"/>
                          </a:solidFill>
                          <a:effectLst/>
                          <a:latin typeface="Calibri" panose="020F0502020204030204" pitchFamily="34" charset="0"/>
                        </a:rPr>
                      </a:br>
                      <a:r>
                        <a:rPr lang="es-MX" sz="1200" b="1" u="none" strike="noStrike" dirty="0">
                          <a:solidFill>
                            <a:schemeClr val="bg1"/>
                          </a:solidFill>
                          <a:effectLst/>
                          <a:latin typeface="Calibri" panose="020F0502020204030204" pitchFamily="34" charset="0"/>
                        </a:rPr>
                        <a:t>solicitudes</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rgbClr val="010205"/>
                          </a:solidFill>
                          <a:effectLst/>
                          <a:latin typeface="+mn-lt"/>
                        </a:rPr>
                        <a:t>7.4</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7.9</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8.4</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8.3</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8.6</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9.0</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2621025653"/>
                  </a:ext>
                </a:extLst>
              </a:tr>
              <a:tr h="68400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s-MX" sz="1200" b="1" u="none" strike="noStrike" dirty="0" smtClean="0">
                          <a:solidFill>
                            <a:schemeClr val="bg1"/>
                          </a:solidFill>
                          <a:effectLst/>
                          <a:latin typeface="Calibri" panose="020F0502020204030204" pitchFamily="34" charset="0"/>
                        </a:rPr>
                        <a:t>Ene-Sep’15:</a:t>
                      </a:r>
                    </a:p>
                    <a:p>
                      <a:pPr marL="0" marR="0" indent="0" algn="ctr" defTabSz="914400" rtl="0" eaLnBrk="1" fontAlgn="b" latinLnBrk="0" hangingPunct="1">
                        <a:lnSpc>
                          <a:spcPct val="100000"/>
                        </a:lnSpc>
                        <a:spcBef>
                          <a:spcPts val="0"/>
                        </a:spcBef>
                        <a:spcAft>
                          <a:spcPts val="0"/>
                        </a:spcAft>
                        <a:buClrTx/>
                        <a:buSzTx/>
                        <a:buFontTx/>
                        <a:buNone/>
                        <a:tabLst/>
                        <a:defRPr/>
                      </a:pPr>
                      <a:r>
                        <a:rPr lang="es-MX" sz="1200" b="1" u="none" strike="noStrike" dirty="0" smtClean="0">
                          <a:solidFill>
                            <a:schemeClr val="bg1"/>
                          </a:solidFill>
                          <a:effectLst/>
                          <a:latin typeface="Calibri" panose="020F0502020204030204" pitchFamily="34" charset="0"/>
                        </a:rPr>
                        <a:t>64,328</a:t>
                      </a:r>
                    </a:p>
                    <a:p>
                      <a:pPr marL="0" marR="0" indent="0" algn="ctr" defTabSz="914400" rtl="0" eaLnBrk="1" fontAlgn="b" latinLnBrk="0" hangingPunct="1">
                        <a:lnSpc>
                          <a:spcPct val="100000"/>
                        </a:lnSpc>
                        <a:spcBef>
                          <a:spcPts val="0"/>
                        </a:spcBef>
                        <a:spcAft>
                          <a:spcPts val="0"/>
                        </a:spcAft>
                        <a:buClrTx/>
                        <a:buSzTx/>
                        <a:buFontTx/>
                        <a:buNone/>
                        <a:tabLst/>
                        <a:defRPr/>
                      </a:pPr>
                      <a:r>
                        <a:rPr lang="es-MX" sz="1200" b="1" u="none" strike="noStrike" dirty="0" smtClean="0">
                          <a:solidFill>
                            <a:schemeClr val="bg1"/>
                          </a:solidFill>
                          <a:effectLst/>
                          <a:latin typeface="Calibri" panose="020F0502020204030204" pitchFamily="34" charset="0"/>
                        </a:rPr>
                        <a:t>solicitudes</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rgbClr val="010205"/>
                          </a:solidFill>
                          <a:effectLst/>
                          <a:latin typeface="+mn-lt"/>
                        </a:rPr>
                        <a:t>7.4</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7.9</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8.5</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8.2</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8.5</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mn-lt"/>
                        </a:rPr>
                        <a:t>9.3</a:t>
                      </a:r>
                      <a:endParaRPr lang="es-MX" sz="1200" b="1" i="0" u="none" strike="noStrike" dirty="0">
                        <a:solidFill>
                          <a:srgbClr val="010205"/>
                        </a:solidFill>
                        <a:effectLst/>
                        <a:latin typeface="+mn-lt"/>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1"/>
                  </a:ext>
                </a:extLst>
              </a:tr>
              <a:tr h="68400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s-MX" sz="1200" b="1" u="none" strike="noStrike" dirty="0" smtClean="0">
                          <a:solidFill>
                            <a:schemeClr val="bg1"/>
                          </a:solidFill>
                          <a:effectLst/>
                          <a:latin typeface="Calibri" panose="020F0502020204030204" pitchFamily="34" charset="0"/>
                        </a:rPr>
                        <a:t>Ene-Sep’14:</a:t>
                      </a:r>
                    </a:p>
                    <a:p>
                      <a:pPr marL="0" marR="0" indent="0" algn="ctr" defTabSz="914400" rtl="0" eaLnBrk="1" fontAlgn="b" latinLnBrk="0" hangingPunct="1">
                        <a:lnSpc>
                          <a:spcPct val="100000"/>
                        </a:lnSpc>
                        <a:spcBef>
                          <a:spcPts val="0"/>
                        </a:spcBef>
                        <a:spcAft>
                          <a:spcPts val="0"/>
                        </a:spcAft>
                        <a:buClrTx/>
                        <a:buSzTx/>
                        <a:buFontTx/>
                        <a:buNone/>
                        <a:tabLst/>
                        <a:defRPr/>
                      </a:pPr>
                      <a:r>
                        <a:rPr lang="es-MX" sz="1200" b="1" u="none" strike="noStrike" dirty="0" smtClean="0">
                          <a:solidFill>
                            <a:schemeClr val="bg1"/>
                          </a:solidFill>
                          <a:effectLst/>
                          <a:latin typeface="Calibri" panose="020F0502020204030204" pitchFamily="34" charset="0"/>
                        </a:rPr>
                        <a:t>69,777</a:t>
                      </a:r>
                      <a:br>
                        <a:rPr lang="es-MX" sz="1200" b="1" u="none" strike="noStrike" dirty="0" smtClean="0">
                          <a:solidFill>
                            <a:schemeClr val="bg1"/>
                          </a:solidFill>
                          <a:effectLst/>
                          <a:latin typeface="Calibri" panose="020F0502020204030204" pitchFamily="34" charset="0"/>
                        </a:rPr>
                      </a:br>
                      <a:r>
                        <a:rPr lang="es-MX" sz="1200" b="1" u="none" strike="noStrike" dirty="0" smtClean="0">
                          <a:solidFill>
                            <a:schemeClr val="bg1"/>
                          </a:solidFill>
                          <a:effectLst/>
                          <a:latin typeface="Calibri" panose="020F0502020204030204" pitchFamily="34" charset="0"/>
                        </a:rPr>
                        <a:t>solicitudes</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7.1</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7.9</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8.0</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8.2</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8.2</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8.8</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2"/>
                  </a:ext>
                </a:extLst>
              </a:tr>
              <a:tr h="684000">
                <a:tc>
                  <a:txBody>
                    <a:bodyPr/>
                    <a:lstStyle/>
                    <a:p>
                      <a:pPr algn="ctr" fontAlgn="b"/>
                      <a:r>
                        <a:rPr lang="es-MX" sz="1200" b="1" u="none" strike="noStrike" dirty="0" smtClean="0">
                          <a:solidFill>
                            <a:schemeClr val="bg1"/>
                          </a:solidFill>
                          <a:effectLst/>
                          <a:latin typeface="Calibri" panose="020F0502020204030204" pitchFamily="34" charset="0"/>
                        </a:rPr>
                        <a:t>Ene-Sep’13:</a:t>
                      </a:r>
                    </a:p>
                    <a:p>
                      <a:pPr algn="ctr" fontAlgn="b"/>
                      <a:r>
                        <a:rPr lang="es-MX" sz="1200" b="1" u="none" strike="noStrike" dirty="0" smtClean="0">
                          <a:solidFill>
                            <a:schemeClr val="bg1"/>
                          </a:solidFill>
                          <a:effectLst/>
                          <a:latin typeface="Calibri" panose="020F0502020204030204" pitchFamily="34" charset="0"/>
                        </a:rPr>
                        <a:t>66,801</a:t>
                      </a:r>
                      <a:r>
                        <a:rPr lang="es-MX" sz="1200" b="1" u="none" strike="noStrike" dirty="0">
                          <a:solidFill>
                            <a:schemeClr val="bg1"/>
                          </a:solidFill>
                          <a:effectLst/>
                          <a:latin typeface="Calibri" panose="020F0502020204030204" pitchFamily="34" charset="0"/>
                        </a:rPr>
                        <a:t/>
                      </a:r>
                      <a:br>
                        <a:rPr lang="es-MX" sz="1200" b="1" u="none" strike="noStrike" dirty="0">
                          <a:solidFill>
                            <a:schemeClr val="bg1"/>
                          </a:solidFill>
                          <a:effectLst/>
                          <a:latin typeface="Calibri" panose="020F0502020204030204" pitchFamily="34" charset="0"/>
                        </a:rPr>
                      </a:br>
                      <a:r>
                        <a:rPr lang="es-MX" sz="1200" b="1" u="none" strike="noStrike" dirty="0" smtClean="0">
                          <a:solidFill>
                            <a:schemeClr val="bg1"/>
                          </a:solidFill>
                          <a:effectLst/>
                          <a:latin typeface="Calibri" panose="020F0502020204030204" pitchFamily="34" charset="0"/>
                        </a:rPr>
                        <a:t>solicitudes</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7.5</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7.9</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8.3</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8.3</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8.3</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9.3</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3"/>
                  </a:ext>
                </a:extLst>
              </a:tr>
              <a:tr h="684000">
                <a:tc>
                  <a:txBody>
                    <a:bodyPr/>
                    <a:lstStyle/>
                    <a:p>
                      <a:pPr algn="ctr" fontAlgn="b"/>
                      <a:r>
                        <a:rPr lang="es-MX" sz="1200" b="1" u="none" strike="noStrike" dirty="0" smtClean="0">
                          <a:solidFill>
                            <a:schemeClr val="bg1"/>
                          </a:solidFill>
                          <a:effectLst/>
                          <a:latin typeface="Calibri" panose="020F0502020204030204" pitchFamily="34" charset="0"/>
                        </a:rPr>
                        <a:t>Ene-Sep’12:</a:t>
                      </a:r>
                    </a:p>
                    <a:p>
                      <a:pPr algn="ctr" fontAlgn="b"/>
                      <a:r>
                        <a:rPr lang="es-MX" sz="1200" b="1" u="none" strike="noStrike" dirty="0" smtClean="0">
                          <a:solidFill>
                            <a:schemeClr val="bg1"/>
                          </a:solidFill>
                          <a:effectLst/>
                          <a:latin typeface="Calibri" panose="020F0502020204030204" pitchFamily="34" charset="0"/>
                        </a:rPr>
                        <a:t>59,482</a:t>
                      </a:r>
                      <a:r>
                        <a:rPr lang="es-MX" sz="1200" b="1" u="none" strike="noStrike" dirty="0">
                          <a:solidFill>
                            <a:schemeClr val="bg1"/>
                          </a:solidFill>
                          <a:effectLst/>
                          <a:latin typeface="Calibri" panose="020F0502020204030204" pitchFamily="34" charset="0"/>
                        </a:rPr>
                        <a:t/>
                      </a:r>
                      <a:br>
                        <a:rPr lang="es-MX" sz="1200" b="1" u="none" strike="noStrike" dirty="0">
                          <a:solidFill>
                            <a:schemeClr val="bg1"/>
                          </a:solidFill>
                          <a:effectLst/>
                          <a:latin typeface="Calibri" panose="020F0502020204030204" pitchFamily="34" charset="0"/>
                        </a:rPr>
                      </a:br>
                      <a:r>
                        <a:rPr lang="es-MX" sz="1200" b="1" u="none" strike="noStrike" dirty="0">
                          <a:solidFill>
                            <a:schemeClr val="bg1"/>
                          </a:solidFill>
                          <a:effectLst/>
                          <a:latin typeface="Calibri" panose="020F0502020204030204" pitchFamily="34" charset="0"/>
                        </a:rPr>
                        <a:t>solicitudes</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6.9</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7.5</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7.9</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7.8</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7.7</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200" b="1" i="0" u="none" strike="noStrike" kern="1200" dirty="0" smtClean="0">
                          <a:solidFill>
                            <a:srgbClr val="010205"/>
                          </a:solidFill>
                          <a:effectLst/>
                          <a:latin typeface="+mn-lt"/>
                          <a:ea typeface="+mn-ea"/>
                          <a:cs typeface="+mn-cs"/>
                        </a:rPr>
                        <a:t>8.5</a:t>
                      </a:r>
                      <a:endParaRPr lang="es-MX" sz="1200" b="1" i="0" u="none" strike="noStrike" kern="1200" dirty="0">
                        <a:solidFill>
                          <a:srgbClr val="010205"/>
                        </a:solidFill>
                        <a:effectLst/>
                        <a:latin typeface="+mn-lt"/>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2818889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38</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2.6 Temática de las solicitudes de información pública</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8" name="15 Gráfico"/>
          <p:cNvGraphicFramePr/>
          <p:nvPr>
            <p:extLst/>
          </p:nvPr>
        </p:nvGraphicFramePr>
        <p:xfrm>
          <a:off x="611560" y="1052736"/>
          <a:ext cx="7992888" cy="58052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748465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39</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2.7 Área de interés del solicitante</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5" name="5 Tabla"/>
          <p:cNvGraphicFramePr>
            <a:graphicFrameLocks noGrp="1"/>
          </p:cNvGraphicFramePr>
          <p:nvPr>
            <p:extLst>
              <p:ext uri="{D42A27DB-BD31-4B8C-83A1-F6EECF244321}">
                <p14:modId xmlns:p14="http://schemas.microsoft.com/office/powerpoint/2010/main" val="1903490260"/>
              </p:ext>
            </p:extLst>
          </p:nvPr>
        </p:nvGraphicFramePr>
        <p:xfrm>
          <a:off x="183706" y="1010484"/>
          <a:ext cx="8784000" cy="5776831"/>
        </p:xfrm>
        <a:graphic>
          <a:graphicData uri="http://schemas.openxmlformats.org/drawingml/2006/table">
            <a:tbl>
              <a:tblPr>
                <a:tableStyleId>{5C22544A-7EE6-4342-B048-85BDC9FD1C3A}</a:tableStyleId>
              </a:tblPr>
              <a:tblGrid>
                <a:gridCol w="2736000">
                  <a:extLst>
                    <a:ext uri="{9D8B030D-6E8A-4147-A177-3AD203B41FA5}">
                      <a16:colId xmlns:a16="http://schemas.microsoft.com/office/drawing/2014/main" xmlns="" val="20000"/>
                    </a:ext>
                  </a:extLst>
                </a:gridCol>
                <a:gridCol w="504000">
                  <a:extLst>
                    <a:ext uri="{9D8B030D-6E8A-4147-A177-3AD203B41FA5}">
                      <a16:colId xmlns:a16="http://schemas.microsoft.com/office/drawing/2014/main" xmlns="" val="20001"/>
                    </a:ext>
                  </a:extLst>
                </a:gridCol>
                <a:gridCol w="504000">
                  <a:extLst>
                    <a:ext uri="{9D8B030D-6E8A-4147-A177-3AD203B41FA5}">
                      <a16:colId xmlns:a16="http://schemas.microsoft.com/office/drawing/2014/main" xmlns="" val="20002"/>
                    </a:ext>
                  </a:extLst>
                </a:gridCol>
                <a:gridCol w="504000">
                  <a:extLst>
                    <a:ext uri="{9D8B030D-6E8A-4147-A177-3AD203B41FA5}">
                      <a16:colId xmlns:a16="http://schemas.microsoft.com/office/drawing/2014/main" xmlns="" val="20003"/>
                    </a:ext>
                  </a:extLst>
                </a:gridCol>
                <a:gridCol w="504000">
                  <a:extLst>
                    <a:ext uri="{9D8B030D-6E8A-4147-A177-3AD203B41FA5}">
                      <a16:colId xmlns:a16="http://schemas.microsoft.com/office/drawing/2014/main" xmlns="" val="20004"/>
                    </a:ext>
                  </a:extLst>
                </a:gridCol>
                <a:gridCol w="504000">
                  <a:extLst>
                    <a:ext uri="{9D8B030D-6E8A-4147-A177-3AD203B41FA5}">
                      <a16:colId xmlns:a16="http://schemas.microsoft.com/office/drawing/2014/main" xmlns="" val="20005"/>
                    </a:ext>
                  </a:extLst>
                </a:gridCol>
                <a:gridCol w="504000">
                  <a:extLst>
                    <a:ext uri="{9D8B030D-6E8A-4147-A177-3AD203B41FA5}">
                      <a16:colId xmlns:a16="http://schemas.microsoft.com/office/drawing/2014/main" xmlns="" val="20006"/>
                    </a:ext>
                  </a:extLst>
                </a:gridCol>
                <a:gridCol w="504000">
                  <a:extLst>
                    <a:ext uri="{9D8B030D-6E8A-4147-A177-3AD203B41FA5}">
                      <a16:colId xmlns:a16="http://schemas.microsoft.com/office/drawing/2014/main" xmlns="" val="20007"/>
                    </a:ext>
                  </a:extLst>
                </a:gridCol>
                <a:gridCol w="504000">
                  <a:extLst>
                    <a:ext uri="{9D8B030D-6E8A-4147-A177-3AD203B41FA5}">
                      <a16:colId xmlns:a16="http://schemas.microsoft.com/office/drawing/2014/main" xmlns="" val="20008"/>
                    </a:ext>
                  </a:extLst>
                </a:gridCol>
                <a:gridCol w="504000">
                  <a:extLst>
                    <a:ext uri="{9D8B030D-6E8A-4147-A177-3AD203B41FA5}">
                      <a16:colId xmlns:a16="http://schemas.microsoft.com/office/drawing/2014/main" xmlns="" val="1633912752"/>
                    </a:ext>
                  </a:extLst>
                </a:gridCol>
                <a:gridCol w="504000">
                  <a:extLst>
                    <a:ext uri="{9D8B030D-6E8A-4147-A177-3AD203B41FA5}">
                      <a16:colId xmlns:a16="http://schemas.microsoft.com/office/drawing/2014/main" xmlns="" val="2329810827"/>
                    </a:ext>
                  </a:extLst>
                </a:gridCol>
                <a:gridCol w="504000"/>
                <a:gridCol w="504000"/>
              </a:tblGrid>
              <a:tr h="206192">
                <a:tc rowSpan="2">
                  <a:txBody>
                    <a:bodyPr/>
                    <a:lstStyle/>
                    <a:p>
                      <a:pPr algn="ctr" fontAlgn="ctr"/>
                      <a:r>
                        <a:rPr lang="es-MX" sz="1100" b="1" u="none" strike="noStrike" dirty="0">
                          <a:solidFill>
                            <a:schemeClr val="bg1"/>
                          </a:solidFill>
                          <a:effectLst/>
                          <a:latin typeface="Calibri" pitchFamily="34" charset="0"/>
                          <a:cs typeface="Calibri" pitchFamily="34" charset="0"/>
                        </a:rPr>
                        <a:t>Área</a:t>
                      </a:r>
                      <a:endParaRPr lang="es-MX" sz="1100" b="1" i="0" u="none" strike="noStrike" dirty="0">
                        <a:solidFill>
                          <a:schemeClr val="bg1"/>
                        </a:solidFill>
                        <a:effectLst/>
                        <a:latin typeface="Calibri" pitchFamily="34" charset="0"/>
                        <a:cs typeface="Calibri" pitchFamily="34" charset="0"/>
                      </a:endParaRPr>
                    </a:p>
                  </a:txBody>
                  <a:tcPr marL="1918" marR="1918" marT="191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Ene-Sep’12</a:t>
                      </a:r>
                      <a:endParaRPr lang="es-ES" sz="1100" b="1" i="0" u="none" strike="noStrike" dirty="0">
                        <a:solidFill>
                          <a:srgbClr val="FFFFFF"/>
                        </a:solidFill>
                        <a:latin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algn="ctr" fontAlgn="ctr"/>
                      <a:endParaRPr lang="es-MX" sz="1100" b="1" i="0" u="none" strike="noStrike" dirty="0">
                        <a:solidFill>
                          <a:schemeClr val="bg1"/>
                        </a:solidFill>
                        <a:effectLst/>
                        <a:latin typeface="Calibri" pitchFamily="34" charset="0"/>
                        <a:cs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Ene-Sep’13</a:t>
                      </a:r>
                      <a:endParaRPr lang="es-ES" sz="1100" b="1" i="0" u="none" strike="noStrike" dirty="0">
                        <a:solidFill>
                          <a:srgbClr val="FFFFFF"/>
                        </a:solidFill>
                        <a:latin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algn="ctr" fontAlgn="ctr"/>
                      <a:endParaRPr lang="es-MX" sz="1100" b="1" i="0" u="none" strike="noStrike" dirty="0">
                        <a:solidFill>
                          <a:schemeClr val="bg1"/>
                        </a:solidFill>
                        <a:effectLst/>
                        <a:latin typeface="Calibri" pitchFamily="34" charset="0"/>
                        <a:cs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Ene-Sep’14</a:t>
                      </a:r>
                      <a:endParaRPr lang="es-ES" sz="1100" b="1" i="0" u="none" strike="noStrike" dirty="0">
                        <a:solidFill>
                          <a:srgbClr val="FFFFFF"/>
                        </a:solidFill>
                        <a:latin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algn="ctr" fontAlgn="ctr"/>
                      <a:endParaRPr lang="es-MX" sz="1100" b="1" i="0" u="none" strike="noStrike" dirty="0">
                        <a:solidFill>
                          <a:schemeClr val="bg1"/>
                        </a:solidFill>
                        <a:effectLst/>
                        <a:latin typeface="Calibri" pitchFamily="34" charset="0"/>
                        <a:cs typeface="Calibri" pitchFamily="34" charset="0"/>
                      </a:endParaRPr>
                    </a:p>
                  </a:txBody>
                  <a:tcPr marL="1918" marR="1918" marT="1918" marB="0" anchor="ctr">
                    <a:lnL w="12700"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Ene-Sep’15</a:t>
                      </a:r>
                      <a:endParaRPr lang="es-ES" sz="1100" b="1" i="0" u="none" strike="noStrike" dirty="0">
                        <a:solidFill>
                          <a:srgbClr val="FFFFFF"/>
                        </a:solidFill>
                        <a:latin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algn="ctr" fontAlgn="ctr"/>
                      <a:endParaRPr lang="es-MX" sz="1100" b="1" i="0" u="none" strike="noStrike" dirty="0">
                        <a:solidFill>
                          <a:schemeClr val="bg1"/>
                        </a:solidFill>
                        <a:effectLst/>
                        <a:latin typeface="Calibri" pitchFamily="34" charset="0"/>
                        <a:cs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Ene-Sep’16</a:t>
                      </a:r>
                      <a:endParaRPr lang="es-ES" sz="1100" b="1" i="0" u="none" strike="noStrike" dirty="0">
                        <a:solidFill>
                          <a:srgbClr val="FFFFFF"/>
                        </a:solidFill>
                        <a:latin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200" b="1" i="0" u="none" strike="noStrike" dirty="0">
                        <a:solidFill>
                          <a:srgbClr val="FFFFFF"/>
                        </a:solidFill>
                        <a:latin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Ene-Sep’17</a:t>
                      </a:r>
                      <a:endParaRPr lang="es-ES" sz="1100" b="1" i="0" u="none" strike="noStrike" dirty="0">
                        <a:solidFill>
                          <a:srgbClr val="FFFFFF"/>
                        </a:solidFill>
                        <a:latin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200" b="1" i="0" u="none" strike="noStrike" dirty="0">
                        <a:solidFill>
                          <a:srgbClr val="FFFFFF"/>
                        </a:solidFill>
                        <a:latin typeface="Calibri"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0"/>
                  </a:ext>
                </a:extLst>
              </a:tr>
              <a:tr h="206192">
                <a:tc vMerge="1">
                  <a:txBody>
                    <a:bodyPr/>
                    <a:lstStyle/>
                    <a:p>
                      <a:pPr algn="l" fontAlgn="t"/>
                      <a:endParaRPr lang="es-MX" sz="1100" b="1" i="0" u="none" strike="noStrike" dirty="0">
                        <a:solidFill>
                          <a:schemeClr val="bg1"/>
                        </a:solidFill>
                        <a:effectLst/>
                        <a:latin typeface="Calibri" pitchFamily="34" charset="0"/>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SIP</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SIP</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SIP</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SIP</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SIP</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SIP</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100" b="1" i="0" u="none" strike="noStrike" dirty="0">
                          <a:solidFill>
                            <a:schemeClr val="bg1"/>
                          </a:solidFill>
                          <a:effectLst/>
                          <a:latin typeface="Calibri" pitchFamily="34" charset="0"/>
                          <a:cs typeface="Calibri" pitchFamily="34" charset="0"/>
                        </a:rPr>
                        <a:t>%</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1"/>
                  </a:ext>
                </a:extLst>
              </a:tr>
              <a:tr h="206192">
                <a:tc>
                  <a:txBody>
                    <a:bodyPr/>
                    <a:lstStyle/>
                    <a:p>
                      <a:pPr algn="l" fontAlgn="t"/>
                      <a:r>
                        <a:rPr lang="es-MX" sz="1100" b="1" i="0" u="none" strike="noStrike" dirty="0">
                          <a:solidFill>
                            <a:srgbClr val="000000"/>
                          </a:solidFill>
                          <a:effectLst/>
                          <a:latin typeface="Calibri" panose="020F0502020204030204" pitchFamily="34" charset="0"/>
                        </a:rPr>
                        <a:t>Actuación de Asociaciones Políticas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666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516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739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801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339534">
                <a:tc>
                  <a:txBody>
                    <a:bodyPr/>
                    <a:lstStyle/>
                    <a:p>
                      <a:pPr algn="l" fontAlgn="t"/>
                      <a:r>
                        <a:rPr lang="es-MX" sz="1100" b="1" i="0" u="none" strike="noStrike" dirty="0">
                          <a:solidFill>
                            <a:srgbClr val="000000"/>
                          </a:solidFill>
                          <a:effectLst/>
                          <a:latin typeface="Calibri" panose="020F0502020204030204" pitchFamily="34" charset="0"/>
                        </a:rPr>
                        <a:t>Control y vigilancia de recursos </a:t>
                      </a:r>
                      <a:r>
                        <a:rPr lang="es-MX" sz="1100" b="1" i="0" u="none" strike="noStrike" dirty="0" smtClean="0">
                          <a:solidFill>
                            <a:srgbClr val="000000"/>
                          </a:solidFill>
                          <a:effectLst/>
                          <a:latin typeface="Calibri" panose="020F0502020204030204" pitchFamily="34" charset="0"/>
                        </a:rPr>
                        <a:t>públicos</a:t>
                      </a:r>
                    </a:p>
                    <a:p>
                      <a:pPr algn="l" fontAlgn="t"/>
                      <a:r>
                        <a:rPr lang="es-MX" sz="1100" b="1" i="0" u="none" strike="noStrike" dirty="0" smtClean="0">
                          <a:solidFill>
                            <a:srgbClr val="000000"/>
                          </a:solidFill>
                          <a:effectLst/>
                          <a:latin typeface="Calibri" panose="020F0502020204030204" pitchFamily="34" charset="0"/>
                        </a:rPr>
                        <a:t>(</a:t>
                      </a:r>
                      <a:r>
                        <a:rPr lang="es-MX" sz="1100" b="1" i="0" u="none" strike="noStrike" dirty="0">
                          <a:solidFill>
                            <a:srgbClr val="000000"/>
                          </a:solidFill>
                          <a:effectLst/>
                          <a:latin typeface="Calibri" panose="020F0502020204030204" pitchFamily="34" charset="0"/>
                        </a:rPr>
                        <a:t>en general)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12,762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14,976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16,889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12,926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17,174</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20,242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206192">
                <a:tc>
                  <a:txBody>
                    <a:bodyPr/>
                    <a:lstStyle/>
                    <a:p>
                      <a:pPr algn="l" fontAlgn="t"/>
                      <a:r>
                        <a:rPr lang="es-MX" sz="1100" b="1" i="0" u="none" strike="noStrike" dirty="0">
                          <a:solidFill>
                            <a:srgbClr val="000000"/>
                          </a:solidFill>
                          <a:effectLst/>
                          <a:latin typeface="Calibri" panose="020F0502020204030204" pitchFamily="34" charset="0"/>
                        </a:rPr>
                        <a:t>Cultura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621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714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206192">
                <a:tc>
                  <a:txBody>
                    <a:bodyPr/>
                    <a:lstStyle/>
                    <a:p>
                      <a:pPr algn="l" fontAlgn="t"/>
                      <a:r>
                        <a:rPr lang="es-MX" sz="1100" b="1" i="0" u="none" strike="noStrike" dirty="0">
                          <a:solidFill>
                            <a:srgbClr val="000000"/>
                          </a:solidFill>
                          <a:effectLst/>
                          <a:latin typeface="Calibri" panose="020F0502020204030204" pitchFamily="34" charset="0"/>
                        </a:rPr>
                        <a:t>Deporte</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559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206192">
                <a:tc>
                  <a:txBody>
                    <a:bodyPr/>
                    <a:lstStyle/>
                    <a:p>
                      <a:pPr algn="l" fontAlgn="t"/>
                      <a:r>
                        <a:rPr lang="es-MX" sz="1100" b="1" i="0" u="none" strike="noStrike" dirty="0">
                          <a:solidFill>
                            <a:srgbClr val="000000"/>
                          </a:solidFill>
                          <a:effectLst/>
                          <a:latin typeface="Calibri" panose="020F0502020204030204" pitchFamily="34" charset="0"/>
                        </a:rPr>
                        <a:t>Derechos Humanos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526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555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659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744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756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1,282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r h="206192">
                <a:tc>
                  <a:txBody>
                    <a:bodyPr/>
                    <a:lstStyle/>
                    <a:p>
                      <a:pPr algn="l" fontAlgn="t"/>
                      <a:r>
                        <a:rPr lang="es-MX" sz="1100" b="1" i="0" u="none" strike="noStrike" dirty="0">
                          <a:solidFill>
                            <a:srgbClr val="000000"/>
                          </a:solidFill>
                          <a:effectLst/>
                          <a:latin typeface="Calibri" panose="020F0502020204030204" pitchFamily="34" charset="0"/>
                        </a:rPr>
                        <a:t>Educación</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570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762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1,066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940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963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1,486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7"/>
                  </a:ext>
                </a:extLst>
              </a:tr>
              <a:tr h="206192">
                <a:tc>
                  <a:txBody>
                    <a:bodyPr/>
                    <a:lstStyle/>
                    <a:p>
                      <a:pPr algn="l" fontAlgn="t"/>
                      <a:r>
                        <a:rPr lang="es-MX" sz="1100" b="1" i="0" u="none" strike="noStrike" dirty="0">
                          <a:solidFill>
                            <a:srgbClr val="000000"/>
                          </a:solidFill>
                          <a:effectLst/>
                          <a:latin typeface="Calibri" panose="020F0502020204030204" pitchFamily="34" charset="0"/>
                        </a:rPr>
                        <a:t>Empleo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2,865</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2,451</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2,353</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3,261</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3,958</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4,932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8"/>
                  </a:ext>
                </a:extLst>
              </a:tr>
              <a:tr h="206192">
                <a:tc>
                  <a:txBody>
                    <a:bodyPr/>
                    <a:lstStyle/>
                    <a:p>
                      <a:pPr algn="l" fontAlgn="t"/>
                      <a:r>
                        <a:rPr lang="es-MX" sz="1100" b="1" i="0" u="none" strike="noStrike" dirty="0">
                          <a:solidFill>
                            <a:srgbClr val="000000"/>
                          </a:solidFill>
                          <a:effectLst/>
                          <a:latin typeface="Calibri" panose="020F0502020204030204" pitchFamily="34" charset="0"/>
                        </a:rPr>
                        <a:t>Fomento a las actividades económicas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1,070</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1,056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1,607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1,207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1,667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1,878</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9"/>
                  </a:ext>
                </a:extLst>
              </a:tr>
              <a:tr h="206192">
                <a:tc>
                  <a:txBody>
                    <a:bodyPr/>
                    <a:lstStyle/>
                    <a:p>
                      <a:pPr algn="l" fontAlgn="t"/>
                      <a:r>
                        <a:rPr lang="es-MX" sz="1100" b="1" i="0" u="none" strike="noStrike" dirty="0">
                          <a:solidFill>
                            <a:srgbClr val="000000"/>
                          </a:solidFill>
                          <a:effectLst/>
                          <a:latin typeface="Calibri" panose="020F0502020204030204" pitchFamily="34" charset="0"/>
                        </a:rPr>
                        <a:t>Impartición de justicia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3,207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3,264</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2,958</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2,810</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3,121</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5,539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0"/>
                  </a:ext>
                </a:extLst>
              </a:tr>
              <a:tr h="206192">
                <a:tc>
                  <a:txBody>
                    <a:bodyPr/>
                    <a:lstStyle/>
                    <a:p>
                      <a:pPr algn="l" fontAlgn="t"/>
                      <a:r>
                        <a:rPr lang="es-MX" sz="1100" b="1" i="0" u="none" strike="noStrike" dirty="0">
                          <a:solidFill>
                            <a:srgbClr val="000000"/>
                          </a:solidFill>
                          <a:effectLst/>
                          <a:latin typeface="Calibri" panose="020F0502020204030204" pitchFamily="34" charset="0"/>
                        </a:rPr>
                        <a:t>Legislación, Desarrollo legislativo (en general)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1,607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1,717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2,119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2,061</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3,012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3,809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1"/>
                  </a:ext>
                </a:extLst>
              </a:tr>
              <a:tr h="206192">
                <a:tc>
                  <a:txBody>
                    <a:bodyPr/>
                    <a:lstStyle/>
                    <a:p>
                      <a:pPr algn="l" fontAlgn="t"/>
                      <a:r>
                        <a:rPr lang="es-MX" sz="1100" b="1" i="0" u="none" strike="noStrike" dirty="0">
                          <a:solidFill>
                            <a:srgbClr val="000000"/>
                          </a:solidFill>
                          <a:effectLst/>
                          <a:latin typeface="Calibri" panose="020F0502020204030204" pitchFamily="34" charset="0"/>
                        </a:rPr>
                        <a:t>Medio ambiente</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1,749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782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1,064</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933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1,531</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1,470</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2"/>
                  </a:ext>
                </a:extLst>
              </a:tr>
              <a:tr h="206192">
                <a:tc>
                  <a:txBody>
                    <a:bodyPr/>
                    <a:lstStyle/>
                    <a:p>
                      <a:pPr algn="l" fontAlgn="t"/>
                      <a:r>
                        <a:rPr lang="es-MX" sz="1100" b="1" i="0" u="none" strike="noStrike" dirty="0">
                          <a:solidFill>
                            <a:srgbClr val="000000"/>
                          </a:solidFill>
                          <a:effectLst/>
                          <a:latin typeface="Calibri" panose="020F0502020204030204" pitchFamily="34" charset="0"/>
                        </a:rPr>
                        <a:t>Movilizaciones, conflictos sociales y políticos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351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315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3"/>
                  </a:ext>
                </a:extLst>
              </a:tr>
              <a:tr h="206192">
                <a:tc>
                  <a:txBody>
                    <a:bodyPr/>
                    <a:lstStyle/>
                    <a:p>
                      <a:pPr algn="l" fontAlgn="t"/>
                      <a:r>
                        <a:rPr lang="es-MX" sz="1100" b="1" i="0" u="none" strike="noStrike" dirty="0">
                          <a:solidFill>
                            <a:srgbClr val="000000"/>
                          </a:solidFill>
                          <a:effectLst/>
                          <a:latin typeface="Calibri" panose="020F0502020204030204" pitchFamily="34" charset="0"/>
                        </a:rPr>
                        <a:t>Obra pública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2,745</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1,605</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2,652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2,627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2,739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4,156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4"/>
                  </a:ext>
                </a:extLst>
              </a:tr>
              <a:tr h="206192">
                <a:tc>
                  <a:txBody>
                    <a:bodyPr/>
                    <a:lstStyle/>
                    <a:p>
                      <a:pPr algn="l" fontAlgn="t"/>
                      <a:r>
                        <a:rPr lang="es-MX" sz="1100" b="1" i="0" u="none" strike="noStrike" dirty="0">
                          <a:solidFill>
                            <a:srgbClr val="000000"/>
                          </a:solidFill>
                          <a:effectLst/>
                          <a:latin typeface="Calibri" panose="020F0502020204030204" pitchFamily="34" charset="0"/>
                        </a:rPr>
                        <a:t>Procesos electorales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1,369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885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660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684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369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5"/>
                  </a:ext>
                </a:extLst>
              </a:tr>
              <a:tr h="339534">
                <a:tc>
                  <a:txBody>
                    <a:bodyPr/>
                    <a:lstStyle/>
                    <a:p>
                      <a:pPr algn="l" fontAlgn="t"/>
                      <a:r>
                        <a:rPr lang="es-MX" sz="1100" b="1" i="0" u="none" strike="noStrike" dirty="0">
                          <a:solidFill>
                            <a:srgbClr val="000000"/>
                          </a:solidFill>
                          <a:effectLst/>
                          <a:latin typeface="Calibri" panose="020F0502020204030204" pitchFamily="34" charset="0"/>
                        </a:rPr>
                        <a:t>Programas de desarrollo </a:t>
                      </a:r>
                      <a:r>
                        <a:rPr lang="es-MX" sz="1100" b="1" i="0" u="none" strike="noStrike" dirty="0" smtClean="0">
                          <a:solidFill>
                            <a:srgbClr val="000000"/>
                          </a:solidFill>
                          <a:effectLst/>
                          <a:latin typeface="Calibri" panose="020F0502020204030204" pitchFamily="34" charset="0"/>
                        </a:rPr>
                        <a:t>urbano</a:t>
                      </a:r>
                    </a:p>
                    <a:p>
                      <a:pPr algn="l" fontAlgn="t"/>
                      <a:r>
                        <a:rPr lang="es-MX" sz="1100" b="1" i="0" u="none" strike="noStrike" dirty="0" smtClean="0">
                          <a:solidFill>
                            <a:srgbClr val="000000"/>
                          </a:solidFill>
                          <a:effectLst/>
                          <a:latin typeface="Calibri" panose="020F0502020204030204" pitchFamily="34" charset="0"/>
                        </a:rPr>
                        <a:t>(</a:t>
                      </a:r>
                      <a:r>
                        <a:rPr lang="es-MX" sz="1100" b="1" i="0" u="none" strike="noStrike" dirty="0">
                          <a:solidFill>
                            <a:srgbClr val="000000"/>
                          </a:solidFill>
                          <a:effectLst/>
                          <a:latin typeface="Calibri" panose="020F0502020204030204" pitchFamily="34" charset="0"/>
                        </a:rPr>
                        <a:t>uso de suelo)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4,954</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3,839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3,337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3530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6,019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3,596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6"/>
                  </a:ext>
                </a:extLst>
              </a:tr>
              <a:tr h="206192">
                <a:tc>
                  <a:txBody>
                    <a:bodyPr/>
                    <a:lstStyle/>
                    <a:p>
                      <a:pPr algn="l" fontAlgn="t"/>
                      <a:r>
                        <a:rPr lang="es-MX" sz="1100" b="1" i="0" u="none" strike="noStrike" dirty="0">
                          <a:solidFill>
                            <a:srgbClr val="000000"/>
                          </a:solidFill>
                          <a:effectLst/>
                          <a:latin typeface="Calibri" panose="020F0502020204030204" pitchFamily="34" charset="0"/>
                        </a:rPr>
                        <a:t>Programas sociales de subsidio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1,581</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2,208</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1,558</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1,908</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2,194</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3,039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7"/>
                  </a:ext>
                </a:extLst>
              </a:tr>
              <a:tr h="206192">
                <a:tc>
                  <a:txBody>
                    <a:bodyPr/>
                    <a:lstStyle/>
                    <a:p>
                      <a:pPr algn="l" fontAlgn="t"/>
                      <a:r>
                        <a:rPr lang="es-MX" sz="1100" b="1" i="0" u="none" strike="noStrike" dirty="0">
                          <a:solidFill>
                            <a:srgbClr val="000000"/>
                          </a:solidFill>
                          <a:effectLst/>
                          <a:latin typeface="Calibri" panose="020F0502020204030204" pitchFamily="34" charset="0"/>
                        </a:rPr>
                        <a:t>Salud</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613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1,060</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1,099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918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1,209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1,972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8"/>
                  </a:ext>
                </a:extLst>
              </a:tr>
              <a:tr h="206192">
                <a:tc>
                  <a:txBody>
                    <a:bodyPr/>
                    <a:lstStyle/>
                    <a:p>
                      <a:pPr algn="l" fontAlgn="t"/>
                      <a:r>
                        <a:rPr lang="es-MX" sz="1100" b="1" i="0" u="none" strike="noStrike" dirty="0">
                          <a:solidFill>
                            <a:srgbClr val="000000"/>
                          </a:solidFill>
                          <a:effectLst/>
                          <a:latin typeface="Calibri" panose="020F0502020204030204" pitchFamily="34" charset="0"/>
                        </a:rPr>
                        <a:t>Seguridad pública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1,493</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3,958</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2,106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2,103</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2,651</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4,226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9"/>
                  </a:ext>
                </a:extLst>
              </a:tr>
              <a:tr h="339534">
                <a:tc>
                  <a:txBody>
                    <a:bodyPr/>
                    <a:lstStyle/>
                    <a:p>
                      <a:pPr algn="l" fontAlgn="t"/>
                      <a:r>
                        <a:rPr lang="es-MX" sz="1100" b="1" i="0" u="none" strike="noStrike" dirty="0">
                          <a:solidFill>
                            <a:srgbClr val="000000"/>
                          </a:solidFill>
                          <a:effectLst/>
                          <a:latin typeface="Calibri" panose="020F0502020204030204" pitchFamily="34" charset="0"/>
                        </a:rPr>
                        <a:t>Servicios </a:t>
                      </a:r>
                      <a:r>
                        <a:rPr lang="es-MX" sz="1100" b="1" i="0" u="none" strike="noStrike" dirty="0" smtClean="0">
                          <a:solidFill>
                            <a:srgbClr val="000000"/>
                          </a:solidFill>
                          <a:effectLst/>
                          <a:latin typeface="Calibri" panose="020F0502020204030204" pitchFamily="34" charset="0"/>
                        </a:rPr>
                        <a:t>Urbanos</a:t>
                      </a:r>
                    </a:p>
                    <a:p>
                      <a:pPr algn="l" fontAlgn="t"/>
                      <a:r>
                        <a:rPr lang="es-MX" sz="1100" b="1" i="0" u="none" strike="noStrike" dirty="0" smtClean="0">
                          <a:solidFill>
                            <a:srgbClr val="000000"/>
                          </a:solidFill>
                          <a:effectLst/>
                          <a:latin typeface="Calibri" panose="020F0502020204030204" pitchFamily="34" charset="0"/>
                        </a:rPr>
                        <a:t>(</a:t>
                      </a:r>
                      <a:r>
                        <a:rPr lang="es-MX" sz="1100" b="1" i="0" u="none" strike="noStrike" dirty="0">
                          <a:solidFill>
                            <a:srgbClr val="000000"/>
                          </a:solidFill>
                          <a:effectLst/>
                          <a:latin typeface="Calibri" panose="020F0502020204030204" pitchFamily="34" charset="0"/>
                        </a:rPr>
                        <a:t>limpieza, jardines, bacheo, </a:t>
                      </a:r>
                      <a:r>
                        <a:rPr lang="es-MX" sz="1100" b="1" i="0" u="none" strike="noStrike" dirty="0" smtClean="0">
                          <a:solidFill>
                            <a:srgbClr val="000000"/>
                          </a:solidFill>
                          <a:effectLst/>
                          <a:latin typeface="Calibri" panose="020F0502020204030204" pitchFamily="34" charset="0"/>
                        </a:rPr>
                        <a:t>etc.)</a:t>
                      </a:r>
                      <a:endParaRPr lang="es-MX"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1,677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1,490</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1,643</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1,981</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1,746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2,458</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0"/>
                  </a:ext>
                </a:extLst>
              </a:tr>
              <a:tr h="206192">
                <a:tc>
                  <a:txBody>
                    <a:bodyPr/>
                    <a:lstStyle/>
                    <a:p>
                      <a:pPr algn="l" fontAlgn="t"/>
                      <a:r>
                        <a:rPr lang="es-MX" sz="1100" b="1" i="0" u="none" strike="noStrike" dirty="0">
                          <a:solidFill>
                            <a:srgbClr val="000000"/>
                          </a:solidFill>
                          <a:effectLst/>
                          <a:latin typeface="Calibri" panose="020F0502020204030204" pitchFamily="34" charset="0"/>
                        </a:rPr>
                        <a:t>Turismo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165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130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1"/>
                  </a:ext>
                </a:extLst>
              </a:tr>
              <a:tr h="206192">
                <a:tc>
                  <a:txBody>
                    <a:bodyPr/>
                    <a:lstStyle/>
                    <a:p>
                      <a:pPr algn="l" fontAlgn="t"/>
                      <a:r>
                        <a:rPr lang="es-MX" sz="1100" b="1" i="0" u="none" strike="noStrike" dirty="0">
                          <a:solidFill>
                            <a:srgbClr val="000000"/>
                          </a:solidFill>
                          <a:effectLst/>
                          <a:latin typeface="Calibri" panose="020F0502020204030204" pitchFamily="34" charset="0"/>
                        </a:rPr>
                        <a:t>Vialidad y transporte público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3,400</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1,746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3,011</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2,882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4,909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4,699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2"/>
                  </a:ext>
                </a:extLst>
              </a:tr>
              <a:tr h="206192">
                <a:tc>
                  <a:txBody>
                    <a:bodyPr/>
                    <a:lstStyle/>
                    <a:p>
                      <a:pPr algn="l" fontAlgn="t"/>
                      <a:r>
                        <a:rPr lang="es-MX" sz="1100" b="1" i="0" u="none" strike="noStrike" dirty="0">
                          <a:solidFill>
                            <a:srgbClr val="000000"/>
                          </a:solidFill>
                          <a:effectLst/>
                          <a:latin typeface="Calibri" panose="020F0502020204030204" pitchFamily="34" charset="0"/>
                        </a:rPr>
                        <a:t>Vivienda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1,965</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2,149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2,087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1,952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2,110</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2,734</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3"/>
                  </a:ext>
                </a:extLst>
              </a:tr>
              <a:tr h="206192">
                <a:tc>
                  <a:txBody>
                    <a:bodyPr/>
                    <a:lstStyle/>
                    <a:p>
                      <a:pPr algn="l" fontAlgn="t"/>
                      <a:r>
                        <a:rPr lang="es-MX" sz="1100" b="1" i="0" u="none" strike="noStrike" dirty="0">
                          <a:solidFill>
                            <a:srgbClr val="000000"/>
                          </a:solidFill>
                          <a:effectLst/>
                          <a:latin typeface="Calibri" panose="020F0502020204030204" pitchFamily="34" charset="0"/>
                        </a:rPr>
                        <a:t>Otro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20,497</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28,735</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30,052</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26,809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32,516</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a:solidFill>
                            <a:srgbClr val="000000"/>
                          </a:solidFill>
                          <a:effectLst/>
                          <a:latin typeface="Calibri" panose="020F0502020204030204" pitchFamily="34" charset="0"/>
                          <a:ea typeface="+mn-ea"/>
                          <a:cs typeface="+mn-cs"/>
                        </a:rPr>
                        <a:t>35.7%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smtClean="0">
                          <a:solidFill>
                            <a:srgbClr val="000000"/>
                          </a:solidFill>
                          <a:effectLst/>
                          <a:latin typeface="Calibri" panose="020F0502020204030204" pitchFamily="34" charset="0"/>
                          <a:ea typeface="+mn-ea"/>
                          <a:cs typeface="+mn-cs"/>
                        </a:rPr>
                        <a:t>35,979</a:t>
                      </a:r>
                      <a:endParaRPr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s-MX" sz="1100" b="1" i="0" u="none" strike="noStrike" kern="1200" dirty="0">
                          <a:solidFill>
                            <a:srgbClr val="000000"/>
                          </a:solidFill>
                          <a:effectLst/>
                          <a:latin typeface="Calibri" panose="020F0502020204030204" pitchFamily="34" charset="0"/>
                          <a:ea typeface="+mn-ea"/>
                          <a:cs typeface="+mn-cs"/>
                        </a:rPr>
                        <a:t>33.8%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4"/>
                  </a:ext>
                </a:extLst>
              </a:tr>
              <a:tr h="206192">
                <a:tc>
                  <a:txBody>
                    <a:bodyPr/>
                    <a:lstStyle/>
                    <a:p>
                      <a:pPr algn="l" fontAlgn="t"/>
                      <a:r>
                        <a:rPr lang="es-MX" sz="1100" b="1" i="0" u="none" strike="noStrike" dirty="0">
                          <a:solidFill>
                            <a:schemeClr val="bg1"/>
                          </a:solidFill>
                          <a:effectLst/>
                          <a:latin typeface="Calibri" panose="020F0502020204030204" pitchFamily="34" charset="0"/>
                        </a:rPr>
                        <a:t>Total </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66,297</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100%</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74,785</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100%</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78,917</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100%</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71,926</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100%</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90,968</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100%</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106,343</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0" algn="ctr" defTabSz="914400" rtl="0" eaLnBrk="1" fontAlgn="t" latinLnBrk="0" hangingPunct="1"/>
                      <a:r>
                        <a:rPr lang="es-MX" sz="1100" b="1" i="0" u="none" strike="noStrike" kern="1200" dirty="0" smtClean="0">
                          <a:solidFill>
                            <a:schemeClr val="bg1"/>
                          </a:solidFill>
                          <a:effectLst/>
                          <a:latin typeface="Calibri" panose="020F0502020204030204" pitchFamily="34" charset="0"/>
                          <a:ea typeface="+mn-ea"/>
                          <a:cs typeface="+mn-cs"/>
                        </a:rPr>
                        <a:t>100%</a:t>
                      </a:r>
                      <a:endParaRPr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25"/>
                  </a:ext>
                </a:extLst>
              </a:tr>
            </a:tbl>
          </a:graphicData>
        </a:graphic>
      </p:graphicFrame>
    </p:spTree>
    <p:extLst>
      <p:ext uri="{BB962C8B-B14F-4D97-AF65-F5344CB8AC3E}">
        <p14:creationId xmlns:p14="http://schemas.microsoft.com/office/powerpoint/2010/main" val="3937710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a:t>
            </a:fld>
            <a:endParaRPr lang="es-MX" dirty="0"/>
          </a:p>
        </p:txBody>
      </p:sp>
      <p:sp>
        <p:nvSpPr>
          <p:cNvPr id="7" name="3 Rectángulo"/>
          <p:cNvSpPr/>
          <p:nvPr/>
        </p:nvSpPr>
        <p:spPr>
          <a:xfrm>
            <a:off x="251520" y="1268760"/>
            <a:ext cx="8640960" cy="5416868"/>
          </a:xfrm>
          <a:prstGeom prst="rect">
            <a:avLst/>
          </a:prstGeom>
        </p:spPr>
        <p:txBody>
          <a:bodyPr wrap="square">
            <a:spAutoFit/>
          </a:bodyPr>
          <a:lstStyle/>
          <a:p>
            <a:pPr algn="just"/>
            <a:r>
              <a:rPr lang="es-ES" sz="1600" b="1" dirty="0" smtClean="0">
                <a:latin typeface="Calibri" pitchFamily="34" charset="0"/>
                <a:cs typeface="Calibri" pitchFamily="34" charset="0"/>
              </a:rPr>
              <a:t>El principal indicador sobre la forma en </a:t>
            </a:r>
            <a:r>
              <a:rPr lang="es-ES" sz="1600" b="1" dirty="0">
                <a:latin typeface="Calibri" pitchFamily="34" charset="0"/>
                <a:cs typeface="Calibri" pitchFamily="34" charset="0"/>
              </a:rPr>
              <a:t>que se ejerce el </a:t>
            </a:r>
            <a:r>
              <a:rPr lang="es-ES" sz="1600" b="1" dirty="0" smtClean="0">
                <a:latin typeface="Calibri" pitchFamily="34" charset="0"/>
                <a:cs typeface="Calibri" pitchFamily="34" charset="0"/>
              </a:rPr>
              <a:t>Derecho </a:t>
            </a:r>
            <a:r>
              <a:rPr lang="es-ES" sz="1600" b="1" dirty="0">
                <a:latin typeface="Calibri" pitchFamily="34" charset="0"/>
                <a:cs typeface="Calibri" pitchFamily="34" charset="0"/>
              </a:rPr>
              <a:t>de </a:t>
            </a:r>
            <a:r>
              <a:rPr lang="es-ES" sz="1600" b="1" dirty="0" smtClean="0">
                <a:latin typeface="Calibri" pitchFamily="34" charset="0"/>
                <a:cs typeface="Calibri" pitchFamily="34" charset="0"/>
              </a:rPr>
              <a:t>Acceso </a:t>
            </a:r>
            <a:r>
              <a:rPr lang="es-ES" sz="1600" b="1" dirty="0">
                <a:latin typeface="Calibri" pitchFamily="34" charset="0"/>
                <a:cs typeface="Calibri" pitchFamily="34" charset="0"/>
              </a:rPr>
              <a:t>a la </a:t>
            </a:r>
            <a:r>
              <a:rPr lang="es-ES" sz="1600" b="1" dirty="0" smtClean="0">
                <a:latin typeface="Calibri" pitchFamily="34" charset="0"/>
                <a:cs typeface="Calibri" pitchFamily="34" charset="0"/>
              </a:rPr>
              <a:t>Información Pública </a:t>
            </a:r>
            <a:r>
              <a:rPr lang="es-ES" sz="1600" b="1" dirty="0">
                <a:latin typeface="Calibri" pitchFamily="34" charset="0"/>
                <a:cs typeface="Calibri" pitchFamily="34" charset="0"/>
              </a:rPr>
              <a:t>es </a:t>
            </a:r>
            <a:r>
              <a:rPr lang="es-ES" sz="1600" b="1" dirty="0" smtClean="0">
                <a:latin typeface="Calibri" pitchFamily="34" charset="0"/>
                <a:cs typeface="Calibri" pitchFamily="34" charset="0"/>
              </a:rPr>
              <a:t>el comportamiento de las Solicitudes de Información Pública. Para contar con referentes sobre este derecho, el INFODF desarrolló, entre los años de 2006 y 2010, el </a:t>
            </a:r>
            <a:r>
              <a:rPr lang="es-ES" sz="1600" b="1" i="1" dirty="0" smtClean="0">
                <a:latin typeface="Calibri" pitchFamily="34" charset="0"/>
                <a:cs typeface="Calibri" pitchFamily="34" charset="0"/>
              </a:rPr>
              <a:t>Formato Estadístico de Solicitudes de Información Pública</a:t>
            </a:r>
            <a:r>
              <a:rPr lang="es-ES" sz="1600" b="1" dirty="0" smtClean="0">
                <a:latin typeface="Calibri" pitchFamily="34" charset="0"/>
                <a:cs typeface="Calibri" pitchFamily="34" charset="0"/>
              </a:rPr>
              <a:t>, el cual utilizaron </a:t>
            </a:r>
            <a:r>
              <a:rPr lang="es-ES" sz="1600" b="1" dirty="0">
                <a:latin typeface="Calibri" pitchFamily="34" charset="0"/>
                <a:cs typeface="Calibri" pitchFamily="34" charset="0"/>
              </a:rPr>
              <a:t>los Entes </a:t>
            </a:r>
            <a:r>
              <a:rPr lang="es-ES" sz="1600" b="1" dirty="0" smtClean="0">
                <a:latin typeface="Calibri" pitchFamily="34" charset="0"/>
                <a:cs typeface="Calibri" pitchFamily="34" charset="0"/>
              </a:rPr>
              <a:t>Obligados </a:t>
            </a:r>
            <a:r>
              <a:rPr lang="es-ES" sz="1600" b="1" dirty="0">
                <a:latin typeface="Calibri" pitchFamily="34" charset="0"/>
                <a:cs typeface="Calibri" pitchFamily="34" charset="0"/>
              </a:rPr>
              <a:t>para reportar las variables estadísticas de las solicitudes de información pública y de datos </a:t>
            </a:r>
            <a:r>
              <a:rPr lang="es-ES" sz="1600" b="1" dirty="0" smtClean="0">
                <a:latin typeface="Calibri" pitchFamily="34" charset="0"/>
                <a:cs typeface="Calibri" pitchFamily="34" charset="0"/>
              </a:rPr>
              <a:t>personales.</a:t>
            </a:r>
          </a:p>
          <a:p>
            <a:pPr algn="just"/>
            <a:endParaRPr lang="es-ES" sz="1000" b="1" dirty="0" smtClean="0">
              <a:latin typeface="Calibri" pitchFamily="34" charset="0"/>
              <a:cs typeface="Calibri" pitchFamily="34" charset="0"/>
            </a:endParaRPr>
          </a:p>
          <a:p>
            <a:pPr algn="just"/>
            <a:r>
              <a:rPr lang="es-ES" sz="1600" b="1" dirty="0" smtClean="0">
                <a:latin typeface="Calibri" pitchFamily="34" charset="0"/>
                <a:cs typeface="Calibri" pitchFamily="34" charset="0"/>
              </a:rPr>
              <a:t>A partir de 2011, con información contenida en la base de datos del Sistema INFOMEX II, se creó el </a:t>
            </a:r>
            <a:r>
              <a:rPr lang="es-ES" sz="1600" b="1" i="1" dirty="0">
                <a:latin typeface="Calibri" pitchFamily="34" charset="0"/>
                <a:cs typeface="Calibri" pitchFamily="34" charset="0"/>
              </a:rPr>
              <a:t>Sistema de Captura de Reportes Estadísticos de Solicitudes de Información</a:t>
            </a:r>
            <a:r>
              <a:rPr lang="es-ES" sz="1600" b="1" dirty="0">
                <a:latin typeface="Calibri" pitchFamily="34" charset="0"/>
                <a:cs typeface="Calibri" pitchFamily="34" charset="0"/>
              </a:rPr>
              <a:t> (SICRESI</a:t>
            </a:r>
            <a:r>
              <a:rPr lang="es-ES" sz="1600" b="1" dirty="0" smtClean="0">
                <a:latin typeface="Calibri" pitchFamily="34" charset="0"/>
                <a:cs typeface="Calibri" pitchFamily="34" charset="0"/>
              </a:rPr>
              <a:t>), el cual es una herramienta que agiliza la generación de reportes sobre la forma en que se gestionaron las Solicitudes de Información Pública y de Protección de Datos Personales requeridas a los Sujetos  Obligados.</a:t>
            </a:r>
            <a:endParaRPr lang="es-MX" sz="1600" b="1" dirty="0">
              <a:latin typeface="Calibri" pitchFamily="34" charset="0"/>
              <a:cs typeface="Calibri" pitchFamily="34" charset="0"/>
            </a:endParaRPr>
          </a:p>
          <a:p>
            <a:pPr algn="just"/>
            <a:endParaRPr lang="es-ES" sz="1600" b="1" dirty="0" smtClean="0">
              <a:latin typeface="Calibri" pitchFamily="34" charset="0"/>
              <a:cs typeface="Calibri" pitchFamily="34" charset="0"/>
            </a:endParaRPr>
          </a:p>
          <a:p>
            <a:pPr algn="ctr"/>
            <a:r>
              <a:rPr lang="es-ES" sz="1600" b="1" u="sng" dirty="0" smtClean="0">
                <a:latin typeface="Calibri" pitchFamily="34" charset="0"/>
                <a:cs typeface="Calibri" pitchFamily="34" charset="0"/>
              </a:rPr>
              <a:t>Mejoras </a:t>
            </a:r>
            <a:r>
              <a:rPr lang="es-ES" sz="1600" b="1" u="sng" dirty="0">
                <a:latin typeface="Calibri" pitchFamily="34" charset="0"/>
                <a:cs typeface="Calibri" pitchFamily="34" charset="0"/>
              </a:rPr>
              <a:t>en el instrumento de captura de solicitudes</a:t>
            </a:r>
          </a:p>
          <a:p>
            <a:pPr algn="just"/>
            <a:r>
              <a:rPr lang="es-ES" sz="1600" b="1" dirty="0">
                <a:latin typeface="Calibri" pitchFamily="34" charset="0"/>
                <a:cs typeface="Calibri" pitchFamily="34" charset="0"/>
              </a:rPr>
              <a:t> </a:t>
            </a:r>
            <a:endParaRPr lang="es-ES" sz="1600" b="1" dirty="0" smtClean="0">
              <a:latin typeface="Calibri" pitchFamily="34" charset="0"/>
              <a:cs typeface="Calibri" pitchFamily="34" charset="0"/>
            </a:endParaRPr>
          </a:p>
          <a:p>
            <a:pPr algn="just"/>
            <a:r>
              <a:rPr lang="es-ES" sz="1600" b="1" dirty="0" smtClean="0">
                <a:latin typeface="Calibri" pitchFamily="34" charset="0"/>
                <a:cs typeface="Calibri" pitchFamily="34" charset="0"/>
              </a:rPr>
              <a:t>La evolución del instrumento que capta la información de las Solicitudes de Información ha sido muy dinámica. Cabe mencionar que el </a:t>
            </a:r>
            <a:r>
              <a:rPr lang="es-ES" sz="1600" b="1" dirty="0">
                <a:latin typeface="Calibri" pitchFamily="34" charset="0"/>
                <a:cs typeface="Calibri" pitchFamily="34" charset="0"/>
              </a:rPr>
              <a:t>primer cambio importante que tuvo el formato de captura de solicitudes fue en 2007, al pasar de 13 a 24 </a:t>
            </a:r>
            <a:r>
              <a:rPr lang="es-ES" sz="1600" b="1" dirty="0" smtClean="0">
                <a:latin typeface="Calibri" pitchFamily="34" charset="0"/>
                <a:cs typeface="Calibri" pitchFamily="34" charset="0"/>
              </a:rPr>
              <a:t>variables, siendo aprobado </a:t>
            </a:r>
            <a:r>
              <a:rPr lang="es-ES" sz="1600" b="1" dirty="0">
                <a:latin typeface="Calibri" pitchFamily="34" charset="0"/>
                <a:cs typeface="Calibri" pitchFamily="34" charset="0"/>
              </a:rPr>
              <a:t>por el Pleno del </a:t>
            </a:r>
            <a:r>
              <a:rPr lang="es-ES" sz="1600" b="1" dirty="0" smtClean="0">
                <a:latin typeface="Calibri" pitchFamily="34" charset="0"/>
                <a:cs typeface="Calibri" pitchFamily="34" charset="0"/>
              </a:rPr>
              <a:t>INFODF el </a:t>
            </a:r>
            <a:r>
              <a:rPr lang="es-ES" sz="1600" b="1" dirty="0">
                <a:latin typeface="Calibri" pitchFamily="34" charset="0"/>
                <a:cs typeface="Calibri" pitchFamily="34" charset="0"/>
              </a:rPr>
              <a:t>8 de mayo de </a:t>
            </a:r>
            <a:r>
              <a:rPr lang="es-ES" sz="1600" b="1" dirty="0" smtClean="0">
                <a:latin typeface="Calibri" pitchFamily="34" charset="0"/>
                <a:cs typeface="Calibri" pitchFamily="34" charset="0"/>
              </a:rPr>
              <a:t>2007, </a:t>
            </a:r>
            <a:r>
              <a:rPr lang="es-ES" sz="1600" b="1" dirty="0">
                <a:latin typeface="Calibri" pitchFamily="34" charset="0"/>
                <a:cs typeface="Calibri" pitchFamily="34" charset="0"/>
              </a:rPr>
              <a:t>mediante acuerdo 082/SE/08-05/2007.</a:t>
            </a:r>
            <a:endParaRPr lang="es-MX" sz="1600" b="1" dirty="0">
              <a:latin typeface="Calibri" pitchFamily="34" charset="0"/>
              <a:cs typeface="Calibri" pitchFamily="34" charset="0"/>
            </a:endParaRPr>
          </a:p>
          <a:p>
            <a:pPr algn="just"/>
            <a:r>
              <a:rPr lang="es-ES" sz="1600" b="1" dirty="0">
                <a:latin typeface="Calibri" pitchFamily="34" charset="0"/>
                <a:cs typeface="Calibri" pitchFamily="34" charset="0"/>
              </a:rPr>
              <a:t> </a:t>
            </a:r>
            <a:endParaRPr lang="es-MX" sz="1000" b="1" dirty="0">
              <a:latin typeface="Calibri" pitchFamily="34" charset="0"/>
              <a:cs typeface="Calibri" pitchFamily="34" charset="0"/>
            </a:endParaRPr>
          </a:p>
          <a:p>
            <a:pPr algn="just"/>
            <a:r>
              <a:rPr lang="es-ES" sz="1600" b="1" dirty="0">
                <a:latin typeface="Calibri" pitchFamily="34" charset="0"/>
                <a:cs typeface="Calibri" pitchFamily="34" charset="0"/>
              </a:rPr>
              <a:t>El segundo cambio realizado al formato de captura fue en el año 2008, y de 24 variables pasa a </a:t>
            </a:r>
            <a:r>
              <a:rPr lang="es-ES" sz="1600" b="1" dirty="0" smtClean="0">
                <a:latin typeface="Calibri" pitchFamily="34" charset="0"/>
                <a:cs typeface="Calibri" pitchFamily="34" charset="0"/>
              </a:rPr>
              <a:t>28, siendo aprobado </a:t>
            </a:r>
            <a:r>
              <a:rPr lang="es-ES" sz="1600" b="1" dirty="0">
                <a:latin typeface="Calibri" pitchFamily="34" charset="0"/>
                <a:cs typeface="Calibri" pitchFamily="34" charset="0"/>
              </a:rPr>
              <a:t>por el Pleno del </a:t>
            </a:r>
            <a:r>
              <a:rPr lang="es-ES" sz="1600" b="1" dirty="0" smtClean="0">
                <a:latin typeface="Calibri" pitchFamily="34" charset="0"/>
                <a:cs typeface="Calibri" pitchFamily="34" charset="0"/>
              </a:rPr>
              <a:t>INFODF el </a:t>
            </a:r>
            <a:r>
              <a:rPr lang="es-ES" sz="1600" b="1" dirty="0">
                <a:latin typeface="Calibri" pitchFamily="34" charset="0"/>
                <a:cs typeface="Calibri" pitchFamily="34" charset="0"/>
              </a:rPr>
              <a:t>15 de abril de </a:t>
            </a:r>
            <a:r>
              <a:rPr lang="es-ES" sz="1600" b="1" dirty="0" smtClean="0">
                <a:latin typeface="Calibri" pitchFamily="34" charset="0"/>
                <a:cs typeface="Calibri" pitchFamily="34" charset="0"/>
              </a:rPr>
              <a:t>2008, </a:t>
            </a:r>
            <a:r>
              <a:rPr lang="es-ES" sz="1600" b="1" dirty="0">
                <a:latin typeface="Calibri" pitchFamily="34" charset="0"/>
                <a:cs typeface="Calibri" pitchFamily="34" charset="0"/>
              </a:rPr>
              <a:t>mediante acuerdo 143/SE/15-04/2008</a:t>
            </a:r>
            <a:r>
              <a:rPr lang="es-ES" sz="1600" b="1" dirty="0" smtClean="0">
                <a:latin typeface="Calibri" pitchFamily="34" charset="0"/>
                <a:cs typeface="Calibri" pitchFamily="34" charset="0"/>
              </a:rPr>
              <a:t>.</a:t>
            </a:r>
            <a:endParaRPr lang="es-MX" sz="1600" b="1" dirty="0">
              <a:latin typeface="Calibri" pitchFamily="34" charset="0"/>
              <a:cs typeface="Calibri" pitchFamily="34" charset="0"/>
            </a:endParaRPr>
          </a:p>
        </p:txBody>
      </p:sp>
      <p:sp>
        <p:nvSpPr>
          <p:cNvPr id="5" name="1 CuadroTexto"/>
          <p:cNvSpPr txBox="1"/>
          <p:nvPr/>
        </p:nvSpPr>
        <p:spPr>
          <a:xfrm>
            <a:off x="76169" y="62842"/>
            <a:ext cx="8024223" cy="864000"/>
          </a:xfrm>
          <a:prstGeom prst="rect">
            <a:avLst/>
          </a:prstGeom>
          <a:noFill/>
        </p:spPr>
        <p:txBody>
          <a:bodyPr wrap="square" rtlCol="0" anchor="ctr">
            <a:noAutofit/>
          </a:bodyPr>
          <a:lstStyle/>
          <a:p>
            <a:pPr algn="ctr"/>
            <a:r>
              <a:rPr lang="es-ES" sz="2000" b="1" dirty="0" smtClean="0">
                <a:solidFill>
                  <a:schemeClr val="bg1"/>
                </a:solidFill>
                <a:latin typeface="Calibri" pitchFamily="34" charset="0"/>
                <a:ea typeface="ヒラギノ角ゴ Pro W3" pitchFamily="16" charset="-128"/>
              </a:rPr>
              <a:t>Introducción</a:t>
            </a:r>
            <a:endParaRPr lang="es-ES" sz="2000" b="1" dirty="0">
              <a:solidFill>
                <a:schemeClr val="bg1"/>
              </a:solidFill>
              <a:latin typeface="Calibri" pitchFamily="34" charset="0"/>
              <a:ea typeface="ヒラギノ角ゴ Pro W3" pitchFamily="16" charset="-128"/>
            </a:endParaRPr>
          </a:p>
        </p:txBody>
      </p:sp>
    </p:spTree>
    <p:extLst>
      <p:ext uri="{BB962C8B-B14F-4D97-AF65-F5344CB8AC3E}">
        <p14:creationId xmlns:p14="http://schemas.microsoft.com/office/powerpoint/2010/main" val="106200766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40</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2.8.1 Información pública de oficio</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7" name="5 Gráfico"/>
          <p:cNvGraphicFramePr/>
          <p:nvPr>
            <p:extLst/>
          </p:nvPr>
        </p:nvGraphicFramePr>
        <p:xfrm>
          <a:off x="251520" y="1268760"/>
          <a:ext cx="8640960" cy="51845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6827128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41</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2.8.2 Tiempo promedio de respuesta para las solicitudes de información</a:t>
            </a:r>
          </a:p>
          <a:p>
            <a:pPr algn="ctr"/>
            <a:r>
              <a:rPr lang="es-ES" b="1" dirty="0">
                <a:solidFill>
                  <a:schemeClr val="bg1"/>
                </a:solidFill>
                <a:latin typeface="Calibri" pitchFamily="34" charset="0"/>
              </a:rPr>
              <a:t>pública de oficio </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5" name="11 Rectángulo"/>
          <p:cNvSpPr/>
          <p:nvPr/>
        </p:nvSpPr>
        <p:spPr>
          <a:xfrm>
            <a:off x="611560" y="1268760"/>
            <a:ext cx="7920880" cy="5040560"/>
          </a:xfrm>
          <a:prstGeom prst="rect">
            <a:avLst/>
          </a:prstGeom>
          <a:noFill/>
          <a:ln w="38100">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8" name="7 CuadroTexto"/>
          <p:cNvSpPr txBox="1"/>
          <p:nvPr/>
        </p:nvSpPr>
        <p:spPr>
          <a:xfrm>
            <a:off x="1420972" y="1423662"/>
            <a:ext cx="6463396" cy="692497"/>
          </a:xfrm>
          <a:prstGeom prst="rect">
            <a:avLst/>
          </a:prstGeom>
          <a:noFill/>
        </p:spPr>
        <p:txBody>
          <a:bodyPr wrap="square" rtlCol="0">
            <a:spAutoFit/>
          </a:bodyPr>
          <a:lstStyle/>
          <a:p>
            <a:pPr algn="ctr"/>
            <a:r>
              <a:rPr lang="es-MX" sz="1300" b="1" i="1" u="sng" dirty="0">
                <a:latin typeface="Calibri" pitchFamily="34" charset="0"/>
              </a:rPr>
              <a:t>(Sólo solicitudes con información total de oficio y “Tramitadas y atendidas” )</a:t>
            </a:r>
            <a:endParaRPr lang="es-MX" sz="1300" b="1" dirty="0">
              <a:latin typeface="Calibri" pitchFamily="34" charset="0"/>
            </a:endParaRPr>
          </a:p>
          <a:p>
            <a:pPr algn="ctr"/>
            <a:endParaRPr lang="es-MX" sz="1300" b="1" dirty="0">
              <a:latin typeface="Calibri" pitchFamily="34" charset="0"/>
            </a:endParaRPr>
          </a:p>
          <a:p>
            <a:pPr algn="ctr"/>
            <a:r>
              <a:rPr lang="es-MX" sz="1300" b="1" dirty="0">
                <a:latin typeface="Calibri" pitchFamily="34" charset="0"/>
              </a:rPr>
              <a:t>Promedio de días hábiles transcurridos para las solicitudes de información pública de oficio</a:t>
            </a:r>
          </a:p>
        </p:txBody>
      </p:sp>
      <p:sp>
        <p:nvSpPr>
          <p:cNvPr id="9" name="8 CuadroTexto"/>
          <p:cNvSpPr txBox="1"/>
          <p:nvPr/>
        </p:nvSpPr>
        <p:spPr>
          <a:xfrm>
            <a:off x="3460602" y="2416532"/>
            <a:ext cx="2214578" cy="292388"/>
          </a:xfrm>
          <a:prstGeom prst="rect">
            <a:avLst/>
          </a:prstGeom>
          <a:noFill/>
        </p:spPr>
        <p:txBody>
          <a:bodyPr wrap="square" rtlCol="0">
            <a:spAutoFit/>
          </a:bodyPr>
          <a:lstStyle/>
          <a:p>
            <a:pPr algn="ctr"/>
            <a:r>
              <a:rPr lang="es-MX" sz="1300" b="1" u="sng" dirty="0">
                <a:latin typeface="Calibri" pitchFamily="34" charset="0"/>
              </a:rPr>
              <a:t>Promedio</a:t>
            </a:r>
            <a:endParaRPr lang="es-ES" sz="1300" b="1" u="sng" dirty="0">
              <a:latin typeface="Calibri" pitchFamily="34" charset="0"/>
            </a:endParaRPr>
          </a:p>
        </p:txBody>
      </p:sp>
      <p:graphicFrame>
        <p:nvGraphicFramePr>
          <p:cNvPr id="10" name="9 Gráfico"/>
          <p:cNvGraphicFramePr>
            <a:graphicFrameLocks/>
          </p:cNvGraphicFramePr>
          <p:nvPr>
            <p:extLst/>
          </p:nvPr>
        </p:nvGraphicFramePr>
        <p:xfrm>
          <a:off x="755576" y="2416532"/>
          <a:ext cx="7632848" cy="39647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5735481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42</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2.9 Atención a las solicitudes de información</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graphicFrame>
        <p:nvGraphicFramePr>
          <p:cNvPr id="11" name="7 Tabla"/>
          <p:cNvGraphicFramePr>
            <a:graphicFrameLocks noGrp="1"/>
          </p:cNvGraphicFramePr>
          <p:nvPr>
            <p:extLst>
              <p:ext uri="{D42A27DB-BD31-4B8C-83A1-F6EECF244321}">
                <p14:modId xmlns:p14="http://schemas.microsoft.com/office/powerpoint/2010/main" val="2878996927"/>
              </p:ext>
            </p:extLst>
          </p:nvPr>
        </p:nvGraphicFramePr>
        <p:xfrm>
          <a:off x="135968" y="1988840"/>
          <a:ext cx="8856000" cy="3852000"/>
        </p:xfrm>
        <a:graphic>
          <a:graphicData uri="http://schemas.openxmlformats.org/drawingml/2006/table">
            <a:tbl>
              <a:tblPr/>
              <a:tblGrid>
                <a:gridCol w="1512000">
                  <a:extLst>
                    <a:ext uri="{9D8B030D-6E8A-4147-A177-3AD203B41FA5}">
                      <a16:colId xmlns:a16="http://schemas.microsoft.com/office/drawing/2014/main" xmlns="" val="20000"/>
                    </a:ext>
                  </a:extLst>
                </a:gridCol>
                <a:gridCol w="612000">
                  <a:extLst>
                    <a:ext uri="{9D8B030D-6E8A-4147-A177-3AD203B41FA5}">
                      <a16:colId xmlns:a16="http://schemas.microsoft.com/office/drawing/2014/main" xmlns="" val="20001"/>
                    </a:ext>
                  </a:extLst>
                </a:gridCol>
                <a:gridCol w="612000">
                  <a:extLst>
                    <a:ext uri="{9D8B030D-6E8A-4147-A177-3AD203B41FA5}">
                      <a16:colId xmlns:a16="http://schemas.microsoft.com/office/drawing/2014/main" xmlns="" val="20002"/>
                    </a:ext>
                  </a:extLst>
                </a:gridCol>
                <a:gridCol w="612000">
                  <a:extLst>
                    <a:ext uri="{9D8B030D-6E8A-4147-A177-3AD203B41FA5}">
                      <a16:colId xmlns:a16="http://schemas.microsoft.com/office/drawing/2014/main" xmlns="" val="20003"/>
                    </a:ext>
                  </a:extLst>
                </a:gridCol>
                <a:gridCol w="612000">
                  <a:extLst>
                    <a:ext uri="{9D8B030D-6E8A-4147-A177-3AD203B41FA5}">
                      <a16:colId xmlns:a16="http://schemas.microsoft.com/office/drawing/2014/main" xmlns="" val="20004"/>
                    </a:ext>
                  </a:extLst>
                </a:gridCol>
                <a:gridCol w="612000">
                  <a:extLst>
                    <a:ext uri="{9D8B030D-6E8A-4147-A177-3AD203B41FA5}">
                      <a16:colId xmlns:a16="http://schemas.microsoft.com/office/drawing/2014/main" xmlns="" val="20005"/>
                    </a:ext>
                  </a:extLst>
                </a:gridCol>
                <a:gridCol w="612000">
                  <a:extLst>
                    <a:ext uri="{9D8B030D-6E8A-4147-A177-3AD203B41FA5}">
                      <a16:colId xmlns:a16="http://schemas.microsoft.com/office/drawing/2014/main" xmlns="" val="20006"/>
                    </a:ext>
                  </a:extLst>
                </a:gridCol>
                <a:gridCol w="612000">
                  <a:extLst>
                    <a:ext uri="{9D8B030D-6E8A-4147-A177-3AD203B41FA5}">
                      <a16:colId xmlns:a16="http://schemas.microsoft.com/office/drawing/2014/main" xmlns="" val="20007"/>
                    </a:ext>
                  </a:extLst>
                </a:gridCol>
                <a:gridCol w="612000">
                  <a:extLst>
                    <a:ext uri="{9D8B030D-6E8A-4147-A177-3AD203B41FA5}">
                      <a16:colId xmlns:a16="http://schemas.microsoft.com/office/drawing/2014/main" xmlns="" val="20008"/>
                    </a:ext>
                  </a:extLst>
                </a:gridCol>
                <a:gridCol w="612000"/>
                <a:gridCol w="612000"/>
                <a:gridCol w="612000">
                  <a:extLst>
                    <a:ext uri="{9D8B030D-6E8A-4147-A177-3AD203B41FA5}">
                      <a16:colId xmlns:a16="http://schemas.microsoft.com/office/drawing/2014/main" xmlns="" val="1302288185"/>
                    </a:ext>
                  </a:extLst>
                </a:gridCol>
                <a:gridCol w="612000">
                  <a:extLst>
                    <a:ext uri="{9D8B030D-6E8A-4147-A177-3AD203B41FA5}">
                      <a16:colId xmlns:a16="http://schemas.microsoft.com/office/drawing/2014/main" xmlns="" val="542988310"/>
                    </a:ext>
                  </a:extLst>
                </a:gridCol>
              </a:tblGrid>
              <a:tr h="432000">
                <a:tc rowSpan="2">
                  <a:txBody>
                    <a:bodyPr/>
                    <a:lstStyle/>
                    <a:p>
                      <a:pPr algn="ctr" fontAlgn="ctr"/>
                      <a:r>
                        <a:rPr lang="es-MX" sz="1200" b="1" i="0" u="none" strike="noStrike" dirty="0">
                          <a:solidFill>
                            <a:srgbClr val="FFFFFF"/>
                          </a:solidFill>
                          <a:latin typeface="Calibri" panose="020F0502020204030204" pitchFamily="34" charset="0"/>
                          <a:cs typeface="Calibri" panose="020F0502020204030204" pitchFamily="34" charset="0"/>
                        </a:rPr>
                        <a:t>Tipo de respuesta</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cs typeface="Calibri" panose="020F0502020204030204" pitchFamily="34" charset="0"/>
                        </a:rPr>
                        <a:t>Ene-Sep’12</a:t>
                      </a:r>
                      <a:endParaRPr lang="es-ES" sz="1200" b="1" i="0" u="none" strike="noStrike" dirty="0">
                        <a:solidFill>
                          <a:srgbClr val="FFFFFF"/>
                        </a:solidFill>
                        <a:latin typeface="Calibri" pitchFamily="34" charset="0"/>
                        <a:cs typeface="Calibri" panose="020F0502020204030204"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cs typeface="Calibri" panose="020F0502020204030204" pitchFamily="34" charset="0"/>
                        </a:rPr>
                        <a:t>Ene-Sep’13</a:t>
                      </a:r>
                      <a:endParaRPr lang="es-ES" sz="1200" b="1" i="0" u="none" strike="noStrike" dirty="0">
                        <a:solidFill>
                          <a:srgbClr val="FFFFFF"/>
                        </a:solidFill>
                        <a:latin typeface="Calibri" pitchFamily="34" charset="0"/>
                        <a:cs typeface="Calibri" panose="020F0502020204030204"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ES"/>
                    </a:p>
                  </a:txBody>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cs typeface="Calibri" panose="020F0502020204030204" pitchFamily="34" charset="0"/>
                        </a:rPr>
                        <a:t>Ene-Sep’14</a:t>
                      </a:r>
                      <a:endParaRPr lang="es-ES" sz="1200" b="1" i="0" u="none" strike="noStrike" dirty="0">
                        <a:solidFill>
                          <a:srgbClr val="FFFFFF"/>
                        </a:solidFill>
                        <a:latin typeface="Calibri" pitchFamily="34" charset="0"/>
                        <a:cs typeface="Calibri" panose="020F0502020204030204"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000" b="1" i="0" u="none" strike="noStrike" dirty="0">
                        <a:solidFill>
                          <a:srgbClr val="FFFFFF"/>
                        </a:solidFill>
                        <a:latin typeface="Calibri" pitchFamily="34" charset="0"/>
                      </a:endParaRPr>
                    </a:p>
                  </a:txBody>
                  <a:tcPr marL="8164" marR="8164" marT="8164" marB="0" anchor="ct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cs typeface="Calibri" panose="020F0502020204030204" pitchFamily="34" charset="0"/>
                        </a:rPr>
                        <a:t>Ene-Sep’15</a:t>
                      </a:r>
                      <a:endParaRPr lang="es-ES" sz="1200" b="1" i="0" u="none" strike="noStrike" dirty="0">
                        <a:solidFill>
                          <a:srgbClr val="FFFFFF"/>
                        </a:solidFill>
                        <a:latin typeface="Calibri" pitchFamily="34" charset="0"/>
                        <a:cs typeface="Calibri" panose="020F0502020204030204"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0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cs typeface="Calibri" panose="020F0502020204030204" pitchFamily="34" charset="0"/>
                        </a:rPr>
                        <a:t>Ene-Sep’16</a:t>
                      </a:r>
                      <a:endParaRPr lang="es-ES" sz="1200" b="1" i="0" u="none" strike="noStrike" dirty="0">
                        <a:solidFill>
                          <a:srgbClr val="FFFFFF"/>
                        </a:solidFill>
                        <a:latin typeface="Calibri" pitchFamily="34" charset="0"/>
                        <a:cs typeface="Calibri" panose="020F0502020204030204"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3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cs typeface="Calibri" panose="020F0502020204030204" pitchFamily="34" charset="0"/>
                        </a:rPr>
                        <a:t>Ene-Sep’17</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3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0"/>
                  </a:ext>
                </a:extLst>
              </a:tr>
              <a:tr h="432000">
                <a:tc vMerge="1">
                  <a:txBody>
                    <a:bodyPr/>
                    <a:lstStyle/>
                    <a:p>
                      <a:endParaRPr lang="es-ES"/>
                    </a:p>
                  </a:txBody>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panose="020F0502020204030204" pitchFamily="34" charset="0"/>
                          <a:cs typeface="Calibri" panose="020F0502020204030204" pitchFamily="34" charset="0"/>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1"/>
                  </a:ext>
                </a:extLst>
              </a:tr>
              <a:tr h="432000">
                <a:tc>
                  <a:txBody>
                    <a:bodyPr/>
                    <a:lstStyle/>
                    <a:p>
                      <a:pPr marL="44450" indent="0" algn="l" fontAlgn="ctr"/>
                      <a:r>
                        <a:rPr lang="es-ES" sz="1200" b="1" i="0" u="none" strike="noStrike" dirty="0">
                          <a:solidFill>
                            <a:srgbClr val="000000"/>
                          </a:solidFill>
                          <a:latin typeface="Calibri" panose="020F0502020204030204" pitchFamily="34" charset="0"/>
                          <a:cs typeface="Calibri" panose="020F0502020204030204" pitchFamily="34" charset="0"/>
                        </a:rPr>
                        <a:t>Tramitada y atendida</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59,482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89.7%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66,801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89.3%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69,777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88.4%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64,328</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89.4%</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81,829</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90.0%</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latin typeface="Calibri" panose="020F0502020204030204" pitchFamily="34" charset="0"/>
                          <a:ea typeface="+mn-ea"/>
                          <a:cs typeface="Calibri" panose="020F0502020204030204" pitchFamily="34" charset="0"/>
                        </a:rPr>
                        <a:t>94,734</a:t>
                      </a:r>
                      <a:endParaRPr lang="es-MX" sz="1200" b="1" i="0" u="none" strike="noStrike" kern="1200" dirty="0">
                        <a:solidFill>
                          <a:srgbClr val="000000"/>
                        </a:solidFill>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latin typeface="Calibri" panose="020F0502020204030204" pitchFamily="34" charset="0"/>
                          <a:ea typeface="+mn-ea"/>
                          <a:cs typeface="Calibri" panose="020F0502020204030204" pitchFamily="34" charset="0"/>
                        </a:rPr>
                        <a:t>89.1%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432000">
                <a:tc>
                  <a:txBody>
                    <a:bodyPr/>
                    <a:lstStyle/>
                    <a:p>
                      <a:pPr marL="44450" indent="0" algn="l" fontAlgn="ctr"/>
                      <a:r>
                        <a:rPr lang="es-ES" sz="1200" b="1" i="0" u="none" strike="noStrike" dirty="0">
                          <a:solidFill>
                            <a:srgbClr val="000000"/>
                          </a:solidFill>
                          <a:latin typeface="Calibri" panose="020F0502020204030204" pitchFamily="34" charset="0"/>
                          <a:cs typeface="Calibri" panose="020F0502020204030204" pitchFamily="34" charset="0"/>
                        </a:rPr>
                        <a:t>Pendiente</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1,872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2,805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4,397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3,728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5.2%</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4,211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4.6%</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latin typeface="Calibri" panose="020F0502020204030204" pitchFamily="34" charset="0"/>
                          <a:ea typeface="+mn-ea"/>
                          <a:cs typeface="Calibri" panose="020F0502020204030204" pitchFamily="34" charset="0"/>
                        </a:rPr>
                        <a:t>7,342</a:t>
                      </a:r>
                      <a:endParaRPr lang="es-MX" sz="1200" b="1" i="0" u="none" strike="noStrike" kern="1200" dirty="0">
                        <a:solidFill>
                          <a:srgbClr val="000000"/>
                        </a:solidFill>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latin typeface="Calibri" panose="020F0502020204030204" pitchFamily="34" charset="0"/>
                          <a:ea typeface="+mn-ea"/>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432000">
                <a:tc>
                  <a:txBody>
                    <a:bodyPr/>
                    <a:lstStyle/>
                    <a:p>
                      <a:pPr marL="44450" indent="0" algn="l" fontAlgn="ctr"/>
                      <a:r>
                        <a:rPr lang="es-ES" sz="1200" b="1" i="0" u="none" strike="noStrike" dirty="0">
                          <a:solidFill>
                            <a:srgbClr val="000000"/>
                          </a:solidFill>
                          <a:latin typeface="Calibri" panose="020F0502020204030204" pitchFamily="34" charset="0"/>
                          <a:cs typeface="Calibri" panose="020F0502020204030204" pitchFamily="34" charset="0"/>
                        </a:rPr>
                        <a:t>Prevenida</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383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429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687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212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0.3%</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301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0.3%</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latin typeface="Calibri" panose="020F0502020204030204" pitchFamily="34" charset="0"/>
                          <a:ea typeface="+mn-ea"/>
                          <a:cs typeface="Calibri" panose="020F0502020204030204" pitchFamily="34" charset="0"/>
                        </a:rPr>
                        <a:t>543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latin typeface="Calibri" panose="020F0502020204030204" pitchFamily="34" charset="0"/>
                          <a:ea typeface="+mn-ea"/>
                          <a:cs typeface="Calibri" panose="020F0502020204030204"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720000">
                <a:tc>
                  <a:txBody>
                    <a:bodyPr/>
                    <a:lstStyle/>
                    <a:p>
                      <a:pPr marL="44450" indent="0" algn="l" fontAlgn="ctr"/>
                      <a:r>
                        <a:rPr lang="es-MX" sz="1200" b="1" i="0" u="none" strike="noStrike" dirty="0">
                          <a:solidFill>
                            <a:srgbClr val="000000"/>
                          </a:solidFill>
                          <a:latin typeface="Calibri" panose="020F0502020204030204" pitchFamily="34" charset="0"/>
                          <a:cs typeface="Calibri" panose="020F0502020204030204" pitchFamily="34" charset="0"/>
                        </a:rPr>
                        <a:t>Cancelada porque el solicitante no atendió la prevención</a:t>
                      </a:r>
                      <a:endParaRPr lang="es-MX" sz="1200" b="1" i="0" u="none" strike="noStrike" baseline="30000" dirty="0">
                        <a:solidFill>
                          <a:srgbClr val="000000"/>
                        </a:solidFill>
                        <a:latin typeface="Calibri" panose="020F0502020204030204" pitchFamily="34" charset="0"/>
                        <a:cs typeface="Calibri" panose="020F0502020204030204" pitchFamily="34" charset="0"/>
                      </a:endParaRPr>
                    </a:p>
                  </a:txBody>
                  <a:tcPr marL="8164" marR="8164" marT="8164"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4,527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4,725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4,048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3,648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5.1%</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4,620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5.1%</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latin typeface="Calibri" panose="020F0502020204030204" pitchFamily="34" charset="0"/>
                          <a:ea typeface="+mn-ea"/>
                          <a:cs typeface="Calibri" panose="020F0502020204030204" pitchFamily="34" charset="0"/>
                        </a:rPr>
                        <a:t>3,707</a:t>
                      </a:r>
                      <a:endParaRPr lang="es-MX" sz="1200" b="1" i="0" u="none" strike="noStrike" kern="1200" dirty="0">
                        <a:solidFill>
                          <a:srgbClr val="000000"/>
                        </a:solidFill>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latin typeface="Calibri" panose="020F0502020204030204" pitchFamily="34" charset="0"/>
                          <a:ea typeface="+mn-ea"/>
                          <a:cs typeface="Calibri" panose="020F0502020204030204" pitchFamily="34" charset="0"/>
                        </a:rPr>
                        <a:t>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540000">
                <a:tc>
                  <a:txBody>
                    <a:bodyPr/>
                    <a:lstStyle/>
                    <a:p>
                      <a:pPr marL="44450" indent="0" algn="l" fontAlgn="ctr"/>
                      <a:r>
                        <a:rPr lang="es-MX" sz="1200" b="1" i="0" u="none" strike="noStrike" dirty="0">
                          <a:solidFill>
                            <a:srgbClr val="000000"/>
                          </a:solidFill>
                          <a:latin typeface="Calibri" panose="020F0502020204030204" pitchFamily="34" charset="0"/>
                          <a:cs typeface="Calibri" panose="020F0502020204030204" pitchFamily="34" charset="0"/>
                        </a:rPr>
                        <a:t>Cancelada a petición del solicitante</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0.05%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0.03%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s-ES" sz="1200" b="1" i="0" u="none" strike="noStrike" dirty="0">
                          <a:solidFill>
                            <a:srgbClr val="000000"/>
                          </a:solidFill>
                          <a:effectLst/>
                          <a:latin typeface="Calibri" panose="020F0502020204030204" pitchFamily="34" charset="0"/>
                          <a:cs typeface="Calibri" panose="020F0502020204030204" pitchFamily="34" charset="0"/>
                        </a:rPr>
                        <a:t>0.01%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0.01%</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0.01%</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latin typeface="Calibri" panose="020F0502020204030204" pitchFamily="34" charset="0"/>
                          <a:ea typeface="+mn-ea"/>
                          <a:cs typeface="Calibri" panose="020F0502020204030204" pitchFamily="34" charset="0"/>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latin typeface="Calibri" panose="020F0502020204030204" pitchFamily="34" charset="0"/>
                          <a:ea typeface="+mn-ea"/>
                          <a:cs typeface="Calibri" panose="020F0502020204030204" pitchFamily="34" charset="0"/>
                        </a:rPr>
                        <a:t>0.02%</a:t>
                      </a:r>
                      <a:endParaRPr lang="es-MX" sz="1200" b="1" i="0" u="none" strike="noStrike" kern="1200" dirty="0">
                        <a:solidFill>
                          <a:srgbClr val="000000"/>
                        </a:solidFill>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6"/>
                  </a:ext>
                </a:extLst>
              </a:tr>
              <a:tr h="432000">
                <a:tc>
                  <a:txBody>
                    <a:bodyPr/>
                    <a:lstStyle/>
                    <a:p>
                      <a:pPr marL="44450" indent="0" algn="l" fontAlgn="ctr"/>
                      <a:r>
                        <a:rPr lang="es-ES" sz="1200" b="1" i="0" u="none" strike="noStrike" dirty="0">
                          <a:solidFill>
                            <a:srgbClr val="FFFFFF"/>
                          </a:solidFill>
                          <a:latin typeface="Calibri" panose="020F0502020204030204" pitchFamily="34" charset="0"/>
                          <a:cs typeface="Calibri" panose="020F0502020204030204" pitchFamily="34" charset="0"/>
                        </a:rPr>
                        <a:t>  Total </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rtl="0" fontAlgn="ctr"/>
                      <a:r>
                        <a:rPr lang="es-ES" sz="1200" b="1" i="0" u="none" strike="noStrike" dirty="0">
                          <a:solidFill>
                            <a:schemeClr val="bg1"/>
                          </a:solidFill>
                          <a:effectLst/>
                          <a:latin typeface="Calibri" panose="020F0502020204030204" pitchFamily="34" charset="0"/>
                        </a:rPr>
                        <a:t>66,297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rtl="0" fontAlgn="ctr"/>
                      <a:r>
                        <a:rPr lang="es-ES" sz="1200" b="1" i="0" u="none" strike="noStrike" dirty="0">
                          <a:solidFill>
                            <a:schemeClr val="bg1"/>
                          </a:solidFill>
                          <a:effectLst/>
                          <a:latin typeface="Calibri" panose="020F0502020204030204" pitchFamily="34" charset="0"/>
                        </a:rPr>
                        <a:t>74,785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rtl="0" fontAlgn="ctr"/>
                      <a:r>
                        <a:rPr lang="es-ES" sz="1200" b="1" i="0" u="none" strike="noStrike" dirty="0">
                          <a:solidFill>
                            <a:schemeClr val="bg1"/>
                          </a:solidFill>
                          <a:effectLst/>
                          <a:latin typeface="Calibri" panose="020F0502020204030204" pitchFamily="34" charset="0"/>
                        </a:rPr>
                        <a:t>78,917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b"/>
                      <a:r>
                        <a:rPr lang="es-ES" sz="1200" b="1" i="0" u="none" strike="noStrike" dirty="0" smtClean="0">
                          <a:solidFill>
                            <a:schemeClr val="bg1"/>
                          </a:solidFill>
                          <a:effectLst/>
                          <a:latin typeface="Calibri" panose="020F0502020204030204" pitchFamily="34" charset="0"/>
                          <a:cs typeface="Calibri" panose="020F0502020204030204" pitchFamily="34" charset="0"/>
                        </a:rPr>
                        <a:t>71,926</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b"/>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rgbClr val="FFFFFF"/>
                          </a:solidFill>
                          <a:latin typeface="Calibri" panose="020F0502020204030204" pitchFamily="34" charset="0"/>
                          <a:ea typeface="+mn-ea"/>
                          <a:cs typeface="Calibri" panose="020F0502020204030204" pitchFamily="34" charset="0"/>
                        </a:rPr>
                        <a:t>90,968</a:t>
                      </a:r>
                      <a:endParaRPr lang="es-MX" sz="1200" b="1" i="0" u="none" strike="noStrike" kern="1200" dirty="0">
                        <a:solidFill>
                          <a:srgbClr val="FFFFFF"/>
                        </a:solidFill>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rgbClr val="FFFFFF"/>
                          </a:solidFill>
                          <a:latin typeface="Calibri" panose="020F0502020204030204" pitchFamily="34" charset="0"/>
                          <a:ea typeface="+mn-ea"/>
                          <a:cs typeface="Calibri" panose="020F0502020204030204" pitchFamily="34" charset="0"/>
                        </a:rPr>
                        <a:t>100%</a:t>
                      </a:r>
                      <a:endParaRPr lang="es-MX" sz="1200" b="1" i="0" u="none" strike="noStrike" kern="1200" dirty="0">
                        <a:solidFill>
                          <a:srgbClr val="FFFFFF"/>
                        </a:solidFill>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rgbClr val="FFFFFF"/>
                          </a:solidFill>
                          <a:latin typeface="Calibri" panose="020F0502020204030204" pitchFamily="34" charset="0"/>
                          <a:ea typeface="+mn-ea"/>
                          <a:cs typeface="Calibri" panose="020F0502020204030204" pitchFamily="34" charset="0"/>
                        </a:rPr>
                        <a:t>106,343</a:t>
                      </a:r>
                      <a:endParaRPr lang="es-MX" sz="1200" b="1" i="0" u="none" strike="noStrike" kern="1200" dirty="0">
                        <a:solidFill>
                          <a:srgbClr val="FFFFFF"/>
                        </a:solidFill>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rgbClr val="FFFFFF"/>
                          </a:solidFill>
                          <a:latin typeface="Calibri" panose="020F0502020204030204" pitchFamily="34" charset="0"/>
                          <a:ea typeface="+mn-ea"/>
                          <a:cs typeface="Calibri" panose="020F0502020204030204" pitchFamily="34" charset="0"/>
                        </a:rPr>
                        <a:t>100%</a:t>
                      </a:r>
                      <a:endParaRPr lang="es-MX" sz="1200" b="1" i="0" u="none" strike="noStrike" kern="1200" dirty="0">
                        <a:solidFill>
                          <a:srgbClr val="FFFFFF"/>
                        </a:solidFill>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250128485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43</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2.10.1 ¿Hubo prevención al solicitante antes de darle trámite a la solicitud?</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5" name="11 CuadroTexto"/>
          <p:cNvSpPr txBox="1"/>
          <p:nvPr/>
        </p:nvSpPr>
        <p:spPr>
          <a:xfrm>
            <a:off x="2112118" y="1152510"/>
            <a:ext cx="490670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a:t>
            </a:r>
            <a:endParaRPr lang="es-ES" sz="1300" b="1" i="1" u="sng" dirty="0">
              <a:latin typeface="Calibri" pitchFamily="34" charset="0"/>
            </a:endParaRPr>
          </a:p>
        </p:txBody>
      </p:sp>
      <p:graphicFrame>
        <p:nvGraphicFramePr>
          <p:cNvPr id="7" name="7 Gráfico"/>
          <p:cNvGraphicFramePr/>
          <p:nvPr>
            <p:extLst/>
          </p:nvPr>
        </p:nvGraphicFramePr>
        <p:xfrm>
          <a:off x="223020" y="1628800"/>
          <a:ext cx="8669460" cy="48122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433853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44</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2.10.2 Tipo de prevención y </a:t>
            </a:r>
            <a:r>
              <a:rPr lang="es-ES" b="1" dirty="0" smtClean="0">
                <a:solidFill>
                  <a:schemeClr val="bg1"/>
                </a:solidFill>
                <a:latin typeface="Calibri" pitchFamily="34" charset="0"/>
              </a:rPr>
              <a:t>número </a:t>
            </a:r>
            <a:r>
              <a:rPr lang="es-ES" b="1" dirty="0">
                <a:solidFill>
                  <a:schemeClr val="bg1"/>
                </a:solidFill>
                <a:latin typeface="Calibri" pitchFamily="34" charset="0"/>
              </a:rPr>
              <a:t>de preguntas </a:t>
            </a:r>
            <a:r>
              <a:rPr lang="es-ES" b="1" dirty="0" smtClean="0">
                <a:solidFill>
                  <a:schemeClr val="bg1"/>
                </a:solidFill>
                <a:latin typeface="Calibri" pitchFamily="34" charset="0"/>
              </a:rPr>
              <a:t>prevenidas</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a:t>
            </a:r>
            <a:r>
              <a:rPr lang="es-ES" sz="1400" b="1" i="1" dirty="0" smtClean="0">
                <a:solidFill>
                  <a:schemeClr val="bg1"/>
                </a:solidFill>
                <a:latin typeface="Calibri" pitchFamily="34" charset="0"/>
              </a:rPr>
              <a:t>2015 </a:t>
            </a:r>
            <a:r>
              <a:rPr lang="es-ES" sz="1400" b="1" i="1" dirty="0">
                <a:solidFill>
                  <a:schemeClr val="bg1"/>
                </a:solidFill>
                <a:latin typeface="Calibri" pitchFamily="34" charset="0"/>
              </a:rPr>
              <a:t>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9" name="11 Rectángulo"/>
          <p:cNvSpPr/>
          <p:nvPr/>
        </p:nvSpPr>
        <p:spPr>
          <a:xfrm>
            <a:off x="4683358" y="1556793"/>
            <a:ext cx="4104455" cy="5040560"/>
          </a:xfrm>
          <a:prstGeom prst="rect">
            <a:avLst/>
          </a:prstGeom>
          <a:noFill/>
          <a:ln w="38100">
            <a:solidFill>
              <a:srgbClr val="33CCC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3" name="7 CuadroTexto"/>
          <p:cNvSpPr txBox="1"/>
          <p:nvPr/>
        </p:nvSpPr>
        <p:spPr>
          <a:xfrm>
            <a:off x="273292" y="1628800"/>
            <a:ext cx="4302126" cy="292388"/>
          </a:xfrm>
          <a:prstGeom prst="rect">
            <a:avLst/>
          </a:prstGeom>
          <a:noFill/>
        </p:spPr>
        <p:txBody>
          <a:bodyPr wrap="square" rtlCol="0">
            <a:spAutoFit/>
          </a:bodyPr>
          <a:lstStyle/>
          <a:p>
            <a:pPr algn="ctr"/>
            <a:r>
              <a:rPr lang="es-ES" sz="1300" b="1" u="sng" dirty="0">
                <a:latin typeface="Calibri" pitchFamily="34" charset="0"/>
              </a:rPr>
              <a:t>Tipo de prevención</a:t>
            </a:r>
            <a:endParaRPr lang="es-MX" sz="1300" b="1" u="sng" dirty="0">
              <a:latin typeface="Calibri" pitchFamily="34" charset="0"/>
            </a:endParaRPr>
          </a:p>
        </p:txBody>
      </p:sp>
      <p:sp>
        <p:nvSpPr>
          <p:cNvPr id="15" name="7 CuadroTexto"/>
          <p:cNvSpPr txBox="1"/>
          <p:nvPr/>
        </p:nvSpPr>
        <p:spPr>
          <a:xfrm>
            <a:off x="1043608" y="1124744"/>
            <a:ext cx="6773200" cy="292388"/>
          </a:xfrm>
          <a:prstGeom prst="rect">
            <a:avLst/>
          </a:prstGeom>
          <a:noFill/>
        </p:spPr>
        <p:txBody>
          <a:bodyPr wrap="square" rtlCol="0">
            <a:spAutoFit/>
          </a:bodyPr>
          <a:lstStyle/>
          <a:p>
            <a:pPr algn="ctr"/>
            <a:r>
              <a:rPr lang="es-MX" sz="1300" b="1" i="1" u="sng" dirty="0">
                <a:latin typeface="Calibri" pitchFamily="34" charset="0"/>
              </a:rPr>
              <a:t>Sólo solicitudes “Tramitadas y atendidas” y “</a:t>
            </a:r>
            <a:r>
              <a:rPr lang="es-MX" sz="1300" b="1" i="1" u="sng" dirty="0" smtClean="0">
                <a:latin typeface="Calibri" pitchFamily="34" charset="0"/>
              </a:rPr>
              <a:t>Prevenidas”</a:t>
            </a:r>
            <a:endParaRPr lang="es-MX" sz="1300" b="1" dirty="0">
              <a:latin typeface="Calibri" pitchFamily="34" charset="0"/>
            </a:endParaRPr>
          </a:p>
        </p:txBody>
      </p:sp>
      <p:sp>
        <p:nvSpPr>
          <p:cNvPr id="16" name="7 CuadroTexto"/>
          <p:cNvSpPr txBox="1"/>
          <p:nvPr/>
        </p:nvSpPr>
        <p:spPr>
          <a:xfrm>
            <a:off x="4888577" y="1632994"/>
            <a:ext cx="3662754" cy="292388"/>
          </a:xfrm>
          <a:prstGeom prst="rect">
            <a:avLst/>
          </a:prstGeom>
          <a:noFill/>
        </p:spPr>
        <p:txBody>
          <a:bodyPr wrap="square" rtlCol="0">
            <a:spAutoFit/>
          </a:bodyPr>
          <a:lstStyle/>
          <a:p>
            <a:pPr algn="ctr"/>
            <a:r>
              <a:rPr lang="es-ES" sz="1300" b="1" u="sng" dirty="0">
                <a:latin typeface="Calibri" pitchFamily="34" charset="0"/>
              </a:rPr>
              <a:t>Número de preguntas </a:t>
            </a:r>
            <a:r>
              <a:rPr lang="es-ES" sz="1300" b="1" u="sng" dirty="0" smtClean="0">
                <a:latin typeface="Calibri" pitchFamily="34" charset="0"/>
              </a:rPr>
              <a:t>que fueron </a:t>
            </a:r>
            <a:r>
              <a:rPr lang="es-ES" sz="1300" b="1" u="sng" dirty="0">
                <a:latin typeface="Calibri" pitchFamily="34" charset="0"/>
              </a:rPr>
              <a:t>prevenidas</a:t>
            </a:r>
            <a:endParaRPr lang="es-MX" sz="1300" b="1" u="sng" dirty="0">
              <a:latin typeface="Calibri"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590733467"/>
              </p:ext>
            </p:extLst>
          </p:nvPr>
        </p:nvGraphicFramePr>
        <p:xfrm>
          <a:off x="5220072" y="2060850"/>
          <a:ext cx="3183338" cy="4378367"/>
        </p:xfrm>
        <a:graphic>
          <a:graphicData uri="http://schemas.openxmlformats.org/drawingml/2006/table">
            <a:tbl>
              <a:tblPr>
                <a:tableStyleId>{5C22544A-7EE6-4342-B048-85BDC9FD1C3A}</a:tableStyleId>
              </a:tblPr>
              <a:tblGrid>
                <a:gridCol w="1023338">
                  <a:extLst>
                    <a:ext uri="{9D8B030D-6E8A-4147-A177-3AD203B41FA5}">
                      <a16:colId xmlns:a16="http://schemas.microsoft.com/office/drawing/2014/main" xmlns="" val="20000"/>
                    </a:ext>
                  </a:extLst>
                </a:gridCol>
                <a:gridCol w="720000">
                  <a:extLst>
                    <a:ext uri="{9D8B030D-6E8A-4147-A177-3AD203B41FA5}">
                      <a16:colId xmlns:a16="http://schemas.microsoft.com/office/drawing/2014/main" xmlns="" val="20001"/>
                    </a:ext>
                  </a:extLst>
                </a:gridCol>
                <a:gridCol w="720000">
                  <a:extLst>
                    <a:ext uri="{9D8B030D-6E8A-4147-A177-3AD203B41FA5}">
                      <a16:colId xmlns:a16="http://schemas.microsoft.com/office/drawing/2014/main" xmlns="" val="20002"/>
                    </a:ext>
                  </a:extLst>
                </a:gridCol>
                <a:gridCol w="720000"/>
              </a:tblGrid>
              <a:tr h="744915">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s-ES" sz="1300" b="1" u="none" strike="noStrike" dirty="0">
                          <a:solidFill>
                            <a:schemeClr val="bg1"/>
                          </a:solidFill>
                          <a:effectLst/>
                          <a:latin typeface="Calibri" panose="020F0502020204030204" pitchFamily="34" charset="0"/>
                        </a:rPr>
                        <a:t> </a:t>
                      </a:r>
                      <a:r>
                        <a:rPr lang="es-ES" sz="1300" b="1" i="0" u="none" strike="noStrike" dirty="0">
                          <a:solidFill>
                            <a:schemeClr val="bg1"/>
                          </a:solidFill>
                          <a:latin typeface="Calibri" pitchFamily="34" charset="0"/>
                          <a:cs typeface="Calibri" pitchFamily="34" charset="0"/>
                        </a:rPr>
                        <a:t>Número de preguntas prevenidas</a:t>
                      </a:r>
                      <a:endParaRPr lang="es-ES"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33CCCC"/>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c>
                  <a:txBody>
                    <a:bodyPr/>
                    <a:lstStyle/>
                    <a:p>
                      <a:pPr algn="ctr" fontAlgn="b"/>
                      <a:r>
                        <a:rPr lang="es-ES" sz="1300" b="1" u="none" strike="noStrike" dirty="0" smtClean="0">
                          <a:solidFill>
                            <a:schemeClr val="bg1"/>
                          </a:solidFill>
                          <a:effectLst/>
                          <a:latin typeface="Calibri" panose="020F0502020204030204" pitchFamily="34" charset="0"/>
                        </a:rPr>
                        <a:t>Ene-</a:t>
                      </a:r>
                      <a:r>
                        <a:rPr lang="es-ES" sz="1300" b="1" u="none" strike="noStrike" dirty="0" err="1" smtClean="0">
                          <a:solidFill>
                            <a:schemeClr val="bg1"/>
                          </a:solidFill>
                          <a:effectLst/>
                          <a:latin typeface="Calibri" panose="020F0502020204030204" pitchFamily="34" charset="0"/>
                        </a:rPr>
                        <a:t>Sep</a:t>
                      </a:r>
                      <a:r>
                        <a:rPr lang="es-ES" sz="1300" b="1" u="none" strike="noStrike" dirty="0" smtClean="0">
                          <a:solidFill>
                            <a:schemeClr val="bg1"/>
                          </a:solidFill>
                          <a:effectLst/>
                          <a:latin typeface="Calibri" panose="020F0502020204030204" pitchFamily="34" charset="0"/>
                        </a:rPr>
                        <a:t>’</a:t>
                      </a:r>
                    </a:p>
                    <a:p>
                      <a:pPr algn="ctr" fontAlgn="b"/>
                      <a:r>
                        <a:rPr lang="es-ES" sz="1300" b="1" u="none" strike="noStrike" dirty="0" smtClean="0">
                          <a:solidFill>
                            <a:schemeClr val="bg1"/>
                          </a:solidFill>
                          <a:effectLst/>
                          <a:latin typeface="Calibri" panose="020F0502020204030204" pitchFamily="34" charset="0"/>
                        </a:rPr>
                        <a:t>2015</a:t>
                      </a:r>
                      <a:endParaRPr lang="es-ES"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c>
                  <a:txBody>
                    <a:bodyPr/>
                    <a:lstStyle/>
                    <a:p>
                      <a:pPr algn="ctr" fontAlgn="b"/>
                      <a:r>
                        <a:rPr lang="es-MX" sz="1300" b="1" i="0" u="none" strike="noStrike" dirty="0" smtClean="0">
                          <a:solidFill>
                            <a:schemeClr val="bg1"/>
                          </a:solidFill>
                          <a:effectLst/>
                          <a:latin typeface="Calibri" panose="020F0502020204030204" pitchFamily="34" charset="0"/>
                        </a:rPr>
                        <a:t>Ene-</a:t>
                      </a:r>
                      <a:r>
                        <a:rPr lang="es-MX" sz="1300" b="1" i="0" u="none" strike="noStrike" dirty="0" err="1" smtClean="0">
                          <a:solidFill>
                            <a:schemeClr val="bg1"/>
                          </a:solidFill>
                          <a:effectLst/>
                          <a:latin typeface="Calibri" panose="020F0502020204030204" pitchFamily="34" charset="0"/>
                        </a:rPr>
                        <a:t>Sep</a:t>
                      </a:r>
                      <a:r>
                        <a:rPr lang="es-MX" sz="1300" b="1" i="0" u="none" strike="noStrike" dirty="0" smtClean="0">
                          <a:solidFill>
                            <a:schemeClr val="bg1"/>
                          </a:solidFill>
                          <a:effectLst/>
                          <a:latin typeface="Calibri" panose="020F0502020204030204" pitchFamily="34" charset="0"/>
                        </a:rPr>
                        <a:t>’</a:t>
                      </a:r>
                    </a:p>
                    <a:p>
                      <a:pPr algn="ctr" fontAlgn="b"/>
                      <a:r>
                        <a:rPr lang="es-MX" sz="1300" b="1" i="0" u="none" strike="noStrike" dirty="0" smtClean="0">
                          <a:solidFill>
                            <a:schemeClr val="bg1"/>
                          </a:solidFill>
                          <a:effectLst/>
                          <a:latin typeface="Calibri" panose="020F0502020204030204" pitchFamily="34" charset="0"/>
                        </a:rPr>
                        <a:t>2016</a:t>
                      </a:r>
                      <a:endParaRPr lang="es-ES"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c>
                  <a:txBody>
                    <a:bodyPr/>
                    <a:lstStyle/>
                    <a:p>
                      <a:pPr algn="ctr" fontAlgn="b"/>
                      <a:r>
                        <a:rPr lang="es-ES" sz="1300" b="1" i="0" u="none" strike="noStrike" dirty="0" smtClean="0">
                          <a:solidFill>
                            <a:schemeClr val="bg1"/>
                          </a:solidFill>
                          <a:effectLst/>
                          <a:latin typeface="Calibri" panose="020F0502020204030204" pitchFamily="34" charset="0"/>
                        </a:rPr>
                        <a:t>Ene-</a:t>
                      </a:r>
                      <a:r>
                        <a:rPr lang="es-ES" sz="1300" b="1" i="0" u="none" strike="noStrike" dirty="0" err="1" smtClean="0">
                          <a:solidFill>
                            <a:schemeClr val="bg1"/>
                          </a:solidFill>
                          <a:effectLst/>
                          <a:latin typeface="Calibri" panose="020F0502020204030204" pitchFamily="34" charset="0"/>
                        </a:rPr>
                        <a:t>Sep</a:t>
                      </a:r>
                      <a:r>
                        <a:rPr lang="es-ES" sz="1300" b="1" i="0" u="none" strike="noStrike" dirty="0" smtClean="0">
                          <a:solidFill>
                            <a:schemeClr val="bg1"/>
                          </a:solidFill>
                          <a:effectLst/>
                          <a:latin typeface="Calibri" panose="020F0502020204030204" pitchFamily="34" charset="0"/>
                        </a:rPr>
                        <a:t>’</a:t>
                      </a:r>
                    </a:p>
                    <a:p>
                      <a:pPr algn="ctr" fontAlgn="b"/>
                      <a:r>
                        <a:rPr lang="es-ES" sz="1300" b="1" i="0" u="none" strike="noStrike" dirty="0" smtClean="0">
                          <a:solidFill>
                            <a:schemeClr val="bg1"/>
                          </a:solidFill>
                          <a:effectLst/>
                          <a:latin typeface="Calibri" panose="020F0502020204030204" pitchFamily="34" charset="0"/>
                        </a:rPr>
                        <a:t>2017</a:t>
                      </a:r>
                      <a:endParaRPr lang="es-ES"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rgbClr val="33CCCC"/>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extLst>
                  <a:ext uri="{0D108BD9-81ED-4DB2-BD59-A6C34878D82A}">
                    <a16:rowId xmlns:a16="http://schemas.microsoft.com/office/drawing/2014/main" xmlns="" val="10000"/>
                  </a:ext>
                </a:extLst>
              </a:tr>
              <a:tr h="237211">
                <a:tc>
                  <a:txBody>
                    <a:bodyPr/>
                    <a:lstStyle/>
                    <a:p>
                      <a:pPr algn="ctr" fontAlgn="t"/>
                      <a:r>
                        <a:rPr lang="es-ES" sz="1300" b="1" u="none" strike="noStrike" dirty="0" smtClean="0">
                          <a:effectLst/>
                          <a:latin typeface="Calibri" panose="020F0502020204030204" pitchFamily="34" charset="0"/>
                        </a:rPr>
                        <a:t>1</a:t>
                      </a:r>
                      <a:endParaRPr lang="es-ES" sz="13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33CCCC"/>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75</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129</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85</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33CCCC"/>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1"/>
                  </a:ext>
                </a:extLst>
              </a:tr>
              <a:tr h="237211">
                <a:tc>
                  <a:txBody>
                    <a:bodyPr/>
                    <a:lstStyle/>
                    <a:p>
                      <a:pPr algn="ctr" fontAlgn="t"/>
                      <a:r>
                        <a:rPr lang="es-ES" sz="1300" b="1" u="none" strike="noStrike" dirty="0" smtClean="0">
                          <a:effectLst/>
                          <a:latin typeface="Calibri" panose="020F0502020204030204" pitchFamily="34" charset="0"/>
                        </a:rPr>
                        <a:t>2</a:t>
                      </a:r>
                      <a:endParaRPr lang="es-ES" sz="13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33CCCC"/>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20</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65</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16</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33CCCC"/>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2"/>
                  </a:ext>
                </a:extLst>
              </a:tr>
              <a:tr h="237211">
                <a:tc>
                  <a:txBody>
                    <a:bodyPr/>
                    <a:lstStyle/>
                    <a:p>
                      <a:pPr algn="ctr" fontAlgn="t"/>
                      <a:r>
                        <a:rPr lang="es-ES" sz="1300" b="1" u="none" strike="noStrike" dirty="0" smtClean="0">
                          <a:effectLst/>
                          <a:latin typeface="Calibri" panose="020F0502020204030204" pitchFamily="34" charset="0"/>
                        </a:rPr>
                        <a:t>3</a:t>
                      </a:r>
                    </a:p>
                  </a:txBody>
                  <a:tcPr marL="9525" marR="9525" marT="9525" marB="0" anchor="ctr">
                    <a:lnL w="6350" cap="flat" cmpd="sng" algn="ctr">
                      <a:solidFill>
                        <a:srgbClr val="33CCCC"/>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9</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32</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3</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33CCCC"/>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3"/>
                  </a:ext>
                </a:extLst>
              </a:tr>
              <a:tr h="237211">
                <a:tc>
                  <a:txBody>
                    <a:bodyPr/>
                    <a:lstStyle/>
                    <a:p>
                      <a:pPr algn="ctr" fontAlgn="t"/>
                      <a:r>
                        <a:rPr lang="es-ES" sz="1300" b="1" i="0" u="none" strike="noStrike" dirty="0" smtClean="0">
                          <a:solidFill>
                            <a:schemeClr val="dk1"/>
                          </a:solidFill>
                          <a:effectLst/>
                          <a:latin typeface="Calibri" panose="020F0502020204030204" pitchFamily="34" charset="0"/>
                        </a:rPr>
                        <a:t>4</a:t>
                      </a:r>
                      <a:endParaRPr lang="es-ES" sz="13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33CCCC"/>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3</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4</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5</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33CCCC"/>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4"/>
                  </a:ext>
                </a:extLst>
              </a:tr>
              <a:tr h="237211">
                <a:tc>
                  <a:txBody>
                    <a:bodyPr/>
                    <a:lstStyle/>
                    <a:p>
                      <a:pPr algn="ctr" fontAlgn="t"/>
                      <a:r>
                        <a:rPr lang="es-ES" sz="1300" b="1" i="0" u="none" strike="noStrike" dirty="0" smtClean="0">
                          <a:solidFill>
                            <a:schemeClr val="dk1"/>
                          </a:solidFill>
                          <a:effectLst/>
                          <a:latin typeface="Calibri" panose="020F0502020204030204" pitchFamily="34" charset="0"/>
                        </a:rPr>
                        <a:t>5</a:t>
                      </a:r>
                    </a:p>
                  </a:txBody>
                  <a:tcPr marL="9525" marR="9525" marT="9525" marB="0" anchor="ctr">
                    <a:lnL w="6350" cap="flat" cmpd="sng" algn="ctr">
                      <a:solidFill>
                        <a:srgbClr val="33CCCC"/>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1</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16</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2</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33CCCC"/>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extLst>
                  <a:ext uri="{0D108BD9-81ED-4DB2-BD59-A6C34878D82A}">
                    <a16:rowId xmlns:a16="http://schemas.microsoft.com/office/drawing/2014/main" xmlns="" val="10005"/>
                  </a:ext>
                </a:extLst>
              </a:tr>
              <a:tr h="237211">
                <a:tc>
                  <a:txBody>
                    <a:bodyPr/>
                    <a:lstStyle/>
                    <a:p>
                      <a:pPr algn="ctr" fontAlgn="t"/>
                      <a:r>
                        <a:rPr lang="es-ES" sz="1300" b="1" i="0" u="none" strike="noStrike" dirty="0" smtClean="0">
                          <a:solidFill>
                            <a:schemeClr val="dk1"/>
                          </a:solidFill>
                          <a:effectLst/>
                          <a:latin typeface="Calibri" panose="020F0502020204030204" pitchFamily="34" charset="0"/>
                        </a:rPr>
                        <a:t>6</a:t>
                      </a:r>
                    </a:p>
                  </a:txBody>
                  <a:tcPr marL="9525" marR="9525" marT="9525" marB="0" anchor="ctr">
                    <a:lnL w="6350" cap="flat" cmpd="sng" algn="ctr">
                      <a:solidFill>
                        <a:srgbClr val="33CCCC"/>
                      </a:solidFill>
                      <a:prstDash val="solid"/>
                      <a:round/>
                      <a:headEnd type="none" w="med" len="med"/>
                      <a:tailEnd type="none" w="med" len="med"/>
                    </a:lnL>
                    <a:lnR w="6350" cap="flat" cmpd="sng" algn="ctr">
                      <a:solidFill>
                        <a:srgbClr val="009999"/>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1</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4</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3</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r>
              <a:tr h="237211">
                <a:tc>
                  <a:txBody>
                    <a:bodyPr/>
                    <a:lstStyle/>
                    <a:p>
                      <a:pPr algn="ctr" fontAlgn="t"/>
                      <a:r>
                        <a:rPr lang="es-ES" sz="1300" b="1" i="0" u="none" strike="noStrike" dirty="0" smtClean="0">
                          <a:solidFill>
                            <a:schemeClr val="dk1"/>
                          </a:solidFill>
                          <a:effectLst/>
                          <a:latin typeface="Calibri" panose="020F0502020204030204" pitchFamily="34" charset="0"/>
                        </a:rPr>
                        <a:t>7</a:t>
                      </a:r>
                    </a:p>
                  </a:txBody>
                  <a:tcPr marL="9525" marR="9525" marT="9525" marB="0" anchor="ctr">
                    <a:lnL w="6350" cap="flat" cmpd="sng" algn="ctr">
                      <a:solidFill>
                        <a:srgbClr val="33CCCC"/>
                      </a:solidFill>
                      <a:prstDash val="solid"/>
                      <a:round/>
                      <a:headEnd type="none" w="med" len="med"/>
                      <a:tailEnd type="none" w="med" len="med"/>
                    </a:lnL>
                    <a:lnR w="6350" cap="flat" cmpd="sng" algn="ctr">
                      <a:solidFill>
                        <a:srgbClr val="009999"/>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6</a:t>
                      </a:r>
                    </a:p>
                  </a:txBody>
                  <a:tcPr marL="9525" marR="9525" marT="9525"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6350" cap="flat" cmpd="sng" algn="ctr">
                      <a:solidFill>
                        <a:srgbClr val="009999"/>
                      </a:solidFill>
                      <a:prstDash val="solid"/>
                      <a:round/>
                      <a:headEnd type="none" w="med" len="med"/>
                      <a:tailEnd type="none" w="med" len="med"/>
                    </a:lnL>
                    <a:lnR w="635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r>
              <a:tr h="244723">
                <a:tc>
                  <a:txBody>
                    <a:bodyPr/>
                    <a:lstStyle/>
                    <a:p>
                      <a:pPr algn="ctr" fontAlgn="t"/>
                      <a:r>
                        <a:rPr lang="es-ES" sz="1300" b="1" i="0" u="none" strike="noStrike" dirty="0" smtClean="0">
                          <a:solidFill>
                            <a:schemeClr val="tx1"/>
                          </a:solidFill>
                          <a:effectLst/>
                          <a:latin typeface="Calibri" panose="020F0502020204030204" pitchFamily="34" charset="0"/>
                        </a:rPr>
                        <a:t>8</a:t>
                      </a:r>
                      <a:endParaRPr lang="es-ES" sz="1300" b="1" i="0" u="none" strike="noStrike" dirty="0">
                        <a:solidFill>
                          <a:schemeClr val="tx1"/>
                        </a:solidFill>
                        <a:effectLst/>
                        <a:latin typeface="Calibri" panose="020F0502020204030204" pitchFamily="34" charset="0"/>
                      </a:endParaRPr>
                    </a:p>
                  </a:txBody>
                  <a:tcPr marL="9525" marR="9525" marT="9525" marB="0" anchor="ctr">
                    <a:lnL w="635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s-MX" sz="1300" b="1" u="none" strike="noStrike" kern="1200" dirty="0" smtClean="0">
                          <a:solidFill>
                            <a:schemeClr val="dk1"/>
                          </a:solidFill>
                          <a:effectLst/>
                          <a:latin typeface="Calibri" panose="020F0502020204030204" pitchFamily="34" charset="0"/>
                          <a:ea typeface="+mn-ea"/>
                          <a:cs typeface="+mn-cs"/>
                        </a:rPr>
                        <a:t>-</a:t>
                      </a:r>
                      <a:r>
                        <a:rPr lang="es-MX" sz="1300" b="1" u="none" strike="noStrike" kern="1200" dirty="0">
                          <a:solidFill>
                            <a:schemeClr val="dk1"/>
                          </a:solidFill>
                          <a:effectLst/>
                          <a:latin typeface="Calibri" panose="020F0502020204030204" pitchFamily="34" charset="0"/>
                          <a:ea typeface="+mn-ea"/>
                          <a:cs typeface="+mn-cs"/>
                        </a:rPr>
                        <a:t> </a:t>
                      </a: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2</a:t>
                      </a: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12700" cap="flat" cmpd="sng" algn="ctr">
                      <a:solidFill>
                        <a:srgbClr val="33CCCC"/>
                      </a:solidFill>
                      <a:prstDash val="solid"/>
                      <a:round/>
                      <a:headEnd type="none" w="med" len="med"/>
                      <a:tailEnd type="none" w="med" len="med"/>
                    </a:lnL>
                    <a:lnR w="635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extLst>
                  <a:ext uri="{0D108BD9-81ED-4DB2-BD59-A6C34878D82A}">
                    <a16:rowId xmlns:a16="http://schemas.microsoft.com/office/drawing/2014/main" xmlns="" val="10008"/>
                  </a:ext>
                </a:extLst>
              </a:tr>
              <a:tr h="237211">
                <a:tc>
                  <a:txBody>
                    <a:bodyPr/>
                    <a:lstStyle/>
                    <a:p>
                      <a:pPr marL="0" algn="ctr" defTabSz="914400" rtl="0" eaLnBrk="1" fontAlgn="t" latinLnBrk="0" hangingPunct="1"/>
                      <a:r>
                        <a:rPr lang="es-MX" sz="1300" b="1" i="0" u="none" strike="noStrike" kern="1200" dirty="0">
                          <a:solidFill>
                            <a:schemeClr val="tx1"/>
                          </a:solidFill>
                          <a:effectLst/>
                          <a:latin typeface="Calibri" panose="020F0502020204030204" pitchFamily="34" charset="0"/>
                          <a:ea typeface="+mn-ea"/>
                          <a:cs typeface="+mn-cs"/>
                        </a:rPr>
                        <a:t>10</a:t>
                      </a:r>
                    </a:p>
                  </a:txBody>
                  <a:tcPr marL="9525" marR="9525" marT="9525" marB="0">
                    <a:lnL w="635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1</a:t>
                      </a: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1</a:t>
                      </a: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12700" cap="flat" cmpd="sng" algn="ctr">
                      <a:solidFill>
                        <a:srgbClr val="33CCCC"/>
                      </a:solidFill>
                      <a:prstDash val="solid"/>
                      <a:round/>
                      <a:headEnd type="none" w="med" len="med"/>
                      <a:tailEnd type="none" w="med" len="med"/>
                    </a:lnL>
                    <a:lnR w="635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r>
              <a:tr h="237211">
                <a:tc>
                  <a:txBody>
                    <a:bodyPr/>
                    <a:lstStyle/>
                    <a:p>
                      <a:pPr marL="0" algn="ctr" defTabSz="914400" rtl="0" eaLnBrk="1" fontAlgn="t" latinLnBrk="0" hangingPunct="1"/>
                      <a:r>
                        <a:rPr lang="es-MX" sz="1300" b="1" i="0" u="none" strike="noStrike" kern="1200" dirty="0">
                          <a:solidFill>
                            <a:schemeClr val="tx1"/>
                          </a:solidFill>
                          <a:effectLst/>
                          <a:latin typeface="Calibri" panose="020F0502020204030204" pitchFamily="34" charset="0"/>
                          <a:ea typeface="+mn-ea"/>
                          <a:cs typeface="+mn-cs"/>
                        </a:rPr>
                        <a:t>11</a:t>
                      </a:r>
                    </a:p>
                  </a:txBody>
                  <a:tcPr marL="9525" marR="9525" marT="9525" marB="0">
                    <a:lnL w="635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s-MX" sz="1300" b="1" u="none" strike="noStrike" kern="1200" dirty="0">
                          <a:solidFill>
                            <a:schemeClr val="dk1"/>
                          </a:solidFill>
                          <a:effectLst/>
                          <a:latin typeface="Calibri" panose="020F0502020204030204" pitchFamily="34" charset="0"/>
                          <a:ea typeface="+mn-ea"/>
                          <a:cs typeface="+mn-cs"/>
                        </a:rPr>
                        <a:t> </a:t>
                      </a:r>
                      <a:r>
                        <a:rPr lang="es-MX" sz="1300" b="1" u="none" strike="noStrike" kern="1200" dirty="0" smtClean="0">
                          <a:solidFill>
                            <a:schemeClr val="dk1"/>
                          </a:solidFill>
                          <a:effectLst/>
                          <a:latin typeface="Calibri" panose="020F0502020204030204" pitchFamily="34" charset="0"/>
                          <a:ea typeface="+mn-ea"/>
                          <a:cs typeface="+mn-cs"/>
                        </a:rPr>
                        <a:t>-</a:t>
                      </a: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2</a:t>
                      </a:r>
                    </a:p>
                  </a:txBody>
                  <a:tcPr marL="9525" marR="9525" marT="9525" marB="0">
                    <a:lnL w="12700" cap="flat" cmpd="sng" algn="ctr">
                      <a:solidFill>
                        <a:srgbClr val="33CCCC"/>
                      </a:solidFill>
                      <a:prstDash val="solid"/>
                      <a:round/>
                      <a:headEnd type="none" w="med" len="med"/>
                      <a:tailEnd type="none" w="med" len="med"/>
                    </a:lnL>
                    <a:lnR w="635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r>
              <a:tr h="237211">
                <a:tc>
                  <a:txBody>
                    <a:bodyPr/>
                    <a:lstStyle/>
                    <a:p>
                      <a:pPr marL="0" algn="ctr" defTabSz="914400" rtl="0" eaLnBrk="1" fontAlgn="t" latinLnBrk="0" hangingPunct="1"/>
                      <a:r>
                        <a:rPr lang="es-MX" sz="1300" b="1" i="0" u="none" strike="noStrike" kern="1200" dirty="0">
                          <a:solidFill>
                            <a:schemeClr val="tx1"/>
                          </a:solidFill>
                          <a:effectLst/>
                          <a:latin typeface="Calibri" panose="020F0502020204030204" pitchFamily="34" charset="0"/>
                          <a:ea typeface="+mn-ea"/>
                          <a:cs typeface="+mn-cs"/>
                        </a:rPr>
                        <a:t>12</a:t>
                      </a:r>
                    </a:p>
                  </a:txBody>
                  <a:tcPr marL="9525" marR="9525" marT="9525" marB="0">
                    <a:lnL w="635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a:solidFill>
                            <a:schemeClr val="dk1"/>
                          </a:solidFill>
                          <a:effectLst/>
                          <a:latin typeface="Calibri" panose="020F0502020204030204" pitchFamily="34" charset="0"/>
                          <a:ea typeface="+mn-ea"/>
                          <a:cs typeface="+mn-cs"/>
                        </a:rPr>
                        <a:t>1</a:t>
                      </a: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 </a:t>
                      </a:r>
                      <a:r>
                        <a:rPr lang="es-MX" sz="1300" b="1" u="none" strike="noStrike" kern="1200" dirty="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12700" cap="flat" cmpd="sng" algn="ctr">
                      <a:solidFill>
                        <a:srgbClr val="33CCCC"/>
                      </a:solidFill>
                      <a:prstDash val="solid"/>
                      <a:round/>
                      <a:headEnd type="none" w="med" len="med"/>
                      <a:tailEnd type="none" w="med" len="med"/>
                    </a:lnL>
                    <a:lnR w="635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r>
              <a:tr h="237211">
                <a:tc>
                  <a:txBody>
                    <a:bodyPr/>
                    <a:lstStyle/>
                    <a:p>
                      <a:pPr marL="0" algn="ctr" defTabSz="914400" rtl="0" eaLnBrk="1" fontAlgn="t" latinLnBrk="0" hangingPunct="1"/>
                      <a:r>
                        <a:rPr lang="es-MX" sz="1300" b="1" i="0" u="none" strike="noStrike" kern="1200" dirty="0">
                          <a:solidFill>
                            <a:schemeClr val="tx1"/>
                          </a:solidFill>
                          <a:effectLst/>
                          <a:latin typeface="Calibri" panose="020F0502020204030204" pitchFamily="34" charset="0"/>
                          <a:ea typeface="+mn-ea"/>
                          <a:cs typeface="+mn-cs"/>
                        </a:rPr>
                        <a:t>15</a:t>
                      </a:r>
                    </a:p>
                  </a:txBody>
                  <a:tcPr marL="9525" marR="9525" marT="9525" marB="0">
                    <a:lnL w="635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3</a:t>
                      </a:r>
                    </a:p>
                  </a:txBody>
                  <a:tcPr marL="9525" marR="9525" marT="9525" marB="0">
                    <a:lnL w="12700" cap="flat" cmpd="sng" algn="ctr">
                      <a:solidFill>
                        <a:srgbClr val="33CCCC"/>
                      </a:solidFill>
                      <a:prstDash val="solid"/>
                      <a:round/>
                      <a:headEnd type="none" w="med" len="med"/>
                      <a:tailEnd type="none" w="med" len="med"/>
                    </a:lnL>
                    <a:lnR w="635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r>
              <a:tr h="237211">
                <a:tc>
                  <a:txBody>
                    <a:bodyPr/>
                    <a:lstStyle/>
                    <a:p>
                      <a:pPr marL="0" algn="ctr" defTabSz="914400" rtl="0" eaLnBrk="1" fontAlgn="t" latinLnBrk="0" hangingPunct="1"/>
                      <a:r>
                        <a:rPr lang="es-MX" sz="1300" b="1" i="0" u="none" strike="noStrike" kern="1200" dirty="0">
                          <a:solidFill>
                            <a:schemeClr val="tx1"/>
                          </a:solidFill>
                          <a:effectLst/>
                          <a:latin typeface="Calibri" panose="020F0502020204030204" pitchFamily="34" charset="0"/>
                          <a:ea typeface="+mn-ea"/>
                          <a:cs typeface="+mn-cs"/>
                        </a:rPr>
                        <a:t>21</a:t>
                      </a:r>
                    </a:p>
                  </a:txBody>
                  <a:tcPr marL="9525" marR="9525" marT="9525" marB="0">
                    <a:lnL w="635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smtClean="0">
                          <a:solidFill>
                            <a:schemeClr val="dk1"/>
                          </a:solidFill>
                          <a:effectLst/>
                          <a:latin typeface="Calibri" panose="020F0502020204030204" pitchFamily="34" charset="0"/>
                          <a:ea typeface="+mn-ea"/>
                          <a:cs typeface="+mn-cs"/>
                        </a:rPr>
                        <a:t>-</a:t>
                      </a:r>
                      <a:endParaRPr lang="es-MX" sz="1300" b="1" u="none" strike="noStrike" kern="1200" dirty="0">
                        <a:solidFill>
                          <a:schemeClr val="dk1"/>
                        </a:solidFill>
                        <a:effectLst/>
                        <a:latin typeface="Calibri" panose="020F0502020204030204" pitchFamily="34" charset="0"/>
                        <a:ea typeface="+mn-ea"/>
                        <a:cs typeface="+mn-cs"/>
                      </a:endParaRPr>
                    </a:p>
                  </a:txBody>
                  <a:tcPr marL="9525" marR="9525" marT="9525" marB="0">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c>
                  <a:txBody>
                    <a:bodyPr/>
                    <a:lstStyle/>
                    <a:p>
                      <a:pPr marL="0" algn="ctr" defTabSz="914400" rtl="0" eaLnBrk="1" fontAlgn="t" latinLnBrk="0" hangingPunct="1"/>
                      <a:r>
                        <a:rPr lang="es-MX" sz="1300" b="1" u="none" strike="noStrike" kern="1200" dirty="0">
                          <a:solidFill>
                            <a:schemeClr val="dk1"/>
                          </a:solidFill>
                          <a:effectLst/>
                          <a:latin typeface="Calibri" panose="020F0502020204030204" pitchFamily="34" charset="0"/>
                          <a:ea typeface="+mn-ea"/>
                          <a:cs typeface="+mn-cs"/>
                        </a:rPr>
                        <a:t>1</a:t>
                      </a:r>
                    </a:p>
                  </a:txBody>
                  <a:tcPr marL="9525" marR="9525" marT="9525" marB="0">
                    <a:lnL w="12700" cap="flat" cmpd="sng" algn="ctr">
                      <a:solidFill>
                        <a:srgbClr val="33CCCC"/>
                      </a:solidFill>
                      <a:prstDash val="solid"/>
                      <a:round/>
                      <a:headEnd type="none" w="med" len="med"/>
                      <a:tailEnd type="none" w="med" len="med"/>
                    </a:lnL>
                    <a:lnR w="635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noFill/>
                  </a:tcPr>
                </a:tc>
              </a:tr>
              <a:tr h="237211">
                <a:tc>
                  <a:txBody>
                    <a:bodyPr/>
                    <a:lstStyle/>
                    <a:p>
                      <a:pPr algn="ctr" fontAlgn="t"/>
                      <a:r>
                        <a:rPr lang="es-ES" sz="1300" b="1" i="0" u="none" strike="noStrike" dirty="0" smtClean="0">
                          <a:solidFill>
                            <a:schemeClr val="bg1"/>
                          </a:solidFill>
                          <a:effectLst/>
                          <a:latin typeface="Calibri" panose="020F0502020204030204" pitchFamily="34" charset="0"/>
                        </a:rPr>
                        <a:t>Total</a:t>
                      </a:r>
                      <a:endParaRPr lang="es-ES"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33CCCC"/>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c>
                  <a:txBody>
                    <a:bodyPr/>
                    <a:lstStyle/>
                    <a:p>
                      <a:pPr algn="ctr" fontAlgn="t"/>
                      <a:r>
                        <a:rPr lang="es-MX" sz="1300" b="1" i="0" u="none" strike="noStrike" dirty="0" smtClean="0">
                          <a:solidFill>
                            <a:schemeClr val="bg1"/>
                          </a:solidFill>
                          <a:effectLst/>
                          <a:latin typeface="Calibri" panose="020F0502020204030204" pitchFamily="34" charset="0"/>
                        </a:rPr>
                        <a:t>110</a:t>
                      </a:r>
                      <a:endParaRPr lang="es-MX"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c>
                  <a:txBody>
                    <a:bodyPr/>
                    <a:lstStyle/>
                    <a:p>
                      <a:pPr marL="0" algn="ctr" defTabSz="914400" rtl="0" eaLnBrk="1" fontAlgn="t" latinLnBrk="0" hangingPunct="1"/>
                      <a:r>
                        <a:rPr lang="es-MX" sz="1300" b="1" u="none" strike="noStrike" kern="1200" dirty="0" smtClean="0">
                          <a:solidFill>
                            <a:schemeClr val="bg1"/>
                          </a:solidFill>
                          <a:effectLst/>
                          <a:latin typeface="Calibri" panose="020F0502020204030204" pitchFamily="34" charset="0"/>
                          <a:ea typeface="+mn-ea"/>
                          <a:cs typeface="+mn-cs"/>
                        </a:rPr>
                        <a:t>260</a:t>
                      </a:r>
                      <a:endParaRPr lang="es-MX" sz="1300" b="1" u="none" strike="noStrike" kern="1200" dirty="0">
                        <a:solidFill>
                          <a:schemeClr val="bg1"/>
                        </a:solidFill>
                        <a:effectLst/>
                        <a:latin typeface="Calibri" panose="020F0502020204030204" pitchFamily="34" charset="0"/>
                        <a:ea typeface="+mn-ea"/>
                        <a:cs typeface="+mn-cs"/>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c>
                  <a:txBody>
                    <a:bodyPr/>
                    <a:lstStyle/>
                    <a:p>
                      <a:pPr marL="0" algn="ctr" defTabSz="914400" rtl="0" eaLnBrk="1" fontAlgn="t" latinLnBrk="0" hangingPunct="1"/>
                      <a:r>
                        <a:rPr lang="es-MX" sz="1300" b="1" u="none" strike="noStrike" kern="1200" dirty="0" smtClean="0">
                          <a:solidFill>
                            <a:schemeClr val="bg1"/>
                          </a:solidFill>
                          <a:effectLst/>
                          <a:latin typeface="Calibri" panose="020F0502020204030204" pitchFamily="34" charset="0"/>
                          <a:ea typeface="+mn-ea"/>
                          <a:cs typeface="+mn-cs"/>
                        </a:rPr>
                        <a:t>120</a:t>
                      </a:r>
                      <a:endParaRPr lang="es-MX" sz="1300" b="1" u="none" strike="noStrike" kern="1200" dirty="0">
                        <a:solidFill>
                          <a:schemeClr val="bg1"/>
                        </a:solidFill>
                        <a:effectLst/>
                        <a:latin typeface="Calibri" panose="020F0502020204030204" pitchFamily="34" charset="0"/>
                        <a:ea typeface="+mn-ea"/>
                        <a:cs typeface="+mn-cs"/>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r>
              <a:tr h="67775">
                <a:tc>
                  <a:txBody>
                    <a:bodyPr/>
                    <a:lstStyle/>
                    <a:p>
                      <a:pPr algn="ctr" fontAlgn="t"/>
                      <a:endParaRPr lang="es-ES" sz="200" b="1" i="0" u="none" strike="noStrike" spc="-300" dirty="0">
                        <a:solidFill>
                          <a:schemeClr val="bg1"/>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s-MX" sz="200" b="1" i="0" u="none" strike="noStrike" spc="-300" dirty="0">
                        <a:solidFill>
                          <a:schemeClr val="bg1"/>
                        </a:solidFill>
                        <a:effectLst/>
                        <a:latin typeface="Calibri" panose="020F0502020204030204" pitchFamily="34" charset="0"/>
                      </a:endParaRPr>
                    </a:p>
                  </a:txBody>
                  <a:tcPr marL="9525" marR="9525" marT="9525"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s-MX" sz="200" b="1" i="0" u="none" strike="noStrike" spc="-300" dirty="0">
                        <a:solidFill>
                          <a:schemeClr val="bg1"/>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s-MX" sz="200" b="1" i="0" u="none" strike="noStrike" spc="-300" dirty="0">
                        <a:solidFill>
                          <a:schemeClr val="bg1"/>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noFill/>
                  </a:tcPr>
                </a:tc>
              </a:tr>
              <a:tr h="237211">
                <a:tc>
                  <a:txBody>
                    <a:bodyPr/>
                    <a:lstStyle/>
                    <a:p>
                      <a:pPr algn="ctr" fontAlgn="t"/>
                      <a:r>
                        <a:rPr lang="es-MX" sz="1300" b="1" i="0" u="none" strike="noStrike" dirty="0" smtClean="0">
                          <a:solidFill>
                            <a:schemeClr val="bg1"/>
                          </a:solidFill>
                          <a:effectLst/>
                          <a:latin typeface="Calibri" panose="020F0502020204030204" pitchFamily="34" charset="0"/>
                        </a:rPr>
                        <a:t>Promedio</a:t>
                      </a:r>
                      <a:endParaRPr lang="es-ES"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33CCCC"/>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c>
                  <a:txBody>
                    <a:bodyPr/>
                    <a:lstStyle/>
                    <a:p>
                      <a:pPr algn="ctr" fontAlgn="t"/>
                      <a:r>
                        <a:rPr lang="es-MX" sz="1300" b="1" i="0" u="none" strike="noStrike" dirty="0" smtClean="0">
                          <a:solidFill>
                            <a:schemeClr val="bg1"/>
                          </a:solidFill>
                          <a:effectLst/>
                          <a:latin typeface="Calibri" panose="020F0502020204030204" pitchFamily="34" charset="0"/>
                        </a:rPr>
                        <a:t>1.6</a:t>
                      </a:r>
                      <a:endParaRPr lang="es-MX"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c>
                  <a:txBody>
                    <a:bodyPr/>
                    <a:lstStyle/>
                    <a:p>
                      <a:pPr algn="ctr" fontAlgn="t"/>
                      <a:r>
                        <a:rPr lang="es-MX" sz="1300" b="1" i="0" u="none" strike="noStrike" dirty="0" smtClean="0">
                          <a:solidFill>
                            <a:schemeClr val="bg1"/>
                          </a:solidFill>
                          <a:effectLst/>
                          <a:latin typeface="Calibri" panose="020F0502020204030204" pitchFamily="34" charset="0"/>
                        </a:rPr>
                        <a:t>2.1</a:t>
                      </a:r>
                      <a:endParaRPr lang="es-MX"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c>
                  <a:txBody>
                    <a:bodyPr/>
                    <a:lstStyle/>
                    <a:p>
                      <a:pPr algn="ctr" fontAlgn="t"/>
                      <a:r>
                        <a:rPr lang="es-MX" sz="1300" b="1" i="0" u="none" strike="noStrike" dirty="0" smtClean="0">
                          <a:solidFill>
                            <a:schemeClr val="bg1"/>
                          </a:solidFill>
                          <a:effectLst/>
                          <a:latin typeface="Calibri" panose="020F0502020204030204" pitchFamily="34" charset="0"/>
                        </a:rPr>
                        <a:t>2.2</a:t>
                      </a:r>
                      <a:endParaRPr lang="es-MX" sz="13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chemeClr val="bg1"/>
                      </a:solidFill>
                      <a:prstDash val="solid"/>
                      <a:round/>
                      <a:headEnd type="none" w="med" len="med"/>
                      <a:tailEnd type="none" w="med" len="med"/>
                    </a:lnL>
                    <a:lnR w="6350" cap="flat" cmpd="sng" algn="ctr">
                      <a:solidFill>
                        <a:srgbClr val="33CCCC"/>
                      </a:solidFill>
                      <a:prstDash val="solid"/>
                      <a:round/>
                      <a:headEnd type="none" w="med" len="med"/>
                      <a:tailEnd type="none" w="med" len="med"/>
                    </a:lnR>
                    <a:lnT w="6350" cap="flat" cmpd="sng" algn="ctr">
                      <a:solidFill>
                        <a:srgbClr val="33CCCC"/>
                      </a:solidFill>
                      <a:prstDash val="solid"/>
                      <a:round/>
                      <a:headEnd type="none" w="med" len="med"/>
                      <a:tailEnd type="none" w="med" len="med"/>
                    </a:lnT>
                    <a:lnB w="6350" cap="flat" cmpd="sng" algn="ctr">
                      <a:solidFill>
                        <a:srgbClr val="33CCCC"/>
                      </a:solidFill>
                      <a:prstDash val="solid"/>
                      <a:round/>
                      <a:headEnd type="none" w="med" len="med"/>
                      <a:tailEnd type="none" w="med" len="med"/>
                    </a:lnB>
                    <a:solidFill>
                      <a:srgbClr val="33CCCC"/>
                    </a:solidFill>
                  </a:tcPr>
                </a:tc>
              </a:tr>
            </a:tbl>
          </a:graphicData>
        </a:graphic>
      </p:graphicFrame>
      <p:graphicFrame>
        <p:nvGraphicFramePr>
          <p:cNvPr id="10" name="7 Gráfico"/>
          <p:cNvGraphicFramePr/>
          <p:nvPr>
            <p:extLst/>
          </p:nvPr>
        </p:nvGraphicFramePr>
        <p:xfrm>
          <a:off x="269875" y="1628800"/>
          <a:ext cx="4030615" cy="48122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697872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45</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2.11 ¿</a:t>
            </a:r>
            <a:r>
              <a:rPr lang="es-MX" b="1" dirty="0">
                <a:solidFill>
                  <a:schemeClr val="bg1"/>
                </a:solidFill>
                <a:latin typeface="Calibri" pitchFamily="34" charset="0"/>
              </a:rPr>
              <a:t>Se notificó al solicitante ampliación del plazo para entregar la información</a:t>
            </a:r>
            <a:r>
              <a:rPr lang="es-ES" b="1" dirty="0">
                <a:solidFill>
                  <a:schemeClr val="bg1"/>
                </a:solidFill>
                <a:latin typeface="Calibri" pitchFamily="34" charset="0"/>
              </a:rPr>
              <a:t>?</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11 CuadroTexto"/>
          <p:cNvSpPr txBox="1"/>
          <p:nvPr/>
        </p:nvSpPr>
        <p:spPr>
          <a:xfrm>
            <a:off x="2112118" y="1152510"/>
            <a:ext cx="490670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a:t>
            </a:r>
            <a:endParaRPr lang="es-ES" sz="1300" b="1" i="1" u="sng" dirty="0">
              <a:latin typeface="Calibri" pitchFamily="34" charset="0"/>
            </a:endParaRPr>
          </a:p>
        </p:txBody>
      </p:sp>
      <p:graphicFrame>
        <p:nvGraphicFramePr>
          <p:cNvPr id="9" name="5 Gráfico"/>
          <p:cNvGraphicFramePr/>
          <p:nvPr>
            <p:extLst/>
          </p:nvPr>
        </p:nvGraphicFramePr>
        <p:xfrm>
          <a:off x="251520" y="1628800"/>
          <a:ext cx="8640960" cy="49685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2357139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46</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2.12 </a:t>
            </a:r>
            <a:r>
              <a:rPr lang="es-MX" b="1" dirty="0">
                <a:solidFill>
                  <a:schemeClr val="bg1"/>
                </a:solidFill>
                <a:latin typeface="Calibri" pitchFamily="34" charset="0"/>
              </a:rPr>
              <a:t>Tipo de respuesta</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11 CuadroTexto"/>
          <p:cNvSpPr txBox="1"/>
          <p:nvPr/>
        </p:nvSpPr>
        <p:spPr>
          <a:xfrm>
            <a:off x="2112118" y="1335273"/>
            <a:ext cx="490670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a:t>
            </a:r>
          </a:p>
        </p:txBody>
      </p:sp>
      <p:graphicFrame>
        <p:nvGraphicFramePr>
          <p:cNvPr id="10" name="7 Tabla"/>
          <p:cNvGraphicFramePr>
            <a:graphicFrameLocks noGrp="1"/>
          </p:cNvGraphicFramePr>
          <p:nvPr>
            <p:extLst>
              <p:ext uri="{D42A27DB-BD31-4B8C-83A1-F6EECF244321}">
                <p14:modId xmlns:p14="http://schemas.microsoft.com/office/powerpoint/2010/main" val="4152908403"/>
              </p:ext>
            </p:extLst>
          </p:nvPr>
        </p:nvGraphicFramePr>
        <p:xfrm>
          <a:off x="85732" y="1916832"/>
          <a:ext cx="9000000" cy="4176000"/>
        </p:xfrm>
        <a:graphic>
          <a:graphicData uri="http://schemas.openxmlformats.org/drawingml/2006/table">
            <a:tbl>
              <a:tblPr/>
              <a:tblGrid>
                <a:gridCol w="1656000">
                  <a:extLst>
                    <a:ext uri="{9D8B030D-6E8A-4147-A177-3AD203B41FA5}">
                      <a16:colId xmlns:a16="http://schemas.microsoft.com/office/drawing/2014/main" xmlns="" val="20000"/>
                    </a:ext>
                  </a:extLst>
                </a:gridCol>
                <a:gridCol w="612000">
                  <a:extLst>
                    <a:ext uri="{9D8B030D-6E8A-4147-A177-3AD203B41FA5}">
                      <a16:colId xmlns:a16="http://schemas.microsoft.com/office/drawing/2014/main" xmlns="" val="20001"/>
                    </a:ext>
                  </a:extLst>
                </a:gridCol>
                <a:gridCol w="612000">
                  <a:extLst>
                    <a:ext uri="{9D8B030D-6E8A-4147-A177-3AD203B41FA5}">
                      <a16:colId xmlns:a16="http://schemas.microsoft.com/office/drawing/2014/main" xmlns="" val="20002"/>
                    </a:ext>
                  </a:extLst>
                </a:gridCol>
                <a:gridCol w="612000">
                  <a:extLst>
                    <a:ext uri="{9D8B030D-6E8A-4147-A177-3AD203B41FA5}">
                      <a16:colId xmlns:a16="http://schemas.microsoft.com/office/drawing/2014/main" xmlns="" val="20003"/>
                    </a:ext>
                  </a:extLst>
                </a:gridCol>
                <a:gridCol w="612000">
                  <a:extLst>
                    <a:ext uri="{9D8B030D-6E8A-4147-A177-3AD203B41FA5}">
                      <a16:colId xmlns:a16="http://schemas.microsoft.com/office/drawing/2014/main" xmlns="" val="20004"/>
                    </a:ext>
                  </a:extLst>
                </a:gridCol>
                <a:gridCol w="612000">
                  <a:extLst>
                    <a:ext uri="{9D8B030D-6E8A-4147-A177-3AD203B41FA5}">
                      <a16:colId xmlns:a16="http://schemas.microsoft.com/office/drawing/2014/main" xmlns="" val="20005"/>
                    </a:ext>
                  </a:extLst>
                </a:gridCol>
                <a:gridCol w="612000">
                  <a:extLst>
                    <a:ext uri="{9D8B030D-6E8A-4147-A177-3AD203B41FA5}">
                      <a16:colId xmlns:a16="http://schemas.microsoft.com/office/drawing/2014/main" xmlns="" val="20006"/>
                    </a:ext>
                  </a:extLst>
                </a:gridCol>
                <a:gridCol w="612000">
                  <a:extLst>
                    <a:ext uri="{9D8B030D-6E8A-4147-A177-3AD203B41FA5}">
                      <a16:colId xmlns:a16="http://schemas.microsoft.com/office/drawing/2014/main" xmlns="" val="20007"/>
                    </a:ext>
                  </a:extLst>
                </a:gridCol>
                <a:gridCol w="612000">
                  <a:extLst>
                    <a:ext uri="{9D8B030D-6E8A-4147-A177-3AD203B41FA5}">
                      <a16:colId xmlns:a16="http://schemas.microsoft.com/office/drawing/2014/main" xmlns="" val="20008"/>
                    </a:ext>
                  </a:extLst>
                </a:gridCol>
                <a:gridCol w="612000">
                  <a:extLst>
                    <a:ext uri="{9D8B030D-6E8A-4147-A177-3AD203B41FA5}">
                      <a16:colId xmlns:a16="http://schemas.microsoft.com/office/drawing/2014/main" xmlns="" val="1179168642"/>
                    </a:ext>
                  </a:extLst>
                </a:gridCol>
                <a:gridCol w="612000">
                  <a:extLst>
                    <a:ext uri="{9D8B030D-6E8A-4147-A177-3AD203B41FA5}">
                      <a16:colId xmlns:a16="http://schemas.microsoft.com/office/drawing/2014/main" xmlns="" val="1895719137"/>
                    </a:ext>
                  </a:extLst>
                </a:gridCol>
                <a:gridCol w="612000"/>
                <a:gridCol w="612000"/>
              </a:tblGrid>
              <a:tr h="432000">
                <a:tc rowSpan="2">
                  <a:txBody>
                    <a:bodyPr/>
                    <a:lstStyle/>
                    <a:p>
                      <a:pPr algn="ctr" fontAlgn="ctr"/>
                      <a:r>
                        <a:rPr lang="es-MX" sz="1200" b="1" i="0" u="none" strike="noStrike" dirty="0">
                          <a:solidFill>
                            <a:srgbClr val="FFFFFF"/>
                          </a:solidFill>
                          <a:latin typeface="Calibri"/>
                        </a:rPr>
                        <a:t>Tipo de respuesta</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Ene-Sep’12</a:t>
                      </a: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Ene-Sep’13</a:t>
                      </a: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ES"/>
                    </a:p>
                  </a:txBody>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Ene-Sep’14</a:t>
                      </a: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000" b="1" i="0" u="none" strike="noStrike" dirty="0">
                        <a:solidFill>
                          <a:srgbClr val="FFFFFF"/>
                        </a:solidFill>
                        <a:latin typeface="Calibri" pitchFamily="34" charset="0"/>
                      </a:endParaRPr>
                    </a:p>
                  </a:txBody>
                  <a:tcPr marL="8164" marR="8164" marT="8164" marB="0" anchor="ct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Ene-Sep’15</a:t>
                      </a: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0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Ene-Sep’16</a:t>
                      </a: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200" b="1" i="0" u="none" strike="noStrike" dirty="0" smtClean="0">
                          <a:solidFill>
                            <a:srgbClr val="FFFFFF"/>
                          </a:solidFill>
                          <a:latin typeface="Calibri" pitchFamily="34" charset="0"/>
                        </a:rPr>
                        <a:t>Ene-Sep’17</a:t>
                      </a: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0"/>
                  </a:ext>
                </a:extLst>
              </a:tr>
              <a:tr h="432000">
                <a:tc vMerge="1">
                  <a:txBody>
                    <a:bodyPr/>
                    <a:lstStyle/>
                    <a:p>
                      <a:endParaRPr lang="es-ES"/>
                    </a:p>
                  </a:txBody>
                  <a:tcPr/>
                </a:tc>
                <a:tc>
                  <a:txBody>
                    <a:bodyPr/>
                    <a:lstStyle/>
                    <a:p>
                      <a:pPr algn="ctr" fontAlgn="ctr"/>
                      <a:r>
                        <a:rPr lang="es-ES" sz="12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2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1"/>
                  </a:ext>
                </a:extLst>
              </a:tr>
              <a:tr h="432000">
                <a:tc>
                  <a:txBody>
                    <a:bodyPr/>
                    <a:lstStyle/>
                    <a:p>
                      <a:pPr algn="l" fontAlgn="t"/>
                      <a:r>
                        <a:rPr lang="es-MX" sz="1200" b="1" i="0" u="none" strike="noStrike" dirty="0">
                          <a:solidFill>
                            <a:srgbClr val="000000"/>
                          </a:solidFill>
                          <a:effectLst/>
                          <a:latin typeface="Calibri" pitchFamily="34" charset="0"/>
                          <a:cs typeface="Calibri" pitchFamily="34" charset="0"/>
                        </a:rPr>
                        <a:t> Aceptada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43,164</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72.6%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46,123</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69.0%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50,642</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72.6%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48,280</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75.1%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61,568</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75.2%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69,433</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73.3%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432000">
                <a:tc>
                  <a:txBody>
                    <a:bodyPr/>
                    <a:lstStyle/>
                    <a:p>
                      <a:pPr algn="l" fontAlgn="t"/>
                      <a:r>
                        <a:rPr lang="es-MX" sz="1200" b="1" i="0" u="none" strike="noStrike" dirty="0">
                          <a:solidFill>
                            <a:srgbClr val="000000"/>
                          </a:solidFill>
                          <a:effectLst/>
                          <a:latin typeface="Calibri" pitchFamily="34" charset="0"/>
                          <a:cs typeface="Calibri" pitchFamily="34" charset="0"/>
                        </a:rPr>
                        <a:t> Acceso restringido</a:t>
                      </a:r>
                      <a:endParaRPr lang="es-MX" sz="1200" b="1" i="0" u="none" strike="noStrike" baseline="30000" dirty="0">
                        <a:solidFill>
                          <a:srgbClr val="000000"/>
                        </a:solidFill>
                        <a:effectLst/>
                        <a:latin typeface="Calibri" pitchFamily="34" charset="0"/>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1,286</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2,088</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1,014</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826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1,060</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922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432000">
                <a:tc>
                  <a:txBody>
                    <a:bodyPr/>
                    <a:lstStyle/>
                    <a:p>
                      <a:pPr algn="l" fontAlgn="t"/>
                      <a:r>
                        <a:rPr lang="es-MX" sz="1200" b="1" i="0" u="none" strike="noStrike" dirty="0">
                          <a:solidFill>
                            <a:srgbClr val="000000"/>
                          </a:solidFill>
                          <a:effectLst/>
                          <a:latin typeface="Calibri" pitchFamily="34" charset="0"/>
                          <a:cs typeface="Calibri" pitchFamily="34" charset="0"/>
                        </a:rPr>
                        <a:t> Inexistencia de</a:t>
                      </a:r>
                    </a:p>
                    <a:p>
                      <a:pPr algn="l" fontAlgn="t"/>
                      <a:r>
                        <a:rPr lang="es-MX" sz="1200" b="1" i="0" u="none" strike="noStrike" dirty="0">
                          <a:solidFill>
                            <a:srgbClr val="000000"/>
                          </a:solidFill>
                          <a:effectLst/>
                          <a:latin typeface="Calibri" pitchFamily="34" charset="0"/>
                          <a:cs typeface="Calibri" pitchFamily="34" charset="0"/>
                        </a:rPr>
                        <a:t> información</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295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432000">
                <a:tc>
                  <a:txBody>
                    <a:bodyPr/>
                    <a:lstStyle/>
                    <a:p>
                      <a:pPr algn="l" fontAlgn="t"/>
                      <a:r>
                        <a:rPr lang="es-MX" sz="1200" b="1" i="0" u="none" strike="noStrike" baseline="0" dirty="0">
                          <a:solidFill>
                            <a:srgbClr val="000000"/>
                          </a:solidFill>
                          <a:effectLst/>
                          <a:latin typeface="Calibri" pitchFamily="34" charset="0"/>
                          <a:cs typeface="Calibri" pitchFamily="34" charset="0"/>
                        </a:rPr>
                        <a:t> </a:t>
                      </a:r>
                      <a:r>
                        <a:rPr lang="es-MX" sz="1200" b="1" i="0" u="none" strike="noStrike" dirty="0">
                          <a:solidFill>
                            <a:srgbClr val="000000"/>
                          </a:solidFill>
                          <a:effectLst/>
                          <a:latin typeface="Calibri" pitchFamily="34" charset="0"/>
                          <a:cs typeface="Calibri" pitchFamily="34" charset="0"/>
                        </a:rPr>
                        <a:t>Orientada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5,590</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6,724</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6,791</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5,213</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7,303</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10,496</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11.1%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432000">
                <a:tc>
                  <a:txBody>
                    <a:bodyPr/>
                    <a:lstStyle/>
                    <a:p>
                      <a:pPr algn="l" fontAlgn="t"/>
                      <a:r>
                        <a:rPr lang="es-MX" sz="1200" b="1" i="0" u="none" strike="noStrike" dirty="0">
                          <a:solidFill>
                            <a:srgbClr val="000000"/>
                          </a:solidFill>
                          <a:effectLst/>
                          <a:latin typeface="Calibri" pitchFamily="34" charset="0"/>
                          <a:cs typeface="Calibri" pitchFamily="34" charset="0"/>
                        </a:rPr>
                        <a:t> Turnada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8,943</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11,137</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16.7%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10,645</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15.3%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9,540</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14.8%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11,252</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13.8%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smtClean="0">
                          <a:solidFill>
                            <a:srgbClr val="000000"/>
                          </a:solidFill>
                          <a:effectLst/>
                          <a:latin typeface="Calibri" pitchFamily="34" charset="0"/>
                          <a:ea typeface="+mn-ea"/>
                          <a:cs typeface="Calibri" pitchFamily="34" charset="0"/>
                        </a:rPr>
                        <a:t>13,209</a:t>
                      </a:r>
                      <a:endParaRPr lang="es-MX" sz="1200" b="1" i="0" u="none" strike="noStrike" kern="1200" dirty="0">
                        <a:solidFill>
                          <a:srgbClr val="000000"/>
                        </a:solidFill>
                        <a:effectLst/>
                        <a:latin typeface="Calibri" pitchFamily="34" charset="0"/>
                        <a:ea typeface="+mn-ea"/>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13.9%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6"/>
                  </a:ext>
                </a:extLst>
              </a:tr>
              <a:tr h="720000">
                <a:tc>
                  <a:txBody>
                    <a:bodyPr/>
                    <a:lstStyle/>
                    <a:p>
                      <a:pPr algn="l" fontAlgn="t"/>
                      <a:r>
                        <a:rPr lang="es-MX" sz="1200" b="1" i="0" u="none" strike="noStrike" dirty="0" smtClean="0">
                          <a:solidFill>
                            <a:srgbClr val="000000"/>
                          </a:solidFill>
                          <a:effectLst/>
                          <a:latin typeface="Calibri" pitchFamily="34" charset="0"/>
                          <a:cs typeface="Calibri" pitchFamily="34" charset="0"/>
                        </a:rPr>
                        <a:t>Improcedente</a:t>
                      </a:r>
                    </a:p>
                    <a:p>
                      <a:pPr algn="l" fontAlgn="t"/>
                      <a:r>
                        <a:rPr lang="es-ES" sz="1200" b="1" i="0" u="none" strike="noStrike" dirty="0" smtClean="0">
                          <a:solidFill>
                            <a:srgbClr val="000000"/>
                          </a:solidFill>
                          <a:effectLst/>
                          <a:latin typeface="Calibri" pitchFamily="34" charset="0"/>
                          <a:cs typeface="Calibri" pitchFamily="34" charset="0"/>
                        </a:rPr>
                        <a:t>(</a:t>
                      </a:r>
                      <a:r>
                        <a:rPr lang="es-ES" sz="1200" b="1" i="0" u="none" strike="noStrike" dirty="0">
                          <a:solidFill>
                            <a:srgbClr val="000000"/>
                          </a:solidFill>
                          <a:effectLst/>
                          <a:latin typeface="Calibri" pitchFamily="34" charset="0"/>
                          <a:cs typeface="Calibri" pitchFamily="34" charset="0"/>
                        </a:rPr>
                        <a:t>conforme al Artículo 57</a:t>
                      </a:r>
                      <a:r>
                        <a:rPr lang="es-ES" sz="1200" b="1" i="0" u="none" strike="noStrike" dirty="0" smtClean="0">
                          <a:solidFill>
                            <a:srgbClr val="000000"/>
                          </a:solidFill>
                          <a:effectLst/>
                          <a:latin typeface="Calibri" pitchFamily="34" charset="0"/>
                          <a:cs typeface="Calibri" pitchFamily="34" charset="0"/>
                        </a:rPr>
                        <a:t>,</a:t>
                      </a:r>
                      <a:r>
                        <a:rPr lang="es-ES" sz="1200" b="1" i="0" u="none" strike="noStrike" baseline="0" dirty="0" smtClean="0">
                          <a:solidFill>
                            <a:srgbClr val="000000"/>
                          </a:solidFill>
                          <a:effectLst/>
                          <a:latin typeface="Calibri" pitchFamily="34" charset="0"/>
                          <a:cs typeface="Calibri" pitchFamily="34" charset="0"/>
                        </a:rPr>
                        <a:t> </a:t>
                      </a:r>
                      <a:r>
                        <a:rPr lang="es-ES" sz="1200" b="1" i="0" u="none" strike="noStrike" dirty="0" smtClean="0">
                          <a:solidFill>
                            <a:srgbClr val="000000"/>
                          </a:solidFill>
                          <a:effectLst/>
                          <a:latin typeface="Calibri" pitchFamily="34" charset="0"/>
                          <a:cs typeface="Calibri" pitchFamily="34" charset="0"/>
                        </a:rPr>
                        <a:t>párrafo </a:t>
                      </a:r>
                      <a:r>
                        <a:rPr lang="es-ES" sz="1200" b="1" i="0" u="none" strike="noStrike" dirty="0">
                          <a:solidFill>
                            <a:srgbClr val="000000"/>
                          </a:solidFill>
                          <a:effectLst/>
                          <a:latin typeface="Calibri" pitchFamily="34" charset="0"/>
                          <a:cs typeface="Calibri" pitchFamily="34" charset="0"/>
                        </a:rPr>
                        <a:t>II de la LTAIPDF)</a:t>
                      </a:r>
                      <a:endParaRPr lang="es-MX" sz="1200" b="1" i="0" u="none" strike="noStrike" dirty="0">
                        <a:solidFill>
                          <a:srgbClr val="000000"/>
                        </a:solidFill>
                        <a:effectLst/>
                        <a:latin typeface="Calibri" pitchFamily="34" charset="0"/>
                        <a:cs typeface="Calibri"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404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434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488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a:solidFill>
                            <a:srgbClr val="000000"/>
                          </a:solidFill>
                          <a:effectLst/>
                          <a:latin typeface="Calibri" pitchFamily="34" charset="0"/>
                          <a:ea typeface="+mn-ea"/>
                          <a:cs typeface="Calibri" pitchFamily="34" charset="0"/>
                        </a:rPr>
                        <a:t>330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539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503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s-MX" sz="1200" b="1" i="0" u="none" strike="noStrike" kern="1200" dirty="0">
                          <a:solidFill>
                            <a:srgbClr val="000000"/>
                          </a:solidFill>
                          <a:effectLst/>
                          <a:latin typeface="Calibri" pitchFamily="34" charset="0"/>
                          <a:ea typeface="+mn-ea"/>
                          <a:cs typeface="Calibri" pitchFamily="34" charset="0"/>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7"/>
                  </a:ext>
                </a:extLst>
              </a:tr>
              <a:tr h="432000">
                <a:tc>
                  <a:txBody>
                    <a:bodyPr/>
                    <a:lstStyle/>
                    <a:p>
                      <a:pPr algn="l" fontAlgn="t"/>
                      <a:r>
                        <a:rPr lang="es-MX" sz="1200" b="1" i="0" u="none" strike="noStrike" dirty="0">
                          <a:solidFill>
                            <a:schemeClr val="bg1"/>
                          </a:solidFill>
                          <a:effectLst/>
                          <a:latin typeface="Calibri" pitchFamily="34" charset="0"/>
                          <a:cs typeface="Calibri" pitchFamily="34" charset="0"/>
                        </a:rPr>
                        <a:t> Total</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59,482</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100%</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66,801</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100%</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69,777</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100%</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64,328</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100%</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81,829</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100%</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94,734</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200" b="1" i="0" u="none" strike="noStrike" kern="1200" dirty="0" smtClean="0">
                          <a:solidFill>
                            <a:schemeClr val="bg1"/>
                          </a:solidFill>
                          <a:effectLst/>
                          <a:latin typeface="Calibri" pitchFamily="34" charset="0"/>
                          <a:ea typeface="+mn-ea"/>
                          <a:cs typeface="Calibri" pitchFamily="34" charset="0"/>
                        </a:rPr>
                        <a:t>100%</a:t>
                      </a:r>
                      <a:endParaRPr lang="es-MX" sz="1200" b="1" i="0" u="none" strike="noStrike" kern="1200" dirty="0">
                        <a:solidFill>
                          <a:schemeClr val="bg1"/>
                        </a:solidFill>
                        <a:effectLst/>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261144547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47</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2.13.1 </a:t>
            </a:r>
            <a:r>
              <a:rPr lang="es-MX" b="1" dirty="0">
                <a:solidFill>
                  <a:schemeClr val="bg1"/>
                </a:solidFill>
                <a:latin typeface="Calibri" pitchFamily="34" charset="0"/>
              </a:rPr>
              <a:t>Promedio de </a:t>
            </a:r>
            <a:r>
              <a:rPr lang="es-MX" b="1" dirty="0" smtClean="0">
                <a:solidFill>
                  <a:schemeClr val="bg1"/>
                </a:solidFill>
                <a:latin typeface="Calibri" pitchFamily="34" charset="0"/>
              </a:rPr>
              <a:t>Sujetos Obligados </a:t>
            </a:r>
            <a:r>
              <a:rPr lang="es-MX" b="1" dirty="0">
                <a:solidFill>
                  <a:schemeClr val="bg1"/>
                </a:solidFill>
                <a:latin typeface="Calibri" pitchFamily="34" charset="0"/>
              </a:rPr>
              <a:t>a los que se turnó la solicitud</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11 CuadroTexto"/>
          <p:cNvSpPr txBox="1"/>
          <p:nvPr/>
        </p:nvSpPr>
        <p:spPr>
          <a:xfrm>
            <a:off x="2112118" y="1267930"/>
            <a:ext cx="490670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y “Turnadas” </a:t>
            </a:r>
          </a:p>
        </p:txBody>
      </p:sp>
      <p:sp>
        <p:nvSpPr>
          <p:cNvPr id="9" name="9 CuadroTexto"/>
          <p:cNvSpPr txBox="1"/>
          <p:nvPr/>
        </p:nvSpPr>
        <p:spPr>
          <a:xfrm>
            <a:off x="3458708" y="1877616"/>
            <a:ext cx="2214578" cy="292388"/>
          </a:xfrm>
          <a:prstGeom prst="rect">
            <a:avLst/>
          </a:prstGeom>
          <a:noFill/>
        </p:spPr>
        <p:txBody>
          <a:bodyPr wrap="square" rtlCol="0">
            <a:spAutoFit/>
          </a:bodyPr>
          <a:lstStyle/>
          <a:p>
            <a:pPr algn="ctr"/>
            <a:r>
              <a:rPr lang="es-MX" sz="1300" b="1" u="sng" dirty="0">
                <a:latin typeface="Calibri" pitchFamily="34" charset="0"/>
              </a:rPr>
              <a:t>Promedio</a:t>
            </a:r>
            <a:endParaRPr lang="es-ES" sz="1300" b="1" u="sng" dirty="0">
              <a:latin typeface="Calibri" pitchFamily="34" charset="0"/>
            </a:endParaRPr>
          </a:p>
        </p:txBody>
      </p:sp>
      <p:graphicFrame>
        <p:nvGraphicFramePr>
          <p:cNvPr id="11" name="7 Gráfico"/>
          <p:cNvGraphicFramePr>
            <a:graphicFrameLocks/>
          </p:cNvGraphicFramePr>
          <p:nvPr>
            <p:extLst/>
          </p:nvPr>
        </p:nvGraphicFramePr>
        <p:xfrm>
          <a:off x="971599" y="2089625"/>
          <a:ext cx="7200801" cy="41433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2137130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48</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2.13.2 </a:t>
            </a:r>
            <a:r>
              <a:rPr lang="es-MX" b="1" dirty="0">
                <a:solidFill>
                  <a:schemeClr val="bg1"/>
                </a:solidFill>
                <a:latin typeface="Calibri" pitchFamily="34" charset="0"/>
              </a:rPr>
              <a:t>Número de </a:t>
            </a:r>
            <a:r>
              <a:rPr lang="es-MX" b="1" dirty="0" smtClean="0">
                <a:solidFill>
                  <a:schemeClr val="bg1"/>
                </a:solidFill>
                <a:latin typeface="Calibri" pitchFamily="34" charset="0"/>
              </a:rPr>
              <a:t>Sujetos Obligados </a:t>
            </a:r>
            <a:r>
              <a:rPr lang="es-MX" b="1" dirty="0">
                <a:solidFill>
                  <a:schemeClr val="bg1"/>
                </a:solidFill>
                <a:latin typeface="Calibri" pitchFamily="34" charset="0"/>
              </a:rPr>
              <a:t>a los que se turnó la solicitud</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11 CuadroTexto"/>
          <p:cNvSpPr txBox="1"/>
          <p:nvPr/>
        </p:nvSpPr>
        <p:spPr>
          <a:xfrm>
            <a:off x="2112118" y="1267930"/>
            <a:ext cx="490670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y “Turnadas” </a:t>
            </a:r>
          </a:p>
        </p:txBody>
      </p:sp>
      <p:sp>
        <p:nvSpPr>
          <p:cNvPr id="10" name="8 CuadroTexto"/>
          <p:cNvSpPr txBox="1"/>
          <p:nvPr/>
        </p:nvSpPr>
        <p:spPr>
          <a:xfrm>
            <a:off x="3109988" y="1875294"/>
            <a:ext cx="2905146" cy="492443"/>
          </a:xfrm>
          <a:prstGeom prst="rect">
            <a:avLst/>
          </a:prstGeom>
          <a:noFill/>
        </p:spPr>
        <p:txBody>
          <a:bodyPr wrap="square" rtlCol="0">
            <a:spAutoFit/>
          </a:bodyPr>
          <a:lstStyle/>
          <a:p>
            <a:pPr algn="ctr"/>
            <a:r>
              <a:rPr lang="es-MX" sz="1300" b="1" dirty="0">
                <a:latin typeface="Calibri" pitchFamily="34" charset="0"/>
              </a:rPr>
              <a:t>Distribución del número de </a:t>
            </a:r>
            <a:r>
              <a:rPr lang="es-MX" sz="1300" b="1" dirty="0" smtClean="0">
                <a:latin typeface="Calibri" pitchFamily="34" charset="0"/>
              </a:rPr>
              <a:t>Sujetos Obligados </a:t>
            </a:r>
            <a:r>
              <a:rPr lang="es-MX" sz="1300" b="1" dirty="0">
                <a:latin typeface="Calibri" pitchFamily="34" charset="0"/>
              </a:rPr>
              <a:t>a los que se turnó la solicitud</a:t>
            </a:r>
            <a:endParaRPr lang="es-ES" sz="1300" b="1" dirty="0">
              <a:latin typeface="Calibri" pitchFamily="34" charset="0"/>
            </a:endParaRPr>
          </a:p>
        </p:txBody>
      </p:sp>
      <p:graphicFrame>
        <p:nvGraphicFramePr>
          <p:cNvPr id="12" name="12 Tabla"/>
          <p:cNvGraphicFramePr>
            <a:graphicFrameLocks noGrp="1"/>
          </p:cNvGraphicFramePr>
          <p:nvPr>
            <p:extLst/>
          </p:nvPr>
        </p:nvGraphicFramePr>
        <p:xfrm>
          <a:off x="413114" y="2492896"/>
          <a:ext cx="8316000" cy="3888000"/>
        </p:xfrm>
        <a:graphic>
          <a:graphicData uri="http://schemas.openxmlformats.org/drawingml/2006/table">
            <a:tbl>
              <a:tblPr/>
              <a:tblGrid>
                <a:gridCol w="1404000">
                  <a:extLst>
                    <a:ext uri="{9D8B030D-6E8A-4147-A177-3AD203B41FA5}">
                      <a16:colId xmlns:a16="http://schemas.microsoft.com/office/drawing/2014/main" xmlns="" val="20000"/>
                    </a:ext>
                  </a:extLst>
                </a:gridCol>
                <a:gridCol w="576000">
                  <a:extLst>
                    <a:ext uri="{9D8B030D-6E8A-4147-A177-3AD203B41FA5}">
                      <a16:colId xmlns:a16="http://schemas.microsoft.com/office/drawing/2014/main" xmlns="" val="20001"/>
                    </a:ext>
                  </a:extLst>
                </a:gridCol>
                <a:gridCol w="576000">
                  <a:extLst>
                    <a:ext uri="{9D8B030D-6E8A-4147-A177-3AD203B41FA5}">
                      <a16:colId xmlns:a16="http://schemas.microsoft.com/office/drawing/2014/main" xmlns="" val="20002"/>
                    </a:ext>
                  </a:extLst>
                </a:gridCol>
                <a:gridCol w="576000">
                  <a:extLst>
                    <a:ext uri="{9D8B030D-6E8A-4147-A177-3AD203B41FA5}">
                      <a16:colId xmlns:a16="http://schemas.microsoft.com/office/drawing/2014/main" xmlns="" val="20003"/>
                    </a:ext>
                  </a:extLst>
                </a:gridCol>
                <a:gridCol w="576000">
                  <a:extLst>
                    <a:ext uri="{9D8B030D-6E8A-4147-A177-3AD203B41FA5}">
                      <a16:colId xmlns:a16="http://schemas.microsoft.com/office/drawing/2014/main" xmlns="" val="20004"/>
                    </a:ext>
                  </a:extLst>
                </a:gridCol>
                <a:gridCol w="576000">
                  <a:extLst>
                    <a:ext uri="{9D8B030D-6E8A-4147-A177-3AD203B41FA5}">
                      <a16:colId xmlns:a16="http://schemas.microsoft.com/office/drawing/2014/main" xmlns="" val="20005"/>
                    </a:ext>
                  </a:extLst>
                </a:gridCol>
                <a:gridCol w="576000">
                  <a:extLst>
                    <a:ext uri="{9D8B030D-6E8A-4147-A177-3AD203B41FA5}">
                      <a16:colId xmlns:a16="http://schemas.microsoft.com/office/drawing/2014/main" xmlns="" val="20006"/>
                    </a:ext>
                  </a:extLst>
                </a:gridCol>
                <a:gridCol w="576000">
                  <a:extLst>
                    <a:ext uri="{9D8B030D-6E8A-4147-A177-3AD203B41FA5}">
                      <a16:colId xmlns:a16="http://schemas.microsoft.com/office/drawing/2014/main" xmlns="" val="20007"/>
                    </a:ext>
                  </a:extLst>
                </a:gridCol>
                <a:gridCol w="576000">
                  <a:extLst>
                    <a:ext uri="{9D8B030D-6E8A-4147-A177-3AD203B41FA5}">
                      <a16:colId xmlns:a16="http://schemas.microsoft.com/office/drawing/2014/main" xmlns="" val="20008"/>
                    </a:ext>
                  </a:extLst>
                </a:gridCol>
                <a:gridCol w="576000">
                  <a:extLst>
                    <a:ext uri="{9D8B030D-6E8A-4147-A177-3AD203B41FA5}">
                      <a16:colId xmlns:a16="http://schemas.microsoft.com/office/drawing/2014/main" xmlns="" val="456089967"/>
                    </a:ext>
                  </a:extLst>
                </a:gridCol>
                <a:gridCol w="576000">
                  <a:extLst>
                    <a:ext uri="{9D8B030D-6E8A-4147-A177-3AD203B41FA5}">
                      <a16:colId xmlns:a16="http://schemas.microsoft.com/office/drawing/2014/main" xmlns="" val="806511013"/>
                    </a:ext>
                  </a:extLst>
                </a:gridCol>
                <a:gridCol w="576000"/>
                <a:gridCol w="576000"/>
              </a:tblGrid>
              <a:tr h="432000">
                <a:tc rowSpan="2">
                  <a:txBody>
                    <a:bodyPr/>
                    <a:lstStyle/>
                    <a:p>
                      <a:pPr algn="ctr" fontAlgn="ctr"/>
                      <a:r>
                        <a:rPr lang="es-MX" sz="1100" b="1" i="0" u="none" strike="noStrike" dirty="0">
                          <a:solidFill>
                            <a:srgbClr val="FFFFFF"/>
                          </a:solidFill>
                          <a:latin typeface="Calibri" pitchFamily="34" charset="0"/>
                        </a:rPr>
                        <a:t>Número de </a:t>
                      </a:r>
                      <a:r>
                        <a:rPr lang="es-MX" sz="1100" b="1" i="0" u="none" strike="noStrike" dirty="0" smtClean="0">
                          <a:solidFill>
                            <a:srgbClr val="FFFFFF"/>
                          </a:solidFill>
                          <a:latin typeface="Calibri" pitchFamily="34" charset="0"/>
                        </a:rPr>
                        <a:t>Sujetos </a:t>
                      </a:r>
                      <a:r>
                        <a:rPr lang="es-MX" sz="1100" b="1" i="0" u="none" strike="noStrike" dirty="0">
                          <a:solidFill>
                            <a:srgbClr val="FFFFFF"/>
                          </a:solidFill>
                          <a:latin typeface="Calibri" pitchFamily="34" charset="0"/>
                        </a:rPr>
                        <a:t>O</a:t>
                      </a:r>
                      <a:r>
                        <a:rPr lang="es-MX" sz="1100" b="1" i="0" u="none" strike="noStrike" baseline="0" dirty="0">
                          <a:solidFill>
                            <a:srgbClr val="FFFFFF"/>
                          </a:solidFill>
                          <a:latin typeface="Calibri" pitchFamily="34" charset="0"/>
                        </a:rPr>
                        <a:t>bligados </a:t>
                      </a:r>
                      <a:r>
                        <a:rPr lang="es-MX" sz="1100" b="1" i="0" u="none" strike="noStrike" dirty="0">
                          <a:solidFill>
                            <a:srgbClr val="FFFFFF"/>
                          </a:solidFill>
                          <a:latin typeface="Calibri" pitchFamily="34" charset="0"/>
                        </a:rPr>
                        <a:t>a los que se turnó la solicitud</a:t>
                      </a:r>
                      <a:endParaRPr lang="es-ES" sz="1100" b="1" i="0" u="none" strike="noStrike" dirty="0">
                        <a:solidFill>
                          <a:srgbClr val="FFFFFF"/>
                        </a:solidFill>
                        <a:latin typeface="Calibri" pitchFamily="34" charset="0"/>
                      </a:endParaRPr>
                    </a:p>
                  </a:txBody>
                  <a:tcPr marL="8467" marR="8467" marT="8467"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Ene-Sep’12</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Ene-Sep’13</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a:t>
                      </a:r>
                      <a:r>
                        <a:rPr kumimoji="0" lang="es-ES" sz="1100" b="1" i="0" u="none" strike="noStrike" kern="1200" dirty="0" smtClean="0">
                          <a:solidFill>
                            <a:srgbClr val="FFFFFF"/>
                          </a:solidFill>
                          <a:latin typeface="Calibri" pitchFamily="34" charset="0"/>
                          <a:ea typeface="+mn-ea"/>
                          <a:cs typeface="+mn-cs"/>
                        </a:rPr>
                        <a:t>14</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100" b="1" i="0" u="none" strike="noStrike" dirty="0">
                        <a:solidFill>
                          <a:srgbClr val="FFFFFF"/>
                        </a:solidFill>
                        <a:latin typeface="Calibri" pitchFamily="34" charset="0"/>
                      </a:endParaRPr>
                    </a:p>
                  </a:txBody>
                  <a:tcPr marL="8164" marR="8164" marT="8164" marB="0" anchor="ct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a:t>
                      </a:r>
                      <a:r>
                        <a:rPr kumimoji="0" lang="es-ES" sz="1100" b="1" i="0" u="none" strike="noStrike" kern="1200" dirty="0" smtClean="0">
                          <a:solidFill>
                            <a:srgbClr val="FFFFFF"/>
                          </a:solidFill>
                          <a:latin typeface="Calibri" pitchFamily="34" charset="0"/>
                          <a:ea typeface="+mn-ea"/>
                          <a:cs typeface="+mn-cs"/>
                        </a:rPr>
                        <a:t>15</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a:t>
                      </a:r>
                      <a:r>
                        <a:rPr kumimoji="0" lang="es-ES" sz="1100" b="1" i="0" u="none" strike="noStrike" kern="1200" dirty="0" smtClean="0">
                          <a:solidFill>
                            <a:srgbClr val="FFFFFF"/>
                          </a:solidFill>
                          <a:latin typeface="Calibri" pitchFamily="34" charset="0"/>
                          <a:ea typeface="+mn-ea"/>
                          <a:cs typeface="+mn-cs"/>
                        </a:rPr>
                        <a:t>16</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a:t>
                      </a:r>
                      <a:r>
                        <a:rPr kumimoji="0" lang="es-ES" sz="1100" b="1" i="0" u="none" strike="noStrike" kern="1200" dirty="0" smtClean="0">
                          <a:solidFill>
                            <a:srgbClr val="FFFFFF"/>
                          </a:solidFill>
                          <a:latin typeface="Calibri" pitchFamily="34" charset="0"/>
                          <a:ea typeface="+mn-ea"/>
                          <a:cs typeface="+mn-cs"/>
                        </a:rPr>
                        <a:t>17</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extLst>
                  <a:ext uri="{0D108BD9-81ED-4DB2-BD59-A6C34878D82A}">
                    <a16:rowId xmlns:a16="http://schemas.microsoft.com/office/drawing/2014/main" xmlns="" val="10000"/>
                  </a:ext>
                </a:extLst>
              </a:tr>
              <a:tr h="432000">
                <a:tc vMerge="1">
                  <a:txBody>
                    <a:bodyPr/>
                    <a:lstStyle/>
                    <a:p>
                      <a:endParaRPr lang="es-ES"/>
                    </a:p>
                  </a:txBody>
                  <a:tcPr/>
                </a:tc>
                <a:tc>
                  <a:txBody>
                    <a:bodyPr/>
                    <a:lstStyle/>
                    <a:p>
                      <a:pPr algn="ctr" fontAlgn="ctr"/>
                      <a:r>
                        <a:rPr lang="es-ES" sz="1100" b="1" i="0" u="none" strike="noStrike" dirty="0">
                          <a:solidFill>
                            <a:srgbClr val="FFFFFF"/>
                          </a:solidFill>
                          <a:latin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SIP</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rPr>
                        <a:t>%</a:t>
                      </a:r>
                    </a:p>
                  </a:txBody>
                  <a:tcPr marL="8467" marR="8467" marT="8467"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01"/>
                  </a:ext>
                </a:extLst>
              </a:tr>
              <a:tr h="252000">
                <a:tc>
                  <a:txBody>
                    <a:bodyPr/>
                    <a:lstStyle/>
                    <a:p>
                      <a:pPr algn="ctr" fontAlgn="b"/>
                      <a:r>
                        <a:rPr lang="es-MX" sz="1100" b="1" i="0" u="none" strike="noStrike" dirty="0">
                          <a:solidFill>
                            <a:srgbClr val="000000"/>
                          </a:solidFill>
                          <a:latin typeface="Calibri"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6,799</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76.0%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8,488</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76.2%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8,050</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75.6%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6,864</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71.9%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8,231</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73.2%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9,413</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71.3%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2"/>
                  </a:ext>
                </a:extLst>
              </a:tr>
              <a:tr h="252000">
                <a:tc>
                  <a:txBody>
                    <a:bodyPr/>
                    <a:lstStyle/>
                    <a:p>
                      <a:pPr algn="ctr" fontAlgn="b"/>
                      <a:r>
                        <a:rPr lang="es-MX" sz="1100" b="1" i="0" u="none" strike="noStrike" dirty="0">
                          <a:solidFill>
                            <a:srgbClr val="000000"/>
                          </a:solidFill>
                          <a:latin typeface="Calibri"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1,208</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13.5%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1,597</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1,538</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1,507</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1,849</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1,992</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3"/>
                  </a:ext>
                </a:extLst>
              </a:tr>
              <a:tr h="252000">
                <a:tc>
                  <a:txBody>
                    <a:bodyPr/>
                    <a:lstStyle/>
                    <a:p>
                      <a:pPr algn="ctr" fontAlgn="b"/>
                      <a:r>
                        <a:rPr lang="es-MX" sz="1100" b="1" i="0" u="none" strike="noStrike" dirty="0">
                          <a:solidFill>
                            <a:srgbClr val="000000"/>
                          </a:solidFill>
                          <a:latin typeface="Calibri"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334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490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431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508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499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650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4"/>
                  </a:ext>
                </a:extLst>
              </a:tr>
              <a:tr h="252000">
                <a:tc>
                  <a:txBody>
                    <a:bodyPr/>
                    <a:lstStyle/>
                    <a:p>
                      <a:pPr algn="ctr" fontAlgn="b"/>
                      <a:r>
                        <a:rPr lang="es-MX" sz="1100" b="1" i="0" u="none" strike="noStrike" dirty="0">
                          <a:solidFill>
                            <a:srgbClr val="000000"/>
                          </a:solidFill>
                          <a:latin typeface="Calibri"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209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312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5"/>
                  </a:ext>
                </a:extLst>
              </a:tr>
              <a:tr h="252000">
                <a:tc>
                  <a:txBody>
                    <a:bodyPr/>
                    <a:lstStyle/>
                    <a:p>
                      <a:pPr algn="ctr" fontAlgn="b"/>
                      <a:r>
                        <a:rPr lang="es-MX" sz="1100" b="1" i="0" u="none" strike="noStrike" dirty="0">
                          <a:solidFill>
                            <a:srgbClr val="000000"/>
                          </a:solidFill>
                          <a:latin typeface="Calibri"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6"/>
                  </a:ext>
                </a:extLst>
              </a:tr>
              <a:tr h="252000">
                <a:tc>
                  <a:txBody>
                    <a:bodyPr/>
                    <a:lstStyle/>
                    <a:p>
                      <a:pPr algn="ctr" fontAlgn="b"/>
                      <a:r>
                        <a:rPr lang="es-MX" sz="1100" b="1" i="0" u="none" strike="noStrike" dirty="0">
                          <a:solidFill>
                            <a:srgbClr val="000000"/>
                          </a:solidFill>
                          <a:latin typeface="Calibri"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7"/>
                  </a:ext>
                </a:extLst>
              </a:tr>
              <a:tr h="252000">
                <a:tc>
                  <a:txBody>
                    <a:bodyPr/>
                    <a:lstStyle/>
                    <a:p>
                      <a:pPr algn="ctr" fontAlgn="b"/>
                      <a:r>
                        <a:rPr lang="es-MX" sz="1100" b="1" i="0" u="none" strike="noStrike" dirty="0">
                          <a:solidFill>
                            <a:srgbClr val="000000"/>
                          </a:solidFill>
                          <a:latin typeface="Calibri"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8"/>
                  </a:ext>
                </a:extLst>
              </a:tr>
              <a:tr h="252000">
                <a:tc>
                  <a:txBody>
                    <a:bodyPr/>
                    <a:lstStyle/>
                    <a:p>
                      <a:pPr algn="ctr" fontAlgn="b"/>
                      <a:r>
                        <a:rPr lang="es-MX" sz="1100" b="1" i="0" u="none" strike="noStrike" dirty="0">
                          <a:solidFill>
                            <a:srgbClr val="000000"/>
                          </a:solidFill>
                          <a:latin typeface="Calibri"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9"/>
                  </a:ext>
                </a:extLst>
              </a:tr>
              <a:tr h="252000">
                <a:tc>
                  <a:txBody>
                    <a:bodyPr/>
                    <a:lstStyle/>
                    <a:p>
                      <a:pPr algn="ctr" fontAlgn="b"/>
                      <a:r>
                        <a:rPr lang="es-MX" sz="1100" b="1" i="0" u="none" strike="noStrike" dirty="0">
                          <a:solidFill>
                            <a:srgbClr val="000000"/>
                          </a:solidFill>
                          <a:latin typeface="Calibri"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0"/>
                  </a:ext>
                </a:extLst>
              </a:tr>
              <a:tr h="252000">
                <a:tc>
                  <a:txBody>
                    <a:bodyPr/>
                    <a:lstStyle/>
                    <a:p>
                      <a:pPr algn="ctr" fontAlgn="b"/>
                      <a:r>
                        <a:rPr lang="es-MX" sz="1100" b="1" i="0" u="none" strike="noStrike" dirty="0">
                          <a:solidFill>
                            <a:srgbClr val="000000"/>
                          </a:solidFill>
                          <a:latin typeface="Calibri"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1"/>
                  </a:ext>
                </a:extLst>
              </a:tr>
              <a:tr h="252000">
                <a:tc>
                  <a:txBody>
                    <a:bodyPr/>
                    <a:lstStyle/>
                    <a:p>
                      <a:pPr algn="ctr" fontAlgn="b"/>
                      <a:r>
                        <a:rPr lang="es-MX" sz="1100" b="1" i="0" u="none" strike="noStrike" dirty="0">
                          <a:solidFill>
                            <a:srgbClr val="000000"/>
                          </a:solidFill>
                          <a:latin typeface="Calibri" pitchFamily="34" charset="0"/>
                        </a:rPr>
                        <a:t>11 o más</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a:solidFill>
                            <a:srgbClr val="000000"/>
                          </a:solidFill>
                          <a:latin typeface="Calibri" pitchFamily="34" charset="0"/>
                          <a:ea typeface="+mn-ea"/>
                          <a:cs typeface="+mn-cs"/>
                        </a:rPr>
                        <a:t>311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3.5%</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272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2.4%</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325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3.1%</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289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3.0%</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331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2.9%</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a:solidFill>
                            <a:srgbClr val="000000"/>
                          </a:solidFill>
                          <a:latin typeface="Calibri" pitchFamily="34" charset="0"/>
                          <a:ea typeface="+mn-ea"/>
                          <a:cs typeface="+mn-cs"/>
                        </a:rPr>
                        <a:t>538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100" b="1" i="0" u="none" strike="noStrike" kern="1200" dirty="0" smtClean="0">
                          <a:solidFill>
                            <a:srgbClr val="000000"/>
                          </a:solidFill>
                          <a:latin typeface="Calibri" pitchFamily="34" charset="0"/>
                          <a:ea typeface="+mn-ea"/>
                          <a:cs typeface="+mn-cs"/>
                        </a:rPr>
                        <a:t>4.1%</a:t>
                      </a:r>
                      <a:endParaRPr lang="es-MX" sz="11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2"/>
                  </a:ext>
                </a:extLst>
              </a:tr>
              <a:tr h="252000">
                <a:tc>
                  <a:txBody>
                    <a:bodyPr/>
                    <a:lstStyle/>
                    <a:p>
                      <a:pPr algn="l" fontAlgn="b"/>
                      <a:r>
                        <a:rPr lang="es-MX" sz="1100" b="1" i="0" u="none" strike="noStrike" dirty="0">
                          <a:solidFill>
                            <a:schemeClr val="bg1"/>
                          </a:solidFill>
                          <a:latin typeface="Calibri" pitchFamily="34" charset="0"/>
                        </a:rPr>
                        <a:t> Total</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8,943</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100%</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11,137</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100%</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10,645</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100%</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9,540</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100%</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11,252</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100%</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13,209</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b" latinLnBrk="0" hangingPunct="1"/>
                      <a:r>
                        <a:rPr lang="es-MX" sz="1100" b="1" i="0" u="none" strike="noStrike" kern="1200" dirty="0" smtClean="0">
                          <a:solidFill>
                            <a:schemeClr val="bg1"/>
                          </a:solidFill>
                          <a:latin typeface="Calibri" pitchFamily="34" charset="0"/>
                          <a:ea typeface="+mn-ea"/>
                          <a:cs typeface="+mn-cs"/>
                        </a:rPr>
                        <a:t>100%</a:t>
                      </a:r>
                      <a:endParaRPr lang="es-MX" sz="1100" b="1" i="0" u="none" strike="noStrike" kern="1200" dirty="0">
                        <a:solidFill>
                          <a:schemeClr val="bg1"/>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13"/>
                  </a:ext>
                </a:extLst>
              </a:tr>
            </a:tbl>
          </a:graphicData>
        </a:graphic>
      </p:graphicFrame>
    </p:spTree>
    <p:extLst>
      <p:ext uri="{BB962C8B-B14F-4D97-AF65-F5344CB8AC3E}">
        <p14:creationId xmlns:p14="http://schemas.microsoft.com/office/powerpoint/2010/main" val="279862539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49</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2.14.1 </a:t>
            </a:r>
            <a:r>
              <a:rPr lang="es-MX" b="1" dirty="0">
                <a:solidFill>
                  <a:schemeClr val="bg1"/>
                </a:solidFill>
                <a:latin typeface="Calibri" pitchFamily="34" charset="0"/>
              </a:rPr>
              <a:t>Modalidad de respuesta. “Aceptadas”</a:t>
            </a:r>
            <a:endParaRPr lang="es-ES" b="1" dirty="0">
              <a:solidFill>
                <a:schemeClr val="bg1"/>
              </a:solidFill>
              <a:latin typeface="Calibri" pitchFamily="34" charset="0"/>
            </a:endParaRP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11 CuadroTexto"/>
          <p:cNvSpPr txBox="1"/>
          <p:nvPr/>
        </p:nvSpPr>
        <p:spPr>
          <a:xfrm>
            <a:off x="2424460" y="1134580"/>
            <a:ext cx="4286280"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y “Aceptadas” </a:t>
            </a:r>
          </a:p>
        </p:txBody>
      </p:sp>
      <p:graphicFrame>
        <p:nvGraphicFramePr>
          <p:cNvPr id="9" name="6 Gráfico"/>
          <p:cNvGraphicFramePr/>
          <p:nvPr>
            <p:extLst/>
          </p:nvPr>
        </p:nvGraphicFramePr>
        <p:xfrm>
          <a:off x="251182" y="1700808"/>
          <a:ext cx="8641298" cy="4896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8751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a:t>
            </a:fld>
            <a:endParaRPr lang="es-MX" dirty="0"/>
          </a:p>
        </p:txBody>
      </p:sp>
      <p:sp>
        <p:nvSpPr>
          <p:cNvPr id="5" name="3 Rectángulo"/>
          <p:cNvSpPr/>
          <p:nvPr/>
        </p:nvSpPr>
        <p:spPr>
          <a:xfrm>
            <a:off x="251520" y="1271518"/>
            <a:ext cx="8640960" cy="5509200"/>
          </a:xfrm>
          <a:prstGeom prst="rect">
            <a:avLst/>
          </a:prstGeom>
        </p:spPr>
        <p:txBody>
          <a:bodyPr wrap="square">
            <a:spAutoFit/>
          </a:bodyPr>
          <a:lstStyle/>
          <a:p>
            <a:pPr algn="just"/>
            <a:r>
              <a:rPr lang="es-ES" sz="1600" b="1" dirty="0" smtClean="0">
                <a:latin typeface="Calibri" pitchFamily="34" charset="0"/>
                <a:cs typeface="Calibri" pitchFamily="34" charset="0"/>
              </a:rPr>
              <a:t>Con la aprobación de la Ley </a:t>
            </a:r>
            <a:r>
              <a:rPr lang="es-ES" sz="1600" b="1" dirty="0">
                <a:latin typeface="Calibri" pitchFamily="34" charset="0"/>
                <a:cs typeface="Calibri" pitchFamily="34" charset="0"/>
              </a:rPr>
              <a:t>de Protección de Datos Personales para el Distrito </a:t>
            </a:r>
            <a:r>
              <a:rPr lang="es-ES" sz="1600" b="1" dirty="0" smtClean="0">
                <a:latin typeface="Calibri" pitchFamily="34" charset="0"/>
                <a:cs typeface="Calibri" pitchFamily="34" charset="0"/>
              </a:rPr>
              <a:t>Federal (LPDPDF), </a:t>
            </a:r>
            <a:r>
              <a:rPr lang="es-ES" sz="1600" b="1" dirty="0">
                <a:latin typeface="Calibri" pitchFamily="34" charset="0"/>
                <a:cs typeface="Calibri" pitchFamily="34" charset="0"/>
              </a:rPr>
              <a:t>el formato de captura de solicitudes cambia en </a:t>
            </a:r>
            <a:r>
              <a:rPr lang="es-ES" sz="1600" b="1" dirty="0" smtClean="0">
                <a:latin typeface="Calibri" pitchFamily="34" charset="0"/>
                <a:cs typeface="Calibri" pitchFamily="34" charset="0"/>
              </a:rPr>
              <a:t>2009</a:t>
            </a:r>
            <a:r>
              <a:rPr lang="es-ES" sz="1600" b="1" dirty="0">
                <a:latin typeface="Calibri" pitchFamily="34" charset="0"/>
                <a:cs typeface="Calibri" pitchFamily="34" charset="0"/>
              </a:rPr>
              <a:t>, y se presentan </a:t>
            </a:r>
            <a:r>
              <a:rPr lang="es-ES" sz="1600" b="1" dirty="0" smtClean="0">
                <a:latin typeface="Calibri" pitchFamily="34" charset="0"/>
                <a:cs typeface="Calibri" pitchFamily="34" charset="0"/>
              </a:rPr>
              <a:t>a la consideración del </a:t>
            </a:r>
            <a:r>
              <a:rPr lang="es-ES" sz="1600" b="1" dirty="0">
                <a:latin typeface="Calibri" pitchFamily="34" charset="0"/>
                <a:cs typeface="Calibri" pitchFamily="34" charset="0"/>
              </a:rPr>
              <a:t>Pleno del </a:t>
            </a:r>
            <a:r>
              <a:rPr lang="es-ES" sz="1600" b="1" dirty="0" smtClean="0">
                <a:latin typeface="Calibri" pitchFamily="34" charset="0"/>
                <a:cs typeface="Calibri" pitchFamily="34" charset="0"/>
              </a:rPr>
              <a:t>INFODF dos </a:t>
            </a:r>
            <a:r>
              <a:rPr lang="es-ES" sz="1600" b="1" dirty="0">
                <a:latin typeface="Calibri" pitchFamily="34" charset="0"/>
                <a:cs typeface="Calibri" pitchFamily="34" charset="0"/>
              </a:rPr>
              <a:t>formatos, uno para capturar las solicitudes de información pública (29 variables) y otro formato para capturar las solicitudes de datos personales (25 variables</a:t>
            </a:r>
            <a:r>
              <a:rPr lang="es-ES" sz="1600" b="1" dirty="0" smtClean="0">
                <a:latin typeface="Calibri" pitchFamily="34" charset="0"/>
                <a:cs typeface="Calibri" pitchFamily="34" charset="0"/>
              </a:rPr>
              <a:t>), mismos que fueron aprobados </a:t>
            </a:r>
            <a:r>
              <a:rPr lang="es-ES" sz="1600" b="1" dirty="0">
                <a:latin typeface="Calibri" pitchFamily="34" charset="0"/>
                <a:cs typeface="Calibri" pitchFamily="34" charset="0"/>
              </a:rPr>
              <a:t>por el Pleno del </a:t>
            </a:r>
            <a:r>
              <a:rPr lang="es-ES" sz="1600" b="1" dirty="0" smtClean="0">
                <a:latin typeface="Calibri" pitchFamily="34" charset="0"/>
                <a:cs typeface="Calibri" pitchFamily="34" charset="0"/>
              </a:rPr>
              <a:t>INFODF el </a:t>
            </a:r>
            <a:r>
              <a:rPr lang="es-ES" sz="1600" b="1" dirty="0">
                <a:latin typeface="Calibri" pitchFamily="34" charset="0"/>
                <a:cs typeface="Calibri" pitchFamily="34" charset="0"/>
              </a:rPr>
              <a:t>20 de mayo de </a:t>
            </a:r>
            <a:r>
              <a:rPr lang="es-ES" sz="1600" b="1" dirty="0" smtClean="0">
                <a:latin typeface="Calibri" pitchFamily="34" charset="0"/>
                <a:cs typeface="Calibri" pitchFamily="34" charset="0"/>
              </a:rPr>
              <a:t>2009, </a:t>
            </a:r>
            <a:r>
              <a:rPr lang="es-ES" sz="1600" b="1" dirty="0">
                <a:latin typeface="Calibri" pitchFamily="34" charset="0"/>
                <a:cs typeface="Calibri" pitchFamily="34" charset="0"/>
              </a:rPr>
              <a:t>mediante acuerdo </a:t>
            </a:r>
            <a:r>
              <a:rPr lang="es-ES" sz="1600" b="1" dirty="0" smtClean="0">
                <a:latin typeface="Calibri" pitchFamily="34" charset="0"/>
                <a:cs typeface="Calibri" pitchFamily="34" charset="0"/>
              </a:rPr>
              <a:t>243/SO/20-05/2009.</a:t>
            </a:r>
            <a:endParaRPr lang="es-MX" sz="1600" b="1" dirty="0">
              <a:latin typeface="Calibri" pitchFamily="34" charset="0"/>
              <a:cs typeface="Calibri" pitchFamily="34" charset="0"/>
            </a:endParaRPr>
          </a:p>
          <a:p>
            <a:pPr algn="just"/>
            <a:r>
              <a:rPr lang="es-ES" sz="1600" b="1" dirty="0">
                <a:latin typeface="Calibri" pitchFamily="34" charset="0"/>
                <a:cs typeface="Calibri" pitchFamily="34" charset="0"/>
              </a:rPr>
              <a:t> </a:t>
            </a:r>
            <a:endParaRPr lang="es-MX" sz="1600" b="1" dirty="0">
              <a:latin typeface="Calibri" pitchFamily="34" charset="0"/>
              <a:cs typeface="Calibri" pitchFamily="34" charset="0"/>
            </a:endParaRPr>
          </a:p>
          <a:p>
            <a:pPr algn="just"/>
            <a:r>
              <a:rPr lang="es-ES" sz="1600" b="1" dirty="0" smtClean="0">
                <a:latin typeface="Calibri" pitchFamily="34" charset="0"/>
                <a:cs typeface="Calibri" pitchFamily="34" charset="0"/>
              </a:rPr>
              <a:t>En 2010</a:t>
            </a:r>
            <a:r>
              <a:rPr lang="es-ES" sz="1600" b="1" dirty="0">
                <a:latin typeface="Calibri" pitchFamily="34" charset="0"/>
                <a:cs typeface="Calibri" pitchFamily="34" charset="0"/>
              </a:rPr>
              <a:t>, la </a:t>
            </a:r>
            <a:r>
              <a:rPr lang="es-ES" sz="1600" b="1" dirty="0" smtClean="0">
                <a:latin typeface="Calibri" pitchFamily="34" charset="0"/>
                <a:cs typeface="Calibri" pitchFamily="34" charset="0"/>
              </a:rPr>
              <a:t>entonces Dirección </a:t>
            </a:r>
            <a:r>
              <a:rPr lang="es-ES" sz="1600" b="1" dirty="0">
                <a:latin typeface="Calibri" pitchFamily="34" charset="0"/>
                <a:cs typeface="Calibri" pitchFamily="34" charset="0"/>
              </a:rPr>
              <a:t>de Evaluación y Estudios con </a:t>
            </a:r>
            <a:r>
              <a:rPr lang="es-ES" sz="1600" b="1" dirty="0" smtClean="0">
                <a:latin typeface="Calibri" pitchFamily="34" charset="0"/>
                <a:cs typeface="Calibri" pitchFamily="34" charset="0"/>
              </a:rPr>
              <a:t>el apoyo </a:t>
            </a:r>
            <a:r>
              <a:rPr lang="es-ES" sz="1600" b="1" dirty="0">
                <a:latin typeface="Calibri" pitchFamily="34" charset="0"/>
                <a:cs typeface="Calibri" pitchFamily="34" charset="0"/>
              </a:rPr>
              <a:t>de la Dirección de Tecnologías de </a:t>
            </a:r>
            <a:r>
              <a:rPr lang="es-ES" sz="1600" b="1" dirty="0" smtClean="0">
                <a:latin typeface="Calibri" pitchFamily="34" charset="0"/>
                <a:cs typeface="Calibri" pitchFamily="34" charset="0"/>
              </a:rPr>
              <a:t>Información, transformó los formatos </a:t>
            </a:r>
            <a:r>
              <a:rPr lang="es-ES" sz="1600" b="1" dirty="0">
                <a:latin typeface="Calibri" pitchFamily="34" charset="0"/>
                <a:cs typeface="Calibri" pitchFamily="34" charset="0"/>
              </a:rPr>
              <a:t>de captura y se </a:t>
            </a:r>
            <a:r>
              <a:rPr lang="es-ES" sz="1600" b="1" dirty="0" smtClean="0">
                <a:latin typeface="Calibri" pitchFamily="34" charset="0"/>
                <a:cs typeface="Calibri" pitchFamily="34" charset="0"/>
              </a:rPr>
              <a:t>creó </a:t>
            </a:r>
            <a:r>
              <a:rPr lang="es-ES" sz="1600" b="1" dirty="0">
                <a:latin typeface="Calibri" pitchFamily="34" charset="0"/>
                <a:cs typeface="Calibri" pitchFamily="34" charset="0"/>
              </a:rPr>
              <a:t>el </a:t>
            </a:r>
            <a:r>
              <a:rPr lang="es-ES" sz="1600" b="1" i="1" dirty="0">
                <a:latin typeface="Calibri" pitchFamily="34" charset="0"/>
                <a:cs typeface="Calibri" pitchFamily="34" charset="0"/>
              </a:rPr>
              <a:t>Sistema de Captura de Reportes Estadísticos de Solicitudes de Información</a:t>
            </a:r>
            <a:r>
              <a:rPr lang="es-ES" sz="1600" b="1" dirty="0">
                <a:latin typeface="Calibri" pitchFamily="34" charset="0"/>
                <a:cs typeface="Calibri" pitchFamily="34" charset="0"/>
              </a:rPr>
              <a:t> (SICRESI). Con este sistema, a partir </a:t>
            </a:r>
            <a:r>
              <a:rPr lang="es-ES" sz="1600" b="1" dirty="0" smtClean="0">
                <a:latin typeface="Calibri" pitchFamily="34" charset="0"/>
                <a:cs typeface="Calibri" pitchFamily="34" charset="0"/>
              </a:rPr>
              <a:t>de 2011</a:t>
            </a:r>
            <a:r>
              <a:rPr lang="es-ES" sz="1600" b="1" dirty="0">
                <a:latin typeface="Calibri" pitchFamily="34" charset="0"/>
                <a:cs typeface="Calibri" pitchFamily="34" charset="0"/>
              </a:rPr>
              <a:t>, los Entes </a:t>
            </a:r>
            <a:r>
              <a:rPr lang="es-ES" sz="1600" b="1" dirty="0" smtClean="0">
                <a:latin typeface="Calibri" pitchFamily="34" charset="0"/>
                <a:cs typeface="Calibri" pitchFamily="34" charset="0"/>
              </a:rPr>
              <a:t>Obligados estuvieron en condiciones de </a:t>
            </a:r>
            <a:r>
              <a:rPr lang="es-ES" sz="1600" b="1" dirty="0">
                <a:latin typeface="Calibri" pitchFamily="34" charset="0"/>
                <a:cs typeface="Calibri" pitchFamily="34" charset="0"/>
              </a:rPr>
              <a:t>capturar directamente esta </a:t>
            </a:r>
            <a:r>
              <a:rPr lang="es-ES" sz="1600" b="1" dirty="0" smtClean="0">
                <a:latin typeface="Calibri" pitchFamily="34" charset="0"/>
                <a:cs typeface="Calibri" pitchFamily="34" charset="0"/>
              </a:rPr>
              <a:t>información </a:t>
            </a:r>
            <a:r>
              <a:rPr lang="es-ES" sz="1600" b="1" dirty="0">
                <a:latin typeface="Calibri" pitchFamily="34" charset="0"/>
                <a:cs typeface="Calibri" pitchFamily="34" charset="0"/>
              </a:rPr>
              <a:t>vía </a:t>
            </a:r>
            <a:r>
              <a:rPr lang="es-ES" sz="1600" b="1" dirty="0" smtClean="0">
                <a:latin typeface="Calibri" pitchFamily="34" charset="0"/>
                <a:cs typeface="Calibri" pitchFamily="34" charset="0"/>
              </a:rPr>
              <a:t>internet, logrando los siguientes beneficios: validación expedita de la información, ahorro de </a:t>
            </a:r>
            <a:r>
              <a:rPr lang="es-ES" sz="1600" b="1" dirty="0">
                <a:latin typeface="Calibri" pitchFamily="34" charset="0"/>
                <a:cs typeface="Calibri" pitchFamily="34" charset="0"/>
              </a:rPr>
              <a:t>trabajo a las Oficinas de Información </a:t>
            </a:r>
            <a:r>
              <a:rPr lang="es-ES" sz="1600" b="1" dirty="0" smtClean="0">
                <a:latin typeface="Calibri" pitchFamily="34" charset="0"/>
                <a:cs typeface="Calibri" pitchFamily="34" charset="0"/>
              </a:rPr>
              <a:t>Pública, al tiempo de contar con </a:t>
            </a:r>
            <a:r>
              <a:rPr lang="es-ES" sz="1600" b="1" dirty="0">
                <a:latin typeface="Calibri" pitchFamily="34" charset="0"/>
                <a:cs typeface="Calibri" pitchFamily="34" charset="0"/>
              </a:rPr>
              <a:t>esta información de manera </a:t>
            </a:r>
            <a:r>
              <a:rPr lang="es-ES" sz="1600" b="1" dirty="0" smtClean="0">
                <a:latin typeface="Calibri" pitchFamily="34" charset="0"/>
                <a:cs typeface="Calibri" pitchFamily="34" charset="0"/>
              </a:rPr>
              <a:t>oportuna</a:t>
            </a:r>
            <a:r>
              <a:rPr lang="es-ES" sz="1600" b="1" dirty="0">
                <a:latin typeface="Calibri" pitchFamily="34" charset="0"/>
                <a:cs typeface="Calibri" pitchFamily="34" charset="0"/>
              </a:rPr>
              <a:t>. El uso de este sistema se aprobó por el Pleno del </a:t>
            </a:r>
            <a:r>
              <a:rPr lang="es-ES" sz="1600" b="1" dirty="0" smtClean="0">
                <a:latin typeface="Calibri" pitchFamily="34" charset="0"/>
                <a:cs typeface="Calibri" pitchFamily="34" charset="0"/>
              </a:rPr>
              <a:t>INFODF el </a:t>
            </a:r>
            <a:r>
              <a:rPr lang="es-ES" sz="1600" b="1" dirty="0">
                <a:latin typeface="Calibri" pitchFamily="34" charset="0"/>
                <a:cs typeface="Calibri" pitchFamily="34" charset="0"/>
              </a:rPr>
              <a:t>6 de abril de </a:t>
            </a:r>
            <a:r>
              <a:rPr lang="es-ES" sz="1600" b="1" dirty="0" smtClean="0">
                <a:latin typeface="Calibri" pitchFamily="34" charset="0"/>
                <a:cs typeface="Calibri" pitchFamily="34" charset="0"/>
              </a:rPr>
              <a:t>2011, </a:t>
            </a:r>
            <a:r>
              <a:rPr lang="es-ES" sz="1600" b="1" dirty="0">
                <a:latin typeface="Calibri" pitchFamily="34" charset="0"/>
                <a:cs typeface="Calibri" pitchFamily="34" charset="0"/>
              </a:rPr>
              <a:t>mediante acuerdo </a:t>
            </a:r>
            <a:r>
              <a:rPr lang="es-ES" sz="1600" b="1" dirty="0" smtClean="0">
                <a:latin typeface="Calibri" pitchFamily="34" charset="0"/>
                <a:cs typeface="Calibri" pitchFamily="34" charset="0"/>
              </a:rPr>
              <a:t>0383/SO/06-04/2011; y </a:t>
            </a:r>
            <a:r>
              <a:rPr lang="es-ES" sz="1600" b="1" dirty="0">
                <a:latin typeface="Calibri" pitchFamily="34" charset="0"/>
                <a:cs typeface="Calibri" pitchFamily="34" charset="0"/>
              </a:rPr>
              <a:t>que derivado de la reforma al artículo 47 de la LTAIPDF, fue modificado mediante el Acuerdo </a:t>
            </a:r>
            <a:r>
              <a:rPr lang="es-ES" sz="1600" b="1" dirty="0" smtClean="0">
                <a:latin typeface="Calibri" pitchFamily="34" charset="0"/>
                <a:cs typeface="Calibri" pitchFamily="34" charset="0"/>
              </a:rPr>
              <a:t>0827/SO/09-09/2015.</a:t>
            </a:r>
            <a:endParaRPr lang="es-MX" sz="1600" b="1" dirty="0">
              <a:latin typeface="Calibri" pitchFamily="34" charset="0"/>
              <a:cs typeface="Calibri" pitchFamily="34" charset="0"/>
            </a:endParaRPr>
          </a:p>
          <a:p>
            <a:pPr algn="just"/>
            <a:r>
              <a:rPr lang="es-MX" sz="1600" b="1" dirty="0">
                <a:latin typeface="Calibri" pitchFamily="34" charset="0"/>
                <a:cs typeface="Calibri" pitchFamily="34" charset="0"/>
              </a:rPr>
              <a:t> </a:t>
            </a:r>
          </a:p>
          <a:p>
            <a:pPr algn="just"/>
            <a:r>
              <a:rPr lang="es-ES" sz="1600" b="1" dirty="0" smtClean="0">
                <a:latin typeface="Calibri" pitchFamily="34" charset="0"/>
                <a:cs typeface="Calibri" pitchFamily="34" charset="0"/>
              </a:rPr>
              <a:t>De </a:t>
            </a:r>
            <a:r>
              <a:rPr lang="es-ES" sz="1600" b="1" dirty="0">
                <a:latin typeface="Calibri" pitchFamily="34" charset="0"/>
                <a:cs typeface="Calibri" pitchFamily="34" charset="0"/>
              </a:rPr>
              <a:t>2007 a la fecha, la </a:t>
            </a:r>
            <a:r>
              <a:rPr lang="es-ES" sz="1600" b="1" dirty="0" smtClean="0">
                <a:latin typeface="Calibri" pitchFamily="34" charset="0"/>
                <a:cs typeface="Calibri" pitchFamily="34" charset="0"/>
              </a:rPr>
              <a:t>actual Dirección </a:t>
            </a:r>
            <a:r>
              <a:rPr lang="es-ES" sz="1600" b="1" dirty="0">
                <a:latin typeface="Calibri" pitchFamily="34" charset="0"/>
                <a:cs typeface="Calibri" pitchFamily="34" charset="0"/>
              </a:rPr>
              <a:t>de </a:t>
            </a:r>
            <a:r>
              <a:rPr lang="es-ES" sz="1600" b="1" dirty="0" smtClean="0">
                <a:latin typeface="Calibri" pitchFamily="34" charset="0"/>
                <a:cs typeface="Calibri" pitchFamily="34" charset="0"/>
              </a:rPr>
              <a:t>Evaluación, Estudios y Gobierno Abierto </a:t>
            </a:r>
            <a:r>
              <a:rPr lang="es-ES" sz="1600" b="1" dirty="0" smtClean="0">
                <a:latin typeface="Calibri" pitchFamily="34" charset="0"/>
                <a:cs typeface="Calibri" pitchFamily="34" charset="0"/>
              </a:rPr>
              <a:t>junto con las Unidades de Transparencia</a:t>
            </a:r>
            <a:r>
              <a:rPr lang="es-ES" sz="1600" b="1" smtClean="0">
                <a:latin typeface="Calibri" pitchFamily="34" charset="0"/>
                <a:cs typeface="Calibri" pitchFamily="34" charset="0"/>
              </a:rPr>
              <a:t>, </a:t>
            </a:r>
            <a:r>
              <a:rPr lang="es-ES" sz="1600" b="1" smtClean="0">
                <a:latin typeface="Calibri" pitchFamily="34" charset="0"/>
                <a:cs typeface="Calibri" pitchFamily="34" charset="0"/>
              </a:rPr>
              <a:t>sigue realizando </a:t>
            </a:r>
            <a:r>
              <a:rPr lang="es-ES" sz="1600" b="1" dirty="0">
                <a:latin typeface="Calibri" pitchFamily="34" charset="0"/>
                <a:cs typeface="Calibri" pitchFamily="34" charset="0"/>
              </a:rPr>
              <a:t>de manera </a:t>
            </a:r>
            <a:r>
              <a:rPr lang="es-ES" sz="1600" b="1" dirty="0" smtClean="0">
                <a:latin typeface="Calibri" pitchFamily="34" charset="0"/>
                <a:cs typeface="Calibri" pitchFamily="34" charset="0"/>
              </a:rPr>
              <a:t>trimestral, </a:t>
            </a:r>
            <a:r>
              <a:rPr lang="es-ES" sz="1600" b="1" dirty="0">
                <a:latin typeface="Calibri" pitchFamily="34" charset="0"/>
                <a:cs typeface="Calibri" pitchFamily="34" charset="0"/>
              </a:rPr>
              <a:t>el llenado de los informes y la publicación de los resultados del Ejercicio del Derecho de Acceso a la </a:t>
            </a:r>
            <a:r>
              <a:rPr lang="es-ES" sz="1600" b="1" dirty="0" smtClean="0">
                <a:latin typeface="Calibri" pitchFamily="34" charset="0"/>
                <a:cs typeface="Calibri" pitchFamily="34" charset="0"/>
              </a:rPr>
              <a:t>Información con el propósito de </a:t>
            </a:r>
            <a:r>
              <a:rPr lang="es-ES" sz="1600" b="1" dirty="0">
                <a:latin typeface="Calibri" pitchFamily="34" charset="0"/>
                <a:cs typeface="Calibri" pitchFamily="34" charset="0"/>
              </a:rPr>
              <a:t>obtener datos más precisos para dar seguimiento al cumplimiento de diversos aspectos de la Ley de </a:t>
            </a:r>
            <a:r>
              <a:rPr lang="es-ES" sz="1600" b="1" dirty="0" smtClean="0">
                <a:latin typeface="Calibri" pitchFamily="34" charset="0"/>
                <a:cs typeface="Calibri" pitchFamily="34" charset="0"/>
              </a:rPr>
              <a:t>Transparencia, Acceso </a:t>
            </a:r>
            <a:r>
              <a:rPr lang="es-ES" sz="1600" b="1" dirty="0">
                <a:latin typeface="Calibri" pitchFamily="34" charset="0"/>
                <a:cs typeface="Calibri" pitchFamily="34" charset="0"/>
              </a:rPr>
              <a:t>a la Información </a:t>
            </a:r>
            <a:r>
              <a:rPr lang="es-ES" sz="1600" b="1" dirty="0" smtClean="0">
                <a:latin typeface="Calibri" pitchFamily="34" charset="0"/>
                <a:cs typeface="Calibri" pitchFamily="34" charset="0"/>
              </a:rPr>
              <a:t>Pública y Rendición de Cuentas de la Ciudad de México (LTAIPRC) </a:t>
            </a:r>
            <a:r>
              <a:rPr lang="es-ES" sz="1600" b="1" dirty="0">
                <a:latin typeface="Calibri" pitchFamily="34" charset="0"/>
                <a:cs typeface="Calibri" pitchFamily="34" charset="0"/>
              </a:rPr>
              <a:t>y de la Ley General de Protección de Datos Personales en Posesión de Sujetos Obligados.</a:t>
            </a:r>
            <a:endParaRPr lang="es-MX" sz="1600" b="1" dirty="0">
              <a:latin typeface="Calibri" pitchFamily="34" charset="0"/>
              <a:cs typeface="Calibri" pitchFamily="34" charset="0"/>
            </a:endParaRPr>
          </a:p>
        </p:txBody>
      </p:sp>
      <p:sp>
        <p:nvSpPr>
          <p:cNvPr id="7" name="1 CuadroTexto"/>
          <p:cNvSpPr txBox="1"/>
          <p:nvPr/>
        </p:nvSpPr>
        <p:spPr>
          <a:xfrm>
            <a:off x="76169" y="62842"/>
            <a:ext cx="8024223" cy="864000"/>
          </a:xfrm>
          <a:prstGeom prst="rect">
            <a:avLst/>
          </a:prstGeom>
          <a:noFill/>
        </p:spPr>
        <p:txBody>
          <a:bodyPr wrap="square" rtlCol="0" anchor="ctr">
            <a:noAutofit/>
          </a:bodyPr>
          <a:lstStyle/>
          <a:p>
            <a:pPr algn="ctr"/>
            <a:r>
              <a:rPr lang="es-ES" sz="2000" b="1" dirty="0" smtClean="0">
                <a:solidFill>
                  <a:schemeClr val="bg1"/>
                </a:solidFill>
                <a:latin typeface="Calibri" pitchFamily="34" charset="0"/>
                <a:ea typeface="ヒラギノ角ゴ Pro W3" pitchFamily="16" charset="-128"/>
              </a:rPr>
              <a:t>Introducción</a:t>
            </a:r>
            <a:endParaRPr lang="es-ES" sz="2000" b="1" dirty="0">
              <a:solidFill>
                <a:schemeClr val="bg1"/>
              </a:solidFill>
              <a:latin typeface="Calibri" pitchFamily="34" charset="0"/>
              <a:ea typeface="ヒラギノ角ゴ Pro W3" pitchFamily="16" charset="-128"/>
            </a:endParaRPr>
          </a:p>
        </p:txBody>
      </p:sp>
    </p:spTree>
    <p:extLst>
      <p:ext uri="{BB962C8B-B14F-4D97-AF65-F5344CB8AC3E}">
        <p14:creationId xmlns:p14="http://schemas.microsoft.com/office/powerpoint/2010/main" val="224613117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50</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2.14.2 </a:t>
            </a:r>
            <a:r>
              <a:rPr lang="es-MX" b="1" dirty="0">
                <a:solidFill>
                  <a:schemeClr val="bg1"/>
                </a:solidFill>
                <a:latin typeface="Calibri" pitchFamily="34" charset="0"/>
              </a:rPr>
              <a:t>Modalidad de respuesta. “Acceso restringido”</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11 CuadroTexto"/>
          <p:cNvSpPr txBox="1"/>
          <p:nvPr/>
        </p:nvSpPr>
        <p:spPr>
          <a:xfrm>
            <a:off x="1674148" y="1134019"/>
            <a:ext cx="5778172"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y “Acceso restringido” </a:t>
            </a:r>
          </a:p>
        </p:txBody>
      </p:sp>
      <p:graphicFrame>
        <p:nvGraphicFramePr>
          <p:cNvPr id="10" name="8 Gráfico"/>
          <p:cNvGraphicFramePr/>
          <p:nvPr>
            <p:extLst/>
          </p:nvPr>
        </p:nvGraphicFramePr>
        <p:xfrm>
          <a:off x="238542" y="1713132"/>
          <a:ext cx="8653938" cy="48122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0509707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51</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2.15.1 </a:t>
            </a:r>
            <a:r>
              <a:rPr lang="es-MX" b="1" dirty="0">
                <a:solidFill>
                  <a:schemeClr val="bg1"/>
                </a:solidFill>
                <a:latin typeface="Calibri" pitchFamily="34" charset="0"/>
              </a:rPr>
              <a:t>¿El solicitante recogió la información o le fue enviada por otro medio?</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11 CuadroTexto"/>
          <p:cNvSpPr txBox="1"/>
          <p:nvPr/>
        </p:nvSpPr>
        <p:spPr>
          <a:xfrm>
            <a:off x="643018" y="1142984"/>
            <a:ext cx="784042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y “Aceptadas con información total/parcial”</a:t>
            </a:r>
            <a:endParaRPr lang="es-ES" sz="1300" b="1" i="1" u="sng" dirty="0">
              <a:latin typeface="Calibri" pitchFamily="34" charset="0"/>
            </a:endParaRPr>
          </a:p>
        </p:txBody>
      </p:sp>
      <p:sp>
        <p:nvSpPr>
          <p:cNvPr id="9" name="11 CuadroTexto"/>
          <p:cNvSpPr txBox="1"/>
          <p:nvPr/>
        </p:nvSpPr>
        <p:spPr>
          <a:xfrm>
            <a:off x="3817193" y="1569856"/>
            <a:ext cx="149207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u="sng" dirty="0">
                <a:latin typeface="Calibri" pitchFamily="34" charset="0"/>
              </a:rPr>
              <a:t>GENERAL</a:t>
            </a:r>
            <a:endParaRPr lang="es-ES" sz="1300" b="1" u="sng" dirty="0">
              <a:latin typeface="Calibri" pitchFamily="34" charset="0"/>
            </a:endParaRPr>
          </a:p>
        </p:txBody>
      </p:sp>
      <p:graphicFrame>
        <p:nvGraphicFramePr>
          <p:cNvPr id="11" name="9 Gráfico"/>
          <p:cNvGraphicFramePr/>
          <p:nvPr>
            <p:extLst/>
          </p:nvPr>
        </p:nvGraphicFramePr>
        <p:xfrm>
          <a:off x="251520" y="1928802"/>
          <a:ext cx="8640960" cy="45720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9928358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52</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2.15.2 </a:t>
            </a:r>
            <a:r>
              <a:rPr lang="es-MX" b="1" dirty="0">
                <a:solidFill>
                  <a:schemeClr val="bg1"/>
                </a:solidFill>
                <a:latin typeface="Calibri" pitchFamily="34" charset="0"/>
              </a:rPr>
              <a:t>¿El solicitante recogió la información o le fue enviada por otro medio?</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11 CuadroTexto"/>
          <p:cNvSpPr txBox="1"/>
          <p:nvPr/>
        </p:nvSpPr>
        <p:spPr>
          <a:xfrm>
            <a:off x="643018" y="1142984"/>
            <a:ext cx="784042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y “Aceptadas con información total/parcial”</a:t>
            </a:r>
            <a:endParaRPr lang="es-ES" sz="1300" b="1" i="1" u="sng" dirty="0">
              <a:latin typeface="Calibri" pitchFamily="34" charset="0"/>
            </a:endParaRPr>
          </a:p>
        </p:txBody>
      </p:sp>
      <p:sp>
        <p:nvSpPr>
          <p:cNvPr id="10" name="11 CuadroTexto"/>
          <p:cNvSpPr txBox="1"/>
          <p:nvPr/>
        </p:nvSpPr>
        <p:spPr>
          <a:xfrm>
            <a:off x="3817279" y="1412776"/>
            <a:ext cx="149207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u="sng" dirty="0">
                <a:latin typeface="Calibri" pitchFamily="34" charset="0"/>
              </a:rPr>
              <a:t>DESGLOSE</a:t>
            </a:r>
            <a:endParaRPr lang="es-ES" sz="1300" b="1" u="sng" dirty="0">
              <a:latin typeface="Calibri" pitchFamily="34" charset="0"/>
            </a:endParaRPr>
          </a:p>
        </p:txBody>
      </p:sp>
      <p:sp>
        <p:nvSpPr>
          <p:cNvPr id="12" name="14 CuadroTexto"/>
          <p:cNvSpPr txBox="1"/>
          <p:nvPr/>
        </p:nvSpPr>
        <p:spPr>
          <a:xfrm>
            <a:off x="3817279" y="1710555"/>
            <a:ext cx="1571636" cy="292388"/>
          </a:xfrm>
          <a:prstGeom prst="rect">
            <a:avLst/>
          </a:prstGeom>
          <a:noFill/>
        </p:spPr>
        <p:txBody>
          <a:bodyPr wrap="square" rtlCol="0">
            <a:spAutoFit/>
          </a:bodyPr>
          <a:lstStyle/>
          <a:p>
            <a:pPr algn="ctr"/>
            <a:r>
              <a:rPr lang="es-MX" sz="1300" b="1" u="sng" dirty="0">
                <a:latin typeface="Calibri" pitchFamily="34" charset="0"/>
              </a:rPr>
              <a:t>Porcentajes</a:t>
            </a:r>
          </a:p>
        </p:txBody>
      </p:sp>
      <p:graphicFrame>
        <p:nvGraphicFramePr>
          <p:cNvPr id="13" name="15 Gráfico"/>
          <p:cNvGraphicFramePr/>
          <p:nvPr>
            <p:extLst/>
          </p:nvPr>
        </p:nvGraphicFramePr>
        <p:xfrm>
          <a:off x="725236" y="2002943"/>
          <a:ext cx="7675988" cy="476242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4380220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53</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2.16.1 </a:t>
            </a:r>
            <a:r>
              <a:rPr lang="es-MX" b="1" dirty="0">
                <a:solidFill>
                  <a:schemeClr val="bg1"/>
                </a:solidFill>
                <a:latin typeface="Calibri" pitchFamily="34" charset="0"/>
              </a:rPr>
              <a:t>Para la entrega de información, ¿se le requirió al solicitante algún monto por concepto de reproducción? </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11 CuadroTexto"/>
          <p:cNvSpPr txBox="1"/>
          <p:nvPr/>
        </p:nvSpPr>
        <p:spPr>
          <a:xfrm>
            <a:off x="643018" y="1142984"/>
            <a:ext cx="784042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y “Aceptadas con información total/parcial”</a:t>
            </a:r>
            <a:endParaRPr lang="es-ES" sz="1300" b="1" i="1" u="sng" dirty="0">
              <a:latin typeface="Calibri" pitchFamily="34" charset="0"/>
            </a:endParaRPr>
          </a:p>
        </p:txBody>
      </p:sp>
      <p:sp>
        <p:nvSpPr>
          <p:cNvPr id="9" name="11 CuadroTexto"/>
          <p:cNvSpPr txBox="1"/>
          <p:nvPr/>
        </p:nvSpPr>
        <p:spPr>
          <a:xfrm>
            <a:off x="3815869" y="1584036"/>
            <a:ext cx="149207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u="sng" dirty="0">
                <a:latin typeface="Calibri" pitchFamily="34" charset="0"/>
              </a:rPr>
              <a:t>GENERAL</a:t>
            </a:r>
            <a:endParaRPr lang="es-ES" sz="1300" b="1" u="sng" dirty="0">
              <a:latin typeface="Calibri" pitchFamily="34" charset="0"/>
            </a:endParaRPr>
          </a:p>
        </p:txBody>
      </p:sp>
      <p:graphicFrame>
        <p:nvGraphicFramePr>
          <p:cNvPr id="11" name="15 Gráfico"/>
          <p:cNvGraphicFramePr/>
          <p:nvPr>
            <p:extLst/>
          </p:nvPr>
        </p:nvGraphicFramePr>
        <p:xfrm>
          <a:off x="251520" y="1928802"/>
          <a:ext cx="8640960" cy="45720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1223772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54</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2.16.2 </a:t>
            </a:r>
            <a:r>
              <a:rPr lang="es-MX" b="1" dirty="0">
                <a:solidFill>
                  <a:schemeClr val="bg1"/>
                </a:solidFill>
                <a:latin typeface="Calibri" pitchFamily="34" charset="0"/>
              </a:rPr>
              <a:t>Para la entrega de información, ¿se le requirió al solicitante algún monto por concepto de reproducción? </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11 CuadroTexto"/>
          <p:cNvSpPr txBox="1"/>
          <p:nvPr/>
        </p:nvSpPr>
        <p:spPr>
          <a:xfrm>
            <a:off x="643018" y="1142984"/>
            <a:ext cx="784042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 y “Aceptadas con información total/parcial”</a:t>
            </a:r>
            <a:endParaRPr lang="es-ES" sz="1300" b="1" i="1" u="sng" dirty="0">
              <a:latin typeface="Calibri" pitchFamily="34" charset="0"/>
            </a:endParaRPr>
          </a:p>
        </p:txBody>
      </p:sp>
      <p:sp>
        <p:nvSpPr>
          <p:cNvPr id="10" name="11 CuadroTexto"/>
          <p:cNvSpPr txBox="1"/>
          <p:nvPr/>
        </p:nvSpPr>
        <p:spPr>
          <a:xfrm>
            <a:off x="3822319" y="1589542"/>
            <a:ext cx="1492074"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u="sng" dirty="0">
                <a:latin typeface="Calibri" pitchFamily="34" charset="0"/>
              </a:rPr>
              <a:t>DESGLOSE</a:t>
            </a:r>
            <a:endParaRPr lang="es-ES" sz="1300" b="1" u="sng" dirty="0">
              <a:latin typeface="Calibri" pitchFamily="34" charset="0"/>
            </a:endParaRPr>
          </a:p>
        </p:txBody>
      </p:sp>
      <p:graphicFrame>
        <p:nvGraphicFramePr>
          <p:cNvPr id="12" name="12 Gráfico"/>
          <p:cNvGraphicFramePr/>
          <p:nvPr>
            <p:extLst/>
          </p:nvPr>
        </p:nvGraphicFramePr>
        <p:xfrm>
          <a:off x="251520" y="1851153"/>
          <a:ext cx="8640960" cy="48902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0615048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55</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2.17.1 </a:t>
            </a:r>
            <a:r>
              <a:rPr lang="es-MX" b="1" dirty="0">
                <a:solidFill>
                  <a:schemeClr val="bg1"/>
                </a:solidFill>
                <a:latin typeface="Calibri" pitchFamily="34" charset="0"/>
              </a:rPr>
              <a:t>Promedio de días hábiles transcurridos entre la recepción y la respuesta </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11 CuadroTexto"/>
          <p:cNvSpPr txBox="1"/>
          <p:nvPr/>
        </p:nvSpPr>
        <p:spPr>
          <a:xfrm>
            <a:off x="1236932" y="1071546"/>
            <a:ext cx="6621216"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a:t>
            </a:r>
            <a:endParaRPr lang="es-ES" sz="1300" b="1" i="1" u="sng" dirty="0">
              <a:latin typeface="Calibri" pitchFamily="34" charset="0"/>
            </a:endParaRPr>
          </a:p>
        </p:txBody>
      </p:sp>
      <p:sp>
        <p:nvSpPr>
          <p:cNvPr id="9" name="10 CuadroTexto"/>
          <p:cNvSpPr txBox="1"/>
          <p:nvPr/>
        </p:nvSpPr>
        <p:spPr>
          <a:xfrm>
            <a:off x="2862457" y="1578162"/>
            <a:ext cx="3405212" cy="292388"/>
          </a:xfrm>
          <a:prstGeom prst="rect">
            <a:avLst/>
          </a:prstGeom>
          <a:noFill/>
        </p:spPr>
        <p:txBody>
          <a:bodyPr wrap="square" rtlCol="0">
            <a:spAutoFit/>
          </a:bodyPr>
          <a:lstStyle/>
          <a:p>
            <a:pPr algn="ctr"/>
            <a:r>
              <a:rPr lang="es-MX" sz="1300" b="1" dirty="0">
                <a:latin typeface="Calibri" pitchFamily="34" charset="0"/>
              </a:rPr>
              <a:t>Promedio de días hábiles transcurridos</a:t>
            </a:r>
            <a:endParaRPr lang="es-ES" sz="1300" b="1" dirty="0">
              <a:latin typeface="Calibri" pitchFamily="34" charset="0"/>
            </a:endParaRPr>
          </a:p>
        </p:txBody>
      </p:sp>
      <p:graphicFrame>
        <p:nvGraphicFramePr>
          <p:cNvPr id="11" name="4 Gráfico"/>
          <p:cNvGraphicFramePr>
            <a:graphicFrameLocks/>
          </p:cNvGraphicFramePr>
          <p:nvPr>
            <p:extLst/>
          </p:nvPr>
        </p:nvGraphicFramePr>
        <p:xfrm>
          <a:off x="262640" y="1988840"/>
          <a:ext cx="8629840" cy="44405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6180547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56</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2.17.2 Días hábiles transcurridos entre la recepción y la respuesta</a:t>
            </a:r>
            <a:r>
              <a:rPr lang="es-MX" b="1" dirty="0">
                <a:solidFill>
                  <a:schemeClr val="bg1"/>
                </a:solidFill>
                <a:latin typeface="Calibri" pitchFamily="34" charset="0"/>
              </a:rPr>
              <a:t> </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11 CuadroTexto"/>
          <p:cNvSpPr txBox="1"/>
          <p:nvPr/>
        </p:nvSpPr>
        <p:spPr>
          <a:xfrm>
            <a:off x="1236932" y="949702"/>
            <a:ext cx="6621216"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a:t>
            </a:r>
            <a:endParaRPr lang="es-ES" sz="1300" b="1" i="1" u="sng" dirty="0">
              <a:latin typeface="Calibri" pitchFamily="34" charset="0"/>
            </a:endParaRPr>
          </a:p>
        </p:txBody>
      </p:sp>
      <p:sp>
        <p:nvSpPr>
          <p:cNvPr id="10" name="13 CuadroTexto"/>
          <p:cNvSpPr txBox="1"/>
          <p:nvPr/>
        </p:nvSpPr>
        <p:spPr>
          <a:xfrm>
            <a:off x="2771800" y="1217951"/>
            <a:ext cx="3624288" cy="292388"/>
          </a:xfrm>
          <a:prstGeom prst="rect">
            <a:avLst/>
          </a:prstGeom>
          <a:noFill/>
        </p:spPr>
        <p:txBody>
          <a:bodyPr wrap="square" rtlCol="0">
            <a:spAutoFit/>
          </a:bodyPr>
          <a:lstStyle/>
          <a:p>
            <a:pPr algn="ctr"/>
            <a:r>
              <a:rPr lang="es-MX" sz="1300" b="1" dirty="0">
                <a:latin typeface="Calibri" pitchFamily="34" charset="0"/>
              </a:rPr>
              <a:t>Distribución de días hábiles transcurridos</a:t>
            </a:r>
          </a:p>
        </p:txBody>
      </p:sp>
      <p:graphicFrame>
        <p:nvGraphicFramePr>
          <p:cNvPr id="12" name="6 Tabla"/>
          <p:cNvGraphicFramePr>
            <a:graphicFrameLocks noGrp="1"/>
          </p:cNvGraphicFramePr>
          <p:nvPr>
            <p:extLst/>
          </p:nvPr>
        </p:nvGraphicFramePr>
        <p:xfrm>
          <a:off x="611565" y="1536362"/>
          <a:ext cx="7776853" cy="5220000"/>
        </p:xfrm>
        <a:graphic>
          <a:graphicData uri="http://schemas.openxmlformats.org/drawingml/2006/table">
            <a:tbl>
              <a:tblPr/>
              <a:tblGrid>
                <a:gridCol w="849001">
                  <a:extLst>
                    <a:ext uri="{9D8B030D-6E8A-4147-A177-3AD203B41FA5}">
                      <a16:colId xmlns:a16="http://schemas.microsoft.com/office/drawing/2014/main" xmlns="" val="20000"/>
                    </a:ext>
                  </a:extLst>
                </a:gridCol>
                <a:gridCol w="577321">
                  <a:extLst>
                    <a:ext uri="{9D8B030D-6E8A-4147-A177-3AD203B41FA5}">
                      <a16:colId xmlns:a16="http://schemas.microsoft.com/office/drawing/2014/main" xmlns="" val="20001"/>
                    </a:ext>
                  </a:extLst>
                </a:gridCol>
                <a:gridCol w="577321">
                  <a:extLst>
                    <a:ext uri="{9D8B030D-6E8A-4147-A177-3AD203B41FA5}">
                      <a16:colId xmlns:a16="http://schemas.microsoft.com/office/drawing/2014/main" xmlns="" val="20002"/>
                    </a:ext>
                  </a:extLst>
                </a:gridCol>
                <a:gridCol w="577321">
                  <a:extLst>
                    <a:ext uri="{9D8B030D-6E8A-4147-A177-3AD203B41FA5}">
                      <a16:colId xmlns:a16="http://schemas.microsoft.com/office/drawing/2014/main" xmlns="" val="20003"/>
                    </a:ext>
                  </a:extLst>
                </a:gridCol>
                <a:gridCol w="577321">
                  <a:extLst>
                    <a:ext uri="{9D8B030D-6E8A-4147-A177-3AD203B41FA5}">
                      <a16:colId xmlns:a16="http://schemas.microsoft.com/office/drawing/2014/main" xmlns="" val="20004"/>
                    </a:ext>
                  </a:extLst>
                </a:gridCol>
                <a:gridCol w="577321">
                  <a:extLst>
                    <a:ext uri="{9D8B030D-6E8A-4147-A177-3AD203B41FA5}">
                      <a16:colId xmlns:a16="http://schemas.microsoft.com/office/drawing/2014/main" xmlns="" val="20005"/>
                    </a:ext>
                  </a:extLst>
                </a:gridCol>
                <a:gridCol w="577321">
                  <a:extLst>
                    <a:ext uri="{9D8B030D-6E8A-4147-A177-3AD203B41FA5}">
                      <a16:colId xmlns:a16="http://schemas.microsoft.com/office/drawing/2014/main" xmlns="" val="20006"/>
                    </a:ext>
                  </a:extLst>
                </a:gridCol>
                <a:gridCol w="577321">
                  <a:extLst>
                    <a:ext uri="{9D8B030D-6E8A-4147-A177-3AD203B41FA5}">
                      <a16:colId xmlns:a16="http://schemas.microsoft.com/office/drawing/2014/main" xmlns="" val="20007"/>
                    </a:ext>
                  </a:extLst>
                </a:gridCol>
                <a:gridCol w="577321">
                  <a:extLst>
                    <a:ext uri="{9D8B030D-6E8A-4147-A177-3AD203B41FA5}">
                      <a16:colId xmlns:a16="http://schemas.microsoft.com/office/drawing/2014/main" xmlns="" val="20008"/>
                    </a:ext>
                  </a:extLst>
                </a:gridCol>
                <a:gridCol w="577321">
                  <a:extLst>
                    <a:ext uri="{9D8B030D-6E8A-4147-A177-3AD203B41FA5}">
                      <a16:colId xmlns:a16="http://schemas.microsoft.com/office/drawing/2014/main" xmlns="" val="688616071"/>
                    </a:ext>
                  </a:extLst>
                </a:gridCol>
                <a:gridCol w="577321">
                  <a:extLst>
                    <a:ext uri="{9D8B030D-6E8A-4147-A177-3AD203B41FA5}">
                      <a16:colId xmlns:a16="http://schemas.microsoft.com/office/drawing/2014/main" xmlns="" val="1746803005"/>
                    </a:ext>
                  </a:extLst>
                </a:gridCol>
                <a:gridCol w="577321"/>
                <a:gridCol w="577321"/>
              </a:tblGrid>
              <a:tr h="208800">
                <a:tc rowSpan="2">
                  <a:txBody>
                    <a:bodyPr/>
                    <a:lstStyle/>
                    <a:p>
                      <a:pPr algn="ctr" fontAlgn="ctr"/>
                      <a:r>
                        <a:rPr lang="es-ES" sz="1100" b="1" i="0" u="none" strike="noStrike" dirty="0">
                          <a:solidFill>
                            <a:srgbClr val="FFFFFF"/>
                          </a:solidFill>
                          <a:latin typeface="Calibri"/>
                        </a:rPr>
                        <a:t>Días</a:t>
                      </a:r>
                    </a:p>
                    <a:p>
                      <a:pPr algn="ctr" fontAlgn="ctr"/>
                      <a:r>
                        <a:rPr lang="es-ES" sz="1100" b="1" i="0" u="none" strike="noStrike" dirty="0">
                          <a:solidFill>
                            <a:srgbClr val="FFFFFF"/>
                          </a:solidFill>
                          <a:latin typeface="Calibri"/>
                        </a:rPr>
                        <a:t>Hábiles</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Ene-Sep’12</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ES"/>
                    </a:p>
                  </a:txBody>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Ene-Sep’13</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ES"/>
                    </a:p>
                  </a:txBody>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Ene-Sep’14</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ES"/>
                    </a:p>
                  </a:txBody>
                  <a:tcPr>
                    <a:lnL w="6350" cap="flat" cmpd="sng" algn="ctr">
                      <a:solidFill>
                        <a:srgbClr val="0F4B5F"/>
                      </a:solidFill>
                      <a:prstDash val="solid"/>
                      <a:round/>
                      <a:headEnd type="none" w="med" len="med"/>
                      <a:tailEnd type="none" w="med" len="med"/>
                    </a:lnL>
                    <a:lnR w="6350" cap="flat" cmpd="sng" algn="ctr">
                      <a:solidFill>
                        <a:srgbClr val="0F4B5F"/>
                      </a:solidFill>
                      <a:prstDash val="solid"/>
                      <a:round/>
                      <a:headEnd type="none" w="med" len="med"/>
                      <a:tailEnd type="none" w="med" len="med"/>
                    </a:lnR>
                    <a:lnT w="19050" cap="flat" cmpd="sng" algn="ctr">
                      <a:solidFill>
                        <a:srgbClr val="0F4B5F"/>
                      </a:solidFill>
                      <a:prstDash val="solid"/>
                      <a:round/>
                      <a:headEnd type="none" w="med" len="med"/>
                      <a:tailEnd type="none" w="med" len="med"/>
                    </a:lnT>
                    <a:lnB w="6350" cap="flat" cmpd="sng" algn="ctr">
                      <a:solidFill>
                        <a:srgbClr val="0F4B5F"/>
                      </a:solidFill>
                      <a:prstDash val="solid"/>
                      <a:round/>
                      <a:headEnd type="none" w="med" len="med"/>
                      <a:tailEnd type="none" w="med" len="med"/>
                    </a:lnB>
                    <a:solidFill>
                      <a:srgbClr val="1B737D"/>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Ene-Sep’15</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algn="ctr" fontAlgn="ctr"/>
                      <a:endParaRPr lang="es-ES" sz="1300" b="1" i="0" u="none" strike="noStrike" dirty="0">
                        <a:solidFill>
                          <a:srgbClr val="FFFFFF"/>
                        </a:solidFill>
                        <a:latin typeface="Calibri"/>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9050" cap="flat" cmpd="sng" algn="ctr">
                      <a:solidFill>
                        <a:srgbClr val="0F4B5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8080"/>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Ene-Sep’16</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algn="ctr" fontAlgn="ctr"/>
                      <a:endParaRPr lang="es-ES" sz="1300" b="1" i="0" u="none" strike="noStrike" dirty="0">
                        <a:solidFill>
                          <a:srgbClr val="FFFFFF"/>
                        </a:solidFill>
                        <a:latin typeface="Calibri"/>
                      </a:endParaRPr>
                    </a:p>
                  </a:txBody>
                  <a:tcPr marL="8164" marR="8164" marT="8164" marB="0" anchor="ctr">
                    <a:lnL w="9525" cap="flat" cmpd="sng" algn="ctr">
                      <a:solidFill>
                        <a:schemeClr val="bg1"/>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Ene-Sep’17</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algn="ctr" fontAlgn="ctr"/>
                      <a:endParaRPr lang="es-ES" sz="1300" b="1" i="0" u="none" strike="noStrike" dirty="0">
                        <a:solidFill>
                          <a:srgbClr val="FFFFFF"/>
                        </a:solidFill>
                        <a:latin typeface="Calibri"/>
                      </a:endParaRPr>
                    </a:p>
                  </a:txBody>
                  <a:tcPr marL="8164" marR="8164" marT="8164" marB="0" anchor="ctr">
                    <a:lnL w="9525" cap="flat" cmpd="sng" algn="ctr">
                      <a:solidFill>
                        <a:schemeClr val="bg1"/>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0"/>
                  </a:ext>
                </a:extLst>
              </a:tr>
              <a:tr h="208800">
                <a:tc vMerge="1">
                  <a:txBody>
                    <a:bodyPr/>
                    <a:lstStyle/>
                    <a:p>
                      <a:endParaRPr lang="es-ES"/>
                    </a:p>
                  </a:txBody>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1"/>
                  </a:ext>
                </a:extLst>
              </a:tr>
              <a:tr h="208800">
                <a:tc>
                  <a:txBody>
                    <a:bodyPr/>
                    <a:lstStyle/>
                    <a:p>
                      <a:pPr algn="ctr" fontAlgn="b"/>
                      <a:r>
                        <a:rPr lang="es-ES" sz="1100" b="1" i="0" u="none" strike="noStrike" dirty="0">
                          <a:solidFill>
                            <a:srgbClr val="000000"/>
                          </a:solidFill>
                          <a:latin typeface="Calibri"/>
                        </a:rPr>
                        <a:t>0</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4,277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4,128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3,767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3,275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4,338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6,482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208800">
                <a:tc>
                  <a:txBody>
                    <a:bodyPr/>
                    <a:lstStyle/>
                    <a:p>
                      <a:pPr algn="ctr" fontAlgn="b"/>
                      <a:r>
                        <a:rPr lang="es-ES" sz="1100" b="1" i="0" u="none" strike="noStrike" dirty="0">
                          <a:solidFill>
                            <a:srgbClr val="000000"/>
                          </a:solidFill>
                          <a:latin typeface="Calibri"/>
                        </a:rPr>
                        <a:t>1</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3,377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3,532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3,789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3,776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4,517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6,465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208800">
                <a:tc>
                  <a:txBody>
                    <a:bodyPr/>
                    <a:lstStyle/>
                    <a:p>
                      <a:pPr algn="ctr" fontAlgn="b"/>
                      <a:r>
                        <a:rPr lang="es-ES" sz="1100" b="1" i="0" u="none" strike="noStrike" dirty="0">
                          <a:solidFill>
                            <a:srgbClr val="000000"/>
                          </a:solidFill>
                          <a:latin typeface="Calibri"/>
                        </a:rPr>
                        <a:t>2</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2,800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3,119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3,649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3,111</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4,119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6,235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208800">
                <a:tc>
                  <a:txBody>
                    <a:bodyPr/>
                    <a:lstStyle/>
                    <a:p>
                      <a:pPr algn="ctr" fontAlgn="b"/>
                      <a:r>
                        <a:rPr lang="es-ES" sz="1100" b="1" i="0" u="none" strike="noStrike" dirty="0">
                          <a:solidFill>
                            <a:srgbClr val="000000"/>
                          </a:solidFill>
                          <a:latin typeface="Calibri"/>
                        </a:rPr>
                        <a:t>3</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3,094</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3,373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3,996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3,258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5,132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9,502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208800">
                <a:tc>
                  <a:txBody>
                    <a:bodyPr/>
                    <a:lstStyle/>
                    <a:p>
                      <a:pPr algn="ctr" fontAlgn="b"/>
                      <a:r>
                        <a:rPr lang="es-ES" sz="1100" b="1" i="0" u="none" strike="noStrike" dirty="0">
                          <a:solidFill>
                            <a:srgbClr val="000000"/>
                          </a:solidFill>
                          <a:latin typeface="Calibri"/>
                        </a:rPr>
                        <a:t>4</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4,289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4,527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5,486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4,596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4,481</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4,087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6"/>
                  </a:ext>
                </a:extLst>
              </a:tr>
              <a:tr h="208800">
                <a:tc>
                  <a:txBody>
                    <a:bodyPr/>
                    <a:lstStyle/>
                    <a:p>
                      <a:pPr algn="ctr" fontAlgn="b"/>
                      <a:r>
                        <a:rPr lang="es-ES" sz="1100" b="1" i="0" u="none" strike="noStrike" dirty="0">
                          <a:solidFill>
                            <a:srgbClr val="000000"/>
                          </a:solidFill>
                          <a:latin typeface="Calibri"/>
                        </a:rPr>
                        <a:t>5</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8,122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8,822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9,558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7,606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7,287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4,973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7"/>
                  </a:ext>
                </a:extLst>
              </a:tr>
              <a:tr h="208800">
                <a:tc>
                  <a:txBody>
                    <a:bodyPr/>
                    <a:lstStyle/>
                    <a:p>
                      <a:pPr algn="ctr" fontAlgn="b"/>
                      <a:r>
                        <a:rPr lang="es-ES" sz="1100" b="1" i="0" u="none" strike="noStrike" dirty="0">
                          <a:solidFill>
                            <a:srgbClr val="000000"/>
                          </a:solidFill>
                          <a:latin typeface="Calibri"/>
                        </a:rPr>
                        <a:t>6</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2,925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2,775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3,515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3,165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4,212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5,027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8"/>
                  </a:ext>
                </a:extLst>
              </a:tr>
              <a:tr h="208800">
                <a:tc>
                  <a:txBody>
                    <a:bodyPr/>
                    <a:lstStyle/>
                    <a:p>
                      <a:pPr algn="ctr" fontAlgn="b"/>
                      <a:r>
                        <a:rPr lang="es-ES" sz="1100" b="1" i="0" u="none" strike="noStrike" dirty="0">
                          <a:solidFill>
                            <a:srgbClr val="000000"/>
                          </a:solidFill>
                          <a:latin typeface="Calibri"/>
                        </a:rPr>
                        <a:t>7</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2,882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2,825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3,229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3,289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4,713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6,193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9"/>
                  </a:ext>
                </a:extLst>
              </a:tr>
              <a:tr h="208800">
                <a:tc>
                  <a:txBody>
                    <a:bodyPr/>
                    <a:lstStyle/>
                    <a:p>
                      <a:pPr algn="ctr" fontAlgn="b"/>
                      <a:r>
                        <a:rPr lang="es-ES" sz="1100" b="1" i="0" u="none" strike="noStrike" dirty="0">
                          <a:solidFill>
                            <a:srgbClr val="000000"/>
                          </a:solidFill>
                          <a:latin typeface="Calibri"/>
                        </a:rPr>
                        <a:t>8</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3,129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3,172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3,273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3,474</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6,085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8,550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r h="208800">
                <a:tc>
                  <a:txBody>
                    <a:bodyPr/>
                    <a:lstStyle/>
                    <a:p>
                      <a:pPr algn="ctr" fontAlgn="b"/>
                      <a:r>
                        <a:rPr lang="es-ES" sz="1100" b="1" i="0" u="none" strike="noStrike" dirty="0">
                          <a:solidFill>
                            <a:srgbClr val="000000"/>
                          </a:solidFill>
                          <a:latin typeface="Calibri"/>
                        </a:rPr>
                        <a:t>9</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4,390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4,659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4,640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4,856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12,380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22,507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23.8%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1"/>
                  </a:ext>
                </a:extLst>
              </a:tr>
              <a:tr h="208800">
                <a:tc>
                  <a:txBody>
                    <a:bodyPr/>
                    <a:lstStyle/>
                    <a:p>
                      <a:pPr algn="ctr" fontAlgn="b"/>
                      <a:r>
                        <a:rPr lang="es-ES" sz="1100" b="1" i="0" u="none" strike="noStrike" dirty="0">
                          <a:solidFill>
                            <a:srgbClr val="000000"/>
                          </a:solidFill>
                          <a:latin typeface="Calibri"/>
                        </a:rPr>
                        <a:t>10</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13,016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21.9%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15,497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23.2%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14,516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20.8%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13,339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20.7%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10,342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1,526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2"/>
                  </a:ext>
                </a:extLst>
              </a:tr>
              <a:tr h="208800">
                <a:tc>
                  <a:txBody>
                    <a:bodyPr/>
                    <a:lstStyle/>
                    <a:p>
                      <a:pPr algn="ctr" fontAlgn="b"/>
                      <a:r>
                        <a:rPr lang="es-ES" sz="1100" b="1" i="0" u="none" strike="noStrike" dirty="0">
                          <a:solidFill>
                            <a:srgbClr val="000000"/>
                          </a:solidFill>
                          <a:latin typeface="Calibri"/>
                        </a:rPr>
                        <a:t>11</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689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886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3"/>
                  </a:ext>
                </a:extLst>
              </a:tr>
              <a:tr h="208800">
                <a:tc>
                  <a:txBody>
                    <a:bodyPr/>
                    <a:lstStyle/>
                    <a:p>
                      <a:pPr algn="ctr" fontAlgn="b"/>
                      <a:r>
                        <a:rPr lang="es-ES" sz="1100" b="1" i="0" u="none" strike="noStrike" dirty="0">
                          <a:solidFill>
                            <a:srgbClr val="000000"/>
                          </a:solidFill>
                          <a:latin typeface="Calibri"/>
                        </a:rPr>
                        <a:t>12</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465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503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522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4"/>
                  </a:ext>
                </a:extLst>
              </a:tr>
              <a:tr h="208800">
                <a:tc>
                  <a:txBody>
                    <a:bodyPr/>
                    <a:lstStyle/>
                    <a:p>
                      <a:pPr algn="ctr" fontAlgn="b"/>
                      <a:r>
                        <a:rPr lang="es-ES" sz="1100" b="1" i="0" u="none" strike="noStrike" dirty="0">
                          <a:solidFill>
                            <a:srgbClr val="000000"/>
                          </a:solidFill>
                          <a:latin typeface="Calibri"/>
                        </a:rPr>
                        <a:t>13</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291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5"/>
                  </a:ext>
                </a:extLst>
              </a:tr>
              <a:tr h="208800">
                <a:tc>
                  <a:txBody>
                    <a:bodyPr/>
                    <a:lstStyle/>
                    <a:p>
                      <a:pPr algn="ctr" fontAlgn="b"/>
                      <a:r>
                        <a:rPr lang="es-ES" sz="1100" b="1" i="0" u="none" strike="noStrike" dirty="0">
                          <a:solidFill>
                            <a:srgbClr val="000000"/>
                          </a:solidFill>
                          <a:latin typeface="Calibri"/>
                        </a:rPr>
                        <a:t>14</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805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6"/>
                  </a:ext>
                </a:extLst>
              </a:tr>
              <a:tr h="208800">
                <a:tc>
                  <a:txBody>
                    <a:bodyPr/>
                    <a:lstStyle/>
                    <a:p>
                      <a:pPr algn="ctr" fontAlgn="b"/>
                      <a:r>
                        <a:rPr lang="es-ES" sz="1100" b="1" i="0" u="none" strike="noStrike" dirty="0">
                          <a:solidFill>
                            <a:srgbClr val="000000"/>
                          </a:solidFill>
                          <a:latin typeface="Calibri"/>
                        </a:rPr>
                        <a:t>15</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906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7"/>
                  </a:ext>
                </a:extLst>
              </a:tr>
              <a:tr h="208800">
                <a:tc>
                  <a:txBody>
                    <a:bodyPr/>
                    <a:lstStyle/>
                    <a:p>
                      <a:pPr algn="ctr" fontAlgn="b"/>
                      <a:r>
                        <a:rPr lang="es-ES" sz="1100" b="1" i="0" u="none" strike="noStrike" dirty="0">
                          <a:solidFill>
                            <a:srgbClr val="000000"/>
                          </a:solidFill>
                          <a:latin typeface="Calibri"/>
                        </a:rPr>
                        <a:t>16</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711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8"/>
                  </a:ext>
                </a:extLst>
              </a:tr>
              <a:tr h="208800">
                <a:tc>
                  <a:txBody>
                    <a:bodyPr/>
                    <a:lstStyle/>
                    <a:p>
                      <a:pPr algn="ctr" fontAlgn="b"/>
                      <a:r>
                        <a:rPr lang="es-ES" sz="1100" b="1" i="0" u="none" strike="noStrike" dirty="0">
                          <a:solidFill>
                            <a:srgbClr val="000000"/>
                          </a:solidFill>
                          <a:latin typeface="Calibri"/>
                        </a:rPr>
                        <a:t>17</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1,266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1,587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9"/>
                  </a:ext>
                </a:extLst>
              </a:tr>
              <a:tr h="208800">
                <a:tc>
                  <a:txBody>
                    <a:bodyPr/>
                    <a:lstStyle/>
                    <a:p>
                      <a:pPr algn="ctr" fontAlgn="b"/>
                      <a:r>
                        <a:rPr lang="es-ES" sz="1100" b="1" i="0" u="none" strike="noStrike" dirty="0">
                          <a:solidFill>
                            <a:srgbClr val="000000"/>
                          </a:solidFill>
                          <a:latin typeface="Calibri"/>
                        </a:rPr>
                        <a:t>18</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678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636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553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3,363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6,690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20"/>
                  </a:ext>
                </a:extLst>
              </a:tr>
              <a:tr h="208800">
                <a:tc>
                  <a:txBody>
                    <a:bodyPr/>
                    <a:lstStyle/>
                    <a:p>
                      <a:pPr algn="ctr" fontAlgn="b"/>
                      <a:r>
                        <a:rPr lang="es-ES" sz="1100" b="1" i="0" u="none" strike="noStrike" dirty="0">
                          <a:solidFill>
                            <a:srgbClr val="000000"/>
                          </a:solidFill>
                          <a:latin typeface="Calibri"/>
                        </a:rPr>
                        <a:t>19</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1,116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860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1,076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1,076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228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21"/>
                  </a:ext>
                </a:extLst>
              </a:tr>
              <a:tr h="208800">
                <a:tc>
                  <a:txBody>
                    <a:bodyPr/>
                    <a:lstStyle/>
                    <a:p>
                      <a:pPr algn="ctr" fontAlgn="b"/>
                      <a:r>
                        <a:rPr lang="es-ES" sz="1100" b="1" i="0" u="none" strike="noStrike" dirty="0">
                          <a:solidFill>
                            <a:srgbClr val="000000"/>
                          </a:solidFill>
                          <a:latin typeface="Calibri"/>
                        </a:rPr>
                        <a:t>20</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3,161</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4,786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5,296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4,990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4,136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22"/>
                  </a:ext>
                </a:extLst>
              </a:tr>
              <a:tr h="208800">
                <a:tc>
                  <a:txBody>
                    <a:bodyPr/>
                    <a:lstStyle/>
                    <a:p>
                      <a:pPr algn="ctr" fontAlgn="b"/>
                      <a:r>
                        <a:rPr lang="es-ES" sz="1100" b="1" i="0" u="none" strike="noStrike" dirty="0">
                          <a:solidFill>
                            <a:srgbClr val="000000"/>
                          </a:solidFill>
                          <a:latin typeface="Calibri"/>
                        </a:rPr>
                        <a:t>21 o más</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322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220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277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0.4%</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284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23"/>
                  </a:ext>
                </a:extLst>
              </a:tr>
              <a:tr h="208800">
                <a:tc>
                  <a:txBody>
                    <a:bodyPr/>
                    <a:lstStyle/>
                    <a:p>
                      <a:pPr marL="44450" indent="0" algn="l" fontAlgn="ctr"/>
                      <a:r>
                        <a:rPr lang="es-ES" sz="1100" b="1" i="0" u="none" strike="noStrike" dirty="0">
                          <a:solidFill>
                            <a:srgbClr val="FFFFFF"/>
                          </a:solidFill>
                          <a:latin typeface="Calibri"/>
                        </a:rPr>
                        <a:t>  Total </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59,482</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66,801</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69,777</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64,328</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81,829</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94,734</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t"/>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24"/>
                  </a:ext>
                </a:extLst>
              </a:tr>
            </a:tbl>
          </a:graphicData>
        </a:graphic>
      </p:graphicFrame>
    </p:spTree>
    <p:extLst>
      <p:ext uri="{BB962C8B-B14F-4D97-AF65-F5344CB8AC3E}">
        <p14:creationId xmlns:p14="http://schemas.microsoft.com/office/powerpoint/2010/main" val="63833794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57</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2.17.3 </a:t>
            </a:r>
            <a:r>
              <a:rPr lang="es-MX" b="1" dirty="0">
                <a:solidFill>
                  <a:schemeClr val="bg1"/>
                </a:solidFill>
                <a:latin typeface="Calibri" pitchFamily="34" charset="0"/>
              </a:rPr>
              <a:t>Promedio de días hábiles transcurridos entre la recepción y la respuesta</a:t>
            </a:r>
          </a:p>
          <a:p>
            <a:pPr algn="ctr"/>
            <a:r>
              <a:rPr lang="es-ES" b="1" dirty="0">
                <a:solidFill>
                  <a:schemeClr val="bg1"/>
                </a:solidFill>
                <a:latin typeface="Calibri" pitchFamily="34" charset="0"/>
              </a:rPr>
              <a:t>(Por Órgano de gobierno)</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7 CuadroTexto"/>
          <p:cNvSpPr txBox="1"/>
          <p:nvPr/>
        </p:nvSpPr>
        <p:spPr>
          <a:xfrm>
            <a:off x="1762106" y="1118700"/>
            <a:ext cx="5595976" cy="492443"/>
          </a:xfrm>
          <a:prstGeom prst="rect">
            <a:avLst/>
          </a:prstGeom>
          <a:noFill/>
        </p:spPr>
        <p:txBody>
          <a:bodyPr wrap="square" rtlCol="0">
            <a:spAutoFit/>
          </a:bodyPr>
          <a:lstStyle/>
          <a:p>
            <a:pPr algn="ctr"/>
            <a:r>
              <a:rPr lang="es-MX" sz="1300" b="1" dirty="0">
                <a:latin typeface="Calibri" pitchFamily="34" charset="0"/>
              </a:rPr>
              <a:t>Promedio de días hábiles transcurridos por Órgano de gobierno</a:t>
            </a:r>
          </a:p>
          <a:p>
            <a:pPr algn="ctr"/>
            <a:r>
              <a:rPr lang="es-MX" sz="1300" b="1" i="1" dirty="0">
                <a:latin typeface="Calibri" pitchFamily="34" charset="0"/>
              </a:rPr>
              <a:t>(Sólo solicitudes “Tramitadas y atendidas”)</a:t>
            </a:r>
            <a:endParaRPr lang="es-ES" sz="1300" b="1" i="1" u="sng" dirty="0">
              <a:latin typeface="Calibri" pitchFamily="34" charset="0"/>
            </a:endParaRPr>
          </a:p>
        </p:txBody>
      </p:sp>
      <p:sp>
        <p:nvSpPr>
          <p:cNvPr id="11" name="Rectangle 3"/>
          <p:cNvSpPr txBox="1">
            <a:spLocks noChangeArrowheads="1"/>
          </p:cNvSpPr>
          <p:nvPr/>
        </p:nvSpPr>
        <p:spPr>
          <a:xfrm>
            <a:off x="733803" y="6381328"/>
            <a:ext cx="7692503" cy="361736"/>
          </a:xfrm>
          <a:prstGeom prst="rect">
            <a:avLst/>
          </a:prstGeom>
          <a:solidFill>
            <a:schemeClr val="bg1"/>
          </a:solidFill>
        </p:spPr>
        <p:txBody>
          <a:bodyPr/>
          <a:lstStyle/>
          <a:p>
            <a:pPr marL="85725" indent="-85725" algn="just" fontAlgn="auto">
              <a:spcBef>
                <a:spcPts val="0"/>
              </a:spcBef>
              <a:spcAft>
                <a:spcPts val="0"/>
              </a:spcAft>
              <a:defRPr/>
            </a:pPr>
            <a:r>
              <a:rPr lang="es-MX" sz="1000" b="1" kern="0" baseline="30000" dirty="0">
                <a:solidFill>
                  <a:sysClr val="windowText" lastClr="000000"/>
                </a:solidFill>
                <a:latin typeface="Calibri" pitchFamily="34" charset="0"/>
                <a:cs typeface="Arial" pitchFamily="34" charset="0"/>
              </a:rPr>
              <a:t>1 </a:t>
            </a:r>
            <a:r>
              <a:rPr lang="es-MX" sz="1000" b="1" dirty="0">
                <a:latin typeface="Calibri" pitchFamily="34" charset="0"/>
              </a:rPr>
              <a:t>Conforme al artículo 97 del Estatuto de Gobierno del D.F., la Administración Pública Paraestatal está integrada por los Organismos Descentralizados, las Empresas de Participación Estatal Mayoritaria y los Fideicomisos Públicos</a:t>
            </a:r>
            <a:r>
              <a:rPr lang="es-MX" sz="1000" b="1" kern="0" dirty="0">
                <a:solidFill>
                  <a:sysClr val="windowText" lastClr="000000"/>
                </a:solidFill>
                <a:latin typeface="Calibri" pitchFamily="34" charset="0"/>
                <a:cs typeface="Arial" pitchFamily="34" charset="0"/>
              </a:rPr>
              <a:t>.</a:t>
            </a:r>
          </a:p>
        </p:txBody>
      </p:sp>
      <p:graphicFrame>
        <p:nvGraphicFramePr>
          <p:cNvPr id="7" name="5 Tabla"/>
          <p:cNvGraphicFramePr>
            <a:graphicFrameLocks noGrp="1"/>
          </p:cNvGraphicFramePr>
          <p:nvPr>
            <p:extLst/>
          </p:nvPr>
        </p:nvGraphicFramePr>
        <p:xfrm>
          <a:off x="733804" y="1674700"/>
          <a:ext cx="7692503" cy="4644000"/>
        </p:xfrm>
        <a:graphic>
          <a:graphicData uri="http://schemas.openxmlformats.org/drawingml/2006/table">
            <a:tbl>
              <a:tblPr/>
              <a:tblGrid>
                <a:gridCol w="266250">
                  <a:extLst>
                    <a:ext uri="{9D8B030D-6E8A-4147-A177-3AD203B41FA5}">
                      <a16:colId xmlns:a16="http://schemas.microsoft.com/office/drawing/2014/main" xmlns="" val="20000"/>
                    </a:ext>
                  </a:extLst>
                </a:gridCol>
                <a:gridCol w="1378253">
                  <a:extLst>
                    <a:ext uri="{9D8B030D-6E8A-4147-A177-3AD203B41FA5}">
                      <a16:colId xmlns:a16="http://schemas.microsoft.com/office/drawing/2014/main" xmlns="" val="20001"/>
                    </a:ext>
                  </a:extLst>
                </a:gridCol>
                <a:gridCol w="1008000">
                  <a:extLst>
                    <a:ext uri="{9D8B030D-6E8A-4147-A177-3AD203B41FA5}">
                      <a16:colId xmlns:a16="http://schemas.microsoft.com/office/drawing/2014/main" xmlns="" val="20002"/>
                    </a:ext>
                  </a:extLst>
                </a:gridCol>
                <a:gridCol w="1008000">
                  <a:extLst>
                    <a:ext uri="{9D8B030D-6E8A-4147-A177-3AD203B41FA5}">
                      <a16:colId xmlns:a16="http://schemas.microsoft.com/office/drawing/2014/main" xmlns="" val="20003"/>
                    </a:ext>
                  </a:extLst>
                </a:gridCol>
                <a:gridCol w="10080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gridCol w="1008000">
                  <a:extLst>
                    <a:ext uri="{9D8B030D-6E8A-4147-A177-3AD203B41FA5}">
                      <a16:colId xmlns:a16="http://schemas.microsoft.com/office/drawing/2014/main" xmlns="" val="333554572"/>
                    </a:ext>
                  </a:extLst>
                </a:gridCol>
                <a:gridCol w="1008000"/>
              </a:tblGrid>
              <a:tr h="540000">
                <a:tc gridSpan="2">
                  <a:txBody>
                    <a:bodyPr/>
                    <a:lstStyle/>
                    <a:p>
                      <a:pPr algn="ctr" fontAlgn="ctr"/>
                      <a:r>
                        <a:rPr lang="es-ES" sz="1300" b="1" i="0" u="none" strike="noStrike" dirty="0">
                          <a:solidFill>
                            <a:srgbClr val="FFFFFF"/>
                          </a:solidFill>
                          <a:latin typeface="Calibri" pitchFamily="34" charset="0"/>
                        </a:rPr>
                        <a:t>Órgano de</a:t>
                      </a:r>
                    </a:p>
                    <a:p>
                      <a:pPr algn="ctr" fontAlgn="ctr"/>
                      <a:r>
                        <a:rPr lang="es-ES" sz="1300" b="1" i="0" u="none" strike="noStrike" dirty="0">
                          <a:solidFill>
                            <a:srgbClr val="FFFFFF"/>
                          </a:solidFill>
                          <a:latin typeface="Calibri" pitchFamily="34" charset="0"/>
                        </a:rPr>
                        <a:t>gobierno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a:txBody>
                    <a:bodyPr/>
                    <a:lstStyle/>
                    <a:p>
                      <a:pPr algn="ctr" fontAlgn="ctr"/>
                      <a:r>
                        <a:rPr lang="es-ES" sz="1400" b="1" i="0" u="none" strike="noStrike" dirty="0" smtClean="0">
                          <a:solidFill>
                            <a:srgbClr val="FFFFFF"/>
                          </a:solidFill>
                          <a:latin typeface="Calibri" pitchFamily="34" charset="0"/>
                        </a:rPr>
                        <a:t>Ene-Sep’</a:t>
                      </a:r>
                      <a:r>
                        <a:rPr lang="es-ES" sz="1300" b="1" i="0" u="none" strike="noStrike" dirty="0" smtClean="0">
                          <a:solidFill>
                            <a:srgbClr val="FFFFFF"/>
                          </a:solidFill>
                          <a:latin typeface="Calibri" pitchFamily="34" charset="0"/>
                        </a:rPr>
                        <a:t>12</a:t>
                      </a:r>
                      <a:endParaRPr lang="es-ES" sz="13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400" b="1" i="0" u="none" strike="noStrike" dirty="0" smtClean="0">
                          <a:solidFill>
                            <a:srgbClr val="FFFFFF"/>
                          </a:solidFill>
                          <a:latin typeface="Calibri" pitchFamily="34" charset="0"/>
                        </a:rPr>
                        <a:t>Ene-Sep’</a:t>
                      </a:r>
                      <a:r>
                        <a:rPr lang="es-ES" sz="1300" b="1" i="0" u="none" strike="noStrike" dirty="0" smtClean="0">
                          <a:solidFill>
                            <a:srgbClr val="FFFFFF"/>
                          </a:solidFill>
                          <a:latin typeface="Calibri" pitchFamily="34" charset="0"/>
                        </a:rPr>
                        <a:t>13</a:t>
                      </a:r>
                      <a:endParaRPr lang="es-ES" sz="13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400" b="1" i="0" u="none" strike="noStrike" dirty="0" smtClean="0">
                          <a:solidFill>
                            <a:srgbClr val="FFFFFF"/>
                          </a:solidFill>
                          <a:latin typeface="Calibri" pitchFamily="34" charset="0"/>
                        </a:rPr>
                        <a:t>Ene-Sep’</a:t>
                      </a:r>
                      <a:r>
                        <a:rPr lang="es-ES" sz="1300" b="1" i="0" u="none" strike="noStrike" dirty="0" smtClean="0">
                          <a:solidFill>
                            <a:srgbClr val="FFFFFF"/>
                          </a:solidFill>
                          <a:latin typeface="Calibri" pitchFamily="34" charset="0"/>
                        </a:rPr>
                        <a:t>14</a:t>
                      </a:r>
                      <a:endParaRPr lang="es-ES" sz="13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400" b="1" i="0" u="none" strike="noStrike" dirty="0" smtClean="0">
                          <a:solidFill>
                            <a:srgbClr val="FFFFFF"/>
                          </a:solidFill>
                          <a:latin typeface="Calibri" pitchFamily="34" charset="0"/>
                        </a:rPr>
                        <a:t>Ene-Sep’</a:t>
                      </a:r>
                      <a:r>
                        <a:rPr lang="es-ES" sz="1300" b="1" i="0" u="none" strike="noStrike" dirty="0" smtClean="0">
                          <a:solidFill>
                            <a:srgbClr val="FFFFFF"/>
                          </a:solidFill>
                          <a:latin typeface="Calibri" pitchFamily="34" charset="0"/>
                        </a:rPr>
                        <a:t>15</a:t>
                      </a:r>
                      <a:endParaRPr lang="es-ES" sz="13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400" b="1" i="0" u="none" strike="noStrike" dirty="0" smtClean="0">
                          <a:solidFill>
                            <a:srgbClr val="FFFFFF"/>
                          </a:solidFill>
                          <a:latin typeface="Calibri" pitchFamily="34" charset="0"/>
                        </a:rPr>
                        <a:t>Ene-Sep’16</a:t>
                      </a:r>
                      <a:endParaRPr lang="es-ES" sz="14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400" b="1" i="0" u="none" strike="noStrike" dirty="0" smtClean="0">
                          <a:solidFill>
                            <a:srgbClr val="FFFFFF"/>
                          </a:solidFill>
                          <a:latin typeface="Calibri" pitchFamily="34" charset="0"/>
                        </a:rPr>
                        <a:t>Ene-Sep’17</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extLst>
                  <a:ext uri="{0D108BD9-81ED-4DB2-BD59-A6C34878D82A}">
                    <a16:rowId xmlns:a16="http://schemas.microsoft.com/office/drawing/2014/main" xmlns="" val="10000"/>
                  </a:ext>
                </a:extLst>
              </a:tr>
              <a:tr h="324000">
                <a:tc gridSpan="2">
                  <a:txBody>
                    <a:bodyPr/>
                    <a:lstStyle/>
                    <a:p>
                      <a:pPr algn="l" fontAlgn="ctr"/>
                      <a:r>
                        <a:rPr lang="es-ES" sz="1300" b="1" i="0" u="none" strike="noStrike" dirty="0">
                          <a:solidFill>
                            <a:srgbClr val="000000"/>
                          </a:solidFill>
                          <a:latin typeface="Calibri" pitchFamily="34" charset="0"/>
                        </a:rPr>
                        <a:t> Ejecutivo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1"/>
                  </a:ext>
                </a:extLst>
              </a:tr>
              <a:tr h="540000">
                <a:tc>
                  <a:txBody>
                    <a:bodyPr/>
                    <a:lstStyle/>
                    <a:p>
                      <a:pPr algn="l" fontAlgn="ctr"/>
                      <a:r>
                        <a:rPr lang="es-ES" sz="13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l" fontAlgn="ctr">
                        <a:tabLst/>
                      </a:pPr>
                      <a:r>
                        <a:rPr lang="es-ES" sz="1300" b="1" i="1" u="none" strike="noStrike" dirty="0">
                          <a:solidFill>
                            <a:srgbClr val="000000"/>
                          </a:solidFill>
                          <a:latin typeface="Calibri" pitchFamily="34" charset="0"/>
                        </a:rPr>
                        <a:t>Administración</a:t>
                      </a:r>
                    </a:p>
                    <a:p>
                      <a:pPr marL="0" indent="0" algn="l" fontAlgn="ctr">
                        <a:tabLst/>
                      </a:pPr>
                      <a:r>
                        <a:rPr lang="es-ES" sz="1300" b="1" i="1" u="none" strike="noStrike" dirty="0">
                          <a:solidFill>
                            <a:srgbClr val="000000"/>
                          </a:solidFill>
                          <a:latin typeface="Calibri" pitchFamily="34" charset="0"/>
                        </a:rPr>
                        <a:t>Pública Central</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6.6</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7.7</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2"/>
                  </a:ext>
                </a:extLst>
              </a:tr>
              <a:tr h="540000">
                <a:tc>
                  <a:txBody>
                    <a:bodyPr/>
                    <a:lstStyle/>
                    <a:p>
                      <a:pPr algn="l" fontAlgn="ctr"/>
                      <a:r>
                        <a:rPr lang="es-ES" sz="13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es-ES" sz="1300" b="1" i="1" u="none" strike="noStrike" dirty="0">
                          <a:solidFill>
                            <a:srgbClr val="000000"/>
                          </a:solidFill>
                          <a:latin typeface="Calibri" pitchFamily="34" charset="0"/>
                        </a:rPr>
                        <a:t>Desconcentrados y Paraestatales </a:t>
                      </a:r>
                      <a:r>
                        <a:rPr lang="es-ES" sz="1300" b="1" i="1" u="none" strike="noStrike" baseline="30000" dirty="0">
                          <a:solidFill>
                            <a:srgbClr val="000000"/>
                          </a:solidFill>
                          <a:latin typeface="Calibri" pitchFamily="34" charset="0"/>
                        </a:rPr>
                        <a:t>1</a:t>
                      </a:r>
                      <a:r>
                        <a:rPr lang="es-ES" sz="1300" b="1" i="1" u="none" strike="noStrike" dirty="0">
                          <a:solidFill>
                            <a:srgbClr val="000000"/>
                          </a:solidFill>
                          <a:latin typeface="Calibri" pitchFamily="34" charset="0"/>
                        </a:rPr>
                        <a:t> </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6.5</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6.1</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3"/>
                  </a:ext>
                </a:extLst>
              </a:tr>
              <a:tr h="540000">
                <a:tc>
                  <a:txBody>
                    <a:bodyPr/>
                    <a:lstStyle/>
                    <a:p>
                      <a:pPr algn="l" fontAlgn="ctr"/>
                      <a:r>
                        <a:rPr lang="es-ES" sz="13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l" fontAlgn="ctr"/>
                      <a:r>
                        <a:rPr lang="es-ES" sz="1300" b="1" i="1" u="none" strike="noStrike" dirty="0">
                          <a:solidFill>
                            <a:srgbClr val="000000"/>
                          </a:solidFill>
                          <a:latin typeface="Calibri" pitchFamily="34" charset="0"/>
                        </a:rPr>
                        <a:t>Delegaciones </a:t>
                      </a:r>
                    </a:p>
                    <a:p>
                      <a:pPr algn="l" fontAlgn="ctr"/>
                      <a:r>
                        <a:rPr lang="es-ES" sz="1300" b="1" i="1" u="none" strike="noStrike" dirty="0">
                          <a:solidFill>
                            <a:srgbClr val="000000"/>
                          </a:solidFill>
                          <a:latin typeface="Calibri" pitchFamily="34" charset="0"/>
                        </a:rPr>
                        <a:t>Políticas</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9.4</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9.8</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4"/>
                  </a:ext>
                </a:extLst>
              </a:tr>
              <a:tr h="324000">
                <a:tc gridSpan="2">
                  <a:txBody>
                    <a:bodyPr/>
                    <a:lstStyle/>
                    <a:p>
                      <a:pPr algn="l" fontAlgn="ctr"/>
                      <a:r>
                        <a:rPr lang="es-ES" sz="1300" b="1" i="0" u="none" strike="noStrike" dirty="0">
                          <a:solidFill>
                            <a:srgbClr val="000000"/>
                          </a:solidFill>
                          <a:latin typeface="Calibri" pitchFamily="34" charset="0"/>
                        </a:rPr>
                        <a:t> Judicial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7.4</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7.8</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5"/>
                  </a:ext>
                </a:extLst>
              </a:tr>
              <a:tr h="324000">
                <a:tc gridSpan="2">
                  <a:txBody>
                    <a:bodyPr/>
                    <a:lstStyle/>
                    <a:p>
                      <a:pPr algn="l" fontAlgn="ctr"/>
                      <a:r>
                        <a:rPr lang="es-ES" sz="1300" b="1" i="0" u="none" strike="noStrike" dirty="0">
                          <a:solidFill>
                            <a:srgbClr val="000000"/>
                          </a:solidFill>
                          <a:latin typeface="Calibri" pitchFamily="34" charset="0"/>
                        </a:rPr>
                        <a:t> Legislativo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4.9</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6.3</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6"/>
                  </a:ext>
                </a:extLst>
              </a:tr>
              <a:tr h="324000">
                <a:tc gridSpan="2">
                  <a:txBody>
                    <a:bodyPr/>
                    <a:lstStyle/>
                    <a:p>
                      <a:pPr algn="l" fontAlgn="ctr"/>
                      <a:r>
                        <a:rPr lang="es-ES" sz="1300" b="1" i="0" u="none" strike="noStrike" dirty="0">
                          <a:solidFill>
                            <a:srgbClr val="000000"/>
                          </a:solidFill>
                          <a:latin typeface="Calibri" pitchFamily="34" charset="0"/>
                        </a:rPr>
                        <a:t> Autónomo</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6.1</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7.5</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7"/>
                  </a:ext>
                </a:extLst>
              </a:tr>
              <a:tr h="540000">
                <a:tc gridSpan="2">
                  <a:txBody>
                    <a:bodyPr/>
                    <a:lstStyle/>
                    <a:p>
                      <a:pPr marL="0" algn="l" rtl="0" eaLnBrk="1" fontAlgn="b" latinLnBrk="0" hangingPunct="1"/>
                      <a:r>
                        <a:rPr kumimoji="0" lang="es-ES" sz="1300" b="1" i="0" u="none" strike="noStrike" kern="1200" dirty="0">
                          <a:solidFill>
                            <a:srgbClr val="000000"/>
                          </a:solidFill>
                          <a:latin typeface="Calibri" pitchFamily="34" charset="0"/>
                          <a:ea typeface="+mn-ea"/>
                          <a:cs typeface="+mn-cs"/>
                        </a:rPr>
                        <a:t> Partidos</a:t>
                      </a:r>
                      <a:r>
                        <a:rPr kumimoji="0" lang="es-ES" sz="1300" b="1" i="0" u="none" strike="noStrike" kern="1200" baseline="0" dirty="0">
                          <a:solidFill>
                            <a:srgbClr val="000000"/>
                          </a:solidFill>
                          <a:latin typeface="Calibri" pitchFamily="34" charset="0"/>
                          <a:ea typeface="+mn-ea"/>
                          <a:cs typeface="+mn-cs"/>
                        </a:rPr>
                        <a:t> Políticos en el</a:t>
                      </a:r>
                    </a:p>
                    <a:p>
                      <a:pPr marL="0" algn="l" rtl="0" eaLnBrk="1" fontAlgn="b" latinLnBrk="0" hangingPunct="1"/>
                      <a:r>
                        <a:rPr kumimoji="0" lang="es-ES" sz="1300" b="1" i="0" u="none" strike="noStrike" kern="1200" baseline="0" dirty="0">
                          <a:solidFill>
                            <a:srgbClr val="000000"/>
                          </a:solidFill>
                          <a:latin typeface="Calibri" pitchFamily="34" charset="0"/>
                          <a:ea typeface="+mn-ea"/>
                          <a:cs typeface="+mn-cs"/>
                        </a:rPr>
                        <a:t> Distrito Federal</a:t>
                      </a:r>
                      <a:endParaRPr kumimoji="0" lang="es-ES" sz="1300" b="1" i="0" u="none" strike="noStrike" kern="1200" dirty="0">
                        <a:solidFill>
                          <a:srgbClr val="000000"/>
                        </a:solidFill>
                        <a:latin typeface="Calibri" pitchFamily="34" charset="0"/>
                        <a:ea typeface="+mn-ea"/>
                        <a:cs typeface="+mn-cs"/>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MX"/>
                    </a:p>
                  </a:txBody>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4.9</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6.7</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a:solidFill>
                            <a:srgbClr val="000000"/>
                          </a:solidFill>
                          <a:effectLst/>
                          <a:latin typeface="Calibri" panose="020F0502020204030204" pitchFamily="34" charset="0"/>
                          <a:ea typeface="+mn-ea"/>
                          <a:cs typeface="+mn-cs"/>
                        </a:rPr>
                        <a:t>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8"/>
                  </a:ext>
                </a:extLst>
              </a:tr>
              <a:tr h="324000">
                <a:tc gridSpan="2">
                  <a:txBody>
                    <a:bodyPr/>
                    <a:lstStyle/>
                    <a:p>
                      <a:pPr marL="0" algn="l" rtl="0" eaLnBrk="1" fontAlgn="b" latinLnBrk="0" hangingPunct="1"/>
                      <a:r>
                        <a:rPr kumimoji="0" lang="es-ES" sz="1300" b="1" i="0" u="none" strike="noStrike" kern="1200" dirty="0" smtClean="0">
                          <a:solidFill>
                            <a:srgbClr val="000000"/>
                          </a:solidFill>
                          <a:latin typeface="Calibri" pitchFamily="34" charset="0"/>
                          <a:ea typeface="+mn-ea"/>
                          <a:cs typeface="+mn-cs"/>
                        </a:rPr>
                        <a:t> Otro</a:t>
                      </a:r>
                      <a:r>
                        <a:rPr kumimoji="0" lang="es-ES" sz="1300" b="1" i="0" u="none" strike="noStrike" kern="1200" baseline="0" dirty="0" smtClean="0">
                          <a:solidFill>
                            <a:srgbClr val="000000"/>
                          </a:solidFill>
                          <a:latin typeface="Calibri" pitchFamily="34" charset="0"/>
                          <a:ea typeface="+mn-ea"/>
                          <a:cs typeface="+mn-cs"/>
                        </a:rPr>
                        <a:t> </a:t>
                      </a:r>
                      <a:r>
                        <a:rPr kumimoji="0" lang="es-ES" sz="1300" b="1" i="0" u="none" strike="noStrike" kern="1200" baseline="0" dirty="0">
                          <a:solidFill>
                            <a:srgbClr val="000000"/>
                          </a:solidFill>
                          <a:latin typeface="Calibri" pitchFamily="34" charset="0"/>
                          <a:ea typeface="+mn-ea"/>
                          <a:cs typeface="+mn-cs"/>
                        </a:rPr>
                        <a:t>tipo de </a:t>
                      </a:r>
                      <a:r>
                        <a:rPr kumimoji="0" lang="es-ES" sz="1300" b="1" i="0" u="none" strike="noStrike" kern="1200" baseline="0" dirty="0" smtClean="0">
                          <a:solidFill>
                            <a:srgbClr val="000000"/>
                          </a:solidFill>
                          <a:latin typeface="Calibri" pitchFamily="34" charset="0"/>
                          <a:ea typeface="+mn-ea"/>
                          <a:cs typeface="+mn-cs"/>
                        </a:rPr>
                        <a:t>Sujeto</a:t>
                      </a:r>
                      <a:endParaRPr kumimoji="0" lang="es-ES" sz="1300" b="1" i="0" u="none" strike="noStrike" kern="1200" dirty="0">
                        <a:solidFill>
                          <a:srgbClr val="000000"/>
                        </a:solidFill>
                        <a:latin typeface="Calibri" pitchFamily="34" charset="0"/>
                        <a:ea typeface="+mn-ea"/>
                        <a:cs typeface="+mn-cs"/>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hMerge="1">
                  <a:txBody>
                    <a:bodyPr/>
                    <a:lstStyle/>
                    <a:p>
                      <a:endParaRPr lang="es-MX"/>
                    </a:p>
                  </a:txBody>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smtClean="0">
                          <a:solidFill>
                            <a:srgbClr val="000000"/>
                          </a:solidFill>
                          <a:effectLst/>
                          <a:latin typeface="Calibri" panose="020F0502020204030204" pitchFamily="34" charset="0"/>
                          <a:ea typeface="+mn-ea"/>
                          <a:cs typeface="+mn-cs"/>
                        </a:rPr>
                        <a:t>-</a:t>
                      </a:r>
                      <a:r>
                        <a:rPr lang="es-MX" sz="1300" b="1" i="0" u="none" strike="noStrike" kern="1200" dirty="0">
                          <a:solidFill>
                            <a:srgbClr val="000000"/>
                          </a:solidFill>
                          <a:effectLst/>
                          <a:latin typeface="Calibri" panose="020F0502020204030204" pitchFamily="34" charset="0"/>
                          <a:ea typeface="+mn-ea"/>
                          <a:cs typeface="+mn-cs"/>
                        </a:rPr>
                        <a:t> </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 </a:t>
                      </a:r>
                      <a:r>
                        <a:rPr lang="es-MX" sz="1300" b="1" i="0" u="none" strike="noStrike" kern="1200" dirty="0" smtClean="0">
                          <a:solidFill>
                            <a:srgbClr val="000000"/>
                          </a:solidFill>
                          <a:effectLst/>
                          <a:latin typeface="Calibri" panose="020F0502020204030204" pitchFamily="34" charset="0"/>
                          <a:ea typeface="+mn-ea"/>
                          <a:cs typeface="+mn-cs"/>
                        </a:rPr>
                        <a:t>-</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 </a:t>
                      </a:r>
                      <a:r>
                        <a:rPr lang="es-MX" sz="1300" b="1" i="0" u="none" strike="noStrike" kern="1200" dirty="0" smtClean="0">
                          <a:solidFill>
                            <a:srgbClr val="000000"/>
                          </a:solidFill>
                          <a:effectLst/>
                          <a:latin typeface="Calibri" panose="020F0502020204030204" pitchFamily="34" charset="0"/>
                          <a:ea typeface="+mn-ea"/>
                          <a:cs typeface="+mn-cs"/>
                        </a:rPr>
                        <a:t>-</a:t>
                      </a:r>
                      <a:endParaRPr lang="es-MX" sz="13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tc>
                  <a:txBody>
                    <a:bodyPr/>
                    <a:lstStyle/>
                    <a:p>
                      <a:pPr marL="0" algn="ctr" defTabSz="914400" rtl="0" eaLnBrk="1" fontAlgn="b" latinLnBrk="0" hangingPunct="1"/>
                      <a:r>
                        <a:rPr lang="es-MX" sz="1300" b="1" i="0" u="none" strike="noStrike" kern="1200" dirty="0">
                          <a:solidFill>
                            <a:srgbClr val="000000"/>
                          </a:solidFill>
                          <a:effectLst/>
                          <a:latin typeface="Calibri" panose="020F0502020204030204" pitchFamily="34" charset="0"/>
                          <a:ea typeface="+mn-ea"/>
                          <a:cs typeface="+mn-cs"/>
                        </a:rPr>
                        <a:t>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9"/>
                  </a:ext>
                </a:extLst>
              </a:tr>
              <a:tr h="324000">
                <a:tc gridSpan="2">
                  <a:txBody>
                    <a:bodyPr/>
                    <a:lstStyle/>
                    <a:p>
                      <a:pPr algn="l" fontAlgn="ctr"/>
                      <a:r>
                        <a:rPr lang="es-ES" sz="1300" b="1" i="0" u="none" strike="noStrike" dirty="0">
                          <a:solidFill>
                            <a:schemeClr val="bg1"/>
                          </a:solidFill>
                          <a:latin typeface="Calibri" pitchFamily="34" charset="0"/>
                        </a:rPr>
                        <a:t> Total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hMerge="1">
                  <a:txBody>
                    <a:bodyPr/>
                    <a:lstStyle/>
                    <a:p>
                      <a:endParaRPr lang="es-ES"/>
                    </a:p>
                  </a:txBody>
                  <a:tcPr/>
                </a:tc>
                <a:tc>
                  <a:txBody>
                    <a:bodyPr/>
                    <a:lstStyle/>
                    <a:p>
                      <a:pPr algn="ctr" fontAlgn="b"/>
                      <a:r>
                        <a:rPr lang="es-MX" sz="1300" b="1" i="0" u="none" strike="noStrike" dirty="0" smtClean="0">
                          <a:solidFill>
                            <a:schemeClr val="bg1"/>
                          </a:solidFill>
                          <a:effectLst/>
                          <a:latin typeface="Calibri" panose="020F0502020204030204" pitchFamily="34" charset="0"/>
                        </a:rPr>
                        <a:t>7.4</a:t>
                      </a:r>
                      <a:endParaRPr lang="es-MX" sz="13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300" b="1" i="0" u="none" strike="noStrike" dirty="0" smtClean="0">
                          <a:solidFill>
                            <a:schemeClr val="bg1"/>
                          </a:solidFill>
                          <a:effectLst/>
                          <a:latin typeface="Calibri" panose="020F0502020204030204" pitchFamily="34" charset="0"/>
                        </a:rPr>
                        <a:t>7.9</a:t>
                      </a:r>
                      <a:endParaRPr lang="es-MX" sz="13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300" b="1" i="0" u="none" strike="noStrike" dirty="0" smtClean="0">
                          <a:solidFill>
                            <a:schemeClr val="bg1"/>
                          </a:solidFill>
                          <a:effectLst/>
                          <a:latin typeface="Calibri" panose="020F0502020204030204" pitchFamily="34" charset="0"/>
                        </a:rPr>
                        <a:t>7.7</a:t>
                      </a:r>
                      <a:endParaRPr lang="es-MX" sz="13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300" b="1" i="0" u="none" strike="noStrike" dirty="0" smtClean="0">
                          <a:solidFill>
                            <a:schemeClr val="bg1"/>
                          </a:solidFill>
                          <a:effectLst/>
                          <a:latin typeface="Calibri" panose="020F0502020204030204" pitchFamily="34" charset="0"/>
                        </a:rPr>
                        <a:t>7.9</a:t>
                      </a:r>
                      <a:endParaRPr lang="es-MX" sz="13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300" b="1" i="0" u="none" strike="noStrike" dirty="0" smtClean="0">
                          <a:solidFill>
                            <a:schemeClr val="bg1"/>
                          </a:solidFill>
                          <a:effectLst/>
                          <a:latin typeface="Calibri" panose="020F0502020204030204" pitchFamily="34" charset="0"/>
                        </a:rPr>
                        <a:t>8.0</a:t>
                      </a:r>
                      <a:endParaRPr lang="es-MX" sz="13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300" b="1" i="0" u="none" strike="noStrike" dirty="0" smtClean="0">
                          <a:solidFill>
                            <a:schemeClr val="bg1"/>
                          </a:solidFill>
                          <a:effectLst/>
                          <a:latin typeface="Calibri" panose="020F0502020204030204" pitchFamily="34" charset="0"/>
                        </a:rPr>
                        <a:t>7.1</a:t>
                      </a:r>
                      <a:endParaRPr lang="es-MX" sz="13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361835662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58</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smtClean="0">
                <a:solidFill>
                  <a:schemeClr val="bg1"/>
                </a:solidFill>
                <a:latin typeface="Calibri" pitchFamily="34" charset="0"/>
              </a:rPr>
              <a:t>2.17.4.1 </a:t>
            </a:r>
            <a:r>
              <a:rPr lang="es-MX" b="1" dirty="0">
                <a:solidFill>
                  <a:schemeClr val="bg1"/>
                </a:solidFill>
                <a:latin typeface="Calibri" pitchFamily="34" charset="0"/>
              </a:rPr>
              <a:t>Días hábiles transcurridos entre la recepción y la respuesta</a:t>
            </a:r>
          </a:p>
          <a:p>
            <a:pPr algn="ctr"/>
            <a:r>
              <a:rPr lang="es-MX" b="1" i="1" dirty="0">
                <a:solidFill>
                  <a:schemeClr val="bg1"/>
                </a:solidFill>
                <a:latin typeface="Calibri" pitchFamily="34" charset="0"/>
              </a:rPr>
              <a:t>(Quienes solicitaron ampliación de plazo)</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11 CuadroTexto"/>
          <p:cNvSpPr txBox="1"/>
          <p:nvPr/>
        </p:nvSpPr>
        <p:spPr>
          <a:xfrm>
            <a:off x="1236932" y="1071546"/>
            <a:ext cx="6621216"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a:t>
            </a:r>
            <a:endParaRPr lang="es-ES" sz="1300" b="1" i="1" u="sng" dirty="0">
              <a:latin typeface="Calibri" pitchFamily="34" charset="0"/>
            </a:endParaRPr>
          </a:p>
        </p:txBody>
      </p:sp>
      <p:sp>
        <p:nvSpPr>
          <p:cNvPr id="9" name="15 CuadroTexto"/>
          <p:cNvSpPr txBox="1"/>
          <p:nvPr/>
        </p:nvSpPr>
        <p:spPr>
          <a:xfrm>
            <a:off x="2507714" y="1762772"/>
            <a:ext cx="4115110" cy="692497"/>
          </a:xfrm>
          <a:prstGeom prst="rect">
            <a:avLst/>
          </a:prstGeom>
          <a:noFill/>
        </p:spPr>
        <p:txBody>
          <a:bodyPr wrap="square" rtlCol="0">
            <a:spAutoFit/>
          </a:bodyPr>
          <a:lstStyle/>
          <a:p>
            <a:pPr algn="ctr"/>
            <a:r>
              <a:rPr lang="es-MX" sz="1300" b="1" dirty="0">
                <a:latin typeface="Calibri" pitchFamily="34" charset="0"/>
              </a:rPr>
              <a:t>Promedio de días hábiles transcurridos</a:t>
            </a:r>
          </a:p>
          <a:p>
            <a:pPr algn="ctr"/>
            <a:endParaRPr lang="es-MX" sz="1300" b="1" dirty="0">
              <a:latin typeface="Calibri" pitchFamily="34" charset="0"/>
            </a:endParaRPr>
          </a:p>
          <a:p>
            <a:pPr algn="ctr"/>
            <a:r>
              <a:rPr lang="es-MX" sz="1300" b="1" dirty="0">
                <a:latin typeface="Calibri" pitchFamily="34" charset="0"/>
              </a:rPr>
              <a:t>(sólo quienes solicitaron ampliación de plazo)</a:t>
            </a:r>
            <a:endParaRPr lang="es-ES" sz="1300" b="1" dirty="0">
              <a:latin typeface="Calibri" pitchFamily="34" charset="0"/>
            </a:endParaRPr>
          </a:p>
        </p:txBody>
      </p:sp>
      <p:graphicFrame>
        <p:nvGraphicFramePr>
          <p:cNvPr id="11" name="4 Gráfico"/>
          <p:cNvGraphicFramePr>
            <a:graphicFrameLocks/>
          </p:cNvGraphicFramePr>
          <p:nvPr>
            <p:extLst/>
          </p:nvPr>
        </p:nvGraphicFramePr>
        <p:xfrm>
          <a:off x="262640" y="1988840"/>
          <a:ext cx="8629840" cy="44405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3278297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59</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smtClean="0">
                <a:solidFill>
                  <a:schemeClr val="bg1"/>
                </a:solidFill>
                <a:latin typeface="Calibri" pitchFamily="34" charset="0"/>
              </a:rPr>
              <a:t>2.17.4.2 </a:t>
            </a:r>
            <a:r>
              <a:rPr lang="es-MX" b="1" dirty="0">
                <a:solidFill>
                  <a:schemeClr val="bg1"/>
                </a:solidFill>
                <a:latin typeface="Calibri" pitchFamily="34" charset="0"/>
              </a:rPr>
              <a:t>Días hábiles transcurridos entre la recepción y la respuesta</a:t>
            </a:r>
          </a:p>
          <a:p>
            <a:pPr algn="ctr"/>
            <a:r>
              <a:rPr lang="es-MX" b="1" i="1" dirty="0">
                <a:solidFill>
                  <a:schemeClr val="bg1"/>
                </a:solidFill>
                <a:latin typeface="Calibri" pitchFamily="34" charset="0"/>
              </a:rPr>
              <a:t>(Quienes NO solicitaron ampliación de plazo)</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11 CuadroTexto"/>
          <p:cNvSpPr txBox="1"/>
          <p:nvPr/>
        </p:nvSpPr>
        <p:spPr>
          <a:xfrm>
            <a:off x="1236932" y="1071546"/>
            <a:ext cx="6621216"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a:t>
            </a:r>
            <a:endParaRPr lang="es-ES" sz="1300" b="1" i="1" u="sng" dirty="0">
              <a:latin typeface="Calibri" pitchFamily="34" charset="0"/>
            </a:endParaRPr>
          </a:p>
        </p:txBody>
      </p:sp>
      <p:sp>
        <p:nvSpPr>
          <p:cNvPr id="10" name="14 CuadroTexto"/>
          <p:cNvSpPr txBox="1"/>
          <p:nvPr/>
        </p:nvSpPr>
        <p:spPr>
          <a:xfrm>
            <a:off x="2700920" y="1757110"/>
            <a:ext cx="3743070" cy="692497"/>
          </a:xfrm>
          <a:prstGeom prst="rect">
            <a:avLst/>
          </a:prstGeom>
          <a:noFill/>
        </p:spPr>
        <p:txBody>
          <a:bodyPr wrap="square" rtlCol="0">
            <a:spAutoFit/>
          </a:bodyPr>
          <a:lstStyle/>
          <a:p>
            <a:pPr algn="ctr"/>
            <a:r>
              <a:rPr lang="es-MX" sz="1300" b="1" dirty="0">
                <a:latin typeface="Calibri" pitchFamily="34" charset="0"/>
              </a:rPr>
              <a:t>Promedio de días hábiles transcurridos</a:t>
            </a:r>
          </a:p>
          <a:p>
            <a:pPr algn="ctr"/>
            <a:endParaRPr lang="es-MX" sz="1300" b="1" dirty="0">
              <a:latin typeface="Calibri" pitchFamily="34" charset="0"/>
            </a:endParaRPr>
          </a:p>
          <a:p>
            <a:pPr algn="ctr"/>
            <a:r>
              <a:rPr lang="es-MX" sz="1300" b="1" dirty="0">
                <a:latin typeface="Calibri" pitchFamily="34" charset="0"/>
              </a:rPr>
              <a:t>(sólo quienes NO solicitaron ampliación de plazo)</a:t>
            </a:r>
            <a:endParaRPr lang="es-ES" sz="1300" b="1" dirty="0">
              <a:latin typeface="Calibri" pitchFamily="34" charset="0"/>
            </a:endParaRPr>
          </a:p>
        </p:txBody>
      </p:sp>
      <p:graphicFrame>
        <p:nvGraphicFramePr>
          <p:cNvPr id="12" name="4 Gráfico"/>
          <p:cNvGraphicFramePr>
            <a:graphicFrameLocks/>
          </p:cNvGraphicFramePr>
          <p:nvPr>
            <p:extLst/>
          </p:nvPr>
        </p:nvGraphicFramePr>
        <p:xfrm>
          <a:off x="262640" y="1988840"/>
          <a:ext cx="8629840" cy="44405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195378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Rectángulo"/>
          <p:cNvSpPr/>
          <p:nvPr/>
        </p:nvSpPr>
        <p:spPr>
          <a:xfrm>
            <a:off x="1702566" y="2010612"/>
            <a:ext cx="5741144" cy="1384995"/>
          </a:xfrm>
          <a:prstGeom prst="rect">
            <a:avLst/>
          </a:prstGeom>
        </p:spPr>
        <p:txBody>
          <a:bodyPr wrap="square">
            <a:spAutoFit/>
          </a:bodyPr>
          <a:lstStyle/>
          <a:p>
            <a:pPr algn="ctr"/>
            <a:r>
              <a:rPr lang="es-MX" sz="3600" b="1" dirty="0" smtClean="0">
                <a:solidFill>
                  <a:prstClr val="black"/>
                </a:solidFill>
                <a:latin typeface="Calibri" pitchFamily="34" charset="0"/>
              </a:rPr>
              <a:t>1. Total de solicitudes</a:t>
            </a:r>
          </a:p>
          <a:p>
            <a:pPr algn="ctr"/>
            <a:endParaRPr lang="es-MX" sz="1600" b="1" i="1" dirty="0" smtClean="0">
              <a:solidFill>
                <a:prstClr val="black"/>
              </a:solidFill>
              <a:latin typeface="Calibri" pitchFamily="34" charset="0"/>
            </a:endParaRPr>
          </a:p>
          <a:p>
            <a:pPr algn="ctr"/>
            <a:endParaRPr lang="es-MX" sz="1600" b="1" i="1" dirty="0" smtClean="0">
              <a:solidFill>
                <a:prstClr val="black"/>
              </a:solidFill>
              <a:latin typeface="Calibri" pitchFamily="34" charset="0"/>
            </a:endParaRPr>
          </a:p>
          <a:p>
            <a:pPr algn="ctr"/>
            <a:r>
              <a:rPr lang="es-MX" sz="1600" b="1" i="1" dirty="0" smtClean="0">
                <a:solidFill>
                  <a:prstClr val="black"/>
                </a:solidFill>
                <a:latin typeface="Calibri" pitchFamily="34" charset="0"/>
              </a:rPr>
              <a:t>(Solicitudes de Información Pública y de Datos Personales)</a:t>
            </a:r>
            <a:endParaRPr lang="es-ES" sz="1200" i="1" dirty="0" smtClean="0">
              <a:solidFill>
                <a:prstClr val="black"/>
              </a:solidFill>
              <a:latin typeface="Calibri" pitchFamily="34" charset="0"/>
            </a:endParaRPr>
          </a:p>
        </p:txBody>
      </p:sp>
    </p:spTree>
    <p:extLst>
      <p:ext uri="{BB962C8B-B14F-4D97-AF65-F5344CB8AC3E}">
        <p14:creationId xmlns:p14="http://schemas.microsoft.com/office/powerpoint/2010/main" val="415721096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60</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2.18.1 </a:t>
            </a:r>
            <a:r>
              <a:rPr lang="es-MX" b="1" dirty="0">
                <a:solidFill>
                  <a:schemeClr val="bg1"/>
                </a:solidFill>
                <a:latin typeface="Calibri" pitchFamily="34" charset="0"/>
              </a:rPr>
              <a:t>Promedio de servidores públicos involucrados en la respuesta </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9 CuadroTexto"/>
          <p:cNvSpPr txBox="1"/>
          <p:nvPr/>
        </p:nvSpPr>
        <p:spPr>
          <a:xfrm>
            <a:off x="1236932" y="1071546"/>
            <a:ext cx="6621216"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a:t>
            </a:r>
            <a:endParaRPr lang="es-ES" sz="1300" b="1" i="1" u="sng" dirty="0">
              <a:latin typeface="Calibri" pitchFamily="34" charset="0"/>
            </a:endParaRPr>
          </a:p>
        </p:txBody>
      </p:sp>
      <p:graphicFrame>
        <p:nvGraphicFramePr>
          <p:cNvPr id="10" name="4 Gráfico"/>
          <p:cNvGraphicFramePr>
            <a:graphicFrameLocks/>
          </p:cNvGraphicFramePr>
          <p:nvPr>
            <p:extLst/>
          </p:nvPr>
        </p:nvGraphicFramePr>
        <p:xfrm>
          <a:off x="262640" y="1988840"/>
          <a:ext cx="8629840" cy="44405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7892602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61</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2.18.2 </a:t>
            </a:r>
            <a:r>
              <a:rPr lang="es-MX" b="1" dirty="0">
                <a:solidFill>
                  <a:schemeClr val="bg1"/>
                </a:solidFill>
                <a:latin typeface="Calibri" pitchFamily="34" charset="0"/>
              </a:rPr>
              <a:t>Servidores públicos involucrados en la respuesta</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8" name="9 CuadroTexto"/>
          <p:cNvSpPr txBox="1"/>
          <p:nvPr/>
        </p:nvSpPr>
        <p:spPr>
          <a:xfrm>
            <a:off x="1236932" y="1279793"/>
            <a:ext cx="6621216" cy="292388"/>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300" b="1" i="1" u="sng" dirty="0">
                <a:latin typeface="Calibri" pitchFamily="34" charset="0"/>
              </a:rPr>
              <a:t>Sólo solicitudes “Tramitadas y atendidas”</a:t>
            </a:r>
            <a:endParaRPr lang="es-ES" sz="1300" b="1" i="1" u="sng" dirty="0">
              <a:latin typeface="Calibri" pitchFamily="34" charset="0"/>
            </a:endParaRPr>
          </a:p>
        </p:txBody>
      </p:sp>
      <p:sp>
        <p:nvSpPr>
          <p:cNvPr id="9" name="8 CuadroTexto"/>
          <p:cNvSpPr txBox="1"/>
          <p:nvPr/>
        </p:nvSpPr>
        <p:spPr>
          <a:xfrm>
            <a:off x="2833638" y="1835601"/>
            <a:ext cx="3500462" cy="292388"/>
          </a:xfrm>
          <a:prstGeom prst="rect">
            <a:avLst/>
          </a:prstGeom>
          <a:noFill/>
        </p:spPr>
        <p:txBody>
          <a:bodyPr wrap="square" rtlCol="0">
            <a:spAutoFit/>
          </a:bodyPr>
          <a:lstStyle/>
          <a:p>
            <a:pPr algn="ctr"/>
            <a:r>
              <a:rPr lang="es-MX" sz="1300" b="1" dirty="0">
                <a:latin typeface="Calibri" pitchFamily="34" charset="0"/>
              </a:rPr>
              <a:t>Número de servidores públicos involucrados</a:t>
            </a:r>
            <a:endParaRPr lang="es-ES" sz="1300" b="1" i="1" u="sng" dirty="0">
              <a:latin typeface="Calibri" pitchFamily="34" charset="0"/>
            </a:endParaRPr>
          </a:p>
        </p:txBody>
      </p:sp>
      <p:graphicFrame>
        <p:nvGraphicFramePr>
          <p:cNvPr id="11" name="6 Tabla"/>
          <p:cNvGraphicFramePr>
            <a:graphicFrameLocks noGrp="1"/>
          </p:cNvGraphicFramePr>
          <p:nvPr>
            <p:extLst/>
          </p:nvPr>
        </p:nvGraphicFramePr>
        <p:xfrm>
          <a:off x="683568" y="2276872"/>
          <a:ext cx="7776865" cy="4032000"/>
        </p:xfrm>
        <a:graphic>
          <a:graphicData uri="http://schemas.openxmlformats.org/drawingml/2006/table">
            <a:tbl>
              <a:tblPr/>
              <a:tblGrid>
                <a:gridCol w="849001">
                  <a:extLst>
                    <a:ext uri="{9D8B030D-6E8A-4147-A177-3AD203B41FA5}">
                      <a16:colId xmlns:a16="http://schemas.microsoft.com/office/drawing/2014/main" xmlns="" val="20000"/>
                    </a:ext>
                  </a:extLst>
                </a:gridCol>
                <a:gridCol w="577322">
                  <a:extLst>
                    <a:ext uri="{9D8B030D-6E8A-4147-A177-3AD203B41FA5}">
                      <a16:colId xmlns:a16="http://schemas.microsoft.com/office/drawing/2014/main" xmlns="" val="20001"/>
                    </a:ext>
                  </a:extLst>
                </a:gridCol>
                <a:gridCol w="577322">
                  <a:extLst>
                    <a:ext uri="{9D8B030D-6E8A-4147-A177-3AD203B41FA5}">
                      <a16:colId xmlns:a16="http://schemas.microsoft.com/office/drawing/2014/main" xmlns="" val="20002"/>
                    </a:ext>
                  </a:extLst>
                </a:gridCol>
                <a:gridCol w="577322">
                  <a:extLst>
                    <a:ext uri="{9D8B030D-6E8A-4147-A177-3AD203B41FA5}">
                      <a16:colId xmlns:a16="http://schemas.microsoft.com/office/drawing/2014/main" xmlns="" val="20003"/>
                    </a:ext>
                  </a:extLst>
                </a:gridCol>
                <a:gridCol w="577322">
                  <a:extLst>
                    <a:ext uri="{9D8B030D-6E8A-4147-A177-3AD203B41FA5}">
                      <a16:colId xmlns:a16="http://schemas.microsoft.com/office/drawing/2014/main" xmlns="" val="20004"/>
                    </a:ext>
                  </a:extLst>
                </a:gridCol>
                <a:gridCol w="577322">
                  <a:extLst>
                    <a:ext uri="{9D8B030D-6E8A-4147-A177-3AD203B41FA5}">
                      <a16:colId xmlns:a16="http://schemas.microsoft.com/office/drawing/2014/main" xmlns="" val="20005"/>
                    </a:ext>
                  </a:extLst>
                </a:gridCol>
                <a:gridCol w="577322">
                  <a:extLst>
                    <a:ext uri="{9D8B030D-6E8A-4147-A177-3AD203B41FA5}">
                      <a16:colId xmlns:a16="http://schemas.microsoft.com/office/drawing/2014/main" xmlns="" val="20006"/>
                    </a:ext>
                  </a:extLst>
                </a:gridCol>
                <a:gridCol w="577322">
                  <a:extLst>
                    <a:ext uri="{9D8B030D-6E8A-4147-A177-3AD203B41FA5}">
                      <a16:colId xmlns:a16="http://schemas.microsoft.com/office/drawing/2014/main" xmlns="" val="20007"/>
                    </a:ext>
                  </a:extLst>
                </a:gridCol>
                <a:gridCol w="577322">
                  <a:extLst>
                    <a:ext uri="{9D8B030D-6E8A-4147-A177-3AD203B41FA5}">
                      <a16:colId xmlns:a16="http://schemas.microsoft.com/office/drawing/2014/main" xmlns="" val="20008"/>
                    </a:ext>
                  </a:extLst>
                </a:gridCol>
                <a:gridCol w="577322">
                  <a:extLst>
                    <a:ext uri="{9D8B030D-6E8A-4147-A177-3AD203B41FA5}">
                      <a16:colId xmlns:a16="http://schemas.microsoft.com/office/drawing/2014/main" xmlns="" val="1241457530"/>
                    </a:ext>
                  </a:extLst>
                </a:gridCol>
                <a:gridCol w="577322">
                  <a:extLst>
                    <a:ext uri="{9D8B030D-6E8A-4147-A177-3AD203B41FA5}">
                      <a16:colId xmlns:a16="http://schemas.microsoft.com/office/drawing/2014/main" xmlns="" val="1088154759"/>
                    </a:ext>
                  </a:extLst>
                </a:gridCol>
                <a:gridCol w="577322"/>
                <a:gridCol w="577322"/>
              </a:tblGrid>
              <a:tr h="288000">
                <a:tc rowSpan="2">
                  <a:txBody>
                    <a:bodyPr/>
                    <a:lstStyle/>
                    <a:p>
                      <a:pPr algn="ctr" fontAlgn="ctr"/>
                      <a:r>
                        <a:rPr lang="es-ES" sz="1100" b="1" i="0" u="none" strike="noStrike" dirty="0">
                          <a:solidFill>
                            <a:srgbClr val="FFFFFF"/>
                          </a:solidFill>
                          <a:latin typeface="Calibri"/>
                        </a:rPr>
                        <a:t>Servidores públicos</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Ene-Sep’12</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ES"/>
                    </a:p>
                  </a:txBody>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Ene-Sep’13</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ES"/>
                    </a:p>
                  </a:txBody>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Ene-Sep’14</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endParaRPr lang="es-ES"/>
                    </a:p>
                  </a:txBody>
                  <a:tcPr>
                    <a:lnL w="6350" cap="flat" cmpd="sng" algn="ctr">
                      <a:solidFill>
                        <a:srgbClr val="0F4B5F"/>
                      </a:solidFill>
                      <a:prstDash val="solid"/>
                      <a:round/>
                      <a:headEnd type="none" w="med" len="med"/>
                      <a:tailEnd type="none" w="med" len="med"/>
                    </a:lnL>
                    <a:lnR w="6350" cap="flat" cmpd="sng" algn="ctr">
                      <a:solidFill>
                        <a:srgbClr val="0F4B5F"/>
                      </a:solidFill>
                      <a:prstDash val="solid"/>
                      <a:round/>
                      <a:headEnd type="none" w="med" len="med"/>
                      <a:tailEnd type="none" w="med" len="med"/>
                    </a:lnR>
                    <a:lnT w="19050" cap="flat" cmpd="sng" algn="ctr">
                      <a:solidFill>
                        <a:srgbClr val="0F4B5F"/>
                      </a:solidFill>
                      <a:prstDash val="solid"/>
                      <a:round/>
                      <a:headEnd type="none" w="med" len="med"/>
                      <a:tailEnd type="none" w="med" len="med"/>
                    </a:lnT>
                    <a:lnB w="6350" cap="flat" cmpd="sng" algn="ctr">
                      <a:solidFill>
                        <a:srgbClr val="0F4B5F"/>
                      </a:solidFill>
                      <a:prstDash val="solid"/>
                      <a:round/>
                      <a:headEnd type="none" w="med" len="med"/>
                      <a:tailEnd type="none" w="med" len="med"/>
                    </a:lnB>
                    <a:solidFill>
                      <a:srgbClr val="1B737D"/>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Ene-Sep’15</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algn="ctr" fontAlgn="ctr"/>
                      <a:endParaRPr lang="es-ES" sz="1300" b="1" i="0" u="none" strike="noStrike" dirty="0">
                        <a:solidFill>
                          <a:srgbClr val="FFFFFF"/>
                        </a:solidFill>
                        <a:latin typeface="Calibri"/>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9050" cap="flat" cmpd="sng" algn="ctr">
                      <a:solidFill>
                        <a:srgbClr val="0F4B5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8080"/>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Ene-Sep’16</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rPr>
                        <a:t>Ene-Sep’17</a:t>
                      </a:r>
                      <a:endParaRPr lang="es-ES" sz="11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ES" sz="1200" b="1" i="0" u="none" strike="noStrike" dirty="0">
                        <a:solidFill>
                          <a:srgbClr val="FFFFFF"/>
                        </a:solidFill>
                        <a:latin typeface="Calibri" pitchFamily="34" charset="0"/>
                      </a:endParaRP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0"/>
                  </a:ext>
                </a:extLst>
              </a:tr>
              <a:tr h="288000">
                <a:tc vMerge="1">
                  <a:txBody>
                    <a:bodyPr/>
                    <a:lstStyle/>
                    <a:p>
                      <a:endParaRPr lang="es-ES"/>
                    </a:p>
                  </a:txBody>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SIP</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ES" sz="1100" b="1" i="0" u="none" strike="noStrike" dirty="0">
                          <a:solidFill>
                            <a:srgbClr val="FFFFFF"/>
                          </a:solidFill>
                          <a:latin typeface="Calibri"/>
                        </a:rPr>
                        <a:t>%</a:t>
                      </a:r>
                    </a:p>
                  </a:txBody>
                  <a:tcPr marL="8164" marR="8164" marT="8164"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01"/>
                  </a:ext>
                </a:extLst>
              </a:tr>
              <a:tr h="288000">
                <a:tc>
                  <a:txBody>
                    <a:bodyPr/>
                    <a:lstStyle/>
                    <a:p>
                      <a:pPr algn="ctr" fontAlgn="b"/>
                      <a:r>
                        <a:rPr lang="es-ES" sz="1100" b="1" i="0" u="none" strike="noStrike" dirty="0">
                          <a:solidFill>
                            <a:srgbClr val="000000"/>
                          </a:solidFill>
                          <a:latin typeface="Calibri"/>
                        </a:rPr>
                        <a:t>1</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11,472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19.3%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12,783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13,518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10,310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12,010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15,348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288000">
                <a:tc>
                  <a:txBody>
                    <a:bodyPr/>
                    <a:lstStyle/>
                    <a:p>
                      <a:pPr algn="ctr" fontAlgn="b"/>
                      <a:r>
                        <a:rPr lang="es-ES" sz="1100" b="1" i="0" u="none" strike="noStrike" dirty="0">
                          <a:solidFill>
                            <a:srgbClr val="000000"/>
                          </a:solidFill>
                          <a:latin typeface="Calibri"/>
                        </a:rPr>
                        <a:t>2</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20,495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34.5%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24,210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24,698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24,450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31,219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35,746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288000">
                <a:tc>
                  <a:txBody>
                    <a:bodyPr/>
                    <a:lstStyle/>
                    <a:p>
                      <a:pPr algn="ctr" fontAlgn="b"/>
                      <a:r>
                        <a:rPr lang="es-ES" sz="1100" b="1" i="0" u="none" strike="noStrike" dirty="0">
                          <a:solidFill>
                            <a:srgbClr val="000000"/>
                          </a:solidFill>
                          <a:latin typeface="Calibri"/>
                        </a:rPr>
                        <a:t>3</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11,559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11,317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16.9%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11,668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11,816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16,231</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16,545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288000">
                <a:tc>
                  <a:txBody>
                    <a:bodyPr/>
                    <a:lstStyle/>
                    <a:p>
                      <a:pPr algn="ctr" fontAlgn="b"/>
                      <a:r>
                        <a:rPr lang="es-ES" sz="1100" b="1" i="0" u="none" strike="noStrike" dirty="0">
                          <a:solidFill>
                            <a:srgbClr val="000000"/>
                          </a:solidFill>
                          <a:latin typeface="Calibri"/>
                        </a:rPr>
                        <a:t>4</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5,816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8,855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13.3%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10,799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9,407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11,909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14,781</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288000">
                <a:tc>
                  <a:txBody>
                    <a:bodyPr/>
                    <a:lstStyle/>
                    <a:p>
                      <a:pPr algn="ctr" fontAlgn="b"/>
                      <a:r>
                        <a:rPr lang="es-ES" sz="1100" b="1" i="0" u="none" strike="noStrike" dirty="0">
                          <a:solidFill>
                            <a:srgbClr val="000000"/>
                          </a:solidFill>
                          <a:latin typeface="Calibri"/>
                        </a:rPr>
                        <a:t>5</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4,652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3,726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3,249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3,462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4,273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4,133</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6"/>
                  </a:ext>
                </a:extLst>
              </a:tr>
              <a:tr h="288000">
                <a:tc>
                  <a:txBody>
                    <a:bodyPr/>
                    <a:lstStyle/>
                    <a:p>
                      <a:pPr algn="ctr" fontAlgn="b"/>
                      <a:r>
                        <a:rPr lang="es-ES" sz="1100" b="1" i="0" u="none" strike="noStrike" dirty="0">
                          <a:solidFill>
                            <a:srgbClr val="000000"/>
                          </a:solidFill>
                          <a:latin typeface="Calibri"/>
                        </a:rPr>
                        <a:t>6</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3,056</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3,130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2,690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2,641</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2,927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3,868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7"/>
                  </a:ext>
                </a:extLst>
              </a:tr>
              <a:tr h="288000">
                <a:tc>
                  <a:txBody>
                    <a:bodyPr/>
                    <a:lstStyle/>
                    <a:p>
                      <a:pPr algn="ctr" fontAlgn="b"/>
                      <a:r>
                        <a:rPr lang="es-ES" sz="1100" b="1" i="0" u="none" strike="noStrike" dirty="0">
                          <a:solidFill>
                            <a:srgbClr val="000000"/>
                          </a:solidFill>
                          <a:latin typeface="Calibri"/>
                        </a:rPr>
                        <a:t>7</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1,090</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1,737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2,119</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971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1,402</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1,825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8"/>
                  </a:ext>
                </a:extLst>
              </a:tr>
              <a:tr h="288000">
                <a:tc>
                  <a:txBody>
                    <a:bodyPr/>
                    <a:lstStyle/>
                    <a:p>
                      <a:pPr algn="ctr" fontAlgn="b"/>
                      <a:r>
                        <a:rPr lang="es-ES" sz="1100" b="1" i="0" u="none" strike="noStrike" dirty="0">
                          <a:solidFill>
                            <a:srgbClr val="000000"/>
                          </a:solidFill>
                          <a:latin typeface="Calibri"/>
                        </a:rPr>
                        <a:t>8</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703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910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9"/>
                  </a:ext>
                </a:extLst>
              </a:tr>
              <a:tr h="288000">
                <a:tc>
                  <a:txBody>
                    <a:bodyPr/>
                    <a:lstStyle/>
                    <a:p>
                      <a:pPr algn="ctr" fontAlgn="b"/>
                      <a:r>
                        <a:rPr lang="es-ES" sz="1100" b="1" i="0" u="none" strike="noStrike" dirty="0">
                          <a:solidFill>
                            <a:srgbClr val="000000"/>
                          </a:solidFill>
                          <a:latin typeface="Calibri"/>
                        </a:rPr>
                        <a:t>9</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336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r h="288000">
                <a:tc>
                  <a:txBody>
                    <a:bodyPr/>
                    <a:lstStyle/>
                    <a:p>
                      <a:pPr algn="ctr" fontAlgn="b"/>
                      <a:r>
                        <a:rPr lang="es-ES" sz="1100" b="1" i="0" u="none" strike="noStrike" dirty="0">
                          <a:solidFill>
                            <a:srgbClr val="000000"/>
                          </a:solidFill>
                          <a:latin typeface="Calibri"/>
                        </a:rPr>
                        <a:t>10</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166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226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278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322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1"/>
                  </a:ext>
                </a:extLst>
              </a:tr>
              <a:tr h="288000">
                <a:tc>
                  <a:txBody>
                    <a:bodyPr/>
                    <a:lstStyle/>
                    <a:p>
                      <a:pPr algn="ctr" fontAlgn="b"/>
                      <a:r>
                        <a:rPr lang="es-ES" sz="1100" b="1" i="0" u="none" strike="noStrike" dirty="0">
                          <a:solidFill>
                            <a:srgbClr val="000000"/>
                          </a:solidFill>
                          <a:latin typeface="Calibri"/>
                        </a:rPr>
                        <a:t>11 o más</a:t>
                      </a:r>
                    </a:p>
                  </a:txBody>
                  <a:tcPr marL="7785" marR="7785" marT="778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501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380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0.5%</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431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a:solidFill>
                            <a:srgbClr val="000000"/>
                          </a:solidFill>
                          <a:latin typeface="Calibri"/>
                          <a:ea typeface="+mn-ea"/>
                          <a:cs typeface="+mn-cs"/>
                        </a:rPr>
                        <a:t>541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0.7%</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a:solidFill>
                            <a:srgbClr val="000000"/>
                          </a:solidFill>
                          <a:latin typeface="Calibri"/>
                          <a:ea typeface="+mn-ea"/>
                          <a:cs typeface="+mn-cs"/>
                        </a:rPr>
                        <a:t>759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s-MX" sz="1100" b="1" i="0" u="none" strike="noStrike" kern="1200" dirty="0" smtClean="0">
                          <a:solidFill>
                            <a:srgbClr val="000000"/>
                          </a:solidFill>
                          <a:latin typeface="Calibri"/>
                          <a:ea typeface="+mn-ea"/>
                          <a:cs typeface="+mn-cs"/>
                        </a:rPr>
                        <a:t>0.8%</a:t>
                      </a:r>
                      <a:endParaRPr lang="es-MX" sz="1100" b="1" i="0" u="none" strike="noStrike" kern="1200" dirty="0">
                        <a:solidFill>
                          <a:srgbClr val="000000"/>
                        </a:solidFill>
                        <a:latin typeface="Calibri"/>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2"/>
                  </a:ext>
                </a:extLst>
              </a:tr>
              <a:tr h="288000">
                <a:tc>
                  <a:txBody>
                    <a:bodyPr/>
                    <a:lstStyle/>
                    <a:p>
                      <a:pPr marL="44450" indent="0" algn="ctr" fontAlgn="ctr"/>
                      <a:r>
                        <a:rPr lang="es-ES" sz="1100" b="1" i="0" u="none" strike="noStrike" dirty="0">
                          <a:solidFill>
                            <a:srgbClr val="FFFFFF"/>
                          </a:solidFill>
                          <a:latin typeface="Calibri"/>
                        </a:rPr>
                        <a:t>  Total </a:t>
                      </a:r>
                    </a:p>
                  </a:txBody>
                  <a:tcPr marL="8164" marR="8164" marT="8164"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59,482</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66,801</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69,777</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64,328</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81,829</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94,734</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marL="44450" indent="0" algn="ctr" defTabSz="914400" rtl="0" eaLnBrk="1" fontAlgn="ctr" latinLnBrk="0" hangingPunct="1"/>
                      <a:r>
                        <a:rPr lang="es-MX" sz="1100" b="1" i="0" u="none" strike="noStrike" kern="1200" dirty="0" smtClean="0">
                          <a:solidFill>
                            <a:srgbClr val="FFFFFF"/>
                          </a:solidFill>
                          <a:latin typeface="Calibri"/>
                          <a:ea typeface="+mn-ea"/>
                          <a:cs typeface="+mn-cs"/>
                        </a:rPr>
                        <a:t>100%</a:t>
                      </a:r>
                      <a:endParaRPr lang="es-MX" sz="1100" b="1" i="0" u="none" strike="noStrike" kern="1200" dirty="0">
                        <a:solidFill>
                          <a:srgbClr val="FFFFFF"/>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extLst>
                  <a:ext uri="{0D108BD9-81ED-4DB2-BD59-A6C34878D82A}">
                    <a16:rowId xmlns:a16="http://schemas.microsoft.com/office/drawing/2014/main" xmlns="" val="10013"/>
                  </a:ext>
                </a:extLst>
              </a:tr>
            </a:tbl>
          </a:graphicData>
        </a:graphic>
      </p:graphicFrame>
    </p:spTree>
    <p:extLst>
      <p:ext uri="{BB962C8B-B14F-4D97-AF65-F5344CB8AC3E}">
        <p14:creationId xmlns:p14="http://schemas.microsoft.com/office/powerpoint/2010/main" val="6593486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62</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2.18.3 </a:t>
            </a:r>
            <a:r>
              <a:rPr lang="es-MX" b="1" dirty="0">
                <a:solidFill>
                  <a:schemeClr val="bg1"/>
                </a:solidFill>
                <a:latin typeface="Calibri" pitchFamily="34" charset="0"/>
              </a:rPr>
              <a:t>Promedio de Servidores públicos involucrados en la respuesta</a:t>
            </a:r>
          </a:p>
          <a:p>
            <a:pPr algn="ctr"/>
            <a:r>
              <a:rPr lang="es-MX" b="1" i="1" dirty="0">
                <a:solidFill>
                  <a:schemeClr val="bg1"/>
                </a:solidFill>
                <a:latin typeface="Calibri" pitchFamily="34" charset="0"/>
              </a:rPr>
              <a:t>(Por Órgano de gobierno)</a:t>
            </a:r>
          </a:p>
          <a:p>
            <a:pPr algn="ctr"/>
            <a:r>
              <a:rPr lang="es-ES" sz="1400" b="1" i="1" dirty="0" smtClean="0">
                <a:solidFill>
                  <a:schemeClr val="bg1"/>
                </a:solidFill>
                <a:latin typeface="Calibri" pitchFamily="34" charset="0"/>
              </a:rPr>
              <a:t>Enero-Septiembre </a:t>
            </a:r>
            <a:r>
              <a:rPr lang="es-ES" sz="1400" b="1" i="1" dirty="0">
                <a:solidFill>
                  <a:schemeClr val="bg1"/>
                </a:solidFill>
                <a:latin typeface="Calibri" pitchFamily="34" charset="0"/>
              </a:rPr>
              <a:t>de 2012 al </a:t>
            </a:r>
            <a:r>
              <a:rPr lang="es-ES" sz="1400" b="1" i="1" dirty="0" smtClean="0">
                <a:solidFill>
                  <a:schemeClr val="bg1"/>
                </a:solidFill>
                <a:latin typeface="Calibri" pitchFamily="34" charset="0"/>
              </a:rPr>
              <a:t>2017</a:t>
            </a:r>
            <a:endParaRPr lang="es-ES" sz="1400" b="1" i="1" dirty="0">
              <a:solidFill>
                <a:schemeClr val="bg1"/>
              </a:solidFill>
              <a:latin typeface="Calibri" pitchFamily="34" charset="0"/>
            </a:endParaRPr>
          </a:p>
        </p:txBody>
      </p:sp>
      <p:sp>
        <p:nvSpPr>
          <p:cNvPr id="7" name="7 CuadroTexto"/>
          <p:cNvSpPr txBox="1"/>
          <p:nvPr/>
        </p:nvSpPr>
        <p:spPr>
          <a:xfrm>
            <a:off x="1619230" y="1118700"/>
            <a:ext cx="5881728" cy="492443"/>
          </a:xfrm>
          <a:prstGeom prst="rect">
            <a:avLst/>
          </a:prstGeom>
          <a:noFill/>
        </p:spPr>
        <p:txBody>
          <a:bodyPr wrap="square" rtlCol="0">
            <a:spAutoFit/>
          </a:bodyPr>
          <a:lstStyle/>
          <a:p>
            <a:pPr algn="ctr"/>
            <a:r>
              <a:rPr lang="es-MX" sz="1300" b="1" dirty="0">
                <a:latin typeface="Calibri" pitchFamily="34" charset="0"/>
              </a:rPr>
              <a:t>Promedio de servidores públicos involucrados por Órgano de Gobierno</a:t>
            </a:r>
            <a:endParaRPr lang="es-ES" sz="1300" b="1" dirty="0">
              <a:latin typeface="Calibri" pitchFamily="34" charset="0"/>
            </a:endParaRPr>
          </a:p>
          <a:p>
            <a:pPr algn="ctr"/>
            <a:r>
              <a:rPr lang="es-MX" sz="1300" b="1" i="1" dirty="0">
                <a:latin typeface="Calibri" pitchFamily="34" charset="0"/>
              </a:rPr>
              <a:t>(Sólo solicitudes “Tramitadas y atendidas”)</a:t>
            </a:r>
            <a:endParaRPr lang="es-ES" sz="1300" b="1" i="1" u="sng" dirty="0">
              <a:latin typeface="Calibri" pitchFamily="34" charset="0"/>
            </a:endParaRPr>
          </a:p>
        </p:txBody>
      </p:sp>
      <p:sp>
        <p:nvSpPr>
          <p:cNvPr id="12" name="Rectangle 3"/>
          <p:cNvSpPr txBox="1">
            <a:spLocks noChangeArrowheads="1"/>
          </p:cNvSpPr>
          <p:nvPr/>
        </p:nvSpPr>
        <p:spPr>
          <a:xfrm>
            <a:off x="600674" y="6381328"/>
            <a:ext cx="7946794" cy="361736"/>
          </a:xfrm>
          <a:prstGeom prst="rect">
            <a:avLst/>
          </a:prstGeom>
        </p:spPr>
        <p:txBody>
          <a:bodyPr/>
          <a:lstStyle/>
          <a:p>
            <a:pPr marL="85725" indent="-85725" algn="just" fontAlgn="auto">
              <a:spcBef>
                <a:spcPts val="0"/>
              </a:spcBef>
              <a:spcAft>
                <a:spcPts val="0"/>
              </a:spcAft>
              <a:defRPr/>
            </a:pPr>
            <a:r>
              <a:rPr lang="es-MX" sz="1000" b="1" kern="0" baseline="30000" dirty="0">
                <a:solidFill>
                  <a:sysClr val="windowText" lastClr="000000"/>
                </a:solidFill>
                <a:latin typeface="Calibri" pitchFamily="34" charset="0"/>
                <a:cs typeface="Arial" pitchFamily="34" charset="0"/>
              </a:rPr>
              <a:t>1 </a:t>
            </a:r>
            <a:r>
              <a:rPr lang="es-MX" sz="1000" b="1" dirty="0">
                <a:latin typeface="Calibri" pitchFamily="34" charset="0"/>
              </a:rPr>
              <a:t>Conforme al artículo 97 del Estatuto de Gobierno del D.F., la Administración Pública Paraestatal está integrada por los Organismos Descentralizados, las Empresas de Participación Estatal Mayoritaria y los Fideicomisos Públicos</a:t>
            </a:r>
            <a:r>
              <a:rPr lang="es-MX" sz="1000" b="1" kern="0" dirty="0">
                <a:solidFill>
                  <a:sysClr val="windowText" lastClr="000000"/>
                </a:solidFill>
                <a:latin typeface="Calibri" pitchFamily="34" charset="0"/>
                <a:cs typeface="Arial" pitchFamily="34" charset="0"/>
              </a:rPr>
              <a:t>.</a:t>
            </a:r>
          </a:p>
        </p:txBody>
      </p:sp>
      <p:graphicFrame>
        <p:nvGraphicFramePr>
          <p:cNvPr id="8" name="5 Tabla"/>
          <p:cNvGraphicFramePr>
            <a:graphicFrameLocks noGrp="1"/>
          </p:cNvGraphicFramePr>
          <p:nvPr>
            <p:extLst/>
          </p:nvPr>
        </p:nvGraphicFramePr>
        <p:xfrm>
          <a:off x="600674" y="1647742"/>
          <a:ext cx="7946794" cy="4644000"/>
        </p:xfrm>
        <a:graphic>
          <a:graphicData uri="http://schemas.openxmlformats.org/drawingml/2006/table">
            <a:tbl>
              <a:tblPr/>
              <a:tblGrid>
                <a:gridCol w="308803">
                  <a:extLst>
                    <a:ext uri="{9D8B030D-6E8A-4147-A177-3AD203B41FA5}">
                      <a16:colId xmlns:a16="http://schemas.microsoft.com/office/drawing/2014/main" xmlns="" val="20000"/>
                    </a:ext>
                  </a:extLst>
                </a:gridCol>
                <a:gridCol w="1373991">
                  <a:extLst>
                    <a:ext uri="{9D8B030D-6E8A-4147-A177-3AD203B41FA5}">
                      <a16:colId xmlns:a16="http://schemas.microsoft.com/office/drawing/2014/main" xmlns="" val="20001"/>
                    </a:ext>
                  </a:extLst>
                </a:gridCol>
                <a:gridCol w="1044000">
                  <a:extLst>
                    <a:ext uri="{9D8B030D-6E8A-4147-A177-3AD203B41FA5}">
                      <a16:colId xmlns:a16="http://schemas.microsoft.com/office/drawing/2014/main" xmlns="" val="20002"/>
                    </a:ext>
                  </a:extLst>
                </a:gridCol>
                <a:gridCol w="1044000">
                  <a:extLst>
                    <a:ext uri="{9D8B030D-6E8A-4147-A177-3AD203B41FA5}">
                      <a16:colId xmlns:a16="http://schemas.microsoft.com/office/drawing/2014/main" xmlns="" val="20003"/>
                    </a:ext>
                  </a:extLst>
                </a:gridCol>
                <a:gridCol w="1044000">
                  <a:extLst>
                    <a:ext uri="{9D8B030D-6E8A-4147-A177-3AD203B41FA5}">
                      <a16:colId xmlns:a16="http://schemas.microsoft.com/office/drawing/2014/main" xmlns="" val="20004"/>
                    </a:ext>
                  </a:extLst>
                </a:gridCol>
                <a:gridCol w="1044000">
                  <a:extLst>
                    <a:ext uri="{9D8B030D-6E8A-4147-A177-3AD203B41FA5}">
                      <a16:colId xmlns:a16="http://schemas.microsoft.com/office/drawing/2014/main" xmlns="" val="20005"/>
                    </a:ext>
                  </a:extLst>
                </a:gridCol>
                <a:gridCol w="1044000">
                  <a:extLst>
                    <a:ext uri="{9D8B030D-6E8A-4147-A177-3AD203B41FA5}">
                      <a16:colId xmlns:a16="http://schemas.microsoft.com/office/drawing/2014/main" xmlns="" val="3317388887"/>
                    </a:ext>
                  </a:extLst>
                </a:gridCol>
                <a:gridCol w="1044000"/>
              </a:tblGrid>
              <a:tr h="540000">
                <a:tc gridSpan="2">
                  <a:txBody>
                    <a:bodyPr/>
                    <a:lstStyle/>
                    <a:p>
                      <a:pPr algn="ctr" fontAlgn="ctr"/>
                      <a:r>
                        <a:rPr lang="es-ES" sz="1300" b="1" i="0" u="none" strike="noStrike" dirty="0">
                          <a:solidFill>
                            <a:srgbClr val="FFFFFF"/>
                          </a:solidFill>
                          <a:latin typeface="Calibri" pitchFamily="34" charset="0"/>
                        </a:rPr>
                        <a:t>Órgano de</a:t>
                      </a:r>
                    </a:p>
                    <a:p>
                      <a:pPr algn="ctr" fontAlgn="ctr"/>
                      <a:r>
                        <a:rPr lang="es-ES" sz="1300" b="1" i="0" u="none" strike="noStrike" dirty="0">
                          <a:solidFill>
                            <a:srgbClr val="FFFFFF"/>
                          </a:solidFill>
                          <a:latin typeface="Calibri" pitchFamily="34" charset="0"/>
                        </a:rPr>
                        <a:t>gobierno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a:txBody>
                    <a:bodyPr/>
                    <a:lstStyle/>
                    <a:p>
                      <a:pPr algn="ctr" fontAlgn="ctr"/>
                      <a:r>
                        <a:rPr lang="es-ES" sz="1400" b="1" i="0" u="none" strike="noStrike" dirty="0" smtClean="0">
                          <a:solidFill>
                            <a:srgbClr val="FFFFFF"/>
                          </a:solidFill>
                          <a:latin typeface="Calibri" pitchFamily="34" charset="0"/>
                        </a:rPr>
                        <a:t>Ene-Sep’</a:t>
                      </a:r>
                      <a:r>
                        <a:rPr lang="es-ES" sz="1300" b="1" i="0" u="none" strike="noStrike" dirty="0" smtClean="0">
                          <a:solidFill>
                            <a:srgbClr val="FFFFFF"/>
                          </a:solidFill>
                          <a:latin typeface="Calibri" pitchFamily="34" charset="0"/>
                        </a:rPr>
                        <a:t>12</a:t>
                      </a:r>
                      <a:endParaRPr lang="es-ES" sz="13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400" b="1" i="0" u="none" strike="noStrike" dirty="0" smtClean="0">
                          <a:solidFill>
                            <a:srgbClr val="FFFFFF"/>
                          </a:solidFill>
                          <a:latin typeface="Calibri" pitchFamily="34" charset="0"/>
                        </a:rPr>
                        <a:t>Ene-Sep’</a:t>
                      </a:r>
                      <a:r>
                        <a:rPr lang="es-ES" sz="1300" b="1" i="0" u="none" strike="noStrike" dirty="0" smtClean="0">
                          <a:solidFill>
                            <a:srgbClr val="FFFFFF"/>
                          </a:solidFill>
                          <a:latin typeface="Calibri" pitchFamily="34" charset="0"/>
                        </a:rPr>
                        <a:t>13</a:t>
                      </a:r>
                      <a:endParaRPr lang="es-ES" sz="13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400" b="1" i="0" u="none" strike="noStrike" dirty="0" smtClean="0">
                          <a:solidFill>
                            <a:srgbClr val="FFFFFF"/>
                          </a:solidFill>
                          <a:latin typeface="Calibri" pitchFamily="34" charset="0"/>
                        </a:rPr>
                        <a:t>Ene-Sep’</a:t>
                      </a:r>
                      <a:r>
                        <a:rPr lang="es-ES" sz="1300" b="1" i="0" u="none" strike="noStrike" dirty="0" smtClean="0">
                          <a:solidFill>
                            <a:srgbClr val="FFFFFF"/>
                          </a:solidFill>
                          <a:latin typeface="Calibri" pitchFamily="34" charset="0"/>
                        </a:rPr>
                        <a:t>14</a:t>
                      </a:r>
                      <a:endParaRPr lang="es-ES" sz="13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400" b="1" i="0" u="none" strike="noStrike" dirty="0" smtClean="0">
                          <a:solidFill>
                            <a:srgbClr val="FFFFFF"/>
                          </a:solidFill>
                          <a:latin typeface="Calibri" pitchFamily="34" charset="0"/>
                        </a:rPr>
                        <a:t>Ene-Sep’</a:t>
                      </a:r>
                      <a:r>
                        <a:rPr lang="es-ES" sz="1300" b="1" i="0" u="none" strike="noStrike" dirty="0" smtClean="0">
                          <a:solidFill>
                            <a:srgbClr val="FFFFFF"/>
                          </a:solidFill>
                          <a:latin typeface="Calibri" pitchFamily="34" charset="0"/>
                        </a:rPr>
                        <a:t>15</a:t>
                      </a:r>
                      <a:endParaRPr lang="es-ES" sz="13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algn="ctr" fontAlgn="ctr"/>
                      <a:r>
                        <a:rPr lang="es-ES" sz="1400" b="1" i="0" u="none" strike="noStrike" dirty="0" smtClean="0">
                          <a:solidFill>
                            <a:srgbClr val="FFFFFF"/>
                          </a:solidFill>
                          <a:latin typeface="Calibri" pitchFamily="34" charset="0"/>
                        </a:rPr>
                        <a:t>Ene-Sep’16</a:t>
                      </a:r>
                      <a:endParaRPr lang="es-ES" sz="14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400" b="1" i="0" u="none" strike="noStrike" dirty="0" smtClean="0">
                          <a:solidFill>
                            <a:srgbClr val="FFFFFF"/>
                          </a:solidFill>
                          <a:latin typeface="Calibri" pitchFamily="34" charset="0"/>
                        </a:rPr>
                        <a:t>Ene-Sep’17</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extLst>
                  <a:ext uri="{0D108BD9-81ED-4DB2-BD59-A6C34878D82A}">
                    <a16:rowId xmlns:a16="http://schemas.microsoft.com/office/drawing/2014/main" xmlns="" val="10000"/>
                  </a:ext>
                </a:extLst>
              </a:tr>
              <a:tr h="324000">
                <a:tc gridSpan="2">
                  <a:txBody>
                    <a:bodyPr/>
                    <a:lstStyle/>
                    <a:p>
                      <a:pPr algn="l" fontAlgn="ctr"/>
                      <a:r>
                        <a:rPr lang="es-ES" sz="1300" b="1" i="0" u="none" strike="noStrike" dirty="0">
                          <a:solidFill>
                            <a:srgbClr val="000000"/>
                          </a:solidFill>
                          <a:latin typeface="Calibri" pitchFamily="34" charset="0"/>
                        </a:rPr>
                        <a:t> Ejecutivo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marL="0" algn="ctr" defTabSz="914400" rtl="0" eaLnBrk="1" fontAlgn="t" latinLnBrk="0" hangingPunct="1"/>
                      <a:r>
                        <a:rPr lang="es-MX" sz="1300" b="1" i="0" u="none" strike="noStrike" kern="1200" dirty="0">
                          <a:solidFill>
                            <a:srgbClr val="000000"/>
                          </a:solidFill>
                          <a:latin typeface="Calibri" pitchFamily="34" charset="0"/>
                          <a:ea typeface="+mn-ea"/>
                          <a:cs typeface="+mn-cs"/>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t" latinLnBrk="0" hangingPunct="1"/>
                      <a:r>
                        <a:rPr lang="es-MX" sz="1300" b="1" i="0" u="none" strike="noStrike" kern="1200" dirty="0">
                          <a:solidFill>
                            <a:srgbClr val="000000"/>
                          </a:solidFill>
                          <a:latin typeface="Calibri" pitchFamily="34" charset="0"/>
                          <a:ea typeface="+mn-ea"/>
                          <a:cs typeface="+mn-cs"/>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t" latinLnBrk="0" hangingPunct="1"/>
                      <a:r>
                        <a:rPr lang="es-MX" sz="1300" b="1" i="0" u="none" strike="noStrike" kern="1200" dirty="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t" latinLnBrk="0" hangingPunct="1"/>
                      <a:r>
                        <a:rPr lang="es-MX" sz="1300" b="1" i="0" u="none" strike="noStrike" kern="1200" dirty="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t" latinLnBrk="0" hangingPunct="1"/>
                      <a:r>
                        <a:rPr lang="es-MX" sz="1300" b="1" i="0" u="none" strike="noStrike" kern="1200" dirty="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marL="0" algn="ctr" defTabSz="914400" rtl="0" eaLnBrk="1" fontAlgn="t" latinLnBrk="0" hangingPunct="1"/>
                      <a:r>
                        <a:rPr lang="es-MX" sz="1300" b="1" i="0" u="none" strike="noStrike" kern="1200" dirty="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1"/>
                  </a:ext>
                </a:extLst>
              </a:tr>
              <a:tr h="540000">
                <a:tc>
                  <a:txBody>
                    <a:bodyPr/>
                    <a:lstStyle/>
                    <a:p>
                      <a:pPr algn="l" fontAlgn="ctr"/>
                      <a:r>
                        <a:rPr lang="es-ES" sz="13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l" fontAlgn="ctr">
                        <a:tabLst/>
                      </a:pPr>
                      <a:r>
                        <a:rPr lang="es-ES" sz="1300" b="1" i="1" u="none" strike="noStrike" dirty="0">
                          <a:solidFill>
                            <a:srgbClr val="000000"/>
                          </a:solidFill>
                          <a:latin typeface="Calibri" pitchFamily="34" charset="0"/>
                        </a:rPr>
                        <a:t>Administración</a:t>
                      </a:r>
                    </a:p>
                    <a:p>
                      <a:pPr marL="0" indent="0" algn="l" fontAlgn="ctr">
                        <a:tabLst/>
                      </a:pPr>
                      <a:r>
                        <a:rPr lang="es-ES" sz="1300" b="1" i="1" u="none" strike="noStrike" dirty="0">
                          <a:solidFill>
                            <a:srgbClr val="000000"/>
                          </a:solidFill>
                          <a:latin typeface="Calibri" pitchFamily="34" charset="0"/>
                        </a:rPr>
                        <a:t>Pública Central</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2"/>
                  </a:ext>
                </a:extLst>
              </a:tr>
              <a:tr h="540000">
                <a:tc>
                  <a:txBody>
                    <a:bodyPr/>
                    <a:lstStyle/>
                    <a:p>
                      <a:pPr algn="l" fontAlgn="ctr"/>
                      <a:r>
                        <a:rPr lang="es-ES" sz="13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es-ES" sz="1300" b="1" i="1" u="none" strike="noStrike" dirty="0">
                          <a:solidFill>
                            <a:srgbClr val="000000"/>
                          </a:solidFill>
                          <a:latin typeface="Calibri" pitchFamily="34" charset="0"/>
                        </a:rPr>
                        <a:t>Desconcentrados y Paraestatales </a:t>
                      </a:r>
                      <a:r>
                        <a:rPr lang="es-ES" sz="1300" b="1" i="1" u="none" strike="noStrike" baseline="30000" dirty="0">
                          <a:solidFill>
                            <a:srgbClr val="000000"/>
                          </a:solidFill>
                          <a:latin typeface="Calibri" pitchFamily="34" charset="0"/>
                        </a:rPr>
                        <a:t>1</a:t>
                      </a:r>
                      <a:r>
                        <a:rPr lang="es-ES" sz="1300" b="1" i="1" u="none" strike="noStrike" dirty="0">
                          <a:solidFill>
                            <a:srgbClr val="000000"/>
                          </a:solidFill>
                          <a:latin typeface="Calibri" pitchFamily="34" charset="0"/>
                        </a:rPr>
                        <a:t> </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a:solidFill>
                            <a:srgbClr val="000000"/>
                          </a:solidFill>
                          <a:latin typeface="Calibri" pitchFamily="34" charset="0"/>
                          <a:ea typeface="+mn-ea"/>
                          <a:cs typeface="+mn-cs"/>
                        </a:rPr>
                        <a:t>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3"/>
                  </a:ext>
                </a:extLst>
              </a:tr>
              <a:tr h="540000">
                <a:tc>
                  <a:txBody>
                    <a:bodyPr/>
                    <a:lstStyle/>
                    <a:p>
                      <a:pPr algn="l" fontAlgn="ctr"/>
                      <a:r>
                        <a:rPr lang="es-ES" sz="1300" b="1" i="0" u="none" strike="noStrike" dirty="0">
                          <a:solidFill>
                            <a:srgbClr val="000000"/>
                          </a:solidFill>
                          <a:latin typeface="Calibri" pitchFamily="34" charset="0"/>
                        </a:rPr>
                        <a:t>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l" fontAlgn="ctr"/>
                      <a:r>
                        <a:rPr lang="es-ES" sz="1300" b="1" i="1" u="none" strike="noStrike" dirty="0">
                          <a:solidFill>
                            <a:srgbClr val="000000"/>
                          </a:solidFill>
                          <a:latin typeface="Calibri" pitchFamily="34" charset="0"/>
                        </a:rPr>
                        <a:t>Delegaciones </a:t>
                      </a:r>
                    </a:p>
                    <a:p>
                      <a:pPr algn="l" fontAlgn="ctr"/>
                      <a:r>
                        <a:rPr lang="es-ES" sz="1300" b="1" i="1" u="none" strike="noStrike" dirty="0">
                          <a:solidFill>
                            <a:srgbClr val="000000"/>
                          </a:solidFill>
                          <a:latin typeface="Calibri" pitchFamily="34" charset="0"/>
                        </a:rPr>
                        <a:t>Políticas</a:t>
                      </a: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a:solidFill>
                            <a:srgbClr val="000000"/>
                          </a:solidFill>
                          <a:latin typeface="Calibri" pitchFamily="34" charset="0"/>
                          <a:ea typeface="+mn-ea"/>
                          <a:cs typeface="+mn-cs"/>
                        </a:rPr>
                        <a:t>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dirty="0">
                          <a:solidFill>
                            <a:srgbClr val="000000"/>
                          </a:solidFill>
                          <a:latin typeface="Calibri" pitchFamily="34" charset="0"/>
                          <a:ea typeface="+mn-ea"/>
                          <a:cs typeface="+mn-cs"/>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t"/>
                      <a:r>
                        <a:rPr lang="es-MX" sz="1300" b="1" i="0" u="none" strike="noStrike" kern="1200">
                          <a:solidFill>
                            <a:srgbClr val="000000"/>
                          </a:solidFill>
                          <a:latin typeface="Calibri" pitchFamily="34" charset="0"/>
                          <a:ea typeface="+mn-ea"/>
                          <a:cs typeface="+mn-cs"/>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4"/>
                  </a:ext>
                </a:extLst>
              </a:tr>
              <a:tr h="324000">
                <a:tc gridSpan="2">
                  <a:txBody>
                    <a:bodyPr/>
                    <a:lstStyle/>
                    <a:p>
                      <a:pPr algn="l" fontAlgn="ctr"/>
                      <a:r>
                        <a:rPr lang="es-ES" sz="1300" b="1" i="0" u="none" strike="noStrike" dirty="0">
                          <a:solidFill>
                            <a:srgbClr val="000000"/>
                          </a:solidFill>
                          <a:latin typeface="Calibri" pitchFamily="34" charset="0"/>
                        </a:rPr>
                        <a:t> Judicial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t"/>
                      <a:r>
                        <a:rPr lang="es-MX" sz="1300" b="1" i="0" u="none" strike="noStrike" kern="1200" dirty="0">
                          <a:solidFill>
                            <a:srgbClr val="000000"/>
                          </a:solidFill>
                          <a:latin typeface="Calibri" pitchFamily="34" charset="0"/>
                          <a:ea typeface="+mn-ea"/>
                          <a:cs typeface="+mn-cs"/>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a:solidFill>
                            <a:srgbClr val="000000"/>
                          </a:solidFill>
                          <a:latin typeface="Calibri" pitchFamily="34" charset="0"/>
                          <a:ea typeface="+mn-ea"/>
                          <a:cs typeface="+mn-cs"/>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a:solidFill>
                            <a:srgbClr val="000000"/>
                          </a:solidFill>
                          <a:latin typeface="Calibri" pitchFamily="34" charset="0"/>
                          <a:ea typeface="+mn-ea"/>
                          <a:cs typeface="+mn-cs"/>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a:solidFill>
                            <a:srgbClr val="000000"/>
                          </a:solidFill>
                          <a:latin typeface="Calibri" pitchFamily="34" charset="0"/>
                          <a:ea typeface="+mn-ea"/>
                          <a:cs typeface="+mn-cs"/>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5"/>
                  </a:ext>
                </a:extLst>
              </a:tr>
              <a:tr h="324000">
                <a:tc gridSpan="2">
                  <a:txBody>
                    <a:bodyPr/>
                    <a:lstStyle/>
                    <a:p>
                      <a:pPr algn="l" fontAlgn="ctr"/>
                      <a:r>
                        <a:rPr lang="es-ES" sz="1300" b="1" i="0" u="none" strike="noStrike" dirty="0">
                          <a:solidFill>
                            <a:srgbClr val="000000"/>
                          </a:solidFill>
                          <a:latin typeface="Calibri" pitchFamily="34" charset="0"/>
                        </a:rPr>
                        <a:t> Legislativo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t"/>
                      <a:r>
                        <a:rPr lang="es-MX" sz="1300" b="1" i="0" u="none" strike="noStrike" kern="1200">
                          <a:solidFill>
                            <a:srgbClr val="000000"/>
                          </a:solidFill>
                          <a:latin typeface="Calibri" pitchFamily="34" charset="0"/>
                          <a:ea typeface="+mn-ea"/>
                          <a:cs typeface="+mn-cs"/>
                        </a:rPr>
                        <a:t>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a:solidFill>
                            <a:srgbClr val="000000"/>
                          </a:solidFill>
                          <a:latin typeface="Calibri" pitchFamily="34" charset="0"/>
                          <a:ea typeface="+mn-ea"/>
                          <a:cs typeface="+mn-cs"/>
                        </a:rPr>
                        <a:t>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a:solidFill>
                            <a:srgbClr val="000000"/>
                          </a:solidFill>
                          <a:latin typeface="Calibri" pitchFamily="34" charset="0"/>
                          <a:ea typeface="+mn-ea"/>
                          <a:cs typeface="+mn-cs"/>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6"/>
                  </a:ext>
                </a:extLst>
              </a:tr>
              <a:tr h="324000">
                <a:tc gridSpan="2">
                  <a:txBody>
                    <a:bodyPr/>
                    <a:lstStyle/>
                    <a:p>
                      <a:pPr algn="l" fontAlgn="ctr"/>
                      <a:r>
                        <a:rPr lang="es-ES" sz="1300" b="1" i="0" u="none" strike="noStrike" dirty="0">
                          <a:solidFill>
                            <a:srgbClr val="000000"/>
                          </a:solidFill>
                          <a:latin typeface="Calibri" pitchFamily="34" charset="0"/>
                        </a:rPr>
                        <a:t> Autónomo</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ES"/>
                    </a:p>
                  </a:txBody>
                  <a:tcPr/>
                </a:tc>
                <a:tc>
                  <a:txBody>
                    <a:bodyPr/>
                    <a:lstStyle/>
                    <a:p>
                      <a:pPr algn="ctr" fontAlgn="t"/>
                      <a:r>
                        <a:rPr lang="es-MX" sz="1300" b="1" i="0" u="none" strike="noStrike" kern="1200">
                          <a:solidFill>
                            <a:srgbClr val="000000"/>
                          </a:solidFill>
                          <a:latin typeface="Calibri" pitchFamily="34" charset="0"/>
                          <a:ea typeface="+mn-ea"/>
                          <a:cs typeface="+mn-cs"/>
                        </a:rPr>
                        <a:t>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a:solidFill>
                            <a:srgbClr val="000000"/>
                          </a:solidFill>
                          <a:latin typeface="Calibri" pitchFamily="34" charset="0"/>
                          <a:ea typeface="+mn-ea"/>
                          <a:cs typeface="+mn-cs"/>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a:solidFill>
                            <a:srgbClr val="000000"/>
                          </a:solidFill>
                          <a:latin typeface="Calibri" pitchFamily="34" charset="0"/>
                          <a:ea typeface="+mn-ea"/>
                          <a:cs typeface="+mn-cs"/>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7"/>
                  </a:ext>
                </a:extLst>
              </a:tr>
              <a:tr h="540000">
                <a:tc gridSpan="2">
                  <a:txBody>
                    <a:bodyPr/>
                    <a:lstStyle/>
                    <a:p>
                      <a:pPr marL="0" algn="l" rtl="0" eaLnBrk="1" fontAlgn="b" latinLnBrk="0" hangingPunct="1"/>
                      <a:r>
                        <a:rPr kumimoji="0" lang="es-ES" sz="1300" b="1" i="0" u="none" strike="noStrike" kern="1200" dirty="0">
                          <a:solidFill>
                            <a:srgbClr val="000000"/>
                          </a:solidFill>
                          <a:latin typeface="Calibri" pitchFamily="34" charset="0"/>
                          <a:ea typeface="+mn-ea"/>
                          <a:cs typeface="+mn-cs"/>
                        </a:rPr>
                        <a:t> Partidos</a:t>
                      </a:r>
                      <a:r>
                        <a:rPr kumimoji="0" lang="es-ES" sz="1300" b="1" i="0" u="none" strike="noStrike" kern="1200" baseline="0" dirty="0">
                          <a:solidFill>
                            <a:srgbClr val="000000"/>
                          </a:solidFill>
                          <a:latin typeface="Calibri" pitchFamily="34" charset="0"/>
                          <a:ea typeface="+mn-ea"/>
                          <a:cs typeface="+mn-cs"/>
                        </a:rPr>
                        <a:t> Políticos en el</a:t>
                      </a:r>
                    </a:p>
                    <a:p>
                      <a:pPr marL="0" algn="l" rtl="0" eaLnBrk="1" fontAlgn="b" latinLnBrk="0" hangingPunct="1"/>
                      <a:r>
                        <a:rPr kumimoji="0" lang="es-ES" sz="1300" b="1" i="0" u="none" strike="noStrike" kern="1200" baseline="0" dirty="0">
                          <a:solidFill>
                            <a:srgbClr val="000000"/>
                          </a:solidFill>
                          <a:latin typeface="Calibri" pitchFamily="34" charset="0"/>
                          <a:ea typeface="+mn-ea"/>
                          <a:cs typeface="+mn-cs"/>
                        </a:rPr>
                        <a:t> Distrito Federal</a:t>
                      </a:r>
                      <a:endParaRPr kumimoji="0" lang="es-ES" sz="1300" b="1" i="0" u="none" strike="noStrike" kern="1200" dirty="0">
                        <a:solidFill>
                          <a:srgbClr val="000000"/>
                        </a:solidFill>
                        <a:latin typeface="Calibri" pitchFamily="34" charset="0"/>
                        <a:ea typeface="+mn-ea"/>
                        <a:cs typeface="+mn-cs"/>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MX"/>
                    </a:p>
                  </a:txBody>
                  <a:tcPr/>
                </a:tc>
                <a:tc>
                  <a:txBody>
                    <a:bodyPr/>
                    <a:lstStyle/>
                    <a:p>
                      <a:pPr algn="ctr" fontAlgn="t"/>
                      <a:r>
                        <a:rPr lang="es-MX" sz="1300" b="1" i="0" u="none" strike="noStrike" kern="1200">
                          <a:solidFill>
                            <a:srgbClr val="000000"/>
                          </a:solidFill>
                          <a:latin typeface="Calibri" pitchFamily="34" charset="0"/>
                          <a:ea typeface="+mn-ea"/>
                          <a:cs typeface="+mn-cs"/>
                        </a:rPr>
                        <a:t>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a:solidFill>
                            <a:srgbClr val="000000"/>
                          </a:solidFill>
                          <a:latin typeface="Calibri" pitchFamily="34" charset="0"/>
                          <a:ea typeface="+mn-ea"/>
                          <a:cs typeface="+mn-cs"/>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a:solidFill>
                            <a:srgbClr val="000000"/>
                          </a:solidFill>
                          <a:latin typeface="Calibri" pitchFamily="34" charset="0"/>
                          <a:ea typeface="+mn-ea"/>
                          <a:cs typeface="+mn-cs"/>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8"/>
                  </a:ext>
                </a:extLst>
              </a:tr>
              <a:tr h="324000">
                <a:tc gridSpan="2">
                  <a:txBody>
                    <a:bodyPr/>
                    <a:lstStyle/>
                    <a:p>
                      <a:pPr marL="0" algn="l" rtl="0" eaLnBrk="1" fontAlgn="b" latinLnBrk="0" hangingPunct="1"/>
                      <a:r>
                        <a:rPr kumimoji="0" lang="es-ES" sz="1300" b="1" i="0" u="none" strike="noStrike" kern="1200" dirty="0" smtClean="0">
                          <a:solidFill>
                            <a:srgbClr val="000000"/>
                          </a:solidFill>
                          <a:latin typeface="Calibri" pitchFamily="34" charset="0"/>
                          <a:ea typeface="+mn-ea"/>
                          <a:cs typeface="+mn-cs"/>
                        </a:rPr>
                        <a:t> Otro </a:t>
                      </a:r>
                      <a:r>
                        <a:rPr kumimoji="0" lang="es-ES" sz="1300" b="1" i="0" u="none" strike="noStrike" kern="1200" dirty="0">
                          <a:solidFill>
                            <a:srgbClr val="000000"/>
                          </a:solidFill>
                          <a:latin typeface="Calibri" pitchFamily="34" charset="0"/>
                          <a:ea typeface="+mn-ea"/>
                          <a:cs typeface="+mn-cs"/>
                        </a:rPr>
                        <a:t>tipo de </a:t>
                      </a:r>
                      <a:r>
                        <a:rPr kumimoji="0" lang="es-ES" sz="1300" b="1" i="0" u="none" strike="noStrike" kern="1200" dirty="0" smtClean="0">
                          <a:solidFill>
                            <a:srgbClr val="000000"/>
                          </a:solidFill>
                          <a:latin typeface="Calibri" pitchFamily="34" charset="0"/>
                          <a:ea typeface="+mn-ea"/>
                          <a:cs typeface="+mn-cs"/>
                        </a:rPr>
                        <a:t>Sujeto</a:t>
                      </a:r>
                      <a:endParaRPr kumimoji="0" lang="es-ES" sz="1300" b="1" i="0" u="none" strike="noStrike" kern="1200" dirty="0">
                        <a:solidFill>
                          <a:srgbClr val="000000"/>
                        </a:solidFill>
                        <a:latin typeface="Calibri" pitchFamily="34" charset="0"/>
                        <a:ea typeface="+mn-ea"/>
                        <a:cs typeface="+mn-cs"/>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hMerge="1">
                  <a:txBody>
                    <a:bodyPr/>
                    <a:lstStyle/>
                    <a:p>
                      <a:endParaRPr lang="es-MX"/>
                    </a:p>
                  </a:txBody>
                  <a:tcPr/>
                </a:tc>
                <a:tc>
                  <a:txBody>
                    <a:bodyPr/>
                    <a:lstStyle/>
                    <a:p>
                      <a:pPr algn="ctr" fontAlgn="t"/>
                      <a:r>
                        <a:rPr lang="es-MX" sz="1300" b="1" i="0" u="none" strike="noStrike" kern="1200" dirty="0">
                          <a:solidFill>
                            <a:srgbClr val="000000"/>
                          </a:solidFill>
                          <a:latin typeface="Calibri" pitchFamily="34" charset="0"/>
                          <a:ea typeface="+mn-ea"/>
                          <a:cs typeface="+mn-cs"/>
                        </a:rPr>
                        <a:t> </a:t>
                      </a:r>
                      <a:r>
                        <a:rPr lang="es-MX" sz="1300" b="1" i="0" u="none" strike="noStrike" kern="1200" dirty="0" smtClean="0">
                          <a:solidFill>
                            <a:srgbClr val="000000"/>
                          </a:solidFill>
                          <a:latin typeface="Calibri" pitchFamily="34" charset="0"/>
                          <a:ea typeface="+mn-ea"/>
                          <a:cs typeface="+mn-cs"/>
                        </a:rPr>
                        <a:t>-</a:t>
                      </a:r>
                      <a:endParaRPr lang="es-MX" sz="13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smtClean="0">
                          <a:solidFill>
                            <a:srgbClr val="000000"/>
                          </a:solidFill>
                          <a:latin typeface="Calibri" pitchFamily="34" charset="0"/>
                          <a:ea typeface="+mn-ea"/>
                          <a:cs typeface="+mn-cs"/>
                        </a:rPr>
                        <a:t>-</a:t>
                      </a:r>
                      <a:r>
                        <a:rPr lang="es-MX" sz="1300" b="1" i="0" u="none" strike="noStrike" kern="1200" dirty="0">
                          <a:solidFill>
                            <a:srgbClr val="000000"/>
                          </a:solidFill>
                          <a:latin typeface="Calibri" pitchFamily="34" charset="0"/>
                          <a:ea typeface="+mn-ea"/>
                          <a:cs typeface="+mn-cs"/>
                        </a:rPr>
                        <a:t> </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 </a:t>
                      </a:r>
                      <a:r>
                        <a:rPr lang="es-MX" sz="1300" b="1" i="0" u="none" strike="noStrike" kern="1200" dirty="0" smtClean="0">
                          <a:solidFill>
                            <a:srgbClr val="000000"/>
                          </a:solidFill>
                          <a:latin typeface="Calibri" pitchFamily="34" charset="0"/>
                          <a:ea typeface="+mn-ea"/>
                          <a:cs typeface="+mn-cs"/>
                        </a:rPr>
                        <a:t>-</a:t>
                      </a:r>
                      <a:endParaRPr lang="es-MX" sz="13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 </a:t>
                      </a:r>
                      <a:r>
                        <a:rPr lang="es-MX" sz="1300" b="1" i="0" u="none" strike="noStrike" kern="1200" dirty="0" smtClean="0">
                          <a:solidFill>
                            <a:srgbClr val="000000"/>
                          </a:solidFill>
                          <a:latin typeface="Calibri" pitchFamily="34" charset="0"/>
                          <a:ea typeface="+mn-ea"/>
                          <a:cs typeface="+mn-cs"/>
                        </a:rPr>
                        <a:t>-</a:t>
                      </a:r>
                      <a:endParaRPr lang="es-MX" sz="1300" b="1" i="0" u="none" strike="noStrike" kern="1200" dirty="0">
                        <a:solidFill>
                          <a:srgbClr val="000000"/>
                        </a:solidFill>
                        <a:latin typeface="Calibri" pitchFamily="34" charset="0"/>
                        <a:ea typeface="+mn-ea"/>
                        <a:cs typeface="+mn-cs"/>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smtClean="0">
                          <a:solidFill>
                            <a:srgbClr val="000000"/>
                          </a:solidFill>
                          <a:latin typeface="Calibri" pitchFamily="34" charset="0"/>
                          <a:ea typeface="+mn-ea"/>
                          <a:cs typeface="+mn-cs"/>
                        </a:rPr>
                        <a:t>-</a:t>
                      </a:r>
                      <a:r>
                        <a:rPr lang="es-MX" sz="1300" b="1" i="0" u="none" strike="noStrike" kern="1200" dirty="0">
                          <a:solidFill>
                            <a:srgbClr val="000000"/>
                          </a:solidFill>
                          <a:latin typeface="Calibri" pitchFamily="34" charset="0"/>
                          <a:ea typeface="+mn-ea"/>
                          <a:cs typeface="+mn-cs"/>
                        </a:rPr>
                        <a:t> </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tc>
                  <a:txBody>
                    <a:bodyPr/>
                    <a:lstStyle/>
                    <a:p>
                      <a:pPr algn="ctr" fontAlgn="t"/>
                      <a:r>
                        <a:rPr lang="es-MX" sz="1300" b="1" i="0" u="none" strike="noStrike" kern="1200" dirty="0">
                          <a:solidFill>
                            <a:srgbClr val="000000"/>
                          </a:solidFill>
                          <a:latin typeface="Calibri" pitchFamily="34" charset="0"/>
                          <a:ea typeface="+mn-ea"/>
                          <a:cs typeface="+mn-cs"/>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0196"/>
                      </a:srgbClr>
                    </a:solidFill>
                  </a:tcPr>
                </a:tc>
                <a:extLst>
                  <a:ext uri="{0D108BD9-81ED-4DB2-BD59-A6C34878D82A}">
                    <a16:rowId xmlns:a16="http://schemas.microsoft.com/office/drawing/2014/main" xmlns="" val="10009"/>
                  </a:ext>
                </a:extLst>
              </a:tr>
              <a:tr h="324000">
                <a:tc gridSpan="2">
                  <a:txBody>
                    <a:bodyPr/>
                    <a:lstStyle/>
                    <a:p>
                      <a:pPr algn="l" fontAlgn="ctr"/>
                      <a:r>
                        <a:rPr lang="es-ES" sz="1300" b="1" i="0" u="none" strike="noStrike" dirty="0">
                          <a:solidFill>
                            <a:schemeClr val="bg1"/>
                          </a:solidFill>
                          <a:latin typeface="Calibri" pitchFamily="34" charset="0"/>
                        </a:rPr>
                        <a:t> Total </a:t>
                      </a: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hMerge="1">
                  <a:txBody>
                    <a:bodyPr/>
                    <a:lstStyle/>
                    <a:p>
                      <a:endParaRPr lang="es-ES"/>
                    </a:p>
                  </a:txBody>
                  <a:tcPr/>
                </a:tc>
                <a:tc>
                  <a:txBody>
                    <a:bodyPr/>
                    <a:lstStyle/>
                    <a:p>
                      <a:pPr algn="ctr" fontAlgn="b"/>
                      <a:r>
                        <a:rPr lang="es-MX" sz="1300" b="1" i="0" u="none" strike="noStrike" dirty="0" smtClean="0">
                          <a:solidFill>
                            <a:schemeClr val="bg1"/>
                          </a:solidFill>
                          <a:effectLst/>
                          <a:latin typeface="Calibri" panose="020F0502020204030204" pitchFamily="34" charset="0"/>
                        </a:rPr>
                        <a:t>2.9</a:t>
                      </a:r>
                      <a:endParaRPr lang="es-MX" sz="13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300" b="1" i="0" u="none" strike="noStrike" dirty="0" smtClean="0">
                          <a:solidFill>
                            <a:schemeClr val="bg1"/>
                          </a:solidFill>
                          <a:effectLst/>
                          <a:latin typeface="Calibri" panose="020F0502020204030204" pitchFamily="34" charset="0"/>
                        </a:rPr>
                        <a:t>2.9</a:t>
                      </a:r>
                      <a:endParaRPr lang="es-MX" sz="13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300" b="1" i="0" u="none" strike="noStrike" dirty="0" smtClean="0">
                          <a:solidFill>
                            <a:srgbClr val="FFFFFF"/>
                          </a:solidFill>
                          <a:latin typeface="Calibri" pitchFamily="34" charset="0"/>
                        </a:rPr>
                        <a:t>2.9</a:t>
                      </a:r>
                      <a:endParaRPr lang="es-ES" sz="13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300" b="1" i="0" u="none" strike="noStrike" kern="1200" dirty="0" smtClean="0">
                          <a:solidFill>
                            <a:srgbClr val="FFFFFF"/>
                          </a:solidFill>
                          <a:latin typeface="Calibri" pitchFamily="34" charset="0"/>
                          <a:ea typeface="+mn-ea"/>
                          <a:cs typeface="+mn-cs"/>
                        </a:rPr>
                        <a:t>2.9</a:t>
                      </a:r>
                      <a:endParaRPr kumimoji="0" lang="es-MX" sz="1300" b="1" i="0" u="none" strike="noStrike" kern="1200" dirty="0">
                        <a:solidFill>
                          <a:srgbClr val="FFFFFF"/>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300" b="1" i="0" u="none" strike="noStrike" kern="1200" dirty="0" smtClean="0">
                          <a:solidFill>
                            <a:srgbClr val="FFFFFF"/>
                          </a:solidFill>
                          <a:latin typeface="Calibri" pitchFamily="34" charset="0"/>
                          <a:ea typeface="+mn-ea"/>
                          <a:cs typeface="+mn-cs"/>
                        </a:rPr>
                        <a:t>2.9</a:t>
                      </a:r>
                      <a:endParaRPr kumimoji="0" lang="es-MX" sz="1300" b="1" i="0" u="none" strike="noStrike" kern="1200" dirty="0">
                        <a:solidFill>
                          <a:srgbClr val="FFFFFF"/>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300" b="1" i="0" u="none" strike="noStrike" kern="1200" dirty="0" smtClean="0">
                          <a:solidFill>
                            <a:srgbClr val="FFFFFF"/>
                          </a:solidFill>
                          <a:latin typeface="Calibri" pitchFamily="34" charset="0"/>
                          <a:ea typeface="+mn-ea"/>
                          <a:cs typeface="+mn-cs"/>
                        </a:rPr>
                        <a:t>2.9</a:t>
                      </a:r>
                      <a:endParaRPr kumimoji="0" lang="es-MX" sz="1300" b="1" i="0" u="none" strike="noStrike" kern="1200" dirty="0">
                        <a:solidFill>
                          <a:srgbClr val="FFFFFF"/>
                        </a:solidFill>
                        <a:latin typeface="Calibri"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236420727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Rectángulo"/>
          <p:cNvSpPr/>
          <p:nvPr/>
        </p:nvSpPr>
        <p:spPr>
          <a:xfrm>
            <a:off x="1004862" y="2006418"/>
            <a:ext cx="7139038" cy="2400657"/>
          </a:xfrm>
          <a:prstGeom prst="rect">
            <a:avLst/>
          </a:prstGeom>
        </p:spPr>
        <p:txBody>
          <a:bodyPr wrap="square" anchor="ctr">
            <a:spAutoFit/>
          </a:bodyPr>
          <a:lstStyle/>
          <a:p>
            <a:pPr algn="ctr"/>
            <a:r>
              <a:rPr lang="es-MX" sz="3600" b="1" dirty="0" smtClean="0">
                <a:latin typeface="Calibri" pitchFamily="34" charset="0"/>
              </a:rPr>
              <a:t>3. Perfil sociodemográfico de los solicitantes</a:t>
            </a:r>
          </a:p>
          <a:p>
            <a:pPr algn="ctr"/>
            <a:endParaRPr lang="es-MX" sz="3600" b="1" dirty="0" smtClean="0">
              <a:latin typeface="Calibri" pitchFamily="34" charset="0"/>
            </a:endParaRPr>
          </a:p>
          <a:p>
            <a:pPr algn="just"/>
            <a:r>
              <a:rPr lang="es-MX" sz="1400" b="1" i="1" dirty="0" smtClean="0">
                <a:latin typeface="Calibri" pitchFamily="34" charset="0"/>
              </a:rPr>
              <a:t>La información relativa al perfil del solicitante no corresponde con el total de solicitudes recibidas debido a que se trata de información proporcionada de manera opcional por el solicitante</a:t>
            </a:r>
            <a:endParaRPr lang="es-ES" sz="1400" dirty="0">
              <a:latin typeface="Calibri" pitchFamily="34" charset="0"/>
            </a:endParaRPr>
          </a:p>
        </p:txBody>
      </p:sp>
    </p:spTree>
    <p:extLst>
      <p:ext uri="{BB962C8B-B14F-4D97-AF65-F5344CB8AC3E}">
        <p14:creationId xmlns:p14="http://schemas.microsoft.com/office/powerpoint/2010/main" val="93225915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64</a:t>
            </a:fld>
            <a:endParaRPr lang="es-MX" dirty="0"/>
          </a:p>
        </p:txBody>
      </p:sp>
      <p:graphicFrame>
        <p:nvGraphicFramePr>
          <p:cNvPr id="4" name="Gráfico 3"/>
          <p:cNvGraphicFramePr/>
          <p:nvPr>
            <p:extLst>
              <p:ext uri="{D42A27DB-BD31-4B8C-83A1-F6EECF244321}">
                <p14:modId xmlns:p14="http://schemas.microsoft.com/office/powerpoint/2010/main" val="3673825643"/>
              </p:ext>
            </p:extLst>
          </p:nvPr>
        </p:nvGraphicFramePr>
        <p:xfrm>
          <a:off x="179512" y="1700808"/>
          <a:ext cx="8784976" cy="4608512"/>
        </p:xfrm>
        <a:graphic>
          <a:graphicData uri="http://schemas.openxmlformats.org/drawingml/2006/chart">
            <c:chart xmlns:c="http://schemas.openxmlformats.org/drawingml/2006/chart" xmlns:r="http://schemas.openxmlformats.org/officeDocument/2006/relationships" r:id="rId2"/>
          </a:graphicData>
        </a:graphic>
      </p:graphicFrame>
      <p:sp>
        <p:nvSpPr>
          <p:cNvPr id="5" name="9 CuadroTexto"/>
          <p:cNvSpPr txBox="1"/>
          <p:nvPr/>
        </p:nvSpPr>
        <p:spPr>
          <a:xfrm>
            <a:off x="1236932" y="1279793"/>
            <a:ext cx="6621216" cy="276999"/>
          </a:xfrm>
          <a:prstGeom prst="rect">
            <a:avLst/>
          </a:prstGeom>
          <a:noFill/>
        </p:spPr>
        <p:txBody>
          <a:bodyPr wrap="square" rtlCol="0">
            <a:spAutoFit/>
          </a:bodyPr>
          <a:ls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s-MX" sz="1200" b="1" u="sng" dirty="0">
                <a:latin typeface="Calibri" pitchFamily="34" charset="0"/>
              </a:rPr>
              <a:t>Género</a:t>
            </a:r>
            <a:endParaRPr lang="es-ES" sz="1200" b="1" u="sng" dirty="0">
              <a:latin typeface="Calibri" pitchFamily="34" charset="0"/>
            </a:endParaRPr>
          </a:p>
        </p:txBody>
      </p:sp>
      <p:sp>
        <p:nvSpPr>
          <p:cNvPr id="7" name="1 CuadroTexto"/>
          <p:cNvSpPr txBox="1"/>
          <p:nvPr/>
        </p:nvSpPr>
        <p:spPr>
          <a:xfrm>
            <a:off x="76169" y="41564"/>
            <a:ext cx="7952215" cy="904009"/>
          </a:xfrm>
          <a:prstGeom prst="rect">
            <a:avLst/>
          </a:prstGeom>
          <a:noFill/>
        </p:spPr>
        <p:txBody>
          <a:bodyPr wrap="square" rtlCol="0" anchor="ctr">
            <a:noAutofit/>
          </a:bodyPr>
          <a:lstStyle/>
          <a:p>
            <a:pPr algn="ctr"/>
            <a:r>
              <a:rPr lang="es-MX" b="1" dirty="0" smtClean="0">
                <a:solidFill>
                  <a:schemeClr val="bg1"/>
                </a:solidFill>
                <a:latin typeface="+mn-lt"/>
              </a:rPr>
              <a:t>Sociodemográficos</a:t>
            </a:r>
          </a:p>
          <a:p>
            <a:pPr algn="ctr"/>
            <a:r>
              <a:rPr lang="es-ES" sz="1400" b="1" i="1" dirty="0">
                <a:solidFill>
                  <a:schemeClr val="bg1"/>
                </a:solidFill>
                <a:latin typeface="+mn-lt"/>
              </a:rPr>
              <a:t>2007 a </a:t>
            </a:r>
            <a:r>
              <a:rPr lang="es-ES" sz="1400" b="1" i="1" dirty="0">
                <a:solidFill>
                  <a:schemeClr val="bg1"/>
                </a:solidFill>
                <a:latin typeface="Calibri" pitchFamily="34" charset="0"/>
              </a:rPr>
              <a:t>Enero-Septiembre</a:t>
            </a:r>
            <a:r>
              <a:rPr lang="es-ES" sz="1400" b="1" i="1" dirty="0" smtClean="0">
                <a:solidFill>
                  <a:schemeClr val="bg1"/>
                </a:solidFill>
                <a:latin typeface="+mn-lt"/>
              </a:rPr>
              <a:t> </a:t>
            </a:r>
            <a:r>
              <a:rPr lang="es-ES" sz="1400" b="1" i="1" dirty="0">
                <a:solidFill>
                  <a:schemeClr val="bg1"/>
                </a:solidFill>
                <a:latin typeface="+mn-lt"/>
              </a:rPr>
              <a:t>de </a:t>
            </a:r>
            <a:r>
              <a:rPr lang="es-ES" sz="1400" b="1" i="1" dirty="0" smtClean="0">
                <a:solidFill>
                  <a:schemeClr val="bg1"/>
                </a:solidFill>
                <a:latin typeface="+mn-lt"/>
              </a:rPr>
              <a:t>2017</a:t>
            </a:r>
            <a:endParaRPr lang="es-ES" sz="1400" b="1" i="1" dirty="0">
              <a:solidFill>
                <a:schemeClr val="bg1"/>
              </a:solidFill>
              <a:latin typeface="+mn-lt"/>
            </a:endParaRPr>
          </a:p>
        </p:txBody>
      </p:sp>
    </p:spTree>
    <p:extLst>
      <p:ext uri="{BB962C8B-B14F-4D97-AF65-F5344CB8AC3E}">
        <p14:creationId xmlns:p14="http://schemas.microsoft.com/office/powerpoint/2010/main" val="298804815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65</a:t>
            </a:fld>
            <a:endParaRPr lang="es-MX" dirty="0"/>
          </a:p>
        </p:txBody>
      </p:sp>
      <p:graphicFrame>
        <p:nvGraphicFramePr>
          <p:cNvPr id="4" name="1 Tabla"/>
          <p:cNvGraphicFramePr>
            <a:graphicFrameLocks noGrp="1"/>
          </p:cNvGraphicFramePr>
          <p:nvPr>
            <p:extLst>
              <p:ext uri="{D42A27DB-BD31-4B8C-83A1-F6EECF244321}">
                <p14:modId xmlns:p14="http://schemas.microsoft.com/office/powerpoint/2010/main" val="2228127953"/>
              </p:ext>
            </p:extLst>
          </p:nvPr>
        </p:nvGraphicFramePr>
        <p:xfrm>
          <a:off x="353780" y="1582362"/>
          <a:ext cx="8460000" cy="4464000"/>
        </p:xfrm>
        <a:graphic>
          <a:graphicData uri="http://schemas.openxmlformats.org/drawingml/2006/table">
            <a:tbl>
              <a:tblPr>
                <a:tableStyleId>{5C22544A-7EE6-4342-B048-85BDC9FD1C3A}</a:tableStyleId>
              </a:tblPr>
              <a:tblGrid>
                <a:gridCol w="1080000">
                  <a:extLst>
                    <a:ext uri="{9D8B030D-6E8A-4147-A177-3AD203B41FA5}">
                      <a16:colId xmlns:a16="http://schemas.microsoft.com/office/drawing/2014/main" xmlns="" val="20000"/>
                    </a:ext>
                  </a:extLst>
                </a:gridCol>
                <a:gridCol w="648000">
                  <a:extLst>
                    <a:ext uri="{9D8B030D-6E8A-4147-A177-3AD203B41FA5}">
                      <a16:colId xmlns:a16="http://schemas.microsoft.com/office/drawing/2014/main" xmlns="" val="20001"/>
                    </a:ext>
                  </a:extLst>
                </a:gridCol>
                <a:gridCol w="648000">
                  <a:extLst>
                    <a:ext uri="{9D8B030D-6E8A-4147-A177-3AD203B41FA5}">
                      <a16:colId xmlns:a16="http://schemas.microsoft.com/office/drawing/2014/main" xmlns="" val="20002"/>
                    </a:ext>
                  </a:extLst>
                </a:gridCol>
                <a:gridCol w="648000">
                  <a:extLst>
                    <a:ext uri="{9D8B030D-6E8A-4147-A177-3AD203B41FA5}">
                      <a16:colId xmlns:a16="http://schemas.microsoft.com/office/drawing/2014/main" xmlns="" val="20003"/>
                    </a:ext>
                  </a:extLst>
                </a:gridCol>
                <a:gridCol w="648000">
                  <a:extLst>
                    <a:ext uri="{9D8B030D-6E8A-4147-A177-3AD203B41FA5}">
                      <a16:colId xmlns:a16="http://schemas.microsoft.com/office/drawing/2014/main" xmlns="" val="20004"/>
                    </a:ext>
                  </a:extLst>
                </a:gridCol>
                <a:gridCol w="648000">
                  <a:extLst>
                    <a:ext uri="{9D8B030D-6E8A-4147-A177-3AD203B41FA5}">
                      <a16:colId xmlns:a16="http://schemas.microsoft.com/office/drawing/2014/main" xmlns="" val="20005"/>
                    </a:ext>
                  </a:extLst>
                </a:gridCol>
                <a:gridCol w="648000">
                  <a:extLst>
                    <a:ext uri="{9D8B030D-6E8A-4147-A177-3AD203B41FA5}">
                      <a16:colId xmlns:a16="http://schemas.microsoft.com/office/drawing/2014/main" xmlns="" val="20006"/>
                    </a:ext>
                  </a:extLst>
                </a:gridCol>
                <a:gridCol w="648000">
                  <a:extLst>
                    <a:ext uri="{9D8B030D-6E8A-4147-A177-3AD203B41FA5}">
                      <a16:colId xmlns:a16="http://schemas.microsoft.com/office/drawing/2014/main" xmlns="" val="20007"/>
                    </a:ext>
                  </a:extLst>
                </a:gridCol>
                <a:gridCol w="648000">
                  <a:extLst>
                    <a:ext uri="{9D8B030D-6E8A-4147-A177-3AD203B41FA5}">
                      <a16:colId xmlns:a16="http://schemas.microsoft.com/office/drawing/2014/main" xmlns="" val="20008"/>
                    </a:ext>
                  </a:extLst>
                </a:gridCol>
                <a:gridCol w="648000">
                  <a:extLst>
                    <a:ext uri="{9D8B030D-6E8A-4147-A177-3AD203B41FA5}">
                      <a16:colId xmlns:a16="http://schemas.microsoft.com/office/drawing/2014/main" xmlns="" val="20009"/>
                    </a:ext>
                  </a:extLst>
                </a:gridCol>
                <a:gridCol w="648000"/>
                <a:gridCol w="900000">
                  <a:extLst>
                    <a:ext uri="{9D8B030D-6E8A-4147-A177-3AD203B41FA5}">
                      <a16:colId xmlns:a16="http://schemas.microsoft.com/office/drawing/2014/main" xmlns="" val="194952316"/>
                    </a:ext>
                  </a:extLst>
                </a:gridCol>
              </a:tblGrid>
              <a:tr h="396000">
                <a:tc rowSpan="2">
                  <a:txBody>
                    <a:bodyPr/>
                    <a:lstStyle/>
                    <a:p>
                      <a:pPr algn="ctr" rtl="0" fontAlgn="ctr"/>
                      <a:r>
                        <a:rPr lang="es-MX" sz="1100" b="1" u="none" strike="noStrike" dirty="0">
                          <a:solidFill>
                            <a:schemeClr val="bg1"/>
                          </a:solidFill>
                          <a:effectLst/>
                          <a:latin typeface="Calibri" pitchFamily="34" charset="0"/>
                          <a:cs typeface="Calibri" pitchFamily="34" charset="0"/>
                        </a:rPr>
                        <a:t>Grupos de edad</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gridSpan="11">
                  <a:txBody>
                    <a:bodyPr/>
                    <a:lstStyle/>
                    <a:p>
                      <a:pPr algn="ctr" rtl="0" fontAlgn="ctr"/>
                      <a:r>
                        <a:rPr lang="es-MX" sz="1100" b="1" u="none" strike="noStrike" dirty="0">
                          <a:solidFill>
                            <a:schemeClr val="bg1"/>
                          </a:solidFill>
                          <a:effectLst/>
                          <a:latin typeface="Calibri" pitchFamily="34" charset="0"/>
                          <a:cs typeface="Calibri" pitchFamily="34" charset="0"/>
                        </a:rPr>
                        <a:t>Solicitantes</a:t>
                      </a: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rtl="0" fontAlgn="ct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rtl="0" fontAlgn="ct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rtl="0" fontAlgn="ct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hMerge="1">
                  <a:txBody>
                    <a:bodyPr/>
                    <a:lstStyle/>
                    <a:p>
                      <a:pPr algn="ctr" rtl="0" fontAlgn="ctr"/>
                      <a:endParaRPr lang="es-ES" sz="12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extLst>
                  <a:ext uri="{0D108BD9-81ED-4DB2-BD59-A6C34878D82A}">
                    <a16:rowId xmlns:a16="http://schemas.microsoft.com/office/drawing/2014/main" xmlns="" val="10000"/>
                  </a:ext>
                </a:extLst>
              </a:tr>
              <a:tr h="396000">
                <a:tc vMerge="1">
                  <a:txBody>
                    <a:bodyPr/>
                    <a:lstStyle/>
                    <a:p>
                      <a:endParaRPr lang="es-MX"/>
                    </a:p>
                  </a:txBody>
                  <a:tcPr/>
                </a:tc>
                <a:tc>
                  <a:txBody>
                    <a:bodyPr/>
                    <a:lstStyle/>
                    <a:p>
                      <a:pPr algn="ctr" rtl="0" fontAlgn="ctr"/>
                      <a:r>
                        <a:rPr lang="es-MX" sz="1100" b="1" u="none" strike="noStrike" dirty="0">
                          <a:solidFill>
                            <a:schemeClr val="bg1"/>
                          </a:solidFill>
                          <a:effectLst/>
                          <a:latin typeface="Calibri" pitchFamily="34" charset="0"/>
                          <a:cs typeface="Calibri" pitchFamily="34" charset="0"/>
                        </a:rPr>
                        <a:t>2007</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s-MX" sz="1100" b="1" u="none" strike="noStrike" dirty="0">
                          <a:solidFill>
                            <a:schemeClr val="bg1"/>
                          </a:solidFill>
                          <a:effectLst/>
                          <a:latin typeface="Calibri" pitchFamily="34" charset="0"/>
                          <a:cs typeface="Calibri" pitchFamily="34" charset="0"/>
                        </a:rPr>
                        <a:t>2008</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s-MX" sz="1100" b="1" u="none" strike="noStrike" dirty="0">
                          <a:solidFill>
                            <a:schemeClr val="bg1"/>
                          </a:solidFill>
                          <a:effectLst/>
                          <a:latin typeface="Calibri" pitchFamily="34" charset="0"/>
                          <a:cs typeface="Calibri" pitchFamily="34" charset="0"/>
                        </a:rPr>
                        <a:t>2009</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s-MX" sz="1100" b="1" u="none" strike="noStrike" dirty="0">
                          <a:solidFill>
                            <a:schemeClr val="bg1"/>
                          </a:solidFill>
                          <a:effectLst/>
                          <a:latin typeface="Calibri" pitchFamily="34" charset="0"/>
                          <a:cs typeface="Calibri" pitchFamily="34" charset="0"/>
                        </a:rPr>
                        <a:t>2010</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2011</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2012</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1100" b="1" i="0" u="none" strike="noStrike" dirty="0">
                          <a:solidFill>
                            <a:srgbClr val="FFFFFF"/>
                          </a:solidFill>
                          <a:latin typeface="Calibri" pitchFamily="34" charset="0"/>
                          <a:cs typeface="Calibri" pitchFamily="34" charset="0"/>
                        </a:rPr>
                        <a:t>2013</a:t>
                      </a: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2014</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2015</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cs typeface="Calibri" pitchFamily="34" charset="0"/>
                        </a:rPr>
                        <a:t>2016</a:t>
                      </a: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cs typeface="Calibri" pitchFamily="34" charset="0"/>
                        </a:rPr>
                        <a:t>Ene-Sep’17</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01"/>
                  </a:ext>
                </a:extLst>
              </a:tr>
              <a:tr h="396000">
                <a:tc>
                  <a:txBody>
                    <a:bodyPr/>
                    <a:lstStyle/>
                    <a:p>
                      <a:pPr algn="l" fontAlgn="ctr"/>
                      <a:r>
                        <a:rPr lang="es-MX" sz="1100" b="1" i="0" u="none" strike="noStrike" dirty="0">
                          <a:solidFill>
                            <a:srgbClr val="000000"/>
                          </a:solidFill>
                          <a:effectLst/>
                          <a:latin typeface="Calibri" panose="020F0502020204030204" pitchFamily="34" charset="0"/>
                        </a:rPr>
                        <a:t>Hasta 19 años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358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431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389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Calibri" panose="020F0502020204030204" pitchFamily="34" charset="0"/>
                        </a:rPr>
                        <a:t>281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304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2"/>
                  </a:ext>
                </a:extLst>
              </a:tr>
              <a:tr h="396000">
                <a:tc>
                  <a:txBody>
                    <a:bodyPr/>
                    <a:lstStyle/>
                    <a:p>
                      <a:pPr algn="l" fontAlgn="ctr"/>
                      <a:r>
                        <a:rPr lang="es-MX" sz="1100" b="1" i="0" u="none" strike="noStrike" dirty="0">
                          <a:solidFill>
                            <a:srgbClr val="000000"/>
                          </a:solidFill>
                          <a:effectLst/>
                          <a:latin typeface="Calibri" panose="020F0502020204030204" pitchFamily="34" charset="0"/>
                        </a:rPr>
                        <a:t>De 20 a 29 años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1,676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1,801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2,616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2,316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2,439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2,689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2,458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Calibri" panose="020F0502020204030204" pitchFamily="34" charset="0"/>
                        </a:rPr>
                        <a:t>2,843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2,361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3"/>
                  </a:ext>
                </a:extLst>
              </a:tr>
              <a:tr h="396000">
                <a:tc>
                  <a:txBody>
                    <a:bodyPr/>
                    <a:lstStyle/>
                    <a:p>
                      <a:pPr algn="l" fontAlgn="ctr"/>
                      <a:r>
                        <a:rPr lang="es-MX" sz="1100" b="1" i="0" u="none" strike="noStrike" dirty="0">
                          <a:solidFill>
                            <a:srgbClr val="000000"/>
                          </a:solidFill>
                          <a:effectLst/>
                          <a:latin typeface="Calibri" panose="020F0502020204030204" pitchFamily="34" charset="0"/>
                        </a:rPr>
                        <a:t>De 30 a 39 años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1,400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1,816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2,353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2,225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2,239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2,372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2,112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Calibri" panose="020F0502020204030204" pitchFamily="34" charset="0"/>
                        </a:rPr>
                        <a:t>2,487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1,909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4"/>
                  </a:ext>
                </a:extLst>
              </a:tr>
              <a:tr h="396000">
                <a:tc>
                  <a:txBody>
                    <a:bodyPr/>
                    <a:lstStyle/>
                    <a:p>
                      <a:pPr algn="l" fontAlgn="ctr"/>
                      <a:r>
                        <a:rPr lang="es-MX" sz="1100" b="1" i="0" u="none" strike="noStrike" dirty="0">
                          <a:solidFill>
                            <a:srgbClr val="000000"/>
                          </a:solidFill>
                          <a:effectLst/>
                          <a:latin typeface="Calibri" panose="020F0502020204030204" pitchFamily="34" charset="0"/>
                        </a:rPr>
                        <a:t>De 40 a 49 años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986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1,905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1,623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1,645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1,598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1,654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Calibri" panose="020F0502020204030204" pitchFamily="34" charset="0"/>
                        </a:rPr>
                        <a:t>1,902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1,368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5"/>
                  </a:ext>
                </a:extLst>
              </a:tr>
              <a:tr h="396000">
                <a:tc>
                  <a:txBody>
                    <a:bodyPr/>
                    <a:lstStyle/>
                    <a:p>
                      <a:pPr algn="l" fontAlgn="ctr"/>
                      <a:r>
                        <a:rPr lang="es-MX" sz="1100" b="1" i="0" u="none" strike="noStrike" dirty="0">
                          <a:solidFill>
                            <a:srgbClr val="000000"/>
                          </a:solidFill>
                          <a:effectLst/>
                          <a:latin typeface="Calibri" panose="020F0502020204030204" pitchFamily="34" charset="0"/>
                        </a:rPr>
                        <a:t>De 50 a 59 años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555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722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1,012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878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1,090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996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996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Calibri" panose="020F0502020204030204" pitchFamily="34" charset="0"/>
                        </a:rPr>
                        <a:t>1,191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813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6"/>
                  </a:ext>
                </a:extLst>
              </a:tr>
              <a:tr h="396000">
                <a:tc>
                  <a:txBody>
                    <a:bodyPr/>
                    <a:lstStyle/>
                    <a:p>
                      <a:pPr algn="l" fontAlgn="ctr"/>
                      <a:r>
                        <a:rPr lang="es-MX" sz="1100" b="1" i="0" u="none" strike="noStrike" dirty="0">
                          <a:solidFill>
                            <a:srgbClr val="000000"/>
                          </a:solidFill>
                          <a:effectLst/>
                          <a:latin typeface="Calibri" panose="020F0502020204030204" pitchFamily="34" charset="0"/>
                        </a:rPr>
                        <a:t>De 60 a 69 años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293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372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368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474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395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441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Calibri" panose="020F0502020204030204" pitchFamily="34" charset="0"/>
                        </a:rPr>
                        <a:t>531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7"/>
                  </a:ext>
                </a:extLst>
              </a:tr>
              <a:tr h="396000">
                <a:tc>
                  <a:txBody>
                    <a:bodyPr/>
                    <a:lstStyle/>
                    <a:p>
                      <a:pPr algn="l" fontAlgn="ctr"/>
                      <a:r>
                        <a:rPr lang="es-MX" sz="1100" b="1" i="0" u="none" strike="noStrike" dirty="0">
                          <a:solidFill>
                            <a:srgbClr val="000000"/>
                          </a:solidFill>
                          <a:effectLst/>
                          <a:latin typeface="Calibri" panose="020F0502020204030204" pitchFamily="34" charset="0"/>
                        </a:rPr>
                        <a:t>70 o más años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cs typeface="Calibri" panose="020F0502020204030204" pitchFamily="34" charset="0"/>
                        </a:rPr>
                        <a:t>144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Calibri" panose="020F0502020204030204" pitchFamily="34" charset="0"/>
                        </a:rPr>
                        <a:t>167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8"/>
                  </a:ext>
                </a:extLst>
              </a:tr>
              <a:tr h="396000">
                <a:tc>
                  <a:txBody>
                    <a:bodyPr/>
                    <a:lstStyle/>
                    <a:p>
                      <a:pPr algn="l" fontAlgn="ctr"/>
                      <a:r>
                        <a:rPr lang="es-MX" sz="1100" b="1" i="0" u="none" strike="noStrike" dirty="0">
                          <a:solidFill>
                            <a:srgbClr val="FFFFFF"/>
                          </a:solidFill>
                          <a:effectLst/>
                          <a:latin typeface="Calibri" panose="020F0502020204030204" pitchFamily="34" charset="0"/>
                        </a:rPr>
                        <a:t>Total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cs typeface="Calibri" panose="020F0502020204030204" pitchFamily="34" charset="0"/>
                        </a:rPr>
                        <a:t>591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cs typeface="Calibri" panose="020F0502020204030204" pitchFamily="34" charset="0"/>
                        </a:rPr>
                        <a:t>836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cs typeface="Calibri" panose="020F0502020204030204" pitchFamily="34" charset="0"/>
                        </a:rPr>
                        <a:t>5,049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cs typeface="Calibri" panose="020F0502020204030204" pitchFamily="34" charset="0"/>
                        </a:rPr>
                        <a:t>6,072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cs typeface="Calibri" panose="020F0502020204030204" pitchFamily="34" charset="0"/>
                        </a:rPr>
                        <a:t>8,769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cs typeface="Calibri" panose="020F0502020204030204" pitchFamily="34" charset="0"/>
                        </a:rPr>
                        <a:t>7,796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cs typeface="Calibri" panose="020F0502020204030204" pitchFamily="34" charset="0"/>
                        </a:rPr>
                        <a:t>8,323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cs typeface="Calibri" panose="020F0502020204030204" pitchFamily="34" charset="0"/>
                        </a:rPr>
                        <a:t>8,602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cs typeface="Calibri" panose="020F0502020204030204" pitchFamily="34" charset="0"/>
                        </a:rPr>
                        <a:t>8,194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ctr" latinLnBrk="0" hangingPunct="1"/>
                      <a:r>
                        <a:rPr lang="es-ES" sz="1100" b="1" i="0" u="none" strike="noStrike" kern="1200" dirty="0">
                          <a:solidFill>
                            <a:srgbClr val="FFFFFF"/>
                          </a:solidFill>
                          <a:effectLst/>
                          <a:latin typeface="Calibri" panose="020F0502020204030204" pitchFamily="34" charset="0"/>
                          <a:ea typeface="+mn-ea"/>
                          <a:cs typeface="Calibri" panose="020F0502020204030204" pitchFamily="34" charset="0"/>
                        </a:rPr>
                        <a:t>9,402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7,259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09"/>
                  </a:ext>
                </a:extLst>
              </a:tr>
              <a:tr h="108000">
                <a:tc>
                  <a:txBody>
                    <a:bodyPr/>
                    <a:lstStyle/>
                    <a:p>
                      <a:pPr algn="ctr" fontAlgn="ctr"/>
                      <a:r>
                        <a:rPr lang="es-MX" sz="300" b="1" u="none" strike="noStrike" dirty="0">
                          <a:effectLst/>
                          <a:latin typeface="Calibri" pitchFamily="34" charset="0"/>
                          <a:cs typeface="Calibri" pitchFamily="34" charset="0"/>
                        </a:rPr>
                        <a:t> </a:t>
                      </a:r>
                      <a:endParaRPr lang="es-MX" sz="300" b="1" i="0" u="none" strike="noStrike" dirty="0">
                        <a:solidFill>
                          <a:srgbClr val="000000"/>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300" b="1" u="none" strike="noStrike" dirty="0">
                          <a:solidFill>
                            <a:schemeClr val="bg1"/>
                          </a:solidFill>
                          <a:effectLst/>
                          <a:latin typeface="Calibri" pitchFamily="34" charset="0"/>
                          <a:cs typeface="Calibri" pitchFamily="34" charset="0"/>
                        </a:rPr>
                        <a:t> </a:t>
                      </a:r>
                      <a:endParaRPr lang="es-MX" sz="3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300" b="1" u="none" strike="noStrike" dirty="0">
                          <a:solidFill>
                            <a:schemeClr val="bg1"/>
                          </a:solidFill>
                          <a:effectLst/>
                          <a:latin typeface="Calibri" pitchFamily="34" charset="0"/>
                          <a:cs typeface="Calibri" pitchFamily="34" charset="0"/>
                        </a:rPr>
                        <a:t> </a:t>
                      </a:r>
                      <a:endParaRPr lang="es-MX" sz="3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300" b="1" u="none" strike="noStrike" dirty="0">
                          <a:solidFill>
                            <a:schemeClr val="bg1"/>
                          </a:solidFill>
                          <a:effectLst/>
                          <a:latin typeface="Calibri" pitchFamily="34" charset="0"/>
                          <a:cs typeface="Calibri" pitchFamily="34" charset="0"/>
                        </a:rPr>
                        <a:t> </a:t>
                      </a:r>
                      <a:endParaRPr lang="es-MX" sz="3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300" b="1" u="none" strike="noStrike" dirty="0">
                          <a:solidFill>
                            <a:schemeClr val="bg1"/>
                          </a:solidFill>
                          <a:effectLst/>
                          <a:latin typeface="Calibri" pitchFamily="34" charset="0"/>
                          <a:cs typeface="Calibri" pitchFamily="34" charset="0"/>
                        </a:rPr>
                        <a:t> </a:t>
                      </a:r>
                      <a:endParaRPr lang="es-MX" sz="3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10"/>
                  </a:ext>
                </a:extLst>
              </a:tr>
              <a:tr h="396000">
                <a:tc>
                  <a:txBody>
                    <a:bodyPr/>
                    <a:lstStyle/>
                    <a:p>
                      <a:pPr algn="l" rtl="0" fontAlgn="ctr"/>
                      <a:r>
                        <a:rPr lang="es-MX" sz="1100" b="1" u="none" strike="noStrike" dirty="0">
                          <a:solidFill>
                            <a:schemeClr val="bg1"/>
                          </a:solidFill>
                          <a:effectLst/>
                          <a:latin typeface="Calibri" pitchFamily="34" charset="0"/>
                          <a:cs typeface="Calibri" pitchFamily="34" charset="0"/>
                        </a:rPr>
                        <a:t>Total SIP </a:t>
                      </a:r>
                      <a:endParaRPr lang="es-MX" sz="1100" b="1" i="0" u="none" strike="noStrike" dirty="0">
                        <a:solidFill>
                          <a:schemeClr val="bg1"/>
                        </a:solidFill>
                        <a:effectLst/>
                        <a:latin typeface="Calibri" pitchFamily="34" charset="0"/>
                        <a:cs typeface="Calibri" pitchFamily="34" charset="0"/>
                      </a:endParaRPr>
                    </a:p>
                  </a:txBody>
                  <a:tcPr marL="36000" marR="9352" marT="9352"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19,044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41,164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91,523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86,249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89,610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86,341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97,376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104,308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96,260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effectLst/>
                          <a:latin typeface="Calibri" panose="020F0502020204030204" pitchFamily="34" charset="0"/>
                        </a:rPr>
                        <a:t>113,965</a:t>
                      </a:r>
                      <a:endParaRPr lang="es-ES" sz="1100" b="1" i="0" u="none" strike="noStrike" dirty="0">
                        <a:solidFill>
                          <a:srgbClr val="FFFFFF"/>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chemeClr val="bg1"/>
                          </a:solidFill>
                          <a:effectLst/>
                          <a:latin typeface="Calibri" panose="020F0502020204030204" pitchFamily="34" charset="0"/>
                          <a:cs typeface="Calibri" panose="020F0502020204030204" pitchFamily="34" charset="0"/>
                        </a:rPr>
                        <a:t>106,343</a:t>
                      </a:r>
                      <a:endParaRPr lang="es-ES" sz="1100" b="1" i="0" u="none" strike="noStrike" dirty="0">
                        <a:solidFill>
                          <a:srgbClr val="FFFFFF"/>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11"/>
                  </a:ext>
                </a:extLst>
              </a:tr>
            </a:tbl>
          </a:graphicData>
        </a:graphic>
      </p:graphicFrame>
      <p:sp>
        <p:nvSpPr>
          <p:cNvPr id="5" name="1 CuadroTexto"/>
          <p:cNvSpPr txBox="1"/>
          <p:nvPr/>
        </p:nvSpPr>
        <p:spPr>
          <a:xfrm>
            <a:off x="76169" y="41564"/>
            <a:ext cx="7952215" cy="904009"/>
          </a:xfrm>
          <a:prstGeom prst="rect">
            <a:avLst/>
          </a:prstGeom>
          <a:noFill/>
        </p:spPr>
        <p:txBody>
          <a:bodyPr wrap="square" rtlCol="0" anchor="ctr">
            <a:noAutofit/>
          </a:bodyPr>
          <a:lstStyle/>
          <a:p>
            <a:pPr algn="ctr"/>
            <a:r>
              <a:rPr lang="es-MX" b="1" dirty="0" smtClean="0">
                <a:solidFill>
                  <a:schemeClr val="bg1"/>
                </a:solidFill>
                <a:latin typeface="+mn-lt"/>
              </a:rPr>
              <a:t>Sociodemográficos</a:t>
            </a:r>
          </a:p>
          <a:p>
            <a:pPr algn="ctr"/>
            <a:r>
              <a:rPr lang="es-ES" sz="1400" b="1" i="1" dirty="0">
                <a:solidFill>
                  <a:schemeClr val="bg1"/>
                </a:solidFill>
                <a:latin typeface="+mn-lt"/>
              </a:rPr>
              <a:t>2007 a </a:t>
            </a:r>
            <a:r>
              <a:rPr lang="es-ES" sz="1400" b="1" i="1" dirty="0">
                <a:solidFill>
                  <a:schemeClr val="bg1"/>
                </a:solidFill>
                <a:latin typeface="Calibri" pitchFamily="34" charset="0"/>
              </a:rPr>
              <a:t>Enero-Septiembre</a:t>
            </a:r>
            <a:r>
              <a:rPr lang="es-ES" sz="1400" b="1" i="1" dirty="0" smtClean="0">
                <a:solidFill>
                  <a:schemeClr val="bg1"/>
                </a:solidFill>
                <a:latin typeface="+mn-lt"/>
              </a:rPr>
              <a:t> </a:t>
            </a:r>
            <a:r>
              <a:rPr lang="es-ES" sz="1400" b="1" i="1" dirty="0">
                <a:solidFill>
                  <a:schemeClr val="bg1"/>
                </a:solidFill>
                <a:latin typeface="+mn-lt"/>
              </a:rPr>
              <a:t>de </a:t>
            </a:r>
            <a:r>
              <a:rPr lang="es-ES" sz="1400" b="1" i="1" dirty="0" smtClean="0">
                <a:solidFill>
                  <a:schemeClr val="bg1"/>
                </a:solidFill>
                <a:latin typeface="+mn-lt"/>
              </a:rPr>
              <a:t>2017</a:t>
            </a:r>
            <a:endParaRPr lang="es-ES" sz="1400" b="1" i="1" dirty="0">
              <a:solidFill>
                <a:schemeClr val="bg1"/>
              </a:solidFill>
              <a:latin typeface="+mn-lt"/>
            </a:endParaRPr>
          </a:p>
        </p:txBody>
      </p:sp>
    </p:spTree>
    <p:extLst>
      <p:ext uri="{BB962C8B-B14F-4D97-AF65-F5344CB8AC3E}">
        <p14:creationId xmlns:p14="http://schemas.microsoft.com/office/powerpoint/2010/main" val="118451397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66</a:t>
            </a:fld>
            <a:endParaRPr lang="es-MX" dirty="0"/>
          </a:p>
        </p:txBody>
      </p:sp>
      <p:graphicFrame>
        <p:nvGraphicFramePr>
          <p:cNvPr id="4" name="1 Tabla"/>
          <p:cNvGraphicFramePr>
            <a:graphicFrameLocks noGrp="1"/>
          </p:cNvGraphicFramePr>
          <p:nvPr>
            <p:extLst>
              <p:ext uri="{D42A27DB-BD31-4B8C-83A1-F6EECF244321}">
                <p14:modId xmlns:p14="http://schemas.microsoft.com/office/powerpoint/2010/main" val="2386903283"/>
              </p:ext>
            </p:extLst>
          </p:nvPr>
        </p:nvGraphicFramePr>
        <p:xfrm>
          <a:off x="368706" y="1700808"/>
          <a:ext cx="8402853" cy="4212000"/>
        </p:xfrm>
        <a:graphic>
          <a:graphicData uri="http://schemas.openxmlformats.org/drawingml/2006/table">
            <a:tbl>
              <a:tblPr>
                <a:tableStyleId>{5C22544A-7EE6-4342-B048-85BDC9FD1C3A}</a:tableStyleId>
              </a:tblPr>
              <a:tblGrid>
                <a:gridCol w="1008000">
                  <a:extLst>
                    <a:ext uri="{9D8B030D-6E8A-4147-A177-3AD203B41FA5}">
                      <a16:colId xmlns:a16="http://schemas.microsoft.com/office/drawing/2014/main" xmlns="" val="20000"/>
                    </a:ext>
                  </a:extLst>
                </a:gridCol>
                <a:gridCol w="648000">
                  <a:extLst>
                    <a:ext uri="{9D8B030D-6E8A-4147-A177-3AD203B41FA5}">
                      <a16:colId xmlns:a16="http://schemas.microsoft.com/office/drawing/2014/main" xmlns="" val="20001"/>
                    </a:ext>
                  </a:extLst>
                </a:gridCol>
                <a:gridCol w="648000">
                  <a:extLst>
                    <a:ext uri="{9D8B030D-6E8A-4147-A177-3AD203B41FA5}">
                      <a16:colId xmlns:a16="http://schemas.microsoft.com/office/drawing/2014/main" xmlns="" val="20002"/>
                    </a:ext>
                  </a:extLst>
                </a:gridCol>
                <a:gridCol w="648000">
                  <a:extLst>
                    <a:ext uri="{9D8B030D-6E8A-4147-A177-3AD203B41FA5}">
                      <a16:colId xmlns:a16="http://schemas.microsoft.com/office/drawing/2014/main" xmlns="" val="20003"/>
                    </a:ext>
                  </a:extLst>
                </a:gridCol>
                <a:gridCol w="662853">
                  <a:extLst>
                    <a:ext uri="{9D8B030D-6E8A-4147-A177-3AD203B41FA5}">
                      <a16:colId xmlns:a16="http://schemas.microsoft.com/office/drawing/2014/main" xmlns="" val="20004"/>
                    </a:ext>
                  </a:extLst>
                </a:gridCol>
                <a:gridCol w="648000">
                  <a:extLst>
                    <a:ext uri="{9D8B030D-6E8A-4147-A177-3AD203B41FA5}">
                      <a16:colId xmlns:a16="http://schemas.microsoft.com/office/drawing/2014/main" xmlns="" val="20005"/>
                    </a:ext>
                  </a:extLst>
                </a:gridCol>
                <a:gridCol w="648000">
                  <a:extLst>
                    <a:ext uri="{9D8B030D-6E8A-4147-A177-3AD203B41FA5}">
                      <a16:colId xmlns:a16="http://schemas.microsoft.com/office/drawing/2014/main" xmlns="" val="20006"/>
                    </a:ext>
                  </a:extLst>
                </a:gridCol>
                <a:gridCol w="648000">
                  <a:extLst>
                    <a:ext uri="{9D8B030D-6E8A-4147-A177-3AD203B41FA5}">
                      <a16:colId xmlns:a16="http://schemas.microsoft.com/office/drawing/2014/main" xmlns="" val="20007"/>
                    </a:ext>
                  </a:extLst>
                </a:gridCol>
                <a:gridCol w="648000">
                  <a:extLst>
                    <a:ext uri="{9D8B030D-6E8A-4147-A177-3AD203B41FA5}">
                      <a16:colId xmlns:a16="http://schemas.microsoft.com/office/drawing/2014/main" xmlns="" val="20008"/>
                    </a:ext>
                  </a:extLst>
                </a:gridCol>
                <a:gridCol w="648000">
                  <a:extLst>
                    <a:ext uri="{9D8B030D-6E8A-4147-A177-3AD203B41FA5}">
                      <a16:colId xmlns:a16="http://schemas.microsoft.com/office/drawing/2014/main" xmlns="" val="20009"/>
                    </a:ext>
                  </a:extLst>
                </a:gridCol>
                <a:gridCol w="648000"/>
                <a:gridCol w="900000">
                  <a:extLst>
                    <a:ext uri="{9D8B030D-6E8A-4147-A177-3AD203B41FA5}">
                      <a16:colId xmlns:a16="http://schemas.microsoft.com/office/drawing/2014/main" xmlns="" val="3559686498"/>
                    </a:ext>
                  </a:extLst>
                </a:gridCol>
              </a:tblGrid>
              <a:tr h="396000">
                <a:tc rowSpan="2">
                  <a:txBody>
                    <a:bodyPr/>
                    <a:lstStyle/>
                    <a:p>
                      <a:pPr algn="ctr" rtl="0" fontAlgn="ctr"/>
                      <a:r>
                        <a:rPr lang="es-MX" sz="1100" b="1" u="none" strike="noStrike" dirty="0">
                          <a:solidFill>
                            <a:schemeClr val="bg1"/>
                          </a:solidFill>
                          <a:effectLst/>
                          <a:latin typeface="Calibri" pitchFamily="34" charset="0"/>
                          <a:cs typeface="Calibri" pitchFamily="34" charset="0"/>
                        </a:rPr>
                        <a:t>Escolaridad del solicitante</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gridSpan="11">
                  <a:txBody>
                    <a:bodyPr/>
                    <a:lstStyle/>
                    <a:p>
                      <a:pPr algn="ctr" rtl="0" fontAlgn="ctr"/>
                      <a:r>
                        <a:rPr lang="es-MX" sz="1100" b="1" u="none" strike="noStrike" dirty="0">
                          <a:solidFill>
                            <a:schemeClr val="bg1"/>
                          </a:solidFill>
                          <a:effectLst/>
                          <a:latin typeface="Calibri" pitchFamily="34" charset="0"/>
                          <a:cs typeface="Calibri" pitchFamily="34" charset="0"/>
                        </a:rPr>
                        <a:t>Solicitantes</a:t>
                      </a: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rtl="0" fontAlgn="ct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rtl="0" fontAlgn="ct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rtl="0" fontAlgn="ct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hMerge="1">
                  <a:txBody>
                    <a:bodyPr/>
                    <a:lstStyle/>
                    <a:p>
                      <a:pPr algn="ctr" rtl="0" fontAlgn="ctr"/>
                      <a:endParaRPr lang="es-ES" sz="12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extLst>
                  <a:ext uri="{0D108BD9-81ED-4DB2-BD59-A6C34878D82A}">
                    <a16:rowId xmlns:a16="http://schemas.microsoft.com/office/drawing/2014/main" xmlns="" val="10000"/>
                  </a:ext>
                </a:extLst>
              </a:tr>
              <a:tr h="396000">
                <a:tc vMerge="1">
                  <a:txBody>
                    <a:bodyPr/>
                    <a:lstStyle/>
                    <a:p>
                      <a:endParaRPr lang="es-MX"/>
                    </a:p>
                  </a:txBody>
                  <a:tcPr/>
                </a:tc>
                <a:tc>
                  <a:txBody>
                    <a:bodyPr/>
                    <a:lstStyle/>
                    <a:p>
                      <a:pPr algn="ctr" rtl="0" fontAlgn="ctr"/>
                      <a:r>
                        <a:rPr lang="es-MX" sz="1100" b="1" u="none" strike="noStrike" dirty="0">
                          <a:solidFill>
                            <a:schemeClr val="bg1"/>
                          </a:solidFill>
                          <a:effectLst/>
                          <a:latin typeface="Calibri" pitchFamily="34" charset="0"/>
                          <a:cs typeface="Calibri" pitchFamily="34" charset="0"/>
                        </a:rPr>
                        <a:t>2007</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s-MX" sz="1100" b="1" u="none" strike="noStrike" dirty="0">
                          <a:solidFill>
                            <a:schemeClr val="bg1"/>
                          </a:solidFill>
                          <a:effectLst/>
                          <a:latin typeface="Calibri" pitchFamily="34" charset="0"/>
                          <a:cs typeface="Calibri" pitchFamily="34" charset="0"/>
                        </a:rPr>
                        <a:t>2008</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s-MX" sz="1100" b="1" u="none" strike="noStrike" dirty="0">
                          <a:solidFill>
                            <a:schemeClr val="bg1"/>
                          </a:solidFill>
                          <a:effectLst/>
                          <a:latin typeface="Calibri" pitchFamily="34" charset="0"/>
                          <a:cs typeface="Calibri" pitchFamily="34" charset="0"/>
                        </a:rPr>
                        <a:t>2009</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s-MX" sz="1100" b="1" u="none" strike="noStrike" dirty="0">
                          <a:solidFill>
                            <a:schemeClr val="bg1"/>
                          </a:solidFill>
                          <a:effectLst/>
                          <a:latin typeface="Calibri" pitchFamily="34" charset="0"/>
                          <a:cs typeface="Calibri" pitchFamily="34" charset="0"/>
                        </a:rPr>
                        <a:t>2010</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2011</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2012</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1100" b="1" i="0" u="none" strike="noStrike" dirty="0">
                          <a:solidFill>
                            <a:srgbClr val="FFFFFF"/>
                          </a:solidFill>
                          <a:latin typeface="Calibri" pitchFamily="34" charset="0"/>
                          <a:cs typeface="Calibri" pitchFamily="34" charset="0"/>
                        </a:rPr>
                        <a:t>2013</a:t>
                      </a: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2014</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2015</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cs typeface="Calibri" pitchFamily="34" charset="0"/>
                        </a:rPr>
                        <a:t>2016</a:t>
                      </a: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cs typeface="Calibri" pitchFamily="34" charset="0"/>
                        </a:rPr>
                        <a:t>Ene-Sep’17</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01"/>
                  </a:ext>
                </a:extLst>
              </a:tr>
              <a:tr h="396000">
                <a:tc>
                  <a:txBody>
                    <a:bodyPr/>
                    <a:lstStyle/>
                    <a:p>
                      <a:pPr algn="l" fontAlgn="ctr"/>
                      <a:r>
                        <a:rPr lang="es-MX" sz="1100" b="1" i="0" u="none" strike="noStrike" dirty="0">
                          <a:solidFill>
                            <a:srgbClr val="000000"/>
                          </a:solidFill>
                          <a:effectLst/>
                          <a:latin typeface="Calibri" panose="020F0502020204030204" pitchFamily="34" charset="0"/>
                        </a:rPr>
                        <a:t>Sin estudios</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2"/>
                  </a:ext>
                </a:extLst>
              </a:tr>
              <a:tr h="396000">
                <a:tc>
                  <a:txBody>
                    <a:bodyPr/>
                    <a:lstStyle/>
                    <a:p>
                      <a:pPr algn="l" fontAlgn="ctr"/>
                      <a:r>
                        <a:rPr lang="es-MX" sz="1100" b="1" i="0" u="none" strike="noStrike" dirty="0">
                          <a:solidFill>
                            <a:srgbClr val="000000"/>
                          </a:solidFill>
                          <a:effectLst/>
                          <a:latin typeface="Calibri" panose="020F0502020204030204" pitchFamily="34" charset="0"/>
                        </a:rPr>
                        <a:t>Primaria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98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128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3"/>
                  </a:ext>
                </a:extLst>
              </a:tr>
              <a:tr h="396000">
                <a:tc>
                  <a:txBody>
                    <a:bodyPr/>
                    <a:lstStyle/>
                    <a:p>
                      <a:pPr algn="l" fontAlgn="ctr"/>
                      <a:r>
                        <a:rPr lang="es-MX" sz="1100" b="1" i="0" u="none" strike="noStrike" dirty="0">
                          <a:solidFill>
                            <a:srgbClr val="000000"/>
                          </a:solidFill>
                          <a:effectLst/>
                          <a:latin typeface="Calibri" panose="020F0502020204030204" pitchFamily="34" charset="0"/>
                        </a:rPr>
                        <a:t>Secundaria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452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4"/>
                  </a:ext>
                </a:extLst>
              </a:tr>
              <a:tr h="468000">
                <a:tc>
                  <a:txBody>
                    <a:bodyPr/>
                    <a:lstStyle/>
                    <a:p>
                      <a:pPr algn="l" fontAlgn="ctr"/>
                      <a:r>
                        <a:rPr lang="es-MX" sz="1100" b="1" i="0" u="none" strike="noStrike" dirty="0">
                          <a:solidFill>
                            <a:srgbClr val="000000"/>
                          </a:solidFill>
                          <a:effectLst/>
                          <a:latin typeface="Calibri" panose="020F0502020204030204" pitchFamily="34" charset="0"/>
                        </a:rPr>
                        <a:t>Bachillerato o carrera técnica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919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1,153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1,843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1,361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1,462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1,481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1,364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1,415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1,242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5"/>
                  </a:ext>
                </a:extLst>
              </a:tr>
              <a:tr h="396000">
                <a:tc>
                  <a:txBody>
                    <a:bodyPr/>
                    <a:lstStyle/>
                    <a:p>
                      <a:pPr algn="l" fontAlgn="ctr"/>
                      <a:r>
                        <a:rPr lang="es-MX" sz="1100" b="1" i="0" u="none" strike="noStrike" dirty="0">
                          <a:solidFill>
                            <a:srgbClr val="000000"/>
                          </a:solidFill>
                          <a:effectLst/>
                          <a:latin typeface="Calibri" panose="020F0502020204030204" pitchFamily="34" charset="0"/>
                        </a:rPr>
                        <a:t>Licenciatura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3,187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3,903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5,750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5,064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5,432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5,988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5,395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5,948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4,912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6"/>
                  </a:ext>
                </a:extLst>
              </a:tr>
              <a:tr h="468000">
                <a:tc>
                  <a:txBody>
                    <a:bodyPr/>
                    <a:lstStyle/>
                    <a:p>
                      <a:pPr algn="l" fontAlgn="ctr"/>
                      <a:r>
                        <a:rPr lang="es-MX" sz="1100" b="1" i="0" u="none" strike="noStrike" dirty="0">
                          <a:solidFill>
                            <a:srgbClr val="000000"/>
                          </a:solidFill>
                          <a:effectLst/>
                          <a:latin typeface="Calibri" panose="020F0502020204030204" pitchFamily="34" charset="0"/>
                        </a:rPr>
                        <a:t>Maestría o doctorado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1,183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1,174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1,194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1,326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1,239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1,600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1,459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7"/>
                  </a:ext>
                </a:extLst>
              </a:tr>
              <a:tr h="396000">
                <a:tc>
                  <a:txBody>
                    <a:bodyPr/>
                    <a:lstStyle/>
                    <a:p>
                      <a:pPr algn="l" fontAlgn="ctr"/>
                      <a:r>
                        <a:rPr lang="es-MX" sz="1100" b="1" i="0" u="none" strike="noStrike" dirty="0">
                          <a:solidFill>
                            <a:srgbClr val="FFFFFF"/>
                          </a:solidFill>
                          <a:effectLst/>
                          <a:latin typeface="Calibri" panose="020F0502020204030204" pitchFamily="34" charset="0"/>
                        </a:rPr>
                        <a:t>Total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5,237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6,421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9,483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8,204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8,750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9,284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8,723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ctr" latinLnBrk="0" hangingPunct="1"/>
                      <a:r>
                        <a:rPr lang="es-ES" sz="1100" b="1" i="0" u="none" strike="noStrike" kern="1200" dirty="0">
                          <a:solidFill>
                            <a:srgbClr val="FFFFFF"/>
                          </a:solidFill>
                          <a:effectLst/>
                          <a:latin typeface="Calibri" panose="020F0502020204030204" pitchFamily="34" charset="0"/>
                          <a:ea typeface="+mn-ea"/>
                          <a:cs typeface="+mn-cs"/>
                        </a:rPr>
                        <a:t>9,635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1100" b="1" i="0" u="none" strike="noStrike" dirty="0">
                          <a:solidFill>
                            <a:schemeClr val="bg1"/>
                          </a:solidFill>
                          <a:effectLst/>
                          <a:latin typeface="Calibri" panose="020F0502020204030204" pitchFamily="34" charset="0"/>
                          <a:cs typeface="Calibri" panose="020F0502020204030204" pitchFamily="34" charset="0"/>
                        </a:rPr>
                        <a:t>8,013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08"/>
                  </a:ext>
                </a:extLst>
              </a:tr>
              <a:tr h="108000">
                <a:tc>
                  <a:txBody>
                    <a:bodyPr/>
                    <a:lstStyle/>
                    <a:p>
                      <a:pPr algn="ctr" fontAlgn="ctr"/>
                      <a:r>
                        <a:rPr lang="es-MX" sz="300" b="1" u="none" strike="noStrike" dirty="0">
                          <a:effectLst/>
                          <a:latin typeface="Calibri" pitchFamily="34" charset="0"/>
                          <a:cs typeface="Calibri" pitchFamily="34" charset="0"/>
                        </a:rPr>
                        <a:t> </a:t>
                      </a:r>
                      <a:endParaRPr lang="es-MX" sz="300" b="1" i="0" u="none" strike="noStrike" dirty="0">
                        <a:solidFill>
                          <a:srgbClr val="000000"/>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9"/>
                  </a:ext>
                </a:extLst>
              </a:tr>
              <a:tr h="396000">
                <a:tc>
                  <a:txBody>
                    <a:bodyPr/>
                    <a:lstStyle/>
                    <a:p>
                      <a:pPr algn="l" rtl="0" fontAlgn="ctr"/>
                      <a:r>
                        <a:rPr lang="es-MX" sz="1100" b="1" u="none" strike="noStrike" dirty="0">
                          <a:solidFill>
                            <a:schemeClr val="bg1"/>
                          </a:solidFill>
                          <a:effectLst/>
                          <a:latin typeface="Calibri" pitchFamily="34" charset="0"/>
                          <a:cs typeface="Calibri" pitchFamily="34" charset="0"/>
                        </a:rPr>
                        <a:t>Total SIP </a:t>
                      </a:r>
                      <a:endParaRPr lang="es-MX" sz="1100" b="1" i="0" u="none" strike="noStrike" dirty="0">
                        <a:solidFill>
                          <a:schemeClr val="bg1"/>
                        </a:solidFill>
                        <a:effectLst/>
                        <a:latin typeface="Calibri" pitchFamily="34" charset="0"/>
                        <a:cs typeface="Calibri" pitchFamily="34" charset="0"/>
                      </a:endParaRPr>
                    </a:p>
                  </a:txBody>
                  <a:tcPr marL="36000" marR="9352" marT="9352"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19,044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41,164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91,523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86,249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89,610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86,341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97,376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104,308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96,260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ctr" latinLnBrk="0" hangingPunct="1"/>
                      <a:r>
                        <a:rPr lang="es-ES" sz="1100" b="1" i="0" u="none" strike="noStrike" kern="1200" dirty="0" smtClean="0">
                          <a:solidFill>
                            <a:srgbClr val="FFFFFF"/>
                          </a:solidFill>
                          <a:effectLst/>
                          <a:latin typeface="Calibri" panose="020F0502020204030204" pitchFamily="34" charset="0"/>
                          <a:ea typeface="+mn-ea"/>
                          <a:cs typeface="+mn-cs"/>
                        </a:rPr>
                        <a:t>113,965</a:t>
                      </a:r>
                      <a:endParaRPr lang="es-ES" sz="1100" b="1" i="0" u="none" strike="noStrike" kern="1200" dirty="0">
                        <a:solidFill>
                          <a:srgbClr val="FFFFFF"/>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chemeClr val="bg1"/>
                          </a:solidFill>
                          <a:effectLst/>
                          <a:latin typeface="Calibri" panose="020F0502020204030204" pitchFamily="34" charset="0"/>
                          <a:cs typeface="Calibri" panose="020F0502020204030204" pitchFamily="34" charset="0"/>
                        </a:rPr>
                        <a:t>106,343</a:t>
                      </a:r>
                      <a:endParaRPr lang="es-ES" sz="1100" b="1" i="0" u="none" strike="noStrike" dirty="0">
                        <a:solidFill>
                          <a:srgbClr val="FFFFFF"/>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10"/>
                  </a:ext>
                </a:extLst>
              </a:tr>
            </a:tbl>
          </a:graphicData>
        </a:graphic>
      </p:graphicFrame>
      <p:sp>
        <p:nvSpPr>
          <p:cNvPr id="6" name="1 CuadroTexto"/>
          <p:cNvSpPr txBox="1"/>
          <p:nvPr/>
        </p:nvSpPr>
        <p:spPr>
          <a:xfrm>
            <a:off x="76169" y="41564"/>
            <a:ext cx="7952215" cy="904009"/>
          </a:xfrm>
          <a:prstGeom prst="rect">
            <a:avLst/>
          </a:prstGeom>
          <a:noFill/>
        </p:spPr>
        <p:txBody>
          <a:bodyPr wrap="square" rtlCol="0" anchor="ctr">
            <a:noAutofit/>
          </a:bodyPr>
          <a:lstStyle/>
          <a:p>
            <a:pPr algn="ctr"/>
            <a:r>
              <a:rPr lang="es-MX" b="1" dirty="0" smtClean="0">
                <a:solidFill>
                  <a:schemeClr val="bg1"/>
                </a:solidFill>
                <a:latin typeface="+mn-lt"/>
              </a:rPr>
              <a:t>Sociodemográficos</a:t>
            </a:r>
          </a:p>
          <a:p>
            <a:pPr algn="ctr"/>
            <a:r>
              <a:rPr lang="es-ES" sz="1400" b="1" i="1" dirty="0">
                <a:solidFill>
                  <a:schemeClr val="bg1"/>
                </a:solidFill>
                <a:latin typeface="+mn-lt"/>
              </a:rPr>
              <a:t>2007 a </a:t>
            </a:r>
            <a:r>
              <a:rPr lang="es-ES" sz="1400" b="1" i="1" dirty="0">
                <a:solidFill>
                  <a:schemeClr val="bg1"/>
                </a:solidFill>
                <a:latin typeface="Calibri" pitchFamily="34" charset="0"/>
              </a:rPr>
              <a:t>Enero-Septiembre</a:t>
            </a:r>
            <a:r>
              <a:rPr lang="es-ES" sz="1400" b="1" i="1" dirty="0" smtClean="0">
                <a:solidFill>
                  <a:schemeClr val="bg1"/>
                </a:solidFill>
                <a:latin typeface="+mn-lt"/>
              </a:rPr>
              <a:t> </a:t>
            </a:r>
            <a:r>
              <a:rPr lang="es-ES" sz="1400" b="1" i="1" dirty="0">
                <a:solidFill>
                  <a:schemeClr val="bg1"/>
                </a:solidFill>
                <a:latin typeface="+mn-lt"/>
              </a:rPr>
              <a:t>de </a:t>
            </a:r>
            <a:r>
              <a:rPr lang="es-ES" sz="1400" b="1" i="1" dirty="0" smtClean="0">
                <a:solidFill>
                  <a:schemeClr val="bg1"/>
                </a:solidFill>
                <a:latin typeface="+mn-lt"/>
              </a:rPr>
              <a:t>2017</a:t>
            </a:r>
            <a:endParaRPr lang="es-ES" sz="1400" b="1" i="1" dirty="0">
              <a:solidFill>
                <a:schemeClr val="bg1"/>
              </a:solidFill>
              <a:latin typeface="+mn-lt"/>
            </a:endParaRPr>
          </a:p>
        </p:txBody>
      </p:sp>
    </p:spTree>
    <p:extLst>
      <p:ext uri="{BB962C8B-B14F-4D97-AF65-F5344CB8AC3E}">
        <p14:creationId xmlns:p14="http://schemas.microsoft.com/office/powerpoint/2010/main" val="59042344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67</a:t>
            </a:fld>
            <a:endParaRPr lang="es-MX" dirty="0"/>
          </a:p>
        </p:txBody>
      </p:sp>
      <p:graphicFrame>
        <p:nvGraphicFramePr>
          <p:cNvPr id="4" name="1 Tabla"/>
          <p:cNvGraphicFramePr>
            <a:graphicFrameLocks noGrp="1"/>
          </p:cNvGraphicFramePr>
          <p:nvPr>
            <p:extLst>
              <p:ext uri="{D42A27DB-BD31-4B8C-83A1-F6EECF244321}">
                <p14:modId xmlns:p14="http://schemas.microsoft.com/office/powerpoint/2010/main" val="104908921"/>
              </p:ext>
            </p:extLst>
          </p:nvPr>
        </p:nvGraphicFramePr>
        <p:xfrm>
          <a:off x="424912" y="1074508"/>
          <a:ext cx="8316000" cy="5652000"/>
        </p:xfrm>
        <a:graphic>
          <a:graphicData uri="http://schemas.openxmlformats.org/drawingml/2006/table">
            <a:tbl>
              <a:tblPr>
                <a:tableStyleId>{5C22544A-7EE6-4342-B048-85BDC9FD1C3A}</a:tableStyleId>
              </a:tblPr>
              <a:tblGrid>
                <a:gridCol w="936000">
                  <a:extLst>
                    <a:ext uri="{9D8B030D-6E8A-4147-A177-3AD203B41FA5}">
                      <a16:colId xmlns:a16="http://schemas.microsoft.com/office/drawing/2014/main" xmlns="" val="20000"/>
                    </a:ext>
                  </a:extLst>
                </a:gridCol>
                <a:gridCol w="648000">
                  <a:extLst>
                    <a:ext uri="{9D8B030D-6E8A-4147-A177-3AD203B41FA5}">
                      <a16:colId xmlns:a16="http://schemas.microsoft.com/office/drawing/2014/main" xmlns="" val="20001"/>
                    </a:ext>
                  </a:extLst>
                </a:gridCol>
                <a:gridCol w="648000">
                  <a:extLst>
                    <a:ext uri="{9D8B030D-6E8A-4147-A177-3AD203B41FA5}">
                      <a16:colId xmlns:a16="http://schemas.microsoft.com/office/drawing/2014/main" xmlns="" val="20002"/>
                    </a:ext>
                  </a:extLst>
                </a:gridCol>
                <a:gridCol w="648000">
                  <a:extLst>
                    <a:ext uri="{9D8B030D-6E8A-4147-A177-3AD203B41FA5}">
                      <a16:colId xmlns:a16="http://schemas.microsoft.com/office/drawing/2014/main" xmlns="" val="20003"/>
                    </a:ext>
                  </a:extLst>
                </a:gridCol>
                <a:gridCol w="648000">
                  <a:extLst>
                    <a:ext uri="{9D8B030D-6E8A-4147-A177-3AD203B41FA5}">
                      <a16:colId xmlns:a16="http://schemas.microsoft.com/office/drawing/2014/main" xmlns="" val="20004"/>
                    </a:ext>
                  </a:extLst>
                </a:gridCol>
                <a:gridCol w="648000">
                  <a:extLst>
                    <a:ext uri="{9D8B030D-6E8A-4147-A177-3AD203B41FA5}">
                      <a16:colId xmlns:a16="http://schemas.microsoft.com/office/drawing/2014/main" xmlns="" val="20005"/>
                    </a:ext>
                  </a:extLst>
                </a:gridCol>
                <a:gridCol w="648000">
                  <a:extLst>
                    <a:ext uri="{9D8B030D-6E8A-4147-A177-3AD203B41FA5}">
                      <a16:colId xmlns:a16="http://schemas.microsoft.com/office/drawing/2014/main" xmlns="" val="20006"/>
                    </a:ext>
                  </a:extLst>
                </a:gridCol>
                <a:gridCol w="648000">
                  <a:extLst>
                    <a:ext uri="{9D8B030D-6E8A-4147-A177-3AD203B41FA5}">
                      <a16:colId xmlns:a16="http://schemas.microsoft.com/office/drawing/2014/main" xmlns="" val="20007"/>
                    </a:ext>
                  </a:extLst>
                </a:gridCol>
                <a:gridCol w="648000">
                  <a:extLst>
                    <a:ext uri="{9D8B030D-6E8A-4147-A177-3AD203B41FA5}">
                      <a16:colId xmlns:a16="http://schemas.microsoft.com/office/drawing/2014/main" xmlns="" val="20008"/>
                    </a:ext>
                  </a:extLst>
                </a:gridCol>
                <a:gridCol w="648000">
                  <a:extLst>
                    <a:ext uri="{9D8B030D-6E8A-4147-A177-3AD203B41FA5}">
                      <a16:colId xmlns:a16="http://schemas.microsoft.com/office/drawing/2014/main" xmlns="" val="20009"/>
                    </a:ext>
                  </a:extLst>
                </a:gridCol>
                <a:gridCol w="648000"/>
                <a:gridCol w="900000">
                  <a:extLst>
                    <a:ext uri="{9D8B030D-6E8A-4147-A177-3AD203B41FA5}">
                      <a16:colId xmlns:a16="http://schemas.microsoft.com/office/drawing/2014/main" xmlns="" val="1098321088"/>
                    </a:ext>
                  </a:extLst>
                </a:gridCol>
              </a:tblGrid>
              <a:tr h="396000">
                <a:tc rowSpan="2">
                  <a:txBody>
                    <a:bodyPr/>
                    <a:lstStyle/>
                    <a:p>
                      <a:pPr algn="ctr" rtl="0" fontAlgn="ctr"/>
                      <a:r>
                        <a:rPr lang="es-MX" sz="1100" b="1" u="none" strike="noStrike" dirty="0">
                          <a:solidFill>
                            <a:schemeClr val="bg1"/>
                          </a:solidFill>
                          <a:effectLst/>
                          <a:latin typeface="Calibri" pitchFamily="34" charset="0"/>
                          <a:cs typeface="Calibri" pitchFamily="34" charset="0"/>
                        </a:rPr>
                        <a:t>Ocupación del solicitante</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gridSpan="11">
                  <a:txBody>
                    <a:bodyPr/>
                    <a:lstStyle/>
                    <a:p>
                      <a:pPr algn="ctr" rtl="0" fontAlgn="ctr"/>
                      <a:r>
                        <a:rPr lang="es-MX" sz="1100" b="1" u="none" strike="noStrike" dirty="0">
                          <a:solidFill>
                            <a:schemeClr val="bg1"/>
                          </a:solidFill>
                          <a:effectLst/>
                          <a:latin typeface="Calibri" pitchFamily="34" charset="0"/>
                          <a:cs typeface="Calibri" pitchFamily="34" charset="0"/>
                        </a:rPr>
                        <a:t>Solicitantes</a:t>
                      </a: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rtl="0" fontAlgn="ct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rtl="0" fontAlgn="ct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rtl="0" fontAlgn="ct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tc>
                <a:tc hMerge="1">
                  <a:txBody>
                    <a:bodyPr/>
                    <a:lstStyle/>
                    <a:p>
                      <a:pPr algn="ctr" fontAlgn="ct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hMerge="1">
                  <a:txBody>
                    <a:bodyPr/>
                    <a:lstStyle/>
                    <a:p>
                      <a:pPr algn="ctr" rtl="0" fontAlgn="ctr"/>
                      <a:endParaRPr lang="es-ES" sz="12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extLst>
                  <a:ext uri="{0D108BD9-81ED-4DB2-BD59-A6C34878D82A}">
                    <a16:rowId xmlns:a16="http://schemas.microsoft.com/office/drawing/2014/main" xmlns="" val="10000"/>
                  </a:ext>
                </a:extLst>
              </a:tr>
              <a:tr h="396000">
                <a:tc vMerge="1">
                  <a:txBody>
                    <a:bodyPr/>
                    <a:lstStyle/>
                    <a:p>
                      <a:endParaRPr lang="es-MX"/>
                    </a:p>
                  </a:txBody>
                  <a:tcPr/>
                </a:tc>
                <a:tc>
                  <a:txBody>
                    <a:bodyPr/>
                    <a:lstStyle/>
                    <a:p>
                      <a:pPr algn="ctr" rtl="0" fontAlgn="ctr"/>
                      <a:r>
                        <a:rPr lang="es-MX" sz="1100" b="1" u="none" strike="noStrike" dirty="0">
                          <a:solidFill>
                            <a:schemeClr val="bg1"/>
                          </a:solidFill>
                          <a:effectLst/>
                          <a:latin typeface="Calibri" pitchFamily="34" charset="0"/>
                          <a:cs typeface="Calibri" pitchFamily="34" charset="0"/>
                        </a:rPr>
                        <a:t>2007</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s-MX" sz="1100" b="1" u="none" strike="noStrike" dirty="0">
                          <a:solidFill>
                            <a:schemeClr val="bg1"/>
                          </a:solidFill>
                          <a:effectLst/>
                          <a:latin typeface="Calibri" pitchFamily="34" charset="0"/>
                          <a:cs typeface="Calibri" pitchFamily="34" charset="0"/>
                        </a:rPr>
                        <a:t>2008</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s-MX" sz="1100" b="1" u="none" strike="noStrike" dirty="0">
                          <a:solidFill>
                            <a:schemeClr val="bg1"/>
                          </a:solidFill>
                          <a:effectLst/>
                          <a:latin typeface="Calibri" pitchFamily="34" charset="0"/>
                          <a:cs typeface="Calibri" pitchFamily="34" charset="0"/>
                        </a:rPr>
                        <a:t>2009</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s-MX" sz="1100" b="1" u="none" strike="noStrike" dirty="0">
                          <a:solidFill>
                            <a:schemeClr val="bg1"/>
                          </a:solidFill>
                          <a:effectLst/>
                          <a:latin typeface="Calibri" pitchFamily="34" charset="0"/>
                          <a:cs typeface="Calibri" pitchFamily="34" charset="0"/>
                        </a:rPr>
                        <a:t>2010</a:t>
                      </a:r>
                      <a:endParaRPr lang="es-MX" sz="1100" b="1" i="0" u="none" strike="noStrike" dirty="0">
                        <a:solidFill>
                          <a:schemeClr val="bg1"/>
                        </a:solidFill>
                        <a:effectLst/>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2011</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2012</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1100" b="1" i="0" u="none" strike="noStrike" dirty="0">
                          <a:solidFill>
                            <a:srgbClr val="FFFFFF"/>
                          </a:solidFill>
                          <a:latin typeface="Calibri" pitchFamily="34" charset="0"/>
                          <a:cs typeface="Calibri" pitchFamily="34" charset="0"/>
                        </a:rPr>
                        <a:t>2013</a:t>
                      </a: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2014</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latin typeface="Calibri" pitchFamily="34" charset="0"/>
                          <a:cs typeface="Calibri" pitchFamily="34" charset="0"/>
                        </a:rPr>
                        <a:t>2015</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100" b="1" i="0" u="none" strike="noStrike" dirty="0" smtClean="0">
                          <a:solidFill>
                            <a:srgbClr val="FFFFFF"/>
                          </a:solidFill>
                          <a:latin typeface="Calibri" pitchFamily="34" charset="0"/>
                          <a:cs typeface="Calibri" pitchFamily="34" charset="0"/>
                        </a:rPr>
                        <a:t>2016</a:t>
                      </a:r>
                      <a:endParaRPr lang="es-ES" sz="1100" b="1" i="0" u="none" strike="noStrike" dirty="0">
                        <a:solidFill>
                          <a:srgbClr val="FFFFFF"/>
                        </a:solidFill>
                        <a:latin typeface="Calibri" pitchFamily="34" charset="0"/>
                        <a:cs typeface="Calibri" pitchFamily="34" charset="0"/>
                      </a:endParaRPr>
                    </a:p>
                  </a:txBody>
                  <a:tcPr marL="9352" marR="9352" marT="9352"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cs typeface="Calibri" pitchFamily="34" charset="0"/>
                        </a:rPr>
                        <a:t>Ene-Sep’17</a:t>
                      </a:r>
                    </a:p>
                  </a:txBody>
                  <a:tcPr marL="9352" marR="9352" marT="9352"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01"/>
                  </a:ext>
                </a:extLst>
              </a:tr>
              <a:tr h="396000">
                <a:tc>
                  <a:txBody>
                    <a:bodyPr/>
                    <a:lstStyle/>
                    <a:p>
                      <a:pPr algn="l" rtl="0" fontAlgn="ctr"/>
                      <a:r>
                        <a:rPr lang="es-MX" sz="1100" b="1" u="none" strike="noStrike" dirty="0">
                          <a:effectLst/>
                          <a:latin typeface="Calibri" pitchFamily="34" charset="0"/>
                          <a:cs typeface="Calibri" pitchFamily="34" charset="0"/>
                        </a:rPr>
                        <a:t> Empresario</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684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612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677</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2"/>
                  </a:ext>
                </a:extLst>
              </a:tr>
              <a:tr h="396000">
                <a:tc>
                  <a:txBody>
                    <a:bodyPr/>
                    <a:lstStyle/>
                    <a:p>
                      <a:pPr algn="l" rtl="0" fontAlgn="ctr"/>
                      <a:r>
                        <a:rPr lang="es-MX" sz="1100" b="1" u="none" strike="noStrike" dirty="0">
                          <a:effectLst/>
                          <a:latin typeface="Calibri" pitchFamily="34" charset="0"/>
                          <a:cs typeface="Calibri" pitchFamily="34" charset="0"/>
                        </a:rPr>
                        <a:t> Medios de</a:t>
                      </a:r>
                    </a:p>
                    <a:p>
                      <a:pPr algn="l" rtl="0" fontAlgn="ctr"/>
                      <a:r>
                        <a:rPr lang="es-MX" sz="1100" b="1" u="none" strike="noStrike" dirty="0">
                          <a:effectLst/>
                          <a:latin typeface="Calibri" pitchFamily="34" charset="0"/>
                          <a:cs typeface="Calibri" pitchFamily="34" charset="0"/>
                        </a:rPr>
                        <a:t> comunicación</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497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327</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3"/>
                  </a:ext>
                </a:extLst>
              </a:tr>
              <a:tr h="396000">
                <a:tc>
                  <a:txBody>
                    <a:bodyPr/>
                    <a:lstStyle/>
                    <a:p>
                      <a:pPr algn="l" rtl="0" fontAlgn="ctr"/>
                      <a:r>
                        <a:rPr lang="es-MX" sz="1100" b="1" u="none" strike="noStrike" dirty="0">
                          <a:effectLst/>
                          <a:latin typeface="Calibri" pitchFamily="34" charset="0"/>
                          <a:cs typeface="Calibri" pitchFamily="34" charset="0"/>
                        </a:rPr>
                        <a:t> Comerciante</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589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358</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4"/>
                  </a:ext>
                </a:extLst>
              </a:tr>
              <a:tr h="396000">
                <a:tc>
                  <a:txBody>
                    <a:bodyPr/>
                    <a:lstStyle/>
                    <a:p>
                      <a:pPr algn="l" rtl="0" fontAlgn="ctr"/>
                      <a:r>
                        <a:rPr lang="es-MX" sz="1100" b="1" u="none" strike="noStrike" dirty="0">
                          <a:effectLst/>
                          <a:latin typeface="Calibri" pitchFamily="34" charset="0"/>
                          <a:cs typeface="Calibri" pitchFamily="34" charset="0"/>
                        </a:rPr>
                        <a:t> Servidor</a:t>
                      </a:r>
                    </a:p>
                    <a:p>
                      <a:pPr algn="l" rtl="0" fontAlgn="ctr"/>
                      <a:r>
                        <a:rPr lang="es-MX" sz="1100" b="1" u="none" strike="noStrike" dirty="0">
                          <a:effectLst/>
                          <a:latin typeface="Calibri" pitchFamily="34" charset="0"/>
                          <a:cs typeface="Calibri" pitchFamily="34" charset="0"/>
                        </a:rPr>
                        <a:t> público</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928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921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823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912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787</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5"/>
                  </a:ext>
                </a:extLst>
              </a:tr>
              <a:tr h="396000">
                <a:tc>
                  <a:txBody>
                    <a:bodyPr/>
                    <a:lstStyle/>
                    <a:p>
                      <a:pPr algn="l" rtl="0" fontAlgn="ctr"/>
                      <a:r>
                        <a:rPr lang="es-MX" sz="1100" b="1" u="none" strike="noStrike" dirty="0">
                          <a:effectLst/>
                          <a:latin typeface="Calibri" pitchFamily="34" charset="0"/>
                          <a:cs typeface="Calibri" pitchFamily="34" charset="0"/>
                        </a:rPr>
                        <a:t> ONG</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420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315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207</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6"/>
                  </a:ext>
                </a:extLst>
              </a:tr>
              <a:tr h="396000">
                <a:tc>
                  <a:txBody>
                    <a:bodyPr/>
                    <a:lstStyle/>
                    <a:p>
                      <a:pPr algn="l" rtl="0" fontAlgn="ctr"/>
                      <a:r>
                        <a:rPr lang="es-MX" sz="1100" b="1" u="none" strike="noStrike" dirty="0">
                          <a:effectLst/>
                          <a:latin typeface="Calibri" pitchFamily="34" charset="0"/>
                          <a:cs typeface="Calibri" pitchFamily="34" charset="0"/>
                        </a:rPr>
                        <a:t> Académico o</a:t>
                      </a:r>
                    </a:p>
                    <a:p>
                      <a:pPr algn="l" rtl="0" fontAlgn="ctr"/>
                      <a:r>
                        <a:rPr lang="es-MX" sz="1100" b="1" u="none" strike="noStrike" dirty="0">
                          <a:effectLst/>
                          <a:latin typeface="Calibri" pitchFamily="34" charset="0"/>
                          <a:cs typeface="Calibri" pitchFamily="34" charset="0"/>
                        </a:rPr>
                        <a:t> estudiante</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2,380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1,781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2,768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2,453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2,717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3,056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2,869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3,103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3,160</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7"/>
                  </a:ext>
                </a:extLst>
              </a:tr>
              <a:tr h="396000">
                <a:tc>
                  <a:txBody>
                    <a:bodyPr/>
                    <a:lstStyle/>
                    <a:p>
                      <a:pPr algn="l" rtl="0" fontAlgn="ctr"/>
                      <a:r>
                        <a:rPr lang="es-MX" sz="1100" b="1" u="none" strike="noStrike" dirty="0">
                          <a:effectLst/>
                          <a:latin typeface="Calibri" pitchFamily="34" charset="0"/>
                          <a:cs typeface="Calibri" pitchFamily="34" charset="0"/>
                        </a:rPr>
                        <a:t> Empleado u</a:t>
                      </a:r>
                    </a:p>
                    <a:p>
                      <a:pPr algn="l" rtl="0" fontAlgn="ctr"/>
                      <a:r>
                        <a:rPr lang="es-MX" sz="1100" b="1" u="none" strike="noStrike" dirty="0">
                          <a:effectLst/>
                          <a:latin typeface="Calibri" pitchFamily="34" charset="0"/>
                          <a:cs typeface="Calibri" pitchFamily="34" charset="0"/>
                        </a:rPr>
                        <a:t> obrero</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897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1,512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1,316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1,941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1,680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1,510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1,600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1,639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1,740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100" b="1" i="0" u="none" strike="noStrike" dirty="0" smtClean="0">
                          <a:solidFill>
                            <a:srgbClr val="000000"/>
                          </a:solidFill>
                          <a:effectLst/>
                          <a:latin typeface="Calibri" panose="020F0502020204030204" pitchFamily="34" charset="0"/>
                        </a:rPr>
                        <a:t>812</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8"/>
                  </a:ext>
                </a:extLst>
              </a:tr>
              <a:tr h="396000">
                <a:tc>
                  <a:txBody>
                    <a:bodyPr/>
                    <a:lstStyle/>
                    <a:p>
                      <a:pPr algn="l" rtl="0" fontAlgn="ctr"/>
                      <a:r>
                        <a:rPr lang="es-MX" sz="1100" b="1" u="none" strike="noStrike" dirty="0">
                          <a:effectLst/>
                          <a:latin typeface="Calibri" pitchFamily="34" charset="0"/>
                          <a:cs typeface="Calibri" pitchFamily="34" charset="0"/>
                        </a:rPr>
                        <a:t> Asociación</a:t>
                      </a:r>
                    </a:p>
                    <a:p>
                      <a:pPr algn="l" rtl="0" fontAlgn="ctr"/>
                      <a:r>
                        <a:rPr lang="es-MX" sz="1100" b="1" u="none" strike="noStrike" dirty="0">
                          <a:effectLst/>
                          <a:latin typeface="Calibri" pitchFamily="34" charset="0"/>
                          <a:cs typeface="Calibri" pitchFamily="34" charset="0"/>
                        </a:rPr>
                        <a:t> política</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95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121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43</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09"/>
                  </a:ext>
                </a:extLst>
              </a:tr>
              <a:tr h="396000">
                <a:tc>
                  <a:txBody>
                    <a:bodyPr/>
                    <a:lstStyle/>
                    <a:p>
                      <a:pPr algn="l" rtl="0" fontAlgn="ctr"/>
                      <a:r>
                        <a:rPr lang="es-MX" sz="1100" b="1" u="none" strike="noStrike" dirty="0">
                          <a:effectLst/>
                          <a:latin typeface="Calibri" pitchFamily="34" charset="0"/>
                          <a:cs typeface="Calibri" pitchFamily="34" charset="0"/>
                        </a:rPr>
                        <a:t> Hogar</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296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199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237</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10"/>
                  </a:ext>
                </a:extLst>
              </a:tr>
              <a:tr h="396000">
                <a:tc>
                  <a:txBody>
                    <a:bodyPr/>
                    <a:lstStyle/>
                    <a:p>
                      <a:pPr algn="l" rtl="0" fontAlgn="ctr"/>
                      <a:r>
                        <a:rPr lang="es-MX" sz="1100" b="1" u="none" strike="noStrike" dirty="0">
                          <a:effectLst/>
                          <a:latin typeface="Calibri" pitchFamily="34" charset="0"/>
                          <a:cs typeface="Calibri" pitchFamily="34" charset="0"/>
                        </a:rPr>
                        <a:t> Otro</a:t>
                      </a:r>
                      <a:endParaRPr lang="es-MX" sz="1100" b="1" i="0" u="none" strike="noStrike" dirty="0">
                        <a:solidFill>
                          <a:srgbClr val="000000"/>
                        </a:solidFill>
                        <a:effectLst/>
                        <a:latin typeface="Calibri" pitchFamily="34" charset="0"/>
                        <a:cs typeface="Calibri" pitchFamily="34" charset="0"/>
                      </a:endParaRPr>
                    </a:p>
                  </a:txBody>
                  <a:tcPr marL="36000" marR="6438" marT="643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1,112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855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1,226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1,067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1,236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1,096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marL="0" algn="ctr" defTabSz="914400" rtl="0" eaLnBrk="1" fontAlgn="ctr" latinLnBrk="0" hangingPunct="1"/>
                      <a:r>
                        <a:rPr lang="es-ES" sz="1100" b="1" i="0" u="none" strike="noStrike" kern="1200" dirty="0">
                          <a:solidFill>
                            <a:srgbClr val="000000"/>
                          </a:solidFill>
                          <a:effectLst/>
                          <a:latin typeface="Calibri" panose="020F0502020204030204" pitchFamily="34" charset="0"/>
                          <a:ea typeface="+mn-ea"/>
                          <a:cs typeface="+mn-cs"/>
                        </a:rPr>
                        <a:t>1,062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514</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11"/>
                  </a:ext>
                </a:extLst>
              </a:tr>
              <a:tr h="396000">
                <a:tc>
                  <a:txBody>
                    <a:bodyPr/>
                    <a:lstStyle/>
                    <a:p>
                      <a:pPr algn="ctr" rtl="0" fontAlgn="ctr"/>
                      <a:r>
                        <a:rPr lang="es-MX" sz="1100" b="1" u="none" strike="noStrike" dirty="0">
                          <a:solidFill>
                            <a:schemeClr val="bg1"/>
                          </a:solidFill>
                          <a:effectLst/>
                          <a:latin typeface="Calibri" pitchFamily="34" charset="0"/>
                          <a:cs typeface="Calibri" pitchFamily="34" charset="0"/>
                        </a:rPr>
                        <a:t> Total</a:t>
                      </a:r>
                      <a:endParaRPr lang="es-MX" sz="1100" b="1" i="0" u="none" strike="noStrike" dirty="0">
                        <a:solidFill>
                          <a:schemeClr val="bg1"/>
                        </a:solidFill>
                        <a:effectLst/>
                        <a:latin typeface="Calibri" pitchFamily="34" charset="0"/>
                        <a:cs typeface="Calibri" pitchFamily="34" charset="0"/>
                      </a:endParaRPr>
                    </a:p>
                  </a:txBody>
                  <a:tcPr marL="6438" marR="6438" marT="643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1,501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2,446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7,893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6,247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9,144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7,891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8,378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8,616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8,387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defTabSz="914400" rtl="0" eaLnBrk="1" fontAlgn="ctr" latinLnBrk="0" hangingPunct="1"/>
                      <a:r>
                        <a:rPr lang="es-ES" sz="1100" b="1" i="0" u="none" strike="noStrike" kern="1200" dirty="0">
                          <a:solidFill>
                            <a:srgbClr val="FFFFFF"/>
                          </a:solidFill>
                          <a:effectLst/>
                          <a:latin typeface="Calibri" panose="020F0502020204030204" pitchFamily="34" charset="0"/>
                          <a:ea typeface="+mn-ea"/>
                          <a:cs typeface="+mn-cs"/>
                        </a:rPr>
                        <a:t>9,150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effectLst/>
                          <a:latin typeface="Calibri" panose="020F0502020204030204" pitchFamily="34" charset="0"/>
                        </a:rPr>
                        <a:t>7,122</a:t>
                      </a:r>
                      <a:endParaRPr lang="es-ES" sz="1100" b="1" i="0" u="none" strike="noStrike" dirty="0">
                        <a:solidFill>
                          <a:srgbClr val="FFFFFF"/>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12"/>
                  </a:ext>
                </a:extLst>
              </a:tr>
              <a:tr h="108000">
                <a:tc>
                  <a:txBody>
                    <a:bodyPr/>
                    <a:lstStyle/>
                    <a:p>
                      <a:pPr algn="ctr" fontAlgn="ctr"/>
                      <a:r>
                        <a:rPr lang="es-MX" sz="300" b="1" u="none" strike="noStrike" dirty="0">
                          <a:effectLst/>
                          <a:latin typeface="Calibri" pitchFamily="34" charset="0"/>
                          <a:cs typeface="Calibri" pitchFamily="34" charset="0"/>
                        </a:rPr>
                        <a:t> </a:t>
                      </a:r>
                      <a:endParaRPr lang="es-MX" sz="300" b="1" i="0" u="none" strike="noStrike" dirty="0">
                        <a:solidFill>
                          <a:srgbClr val="000000"/>
                        </a:solidFill>
                        <a:effectLst/>
                        <a:latin typeface="Calibri" pitchFamily="34" charset="0"/>
                        <a:cs typeface="Calibri" pitchFamily="34" charset="0"/>
                      </a:endParaRPr>
                    </a:p>
                  </a:txBody>
                  <a:tcPr marL="6438" marR="6438" marT="643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rgbClr val="000000"/>
                        </a:solidFill>
                        <a:effectLst/>
                        <a:latin typeface="Calibri" pitchFamily="34" charset="0"/>
                        <a:cs typeface="Calibri" pitchFamily="34" charset="0"/>
                      </a:endParaRPr>
                    </a:p>
                  </a:txBody>
                  <a:tcPr marL="6438" marR="6438" marT="643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rgbClr val="000000"/>
                        </a:solidFill>
                        <a:effectLst/>
                        <a:latin typeface="Calibri" pitchFamily="34" charset="0"/>
                        <a:cs typeface="Calibri" pitchFamily="34" charset="0"/>
                      </a:endParaRPr>
                    </a:p>
                  </a:txBody>
                  <a:tcPr marL="6438" marR="6438" marT="643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rgbClr val="000000"/>
                        </a:solidFill>
                        <a:effectLst/>
                        <a:latin typeface="Calibri" pitchFamily="34" charset="0"/>
                        <a:cs typeface="Calibri" pitchFamily="34" charset="0"/>
                      </a:endParaRPr>
                    </a:p>
                  </a:txBody>
                  <a:tcPr marL="6438" marR="6438" marT="643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rgbClr val="000000"/>
                        </a:solidFill>
                        <a:effectLst/>
                        <a:latin typeface="Calibri" pitchFamily="34" charset="0"/>
                        <a:cs typeface="Calibri" pitchFamily="34" charset="0"/>
                      </a:endParaRPr>
                    </a:p>
                  </a:txBody>
                  <a:tcPr marL="6438" marR="6438" marT="643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2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2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2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endParaRPr lang="es-MX" sz="2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extLst>
                  <a:ext uri="{0D108BD9-81ED-4DB2-BD59-A6C34878D82A}">
                    <a16:rowId xmlns:a16="http://schemas.microsoft.com/office/drawing/2014/main" xmlns="" val="10013"/>
                  </a:ext>
                </a:extLst>
              </a:tr>
              <a:tr h="396000">
                <a:tc>
                  <a:txBody>
                    <a:bodyPr/>
                    <a:lstStyle/>
                    <a:p>
                      <a:pPr algn="ctr" rtl="0" fontAlgn="ctr"/>
                      <a:r>
                        <a:rPr lang="es-MX" sz="1100" b="1" u="none" strike="noStrike" dirty="0">
                          <a:solidFill>
                            <a:schemeClr val="bg1"/>
                          </a:solidFill>
                          <a:effectLst/>
                          <a:latin typeface="Calibri" pitchFamily="34" charset="0"/>
                          <a:cs typeface="Calibri" pitchFamily="34" charset="0"/>
                        </a:rPr>
                        <a:t> Total SIP </a:t>
                      </a:r>
                      <a:endParaRPr lang="es-MX" sz="1100" b="1" i="0" u="none" strike="noStrike" dirty="0">
                        <a:solidFill>
                          <a:schemeClr val="bg1"/>
                        </a:solidFill>
                        <a:effectLst/>
                        <a:latin typeface="Calibri" pitchFamily="34" charset="0"/>
                        <a:cs typeface="Calibri" pitchFamily="34" charset="0"/>
                      </a:endParaRPr>
                    </a:p>
                  </a:txBody>
                  <a:tcPr marL="6438" marR="6438" marT="643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19,044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41,164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91,523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86,249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89,610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86,341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97,376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104,308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a:solidFill>
                            <a:srgbClr val="FFFFFF"/>
                          </a:solidFill>
                          <a:effectLst/>
                          <a:latin typeface="Calibri" panose="020F0502020204030204" pitchFamily="34" charset="0"/>
                        </a:rPr>
                        <a:t>96,260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effectLst/>
                          <a:latin typeface="Calibri" panose="020F0502020204030204" pitchFamily="34" charset="0"/>
                        </a:rPr>
                        <a:t>113,965</a:t>
                      </a:r>
                      <a:endParaRPr lang="es-ES" sz="1100" b="1" i="0" u="none" strike="noStrike" dirty="0">
                        <a:solidFill>
                          <a:srgbClr val="FFFFFF"/>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chemeClr val="bg1"/>
                          </a:solidFill>
                          <a:effectLst/>
                          <a:latin typeface="Calibri" panose="020F0502020204030204" pitchFamily="34" charset="0"/>
                          <a:cs typeface="Calibri" panose="020F0502020204030204" pitchFamily="34" charset="0"/>
                        </a:rPr>
                        <a:t>106,343</a:t>
                      </a:r>
                      <a:endParaRPr lang="es-ES" sz="1100" b="1" i="0" u="none" strike="noStrike" dirty="0">
                        <a:solidFill>
                          <a:srgbClr val="FFFFFF"/>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14"/>
                  </a:ext>
                </a:extLst>
              </a:tr>
            </a:tbl>
          </a:graphicData>
        </a:graphic>
      </p:graphicFrame>
      <p:sp>
        <p:nvSpPr>
          <p:cNvPr id="6" name="1 CuadroTexto"/>
          <p:cNvSpPr txBox="1"/>
          <p:nvPr/>
        </p:nvSpPr>
        <p:spPr>
          <a:xfrm>
            <a:off x="76169" y="41564"/>
            <a:ext cx="7952215" cy="904009"/>
          </a:xfrm>
          <a:prstGeom prst="rect">
            <a:avLst/>
          </a:prstGeom>
          <a:noFill/>
        </p:spPr>
        <p:txBody>
          <a:bodyPr wrap="square" rtlCol="0" anchor="ctr">
            <a:noAutofit/>
          </a:bodyPr>
          <a:lstStyle/>
          <a:p>
            <a:pPr algn="ctr"/>
            <a:r>
              <a:rPr lang="es-MX" b="1" dirty="0" smtClean="0">
                <a:solidFill>
                  <a:schemeClr val="bg1"/>
                </a:solidFill>
                <a:latin typeface="+mn-lt"/>
              </a:rPr>
              <a:t>Sociodemográficos</a:t>
            </a:r>
          </a:p>
          <a:p>
            <a:pPr algn="ctr"/>
            <a:r>
              <a:rPr lang="es-ES" sz="1400" b="1" i="1" dirty="0">
                <a:solidFill>
                  <a:schemeClr val="bg1"/>
                </a:solidFill>
                <a:latin typeface="+mn-lt"/>
              </a:rPr>
              <a:t>2007 a </a:t>
            </a:r>
            <a:r>
              <a:rPr lang="es-ES" sz="1400" b="1" i="1" dirty="0">
                <a:solidFill>
                  <a:schemeClr val="bg1"/>
                </a:solidFill>
                <a:latin typeface="Calibri" pitchFamily="34" charset="0"/>
              </a:rPr>
              <a:t>Enero-Septiembre</a:t>
            </a:r>
            <a:r>
              <a:rPr lang="es-ES" sz="1400" b="1" i="1" dirty="0" smtClean="0">
                <a:solidFill>
                  <a:schemeClr val="bg1"/>
                </a:solidFill>
                <a:latin typeface="+mn-lt"/>
              </a:rPr>
              <a:t> </a:t>
            </a:r>
            <a:r>
              <a:rPr lang="es-ES" sz="1400" b="1" i="1" dirty="0">
                <a:solidFill>
                  <a:schemeClr val="bg1"/>
                </a:solidFill>
                <a:latin typeface="+mn-lt"/>
              </a:rPr>
              <a:t>de </a:t>
            </a:r>
            <a:r>
              <a:rPr lang="es-ES" sz="1400" b="1" i="1" dirty="0" smtClean="0">
                <a:solidFill>
                  <a:schemeClr val="bg1"/>
                </a:solidFill>
                <a:latin typeface="+mn-lt"/>
              </a:rPr>
              <a:t>2017</a:t>
            </a:r>
            <a:endParaRPr lang="es-ES" sz="1400" b="1" i="1" dirty="0">
              <a:solidFill>
                <a:schemeClr val="bg1"/>
              </a:solidFill>
              <a:latin typeface="+mn-lt"/>
            </a:endParaRPr>
          </a:p>
        </p:txBody>
      </p:sp>
    </p:spTree>
    <p:extLst>
      <p:ext uri="{BB962C8B-B14F-4D97-AF65-F5344CB8AC3E}">
        <p14:creationId xmlns:p14="http://schemas.microsoft.com/office/powerpoint/2010/main" val="389800733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68</a:t>
            </a:fld>
            <a:endParaRPr lang="es-MX" dirty="0"/>
          </a:p>
        </p:txBody>
      </p:sp>
      <p:graphicFrame>
        <p:nvGraphicFramePr>
          <p:cNvPr id="4" name="14 Tabla"/>
          <p:cNvGraphicFramePr>
            <a:graphicFrameLocks noGrp="1"/>
          </p:cNvGraphicFramePr>
          <p:nvPr>
            <p:extLst>
              <p:ext uri="{D42A27DB-BD31-4B8C-83A1-F6EECF244321}">
                <p14:modId xmlns:p14="http://schemas.microsoft.com/office/powerpoint/2010/main" val="43509699"/>
              </p:ext>
            </p:extLst>
          </p:nvPr>
        </p:nvGraphicFramePr>
        <p:xfrm>
          <a:off x="993372" y="1157402"/>
          <a:ext cx="7452000" cy="5498660"/>
        </p:xfrm>
        <a:graphic>
          <a:graphicData uri="http://schemas.openxmlformats.org/drawingml/2006/table">
            <a:tbl>
              <a:tblPr/>
              <a:tblGrid>
                <a:gridCol w="1224000">
                  <a:extLst>
                    <a:ext uri="{9D8B030D-6E8A-4147-A177-3AD203B41FA5}">
                      <a16:colId xmlns:a16="http://schemas.microsoft.com/office/drawing/2014/main" xmlns="" val="20000"/>
                    </a:ext>
                  </a:extLst>
                </a:gridCol>
                <a:gridCol w="540000">
                  <a:extLst>
                    <a:ext uri="{9D8B030D-6E8A-4147-A177-3AD203B41FA5}">
                      <a16:colId xmlns:a16="http://schemas.microsoft.com/office/drawing/2014/main" xmlns="" val="20001"/>
                    </a:ext>
                  </a:extLst>
                </a:gridCol>
                <a:gridCol w="540000">
                  <a:extLst>
                    <a:ext uri="{9D8B030D-6E8A-4147-A177-3AD203B41FA5}">
                      <a16:colId xmlns:a16="http://schemas.microsoft.com/office/drawing/2014/main" xmlns="" val="20002"/>
                    </a:ext>
                  </a:extLst>
                </a:gridCol>
                <a:gridCol w="540000">
                  <a:extLst>
                    <a:ext uri="{9D8B030D-6E8A-4147-A177-3AD203B41FA5}">
                      <a16:colId xmlns:a16="http://schemas.microsoft.com/office/drawing/2014/main" xmlns="" val="20003"/>
                    </a:ext>
                  </a:extLst>
                </a:gridCol>
                <a:gridCol w="540000">
                  <a:extLst>
                    <a:ext uri="{9D8B030D-6E8A-4147-A177-3AD203B41FA5}">
                      <a16:colId xmlns:a16="http://schemas.microsoft.com/office/drawing/2014/main" xmlns="" val="20004"/>
                    </a:ext>
                  </a:extLst>
                </a:gridCol>
                <a:gridCol w="540000">
                  <a:extLst>
                    <a:ext uri="{9D8B030D-6E8A-4147-A177-3AD203B41FA5}">
                      <a16:colId xmlns:a16="http://schemas.microsoft.com/office/drawing/2014/main" xmlns="" val="20005"/>
                    </a:ext>
                  </a:extLst>
                </a:gridCol>
                <a:gridCol w="540000">
                  <a:extLst>
                    <a:ext uri="{9D8B030D-6E8A-4147-A177-3AD203B41FA5}">
                      <a16:colId xmlns:a16="http://schemas.microsoft.com/office/drawing/2014/main" xmlns="" val="20006"/>
                    </a:ext>
                  </a:extLst>
                </a:gridCol>
                <a:gridCol w="540000">
                  <a:extLst>
                    <a:ext uri="{9D8B030D-6E8A-4147-A177-3AD203B41FA5}">
                      <a16:colId xmlns:a16="http://schemas.microsoft.com/office/drawing/2014/main" xmlns="" val="20007"/>
                    </a:ext>
                  </a:extLst>
                </a:gridCol>
                <a:gridCol w="540000">
                  <a:extLst>
                    <a:ext uri="{9D8B030D-6E8A-4147-A177-3AD203B41FA5}">
                      <a16:colId xmlns:a16="http://schemas.microsoft.com/office/drawing/2014/main" xmlns="" val="20008"/>
                    </a:ext>
                  </a:extLst>
                </a:gridCol>
                <a:gridCol w="540000">
                  <a:extLst>
                    <a:ext uri="{9D8B030D-6E8A-4147-A177-3AD203B41FA5}">
                      <a16:colId xmlns:a16="http://schemas.microsoft.com/office/drawing/2014/main" xmlns="" val="20009"/>
                    </a:ext>
                  </a:extLst>
                </a:gridCol>
                <a:gridCol w="540000"/>
                <a:gridCol w="828000">
                  <a:extLst>
                    <a:ext uri="{9D8B030D-6E8A-4147-A177-3AD203B41FA5}">
                      <a16:colId xmlns:a16="http://schemas.microsoft.com/office/drawing/2014/main" xmlns="" val="145822144"/>
                    </a:ext>
                  </a:extLst>
                </a:gridCol>
              </a:tblGrid>
              <a:tr h="106947">
                <a:tc rowSpan="2">
                  <a:txBody>
                    <a:bodyPr/>
                    <a:lstStyle/>
                    <a:p>
                      <a:pPr algn="ctr" fontAlgn="ctr"/>
                      <a:r>
                        <a:rPr lang="es-MX" sz="900" b="1" i="0" u="none" strike="noStrike" dirty="0">
                          <a:solidFill>
                            <a:srgbClr val="FFFFFF"/>
                          </a:solidFill>
                          <a:latin typeface="Calibri" pitchFamily="34" charset="0"/>
                          <a:cs typeface="Calibri" panose="020F0502020204030204" pitchFamily="34" charset="0"/>
                        </a:rPr>
                        <a:t>Estado de la República</a:t>
                      </a:r>
                    </a:p>
                  </a:txBody>
                  <a:tcPr marL="5347" marR="5347" marT="5347"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gridSpan="11">
                  <a:txBody>
                    <a:bodyPr/>
                    <a:lstStyle/>
                    <a:p>
                      <a:pPr algn="ctr" fontAlgn="ctr"/>
                      <a:r>
                        <a:rPr lang="es-MX" sz="900" b="1" i="0" u="none" strike="noStrike" dirty="0">
                          <a:solidFill>
                            <a:srgbClr val="FFFFFF"/>
                          </a:solidFill>
                          <a:latin typeface="Calibri" pitchFamily="34" charset="0"/>
                          <a:cs typeface="Calibri" panose="020F0502020204030204" pitchFamily="34" charset="0"/>
                        </a:rPr>
                        <a:t>Solicitantes</a:t>
                      </a:r>
                    </a:p>
                  </a:txBody>
                  <a:tcPr marL="5347" marR="5347" marT="5347"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MX" sz="900" b="1" i="0" u="none" strike="noStrike" dirty="0">
                        <a:solidFill>
                          <a:srgbClr val="FFFFFF"/>
                        </a:solidFill>
                        <a:latin typeface="Calibri" pitchFamily="34" charset="0"/>
                      </a:endParaRP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MX" sz="900" b="1" i="0" u="none" strike="noStrike" dirty="0">
                        <a:solidFill>
                          <a:srgbClr val="FFFFFF"/>
                        </a:solidFill>
                        <a:latin typeface="Calibri" pitchFamily="34" charset="0"/>
                      </a:endParaRP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MX" sz="900" b="1" i="0" u="none" strike="noStrike" dirty="0">
                        <a:solidFill>
                          <a:srgbClr val="FFFFFF"/>
                        </a:solidFill>
                        <a:latin typeface="Calibri" pitchFamily="34" charset="0"/>
                      </a:endParaRP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MX" sz="900" b="1" i="0" u="none" strike="noStrike" dirty="0">
                        <a:solidFill>
                          <a:srgbClr val="FFFFFF"/>
                        </a:solidFill>
                        <a:latin typeface="Calibri" pitchFamily="34" charset="0"/>
                      </a:endParaRP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MX" sz="900" b="1" i="0" u="none" strike="noStrike" dirty="0">
                        <a:solidFill>
                          <a:srgbClr val="FFFFFF"/>
                        </a:solidFill>
                        <a:latin typeface="Calibri" pitchFamily="34" charset="0"/>
                      </a:endParaRP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pPr algn="ctr" fontAlgn="ctr"/>
                      <a:endParaRPr lang="es-MX" sz="900" b="1" i="0" u="none" strike="noStrike" dirty="0">
                        <a:solidFill>
                          <a:srgbClr val="FFFFFF"/>
                        </a:solidFill>
                        <a:latin typeface="Calibri" pitchFamily="34" charset="0"/>
                      </a:endParaRP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MX" sz="900" b="1" i="0" u="none" strike="noStrike" dirty="0">
                        <a:solidFill>
                          <a:schemeClr val="bg1"/>
                        </a:solidFill>
                        <a:effectLst/>
                        <a:latin typeface="Calibri" pitchFamily="34" charset="0"/>
                        <a:cs typeface="Calibri" pitchFamily="34" charset="0"/>
                      </a:endParaRPr>
                    </a:p>
                  </a:txBody>
                  <a:tcPr marL="6438" marR="6438" marT="643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ES"/>
                    </a:p>
                  </a:txBody>
                  <a:tcPr/>
                </a:tc>
                <a:tc hMerge="1">
                  <a:txBody>
                    <a:bodyPr/>
                    <a:lstStyle/>
                    <a:p>
                      <a:pPr algn="ctr" fontAlgn="ctr"/>
                      <a:endParaRPr lang="es-MX" sz="900" b="1" i="0" u="none" strike="noStrike" dirty="0">
                        <a:solidFill>
                          <a:srgbClr val="FFFFFF"/>
                        </a:solidFill>
                        <a:latin typeface="Calibri" pitchFamily="34" charset="0"/>
                      </a:endParaRPr>
                    </a:p>
                  </a:txBody>
                  <a:tcPr marL="5347" marR="5347" marT="5347"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extLst>
                  <a:ext uri="{0D108BD9-81ED-4DB2-BD59-A6C34878D82A}">
                    <a16:rowId xmlns:a16="http://schemas.microsoft.com/office/drawing/2014/main" xmlns="" val="10000"/>
                  </a:ext>
                </a:extLst>
              </a:tr>
              <a:tr h="106947">
                <a:tc vMerge="1">
                  <a:txBody>
                    <a:bodyPr/>
                    <a:lstStyle/>
                    <a:p>
                      <a:endParaRPr lang="es-MX"/>
                    </a:p>
                  </a:txBody>
                  <a:tcPr/>
                </a:tc>
                <a:tc>
                  <a:txBody>
                    <a:bodyPr/>
                    <a:lstStyle/>
                    <a:p>
                      <a:pPr algn="ctr" fontAlgn="ctr"/>
                      <a:r>
                        <a:rPr lang="es-MX" sz="900" b="1" i="0" u="none" strike="noStrike" dirty="0">
                          <a:solidFill>
                            <a:srgbClr val="FFFFFF"/>
                          </a:solidFill>
                          <a:latin typeface="Calibri" pitchFamily="34" charset="0"/>
                          <a:cs typeface="Calibri" panose="020F0502020204030204" pitchFamily="34" charset="0"/>
                        </a:rPr>
                        <a:t>2007</a:t>
                      </a: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900" b="1" i="0" u="none" strike="noStrike" dirty="0">
                          <a:solidFill>
                            <a:srgbClr val="FFFFFF"/>
                          </a:solidFill>
                          <a:latin typeface="Calibri" pitchFamily="34" charset="0"/>
                          <a:cs typeface="Calibri" panose="020F0502020204030204" pitchFamily="34" charset="0"/>
                        </a:rPr>
                        <a:t>2008</a:t>
                      </a: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900" b="1" i="0" u="none" strike="noStrike" dirty="0">
                          <a:solidFill>
                            <a:srgbClr val="FFFFFF"/>
                          </a:solidFill>
                          <a:latin typeface="Calibri" pitchFamily="34" charset="0"/>
                          <a:cs typeface="Calibri" panose="020F0502020204030204" pitchFamily="34" charset="0"/>
                        </a:rPr>
                        <a:t>2009</a:t>
                      </a: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900" b="1" i="0" u="none" strike="noStrike" dirty="0">
                          <a:solidFill>
                            <a:srgbClr val="FFFFFF"/>
                          </a:solidFill>
                          <a:latin typeface="Calibri" pitchFamily="34" charset="0"/>
                          <a:cs typeface="Calibri" panose="020F0502020204030204" pitchFamily="34" charset="0"/>
                        </a:rPr>
                        <a:t>2010</a:t>
                      </a: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900" b="1" i="0" u="none" strike="noStrike" dirty="0">
                          <a:solidFill>
                            <a:srgbClr val="FFFFFF"/>
                          </a:solidFill>
                          <a:latin typeface="Calibri" pitchFamily="34" charset="0"/>
                          <a:cs typeface="Calibri" panose="020F0502020204030204" pitchFamily="34" charset="0"/>
                        </a:rPr>
                        <a:t>2011</a:t>
                      </a: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900" b="1" i="0" u="none" strike="noStrike" dirty="0">
                          <a:solidFill>
                            <a:srgbClr val="FFFFFF"/>
                          </a:solidFill>
                          <a:latin typeface="Calibri" pitchFamily="34" charset="0"/>
                          <a:cs typeface="Calibri" panose="020F0502020204030204" pitchFamily="34" charset="0"/>
                        </a:rPr>
                        <a:t>2012</a:t>
                      </a: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900" b="1" i="0" u="none" strike="noStrike" dirty="0">
                          <a:solidFill>
                            <a:srgbClr val="FFFFFF"/>
                          </a:solidFill>
                          <a:latin typeface="Calibri" pitchFamily="34" charset="0"/>
                          <a:cs typeface="Calibri" panose="020F0502020204030204" pitchFamily="34" charset="0"/>
                        </a:rPr>
                        <a:t>2013</a:t>
                      </a: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900" b="1" i="0" u="none" strike="noStrike" dirty="0">
                          <a:solidFill>
                            <a:srgbClr val="FFFFFF"/>
                          </a:solidFill>
                          <a:latin typeface="Calibri" pitchFamily="34" charset="0"/>
                          <a:cs typeface="Calibri" panose="020F0502020204030204" pitchFamily="34" charset="0"/>
                        </a:rPr>
                        <a:t>2014</a:t>
                      </a:r>
                    </a:p>
                  </a:txBody>
                  <a:tcPr marL="5347" marR="5347" marT="5347"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latin typeface="Calibri" pitchFamily="34" charset="0"/>
                          <a:cs typeface="Calibri" pitchFamily="34" charset="0"/>
                        </a:rPr>
                        <a:t>2015</a:t>
                      </a:r>
                    </a:p>
                  </a:txBody>
                  <a:tcPr marL="6438" marR="6438" marT="643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900" b="1" i="0" u="none" strike="noStrike" dirty="0" smtClean="0">
                          <a:solidFill>
                            <a:srgbClr val="FFFFFF"/>
                          </a:solidFill>
                          <a:latin typeface="Calibri" pitchFamily="34" charset="0"/>
                          <a:cs typeface="Calibri" pitchFamily="34" charset="0"/>
                        </a:rPr>
                        <a:t>2016</a:t>
                      </a:r>
                      <a:endParaRPr lang="es-ES" sz="900" b="1" i="0" u="none" strike="noStrike" dirty="0">
                        <a:solidFill>
                          <a:srgbClr val="FFFFFF"/>
                        </a:solidFill>
                        <a:latin typeface="Calibri" pitchFamily="34" charset="0"/>
                        <a:cs typeface="Calibri" pitchFamily="34" charset="0"/>
                      </a:endParaRPr>
                    </a:p>
                  </a:txBody>
                  <a:tcPr marL="6438" marR="6438" marT="643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smtClean="0">
                          <a:solidFill>
                            <a:srgbClr val="FFFFFF"/>
                          </a:solidFill>
                          <a:latin typeface="Calibri" pitchFamily="34" charset="0"/>
                          <a:cs typeface="Calibri" pitchFamily="34" charset="0"/>
                        </a:rPr>
                        <a:t>Ene Sep’17</a:t>
                      </a:r>
                    </a:p>
                  </a:txBody>
                  <a:tcPr marL="6438" marR="6438" marT="643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01"/>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Aguascalientes</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2"/>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Baja California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3"/>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Baja California Sur</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4"/>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Campeche</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5"/>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Coahuila de Zaragoza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900" b="1" i="0" u="none" strike="noStrike" dirty="0" smtClean="0">
                          <a:solidFill>
                            <a:srgbClr val="000000"/>
                          </a:solidFill>
                          <a:effectLst/>
                          <a:latin typeface="Calibri" panose="020F0502020204030204" pitchFamily="34" charset="0"/>
                          <a:cs typeface="Calibri" panose="020F0502020204030204" pitchFamily="34" charset="0"/>
                        </a:rPr>
                        <a:t>5</a:t>
                      </a:r>
                      <a:endParaRPr lang="es-ES" sz="9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6"/>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Colima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smtClean="0">
                          <a:solidFill>
                            <a:srgbClr val="000000"/>
                          </a:solidFill>
                          <a:effectLst/>
                          <a:latin typeface="Calibri" panose="020F0502020204030204" pitchFamily="34" charset="0"/>
                          <a:cs typeface="Calibri" panose="020F0502020204030204" pitchFamily="34" charset="0"/>
                        </a:rPr>
                        <a:t>2</a:t>
                      </a:r>
                      <a:endParaRPr lang="es-ES" sz="9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7"/>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Chiapas</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8"/>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Chihuahua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09"/>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Distrito Federal</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12,034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21,625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33,406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5,291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6,527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5,900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6,473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6,844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7,078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8,440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smtClean="0">
                          <a:solidFill>
                            <a:srgbClr val="000000"/>
                          </a:solidFill>
                          <a:effectLst/>
                          <a:latin typeface="Calibri" panose="020F0502020204030204" pitchFamily="34" charset="0"/>
                          <a:cs typeface="Calibri" panose="020F0502020204030204" pitchFamily="34" charset="0"/>
                        </a:rPr>
                        <a:t>6,483</a:t>
                      </a:r>
                      <a:endParaRPr lang="es-ES" sz="9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0"/>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Durango</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1"/>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Guanajuato</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2"/>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Guerrero</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3"/>
                  </a:ext>
                </a:extLst>
              </a:tr>
              <a:tr h="153265">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Hidalgo</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4"/>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Jalisco</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5"/>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Estado de México</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2,039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2,074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4,002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945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734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6"/>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Michoacán de Ocampo</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7"/>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Morelos</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8"/>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Nayarit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19"/>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Nuevo León</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0"/>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Oaxaca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1"/>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Puebla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33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47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2"/>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Querétaro de Arteaga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3"/>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Quintana Roo</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4"/>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San Luis Potosí</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5"/>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Sinaloa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6"/>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Sonora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7"/>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Tabasco</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8"/>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Tamaulipas</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29"/>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Tlaxcala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30"/>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Veracruz</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31"/>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Yucatán</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32"/>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Zacatecas</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33"/>
                  </a:ext>
                </a:extLst>
              </a:tr>
              <a:tr h="106947">
                <a:tc>
                  <a:txBody>
                    <a:bodyPr/>
                    <a:lstStyle/>
                    <a:p>
                      <a:pPr algn="l" rtl="0" fontAlgn="ctr"/>
                      <a:r>
                        <a:rPr lang="es-MX" sz="900" b="1" i="0" u="none" strike="noStrike" dirty="0">
                          <a:solidFill>
                            <a:srgbClr val="000000"/>
                          </a:solidFill>
                          <a:effectLst/>
                          <a:latin typeface="Calibri" panose="020F0502020204030204" pitchFamily="34" charset="0"/>
                          <a:cs typeface="Calibri" panose="020F0502020204030204" pitchFamily="34" charset="0"/>
                        </a:rPr>
                        <a:t> Otro país</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ES" sz="900" b="1" i="0" u="none" strike="noStrike" dirty="0">
                          <a:solidFill>
                            <a:srgbClr val="000000"/>
                          </a:solidFill>
                          <a:effectLst/>
                          <a:latin typeface="Calibri" panose="020F0502020204030204" pitchFamily="34" charset="0"/>
                          <a:cs typeface="Calibri" panose="020F0502020204030204" pitchFamily="34" charset="0"/>
                        </a:rPr>
                        <a:t>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marL="0" algn="ctr" defTabSz="914400" rtl="0" eaLnBrk="1" fontAlgn="ctr" latinLnBrk="0" hangingPunct="1"/>
                      <a:r>
                        <a:rPr lang="es-ES" sz="900" b="1" i="0" u="none" strike="noStrike" kern="1200" dirty="0">
                          <a:solidFill>
                            <a:srgbClr val="000000"/>
                          </a:solidFill>
                          <a:effectLst/>
                          <a:latin typeface="Calibri" panose="020F0502020204030204" pitchFamily="34" charset="0"/>
                          <a:ea typeface="+mn-ea"/>
                          <a:cs typeface="Calibri" panose="020F0502020204030204" pitchFamily="34" charset="0"/>
                        </a:rPr>
                        <a:t>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ES" sz="900" b="1" i="0" u="none" strike="noStrike" dirty="0" smtClean="0">
                          <a:solidFill>
                            <a:srgbClr val="000000"/>
                          </a:solidFill>
                          <a:effectLst/>
                          <a:latin typeface="Calibri" panose="020F0502020204030204" pitchFamily="34" charset="0"/>
                          <a:cs typeface="Calibri" panose="020F0502020204030204" pitchFamily="34" charset="0"/>
                        </a:rPr>
                        <a:t>21</a:t>
                      </a:r>
                      <a:endParaRPr lang="es-ES" sz="9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34"/>
                  </a:ext>
                </a:extLst>
              </a:tr>
              <a:tr h="106947">
                <a:tc>
                  <a:txBody>
                    <a:bodyPr/>
                    <a:lstStyle/>
                    <a:p>
                      <a:pPr algn="l" rtl="0" fontAlgn="ctr"/>
                      <a:r>
                        <a:rPr lang="es-MX" sz="900" b="1" i="0" u="none" strike="noStrike" dirty="0">
                          <a:solidFill>
                            <a:srgbClr val="FFFFFF"/>
                          </a:solidFill>
                          <a:effectLst/>
                          <a:latin typeface="Calibri" panose="020F0502020204030204" pitchFamily="34" charset="0"/>
                          <a:cs typeface="Calibri" panose="020F0502020204030204" pitchFamily="34" charset="0"/>
                        </a:rPr>
                        <a:t> Total</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14,427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24,249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38,465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6,194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7,766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7,034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7,701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8,102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8,426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cs typeface="Calibri" panose="020F0502020204030204" pitchFamily="34" charset="0"/>
                        </a:rPr>
                        <a:t>9,859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ES" sz="900" b="1" i="0" u="none" strike="noStrike" dirty="0" smtClean="0">
                          <a:solidFill>
                            <a:schemeClr val="bg1"/>
                          </a:solidFill>
                          <a:effectLst/>
                          <a:latin typeface="Calibri" panose="020F0502020204030204" pitchFamily="34" charset="0"/>
                          <a:cs typeface="Calibri" panose="020F0502020204030204" pitchFamily="34" charset="0"/>
                        </a:rPr>
                        <a:t>7,599</a:t>
                      </a:r>
                      <a:endParaRPr lang="es-ES" sz="9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35"/>
                  </a:ext>
                </a:extLst>
              </a:tr>
              <a:tr h="72000">
                <a:tc>
                  <a:txBody>
                    <a:bodyPr/>
                    <a:lstStyle/>
                    <a:p>
                      <a:pPr algn="l" fontAlgn="b"/>
                      <a:endParaRPr lang="es-MX" sz="200" b="1" i="0" u="none" strike="noStrike" dirty="0">
                        <a:solidFill>
                          <a:srgbClr val="000000"/>
                        </a:solidFill>
                        <a:latin typeface="Calibri" pitchFamily="34" charset="0"/>
                      </a:endParaRPr>
                    </a:p>
                  </a:txBody>
                  <a:tcPr marL="5347" marR="5347" marT="5347"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endParaRPr lang="es-MX" sz="200" b="1" i="0" u="none" strike="noStrike" dirty="0">
                        <a:solidFill>
                          <a:srgbClr val="000000"/>
                        </a:solidFill>
                        <a:latin typeface="Calibri" pitchFamily="34" charset="0"/>
                      </a:endParaRPr>
                    </a:p>
                  </a:txBody>
                  <a:tcPr marL="5347" marR="5347" marT="5347"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endParaRPr lang="es-MX" sz="200" b="1" i="0" u="none" strike="noStrike" dirty="0">
                        <a:solidFill>
                          <a:srgbClr val="000000"/>
                        </a:solidFill>
                        <a:latin typeface="Calibri" pitchFamily="34" charset="0"/>
                      </a:endParaRPr>
                    </a:p>
                  </a:txBody>
                  <a:tcPr marL="5347" marR="5347" marT="5347"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endParaRPr lang="es-MX" sz="200" b="1" i="0" u="none" strike="noStrike" dirty="0">
                        <a:solidFill>
                          <a:srgbClr val="000000"/>
                        </a:solidFill>
                        <a:latin typeface="Calibri" pitchFamily="34" charset="0"/>
                      </a:endParaRPr>
                    </a:p>
                  </a:txBody>
                  <a:tcPr marL="5347" marR="5347" marT="5347"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endParaRPr lang="es-MX" sz="200" b="1" i="0" u="none" strike="noStrike" dirty="0">
                        <a:solidFill>
                          <a:srgbClr val="000000"/>
                        </a:solidFill>
                        <a:latin typeface="Calibri" pitchFamily="34" charset="0"/>
                      </a:endParaRPr>
                    </a:p>
                  </a:txBody>
                  <a:tcPr marL="5347" marR="5347" marT="5347"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endParaRPr lang="es-MX" sz="300" b="1" i="0" u="none" strike="noStrike" dirty="0">
                        <a:solidFill>
                          <a:srgbClr val="000000"/>
                        </a:solidFill>
                        <a:effectLst/>
                        <a:latin typeface="Calibri"/>
                      </a:endParaRPr>
                    </a:p>
                  </a:txBody>
                  <a:tcPr marL="9525" marR="9525" marT="9525" marB="0" anchor="ctr">
                    <a:lnL>
                      <a:noFill/>
                    </a:lnL>
                    <a:lnR>
                      <a:noFill/>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extLst>
                  <a:ext uri="{0D108BD9-81ED-4DB2-BD59-A6C34878D82A}">
                    <a16:rowId xmlns:a16="http://schemas.microsoft.com/office/drawing/2014/main" xmlns="" val="10036"/>
                  </a:ext>
                </a:extLst>
              </a:tr>
              <a:tr h="106947">
                <a:tc>
                  <a:txBody>
                    <a:bodyPr/>
                    <a:lstStyle/>
                    <a:p>
                      <a:pPr algn="l" rtl="0" fontAlgn="b"/>
                      <a:r>
                        <a:rPr lang="es-MX" sz="900" b="1" i="0" u="none" strike="noStrike" dirty="0">
                          <a:solidFill>
                            <a:srgbClr val="FFFFFF"/>
                          </a:solidFill>
                          <a:effectLst/>
                          <a:latin typeface="Calibri"/>
                        </a:rPr>
                        <a:t> Total SIP </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rPr>
                        <a:t>19,044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rPr>
                        <a:t>41,164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rPr>
                        <a:t>91,523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rPr>
                        <a:t>86,249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rPr>
                        <a:t>89,610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rPr>
                        <a:t>86,341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rPr>
                        <a:t>97,376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rPr>
                        <a:t>104,308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a:solidFill>
                            <a:srgbClr val="FFFFFF"/>
                          </a:solidFill>
                          <a:effectLst/>
                          <a:latin typeface="Calibri" panose="020F0502020204030204" pitchFamily="34" charset="0"/>
                        </a:rPr>
                        <a:t>96,260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smtClean="0">
                          <a:solidFill>
                            <a:srgbClr val="FFFFFF"/>
                          </a:solidFill>
                          <a:effectLst/>
                          <a:latin typeface="Calibri" panose="020F0502020204030204" pitchFamily="34" charset="0"/>
                        </a:rPr>
                        <a:t>113,965</a:t>
                      </a:r>
                      <a:endParaRPr lang="es-ES" sz="900" b="1" i="0" u="none" strike="noStrike" dirty="0">
                        <a:solidFill>
                          <a:srgbClr val="FFFFFF"/>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900" b="1" i="0" u="none" strike="noStrike" dirty="0" smtClean="0">
                          <a:solidFill>
                            <a:schemeClr val="bg1"/>
                          </a:solidFill>
                          <a:effectLst/>
                          <a:latin typeface="Calibri" panose="020F0502020204030204" pitchFamily="34" charset="0"/>
                          <a:cs typeface="Calibri" panose="020F0502020204030204" pitchFamily="34" charset="0"/>
                        </a:rPr>
                        <a:t>106,343</a:t>
                      </a:r>
                      <a:endParaRPr lang="es-ES" sz="900" b="1" i="0" u="none" strike="noStrike" dirty="0">
                        <a:solidFill>
                          <a:srgbClr val="FFFFFF"/>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xmlns="" val="10037"/>
                  </a:ext>
                </a:extLst>
              </a:tr>
            </a:tbl>
          </a:graphicData>
        </a:graphic>
      </p:graphicFrame>
      <p:sp>
        <p:nvSpPr>
          <p:cNvPr id="5" name="1 CuadroTexto"/>
          <p:cNvSpPr txBox="1"/>
          <p:nvPr/>
        </p:nvSpPr>
        <p:spPr>
          <a:xfrm>
            <a:off x="76169" y="41564"/>
            <a:ext cx="7952215" cy="904009"/>
          </a:xfrm>
          <a:prstGeom prst="rect">
            <a:avLst/>
          </a:prstGeom>
          <a:noFill/>
        </p:spPr>
        <p:txBody>
          <a:bodyPr wrap="square" rtlCol="0" anchor="ctr">
            <a:noAutofit/>
          </a:bodyPr>
          <a:lstStyle/>
          <a:p>
            <a:pPr algn="ctr"/>
            <a:r>
              <a:rPr lang="es-MX" b="1" dirty="0" smtClean="0">
                <a:solidFill>
                  <a:schemeClr val="bg1"/>
                </a:solidFill>
                <a:latin typeface="+mn-lt"/>
              </a:rPr>
              <a:t>Sociodemográficos</a:t>
            </a:r>
          </a:p>
          <a:p>
            <a:pPr algn="ctr"/>
            <a:r>
              <a:rPr lang="es-ES" sz="1400" b="1" i="1" dirty="0">
                <a:solidFill>
                  <a:schemeClr val="bg1"/>
                </a:solidFill>
                <a:latin typeface="+mn-lt"/>
              </a:rPr>
              <a:t>2007 a </a:t>
            </a:r>
            <a:r>
              <a:rPr lang="es-ES" sz="1400" b="1" i="1" dirty="0">
                <a:solidFill>
                  <a:schemeClr val="bg1"/>
                </a:solidFill>
                <a:latin typeface="Calibri" pitchFamily="34" charset="0"/>
              </a:rPr>
              <a:t>Enero-Septiembre</a:t>
            </a:r>
            <a:r>
              <a:rPr lang="es-ES" sz="1400" b="1" i="1" dirty="0" smtClean="0">
                <a:solidFill>
                  <a:schemeClr val="bg1"/>
                </a:solidFill>
                <a:latin typeface="+mn-lt"/>
              </a:rPr>
              <a:t> </a:t>
            </a:r>
            <a:r>
              <a:rPr lang="es-ES" sz="1400" b="1" i="1" dirty="0">
                <a:solidFill>
                  <a:schemeClr val="bg1"/>
                </a:solidFill>
                <a:latin typeface="+mn-lt"/>
              </a:rPr>
              <a:t>de </a:t>
            </a:r>
            <a:r>
              <a:rPr lang="es-ES" sz="1400" b="1" i="1" dirty="0" smtClean="0">
                <a:solidFill>
                  <a:schemeClr val="bg1"/>
                </a:solidFill>
                <a:latin typeface="+mn-lt"/>
              </a:rPr>
              <a:t>2017</a:t>
            </a:r>
            <a:endParaRPr lang="es-ES" sz="1400" b="1" i="1" dirty="0">
              <a:solidFill>
                <a:schemeClr val="bg1"/>
              </a:solidFill>
              <a:latin typeface="+mn-lt"/>
            </a:endParaRPr>
          </a:p>
        </p:txBody>
      </p:sp>
    </p:spTree>
    <p:extLst>
      <p:ext uri="{BB962C8B-B14F-4D97-AF65-F5344CB8AC3E}">
        <p14:creationId xmlns:p14="http://schemas.microsoft.com/office/powerpoint/2010/main" val="226710803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69</a:t>
            </a:fld>
            <a:endParaRPr lang="es-MX" dirty="0"/>
          </a:p>
        </p:txBody>
      </p:sp>
      <p:sp>
        <p:nvSpPr>
          <p:cNvPr id="4" name="1 CuadroTexto"/>
          <p:cNvSpPr txBox="1"/>
          <p:nvPr/>
        </p:nvSpPr>
        <p:spPr>
          <a:xfrm>
            <a:off x="76169" y="62842"/>
            <a:ext cx="8024223" cy="864000"/>
          </a:xfrm>
          <a:prstGeom prst="rect">
            <a:avLst/>
          </a:prstGeom>
          <a:noFill/>
        </p:spPr>
        <p:txBody>
          <a:bodyPr wrap="square" rtlCol="0" anchor="ctr">
            <a:noAutofit/>
          </a:bodyPr>
          <a:lstStyle/>
          <a:p>
            <a:pPr algn="ctr"/>
            <a:r>
              <a:rPr lang="es-MX" b="1" dirty="0" smtClean="0">
                <a:solidFill>
                  <a:schemeClr val="bg1"/>
                </a:solidFill>
                <a:latin typeface="Calibri" pitchFamily="34" charset="0"/>
              </a:rPr>
              <a:t>Nota</a:t>
            </a:r>
            <a:endParaRPr lang="es-ES" sz="1400" b="1" i="1" dirty="0">
              <a:solidFill>
                <a:schemeClr val="bg1"/>
              </a:solidFill>
              <a:latin typeface="Calibri" pitchFamily="34" charset="0"/>
            </a:endParaRPr>
          </a:p>
        </p:txBody>
      </p:sp>
      <p:sp>
        <p:nvSpPr>
          <p:cNvPr id="5" name="4 Rectángulo"/>
          <p:cNvSpPr/>
          <p:nvPr/>
        </p:nvSpPr>
        <p:spPr>
          <a:xfrm>
            <a:off x="323528" y="1279646"/>
            <a:ext cx="8516440" cy="5078313"/>
          </a:xfrm>
          <a:prstGeom prst="rect">
            <a:avLst/>
          </a:prstGeom>
        </p:spPr>
        <p:txBody>
          <a:bodyPr wrap="square" anchor="ctr">
            <a:spAutoFit/>
          </a:bodyPr>
          <a:lstStyle/>
          <a:p>
            <a:pPr algn="just"/>
            <a:r>
              <a:rPr lang="es-ES" sz="1200" b="1" dirty="0" smtClean="0">
                <a:latin typeface="Calibri" panose="020F0502020204030204" pitchFamily="34" charset="0"/>
                <a:cs typeface="Calibri" panose="020F0502020204030204" pitchFamily="34" charset="0"/>
              </a:rPr>
              <a:t>En el periodo Enero-Septiembre de 2017, el total de solicitudes fue de 112,903, </a:t>
            </a:r>
            <a:r>
              <a:rPr lang="es-MX" sz="1200" b="1" dirty="0" smtClean="0">
                <a:latin typeface="Calibri" panose="020F0502020204030204" pitchFamily="34" charset="0"/>
                <a:cs typeface="Calibri" panose="020F0502020204030204" pitchFamily="34" charset="0"/>
              </a:rPr>
              <a:t>mismas que se distribuyen de la siguiente manera: 106</a:t>
            </a:r>
            <a:r>
              <a:rPr lang="es-ES" sz="1200" b="1" dirty="0" smtClean="0">
                <a:latin typeface="Calibri" panose="020F0502020204030204" pitchFamily="34" charset="0"/>
                <a:cs typeface="Calibri" panose="020F0502020204030204" pitchFamily="34" charset="0"/>
              </a:rPr>
              <a:t>,343 solicitudes </a:t>
            </a:r>
            <a:r>
              <a:rPr lang="es-ES" sz="1200" b="1" dirty="0">
                <a:latin typeface="Calibri" panose="020F0502020204030204" pitchFamily="34" charset="0"/>
                <a:cs typeface="Calibri" panose="020F0502020204030204" pitchFamily="34" charset="0"/>
              </a:rPr>
              <a:t>de información pública y </a:t>
            </a:r>
            <a:r>
              <a:rPr lang="es-ES" sz="1200" b="1" dirty="0" smtClean="0">
                <a:latin typeface="Calibri" panose="020F0502020204030204" pitchFamily="34" charset="0"/>
                <a:cs typeface="Calibri" panose="020F0502020204030204" pitchFamily="34" charset="0"/>
              </a:rPr>
              <a:t>6,560 solicitudes </a:t>
            </a:r>
            <a:r>
              <a:rPr lang="es-ES" sz="1200" b="1" dirty="0">
                <a:latin typeface="Calibri" panose="020F0502020204030204" pitchFamily="34" charset="0"/>
                <a:cs typeface="Calibri" panose="020F0502020204030204" pitchFamily="34" charset="0"/>
              </a:rPr>
              <a:t>de datos personales, ambas capturadas por los Sujetos Obligados en el Sistema de Captura de Reportes Estadísticos de Solicitudes de Información (SICRESI</a:t>
            </a:r>
            <a:r>
              <a:rPr lang="es-ES" sz="1200" b="1" dirty="0" smtClean="0">
                <a:latin typeface="Calibri" panose="020F0502020204030204" pitchFamily="34" charset="0"/>
                <a:cs typeface="Calibri" panose="020F0502020204030204" pitchFamily="34" charset="0"/>
              </a:rPr>
              <a:t>).</a:t>
            </a:r>
          </a:p>
          <a:p>
            <a:pPr algn="just"/>
            <a:endParaRPr lang="es-MX" sz="1200" b="1" dirty="0">
              <a:latin typeface="Calibri" panose="020F0502020204030204" pitchFamily="34" charset="0"/>
              <a:cs typeface="Calibri" panose="020F0502020204030204" pitchFamily="34" charset="0"/>
            </a:endParaRPr>
          </a:p>
          <a:p>
            <a:pPr marL="171450" indent="-171450" algn="just">
              <a:buFont typeface="Arial" panose="020B0604020202020204" pitchFamily="34" charset="0"/>
              <a:buChar char="•"/>
            </a:pPr>
            <a:r>
              <a:rPr lang="es-ES" sz="1200" b="1" dirty="0">
                <a:latin typeface="Calibri" panose="020F0502020204030204" pitchFamily="34" charset="0"/>
                <a:cs typeface="Calibri" panose="020F0502020204030204" pitchFamily="34" charset="0"/>
              </a:rPr>
              <a:t>El Fideicomiso para el Fondo de Promoción para el Financiamiento del Transporte Público no remitió al INFODF el informe ejecutivo de solicitudes de información pública, correspondiente al tercer trimestre de 2017, por lo que incumplió con lo establecido en el Artículo 53, fracciones IX, X, XI, XII, XLII, XLIV, LXIII de la Ley de Transparencia, Acceso a la Información Pública y Rendición de Cuentas de la Ciudad de México (LTAIPRC).</a:t>
            </a:r>
          </a:p>
          <a:p>
            <a:pPr marL="171450" indent="-171450" algn="just">
              <a:buFont typeface="Arial" panose="020B0604020202020204" pitchFamily="34" charset="0"/>
              <a:buChar char="•"/>
            </a:pPr>
            <a:endParaRPr lang="es-ES" sz="1200" b="1" dirty="0">
              <a:latin typeface="Calibri" panose="020F0502020204030204" pitchFamily="34" charset="0"/>
              <a:cs typeface="Calibri" panose="020F0502020204030204" pitchFamily="34" charset="0"/>
            </a:endParaRPr>
          </a:p>
          <a:p>
            <a:pPr marL="171450" indent="-171450" algn="just">
              <a:buFont typeface="Arial" panose="020B0604020202020204" pitchFamily="34" charset="0"/>
              <a:buChar char="•"/>
            </a:pPr>
            <a:r>
              <a:rPr lang="es-ES" sz="1200" b="1" dirty="0">
                <a:latin typeface="Calibri" panose="020F0502020204030204" pitchFamily="34" charset="0"/>
                <a:cs typeface="Calibri" panose="020F0502020204030204" pitchFamily="34" charset="0"/>
              </a:rPr>
              <a:t>Debido al fenómeno sísmico del 19 de septiembre de 2017, la Unidad de Transparencia del Sistema de Aguas de la Ciudad de México se encuentra aún en suspensión de los términos y procedimientos administrativos, por lo que se encuentran imposibilitados de rendir el informe ejecutivo de solicitudes de información pública, correspondiente al tercer trimestre de 2017.</a:t>
            </a:r>
          </a:p>
          <a:p>
            <a:pPr algn="just"/>
            <a:endParaRPr lang="es-MX" sz="1200" b="1" dirty="0">
              <a:latin typeface="Calibri" panose="020F0502020204030204" pitchFamily="34" charset="0"/>
              <a:cs typeface="Calibri" panose="020F0502020204030204" pitchFamily="34" charset="0"/>
            </a:endParaRPr>
          </a:p>
          <a:p>
            <a:pPr algn="just"/>
            <a:r>
              <a:rPr lang="es-MX" sz="1200" b="1" dirty="0" smtClean="0">
                <a:latin typeface="Calibri" panose="020F0502020204030204" pitchFamily="34" charset="0"/>
                <a:cs typeface="Calibri" panose="020F0502020204030204" pitchFamily="34" charset="0"/>
              </a:rPr>
              <a:t>En </a:t>
            </a:r>
            <a:r>
              <a:rPr lang="es-MX" sz="1200" b="1" dirty="0">
                <a:latin typeface="Calibri" panose="020F0502020204030204" pitchFamily="34" charset="0"/>
                <a:cs typeface="Calibri" panose="020F0502020204030204" pitchFamily="34" charset="0"/>
              </a:rPr>
              <a:t>el </a:t>
            </a:r>
            <a:r>
              <a:rPr lang="es-MX" sz="1200" b="1" dirty="0" smtClean="0">
                <a:latin typeface="Calibri" panose="020F0502020204030204" pitchFamily="34" charset="0"/>
                <a:cs typeface="Calibri" panose="020F0502020204030204" pitchFamily="34" charset="0"/>
              </a:rPr>
              <a:t>año 2016, </a:t>
            </a:r>
            <a:r>
              <a:rPr lang="es-MX" sz="1200" b="1" dirty="0">
                <a:latin typeface="Calibri" panose="020F0502020204030204" pitchFamily="34" charset="0"/>
                <a:cs typeface="Calibri" panose="020F0502020204030204" pitchFamily="34" charset="0"/>
              </a:rPr>
              <a:t>el total de solicitudes fue de </a:t>
            </a:r>
            <a:r>
              <a:rPr lang="es-MX" sz="1200" b="1" dirty="0" smtClean="0">
                <a:latin typeface="Calibri" panose="020F0502020204030204" pitchFamily="34" charset="0"/>
                <a:cs typeface="Calibri" panose="020F0502020204030204" pitchFamily="34" charset="0"/>
              </a:rPr>
              <a:t>127,020, compuesto por 113,965 solicitudes </a:t>
            </a:r>
            <a:r>
              <a:rPr lang="es-MX" sz="1200" b="1" dirty="0">
                <a:latin typeface="Calibri" panose="020F0502020204030204" pitchFamily="34" charset="0"/>
                <a:cs typeface="Calibri" panose="020F0502020204030204" pitchFamily="34" charset="0"/>
              </a:rPr>
              <a:t>de información pública y </a:t>
            </a:r>
            <a:r>
              <a:rPr lang="es-MX" sz="1200" b="1" dirty="0" smtClean="0">
                <a:latin typeface="Calibri" panose="020F0502020204030204" pitchFamily="34" charset="0"/>
                <a:cs typeface="Calibri" panose="020F0502020204030204" pitchFamily="34" charset="0"/>
              </a:rPr>
              <a:t>13,055 solicitudes </a:t>
            </a:r>
            <a:r>
              <a:rPr lang="es-MX" sz="1200" b="1" dirty="0">
                <a:latin typeface="Calibri" panose="020F0502020204030204" pitchFamily="34" charset="0"/>
                <a:cs typeface="Calibri" panose="020F0502020204030204" pitchFamily="34" charset="0"/>
              </a:rPr>
              <a:t>de datos personales, ambas capturadas por los </a:t>
            </a:r>
            <a:r>
              <a:rPr lang="es-MX" sz="1200" b="1" dirty="0" smtClean="0">
                <a:latin typeface="Calibri" panose="020F0502020204030204" pitchFamily="34" charset="0"/>
                <a:cs typeface="Calibri" panose="020F0502020204030204" pitchFamily="34" charset="0"/>
              </a:rPr>
              <a:t>Sujetos Obligados </a:t>
            </a:r>
            <a:r>
              <a:rPr lang="es-MX" sz="1200" b="1" dirty="0">
                <a:latin typeface="Calibri" panose="020F0502020204030204" pitchFamily="34" charset="0"/>
                <a:cs typeface="Calibri" panose="020F0502020204030204" pitchFamily="34" charset="0"/>
              </a:rPr>
              <a:t>en el </a:t>
            </a:r>
            <a:r>
              <a:rPr lang="es-MX" sz="1200" b="1" i="1" kern="0" dirty="0">
                <a:solidFill>
                  <a:sysClr val="windowText" lastClr="000000"/>
                </a:solidFill>
                <a:latin typeface="Calibri" panose="020F0502020204030204" pitchFamily="34" charset="0"/>
                <a:cs typeface="Calibri" panose="020F0502020204030204" pitchFamily="34" charset="0"/>
              </a:rPr>
              <a:t>Sistema de Captura de Reportes Estadísticos de Solicitudes de Información (SICRESI</a:t>
            </a:r>
            <a:r>
              <a:rPr lang="es-MX" sz="1200" b="1" i="1" kern="0" dirty="0">
                <a:latin typeface="Calibri" panose="020F0502020204030204" pitchFamily="34" charset="0"/>
                <a:cs typeface="Calibri" panose="020F0502020204030204" pitchFamily="34" charset="0"/>
              </a:rPr>
              <a:t>)</a:t>
            </a:r>
            <a:r>
              <a:rPr lang="es-MX" sz="1200" b="1" dirty="0">
                <a:latin typeface="Calibri" panose="020F0502020204030204" pitchFamily="34" charset="0"/>
                <a:cs typeface="Calibri" panose="020F0502020204030204" pitchFamily="34" charset="0"/>
              </a:rPr>
              <a:t>. </a:t>
            </a:r>
            <a:r>
              <a:rPr lang="es-MX" sz="1200" b="1" dirty="0" smtClean="0">
                <a:latin typeface="Calibri" panose="020F0502020204030204" pitchFamily="34" charset="0"/>
                <a:cs typeface="Calibri" panose="020F0502020204030204" pitchFamily="34" charset="0"/>
              </a:rPr>
              <a:t>El </a:t>
            </a:r>
            <a:r>
              <a:rPr lang="es-MX" sz="1200" b="1" dirty="0">
                <a:latin typeface="Calibri" panose="020F0502020204030204" pitchFamily="34" charset="0"/>
                <a:cs typeface="Calibri" panose="020F0502020204030204" pitchFamily="34" charset="0"/>
              </a:rPr>
              <a:t>Fideicomiso Público Complejo Ambiental Xochimilco </a:t>
            </a:r>
            <a:r>
              <a:rPr lang="es-MX" sz="1200" b="1" dirty="0" smtClean="0">
                <a:latin typeface="Calibri" panose="020F0502020204030204" pitchFamily="34" charset="0"/>
                <a:cs typeface="Calibri" panose="020F0502020204030204" pitchFamily="34" charset="0"/>
              </a:rPr>
              <a:t>y Movimiento Ciudadano en el Distrito Federal no presentaron su </a:t>
            </a:r>
            <a:r>
              <a:rPr lang="es-MX" sz="1200" b="1" dirty="0">
                <a:latin typeface="Calibri" panose="020F0502020204030204" pitchFamily="34" charset="0"/>
                <a:cs typeface="Calibri" panose="020F0502020204030204" pitchFamily="34" charset="0"/>
              </a:rPr>
              <a:t>informe estadístico de solicitudes de información pública y de datos personales.</a:t>
            </a:r>
            <a:endParaRPr lang="es-ES" sz="1200" b="1" dirty="0">
              <a:latin typeface="Calibri" panose="020F0502020204030204" pitchFamily="34" charset="0"/>
              <a:cs typeface="Calibri" panose="020F0502020204030204" pitchFamily="34" charset="0"/>
            </a:endParaRPr>
          </a:p>
          <a:p>
            <a:pPr algn="just"/>
            <a:endParaRPr lang="es-MX" sz="1200" b="1" dirty="0">
              <a:latin typeface="Calibri" panose="020F0502020204030204" pitchFamily="34" charset="0"/>
              <a:cs typeface="Calibri" panose="020F0502020204030204" pitchFamily="34" charset="0"/>
            </a:endParaRPr>
          </a:p>
          <a:p>
            <a:pPr algn="just"/>
            <a:r>
              <a:rPr lang="es-MX" sz="1200" b="1" dirty="0" smtClean="0">
                <a:latin typeface="Calibri" panose="020F0502020204030204" pitchFamily="34" charset="0"/>
                <a:cs typeface="Calibri" panose="020F0502020204030204" pitchFamily="34" charset="0"/>
              </a:rPr>
              <a:t>En el 2015, el total de solicitudes fue de 106,525, de las cuales 96,260 corresponden a solicitudes de información pública y 10,265 a solicitudes de datos personales, ambas capturadas por los Entes Obligados en el </a:t>
            </a:r>
            <a:r>
              <a:rPr lang="es-MX" sz="1200" b="1" i="1" kern="0" dirty="0" smtClean="0">
                <a:solidFill>
                  <a:sysClr val="windowText" lastClr="000000"/>
                </a:solidFill>
                <a:latin typeface="Calibri" panose="020F0502020204030204" pitchFamily="34" charset="0"/>
                <a:cs typeface="Calibri" panose="020F0502020204030204" pitchFamily="34" charset="0"/>
              </a:rPr>
              <a:t>Sistema de Captura de Reportes Estadísticos de Solicitudes de Información (SICRESI)</a:t>
            </a:r>
            <a:r>
              <a:rPr lang="es-MX" sz="1200" b="1" dirty="0" smtClean="0">
                <a:latin typeface="Calibri" panose="020F0502020204030204" pitchFamily="34" charset="0"/>
                <a:cs typeface="Calibri" panose="020F0502020204030204" pitchFamily="34" charset="0"/>
              </a:rPr>
              <a:t>. </a:t>
            </a:r>
            <a:r>
              <a:rPr lang="es-MX" sz="1200" b="1" dirty="0">
                <a:latin typeface="Calibri" panose="020F0502020204030204" pitchFamily="34" charset="0"/>
                <a:cs typeface="Calibri" panose="020F0502020204030204" pitchFamily="34" charset="0"/>
              </a:rPr>
              <a:t>La Delegación Tláhuac y el Fideicomiso Público Complejo Ambiental </a:t>
            </a:r>
            <a:r>
              <a:rPr lang="es-MX" sz="1200" b="1" dirty="0" smtClean="0">
                <a:latin typeface="Calibri" panose="020F0502020204030204" pitchFamily="34" charset="0"/>
                <a:cs typeface="Calibri" panose="020F0502020204030204" pitchFamily="34" charset="0"/>
              </a:rPr>
              <a:t>Xochimilco no </a:t>
            </a:r>
            <a:r>
              <a:rPr lang="es-MX" sz="1200" b="1" dirty="0">
                <a:latin typeface="Calibri" panose="020F0502020204030204" pitchFamily="34" charset="0"/>
                <a:cs typeface="Calibri" panose="020F0502020204030204" pitchFamily="34" charset="0"/>
              </a:rPr>
              <a:t>presentaron su informe estadístico de solicitudes de información pública y de datos personales.</a:t>
            </a:r>
            <a:endParaRPr lang="es-ES" sz="1200" b="1" dirty="0">
              <a:latin typeface="Calibri" panose="020F0502020204030204" pitchFamily="34" charset="0"/>
              <a:cs typeface="Calibri" panose="020F0502020204030204" pitchFamily="34" charset="0"/>
            </a:endParaRPr>
          </a:p>
          <a:p>
            <a:pPr algn="just"/>
            <a:endParaRPr lang="es-MX" sz="1200" b="1" dirty="0">
              <a:latin typeface="Calibri" panose="020F0502020204030204" pitchFamily="34" charset="0"/>
              <a:cs typeface="Calibri" panose="020F0502020204030204" pitchFamily="34" charset="0"/>
            </a:endParaRPr>
          </a:p>
          <a:p>
            <a:pPr algn="just"/>
            <a:r>
              <a:rPr lang="es-MX" sz="1200" b="1" dirty="0" smtClean="0">
                <a:latin typeface="Calibri" panose="020F0502020204030204" pitchFamily="34" charset="0"/>
                <a:cs typeface="Calibri" panose="020F0502020204030204" pitchFamily="34" charset="0"/>
              </a:rPr>
              <a:t>Para </a:t>
            </a:r>
            <a:r>
              <a:rPr lang="es-MX" sz="1200" b="1" dirty="0">
                <a:latin typeface="Calibri" panose="020F0502020204030204" pitchFamily="34" charset="0"/>
                <a:cs typeface="Calibri" panose="020F0502020204030204" pitchFamily="34" charset="0"/>
              </a:rPr>
              <a:t>el </a:t>
            </a:r>
            <a:r>
              <a:rPr lang="es-MX" sz="1200" b="1" dirty="0" smtClean="0">
                <a:latin typeface="Calibri" panose="020F0502020204030204" pitchFamily="34" charset="0"/>
                <a:cs typeface="Calibri" panose="020F0502020204030204" pitchFamily="34" charset="0"/>
              </a:rPr>
              <a:t>ejercicio 2014, </a:t>
            </a:r>
            <a:r>
              <a:rPr lang="es-MX" sz="1200" b="1" dirty="0">
                <a:latin typeface="Calibri" panose="020F0502020204030204" pitchFamily="34" charset="0"/>
                <a:cs typeface="Calibri" panose="020F0502020204030204" pitchFamily="34" charset="0"/>
              </a:rPr>
              <a:t>el total de solicitudes fue de </a:t>
            </a:r>
            <a:r>
              <a:rPr lang="es-MX" sz="1200" b="1" dirty="0" smtClean="0">
                <a:latin typeface="Calibri" panose="020F0502020204030204" pitchFamily="34" charset="0"/>
                <a:cs typeface="Calibri" panose="020F0502020204030204" pitchFamily="34" charset="0"/>
              </a:rPr>
              <a:t>111,964, </a:t>
            </a:r>
            <a:r>
              <a:rPr lang="es-MX" sz="1200" b="1" dirty="0">
                <a:latin typeface="Calibri" panose="020F0502020204030204" pitchFamily="34" charset="0"/>
                <a:cs typeface="Calibri" panose="020F0502020204030204" pitchFamily="34" charset="0"/>
              </a:rPr>
              <a:t>las cuales se distribuyen de la siguiente manera: </a:t>
            </a:r>
            <a:r>
              <a:rPr lang="es-MX" sz="1200" b="1" dirty="0" smtClean="0">
                <a:latin typeface="Calibri" panose="020F0502020204030204" pitchFamily="34" charset="0"/>
                <a:cs typeface="Calibri" panose="020F0502020204030204" pitchFamily="34" charset="0"/>
              </a:rPr>
              <a:t>104,308 corresponden </a:t>
            </a:r>
            <a:r>
              <a:rPr lang="es-MX" sz="1200" b="1" dirty="0">
                <a:latin typeface="Calibri" panose="020F0502020204030204" pitchFamily="34" charset="0"/>
                <a:cs typeface="Calibri" panose="020F0502020204030204" pitchFamily="34" charset="0"/>
              </a:rPr>
              <a:t>a solicitudes de información pública y </a:t>
            </a:r>
            <a:r>
              <a:rPr lang="es-MX" sz="1200" b="1" dirty="0" smtClean="0">
                <a:latin typeface="Calibri" panose="020F0502020204030204" pitchFamily="34" charset="0"/>
                <a:cs typeface="Calibri" panose="020F0502020204030204" pitchFamily="34" charset="0"/>
              </a:rPr>
              <a:t>7,656 a </a:t>
            </a:r>
            <a:r>
              <a:rPr lang="es-MX" sz="1200" b="1" dirty="0">
                <a:latin typeface="Calibri" panose="020F0502020204030204" pitchFamily="34" charset="0"/>
                <a:cs typeface="Calibri" panose="020F0502020204030204" pitchFamily="34" charset="0"/>
              </a:rPr>
              <a:t>solicitudes de datos personales, ambas capturadas por los Entes Obligados en el </a:t>
            </a:r>
            <a:r>
              <a:rPr lang="es-MX" sz="1200" b="1" i="1" kern="0" dirty="0">
                <a:solidFill>
                  <a:sysClr val="windowText" lastClr="000000"/>
                </a:solidFill>
                <a:latin typeface="Calibri" panose="020F0502020204030204" pitchFamily="34" charset="0"/>
                <a:cs typeface="Calibri" panose="020F0502020204030204" pitchFamily="34" charset="0"/>
              </a:rPr>
              <a:t>Sistema de Captura de Reportes Estadísticos de Solicitudes de Información (SICRESI</a:t>
            </a:r>
            <a:r>
              <a:rPr lang="es-MX" sz="1200" b="1" i="1" kern="0" dirty="0" smtClean="0">
                <a:solidFill>
                  <a:sysClr val="windowText" lastClr="000000"/>
                </a:solidFill>
                <a:latin typeface="Calibri" panose="020F0502020204030204" pitchFamily="34" charset="0"/>
                <a:cs typeface="Calibri" panose="020F0502020204030204" pitchFamily="34" charset="0"/>
              </a:rPr>
              <a:t>)</a:t>
            </a:r>
            <a:r>
              <a:rPr lang="es-MX" sz="1200" b="1" dirty="0" smtClean="0">
                <a:latin typeface="Calibri" panose="020F0502020204030204" pitchFamily="34" charset="0"/>
                <a:cs typeface="Calibri" panose="020F0502020204030204" pitchFamily="34" charset="0"/>
              </a:rPr>
              <a:t>.</a:t>
            </a:r>
          </a:p>
          <a:p>
            <a:pPr algn="just"/>
            <a:endParaRPr lang="es-MX" sz="1200" b="1"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86998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1.1 Total de solicitudes a </a:t>
            </a:r>
            <a:r>
              <a:rPr lang="es-ES" b="1" dirty="0" smtClean="0">
                <a:solidFill>
                  <a:schemeClr val="bg1"/>
                </a:solidFill>
                <a:latin typeface="Calibri" pitchFamily="34" charset="0"/>
              </a:rPr>
              <a:t>los Sujetos Obligados de la Ciudad de México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2004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sp>
        <p:nvSpPr>
          <p:cNvPr id="6" name="22 CuadroTexto"/>
          <p:cNvSpPr txBox="1"/>
          <p:nvPr/>
        </p:nvSpPr>
        <p:spPr>
          <a:xfrm>
            <a:off x="1700233" y="1268760"/>
            <a:ext cx="5729288" cy="261610"/>
          </a:xfrm>
          <a:prstGeom prst="rect">
            <a:avLst/>
          </a:prstGeom>
          <a:noFill/>
        </p:spPr>
        <p:txBody>
          <a:bodyPr wrap="square" rtlCol="0">
            <a:spAutoFit/>
          </a:bodyPr>
          <a:lstStyle/>
          <a:p>
            <a:pPr algn="ctr"/>
            <a:r>
              <a:rPr lang="es-MX" sz="1100" b="1" dirty="0" smtClean="0">
                <a:latin typeface="Calibri" pitchFamily="34" charset="0"/>
              </a:rPr>
              <a:t>Total de solicitudes, 2004-2017: 1,007,163</a:t>
            </a:r>
            <a:endParaRPr lang="es-MX" sz="1100" b="1" dirty="0">
              <a:latin typeface="Calibri" pitchFamily="34" charset="0"/>
            </a:endParaRPr>
          </a:p>
        </p:txBody>
      </p:sp>
      <p:graphicFrame>
        <p:nvGraphicFramePr>
          <p:cNvPr id="7" name="23 Gráfico"/>
          <p:cNvGraphicFramePr/>
          <p:nvPr>
            <p:extLst>
              <p:ext uri="{D42A27DB-BD31-4B8C-83A1-F6EECF244321}">
                <p14:modId xmlns:p14="http://schemas.microsoft.com/office/powerpoint/2010/main" val="4052477602"/>
              </p:ext>
            </p:extLst>
          </p:nvPr>
        </p:nvGraphicFramePr>
        <p:xfrm>
          <a:off x="146854" y="1700808"/>
          <a:ext cx="8856984" cy="4270538"/>
        </p:xfrm>
        <a:graphic>
          <a:graphicData uri="http://schemas.openxmlformats.org/drawingml/2006/chart">
            <c:chart xmlns:c="http://schemas.openxmlformats.org/drawingml/2006/chart" xmlns:r="http://schemas.openxmlformats.org/officeDocument/2006/relationships" r:id="rId2"/>
          </a:graphicData>
        </a:graphic>
      </p:graphicFrame>
      <p:sp>
        <p:nvSpPr>
          <p:cNvPr id="8" name="8 CuadroTexto"/>
          <p:cNvSpPr txBox="1"/>
          <p:nvPr/>
        </p:nvSpPr>
        <p:spPr>
          <a:xfrm>
            <a:off x="1652614" y="6086638"/>
            <a:ext cx="888687" cy="484748"/>
          </a:xfrm>
          <a:prstGeom prst="rect">
            <a:avLst/>
          </a:prstGeom>
          <a:noFill/>
        </p:spPr>
        <p:txBody>
          <a:bodyPr wrap="square" rtlCol="0">
            <a:spAutoFit/>
          </a:bodyPr>
          <a:lstStyle/>
          <a:p>
            <a:pPr algn="ctr"/>
            <a:r>
              <a:rPr lang="es-MX" sz="850" b="1" dirty="0" smtClean="0">
                <a:latin typeface="Calibri" pitchFamily="34" charset="0"/>
              </a:rPr>
              <a:t>Incremento</a:t>
            </a:r>
          </a:p>
          <a:p>
            <a:pPr algn="ctr"/>
            <a:r>
              <a:rPr lang="es-MX" sz="850" b="1" dirty="0" smtClean="0">
                <a:latin typeface="Calibri" pitchFamily="34" charset="0"/>
              </a:rPr>
              <a:t>2006-2007:</a:t>
            </a:r>
          </a:p>
          <a:p>
            <a:pPr algn="ctr"/>
            <a:r>
              <a:rPr lang="es-MX" sz="850" b="1" dirty="0" smtClean="0">
                <a:latin typeface="Calibri" pitchFamily="34" charset="0"/>
              </a:rPr>
              <a:t>187.6%</a:t>
            </a:r>
            <a:endParaRPr lang="es-ES" sz="850" dirty="0">
              <a:latin typeface="Calibri" pitchFamily="34" charset="0"/>
            </a:endParaRPr>
          </a:p>
        </p:txBody>
      </p:sp>
      <p:sp>
        <p:nvSpPr>
          <p:cNvPr id="9" name="9 CuadroTexto"/>
          <p:cNvSpPr txBox="1"/>
          <p:nvPr/>
        </p:nvSpPr>
        <p:spPr>
          <a:xfrm>
            <a:off x="2307873" y="6082444"/>
            <a:ext cx="828510" cy="484748"/>
          </a:xfrm>
          <a:prstGeom prst="rect">
            <a:avLst/>
          </a:prstGeom>
          <a:noFill/>
        </p:spPr>
        <p:txBody>
          <a:bodyPr wrap="square" rtlCol="0">
            <a:spAutoFit/>
          </a:bodyPr>
          <a:lstStyle/>
          <a:p>
            <a:pPr algn="ctr"/>
            <a:r>
              <a:rPr lang="es-MX" sz="850" b="1" dirty="0" smtClean="0">
                <a:latin typeface="Calibri" pitchFamily="34" charset="0"/>
              </a:rPr>
              <a:t>Incremento</a:t>
            </a:r>
          </a:p>
          <a:p>
            <a:pPr algn="ctr"/>
            <a:r>
              <a:rPr lang="es-MX" sz="850" b="1" dirty="0" smtClean="0">
                <a:latin typeface="Calibri" pitchFamily="34" charset="0"/>
              </a:rPr>
              <a:t>2007-2008:</a:t>
            </a:r>
          </a:p>
          <a:p>
            <a:pPr algn="ctr"/>
            <a:r>
              <a:rPr lang="es-MX" sz="850" b="1" dirty="0" smtClean="0">
                <a:latin typeface="Calibri" pitchFamily="34" charset="0"/>
              </a:rPr>
              <a:t>116.2%</a:t>
            </a:r>
            <a:endParaRPr lang="es-ES" sz="850" dirty="0">
              <a:latin typeface="Calibri" pitchFamily="34" charset="0"/>
            </a:endParaRPr>
          </a:p>
        </p:txBody>
      </p:sp>
      <p:sp>
        <p:nvSpPr>
          <p:cNvPr id="10" name="14 CuadroTexto"/>
          <p:cNvSpPr txBox="1"/>
          <p:nvPr/>
        </p:nvSpPr>
        <p:spPr>
          <a:xfrm>
            <a:off x="2905709" y="6082444"/>
            <a:ext cx="879195" cy="484748"/>
          </a:xfrm>
          <a:prstGeom prst="rect">
            <a:avLst/>
          </a:prstGeom>
          <a:noFill/>
        </p:spPr>
        <p:txBody>
          <a:bodyPr wrap="square" rtlCol="0">
            <a:spAutoFit/>
          </a:bodyPr>
          <a:lstStyle/>
          <a:p>
            <a:pPr algn="ctr"/>
            <a:r>
              <a:rPr lang="es-MX" sz="850" b="1" dirty="0" smtClean="0">
                <a:latin typeface="Calibri" pitchFamily="34" charset="0"/>
              </a:rPr>
              <a:t>Incremento</a:t>
            </a:r>
          </a:p>
          <a:p>
            <a:pPr algn="ctr"/>
            <a:r>
              <a:rPr lang="es-MX" sz="850" b="1" dirty="0" smtClean="0">
                <a:latin typeface="Calibri" pitchFamily="34" charset="0"/>
              </a:rPr>
              <a:t>2008-2009:</a:t>
            </a:r>
          </a:p>
          <a:p>
            <a:pPr algn="ctr"/>
            <a:r>
              <a:rPr lang="es-MX" sz="850" b="1" dirty="0" smtClean="0">
                <a:latin typeface="Calibri" pitchFamily="34" charset="0"/>
              </a:rPr>
              <a:t>133.8%</a:t>
            </a:r>
            <a:endParaRPr lang="es-ES" sz="850" dirty="0">
              <a:latin typeface="Calibri" pitchFamily="34" charset="0"/>
            </a:endParaRPr>
          </a:p>
        </p:txBody>
      </p:sp>
      <p:sp>
        <p:nvSpPr>
          <p:cNvPr id="11" name="19 CuadroTexto"/>
          <p:cNvSpPr txBox="1"/>
          <p:nvPr/>
        </p:nvSpPr>
        <p:spPr>
          <a:xfrm>
            <a:off x="465564" y="6078250"/>
            <a:ext cx="805576" cy="484748"/>
          </a:xfrm>
          <a:prstGeom prst="rect">
            <a:avLst/>
          </a:prstGeom>
          <a:noFill/>
        </p:spPr>
        <p:txBody>
          <a:bodyPr wrap="square" rtlCol="0">
            <a:spAutoFit/>
          </a:bodyPr>
          <a:lstStyle/>
          <a:p>
            <a:pPr algn="ctr"/>
            <a:r>
              <a:rPr lang="es-MX" sz="850" b="1" dirty="0" smtClean="0">
                <a:latin typeface="Calibri" pitchFamily="34" charset="0"/>
              </a:rPr>
              <a:t>Incremento 2004-2005:</a:t>
            </a:r>
          </a:p>
          <a:p>
            <a:pPr algn="ctr"/>
            <a:r>
              <a:rPr lang="es-MX" sz="850" b="1" dirty="0" smtClean="0">
                <a:latin typeface="Calibri" pitchFamily="34" charset="0"/>
              </a:rPr>
              <a:t>63.6%</a:t>
            </a:r>
            <a:endParaRPr lang="es-ES" sz="850" dirty="0">
              <a:latin typeface="Calibri" pitchFamily="34" charset="0"/>
            </a:endParaRPr>
          </a:p>
        </p:txBody>
      </p:sp>
      <p:sp>
        <p:nvSpPr>
          <p:cNvPr id="12" name="20 CuadroTexto"/>
          <p:cNvSpPr txBox="1"/>
          <p:nvPr/>
        </p:nvSpPr>
        <p:spPr>
          <a:xfrm>
            <a:off x="1038190" y="6082444"/>
            <a:ext cx="902670" cy="484748"/>
          </a:xfrm>
          <a:prstGeom prst="rect">
            <a:avLst/>
          </a:prstGeom>
          <a:noFill/>
        </p:spPr>
        <p:txBody>
          <a:bodyPr wrap="square" rtlCol="0">
            <a:spAutoFit/>
          </a:bodyPr>
          <a:lstStyle/>
          <a:p>
            <a:pPr algn="ctr"/>
            <a:r>
              <a:rPr lang="es-MX" sz="850" b="1" dirty="0" smtClean="0">
                <a:latin typeface="Calibri" pitchFamily="34" charset="0"/>
              </a:rPr>
              <a:t>Incremento</a:t>
            </a:r>
          </a:p>
          <a:p>
            <a:pPr algn="ctr"/>
            <a:r>
              <a:rPr lang="es-MX" sz="850" b="1" dirty="0" smtClean="0">
                <a:latin typeface="Calibri" pitchFamily="34" charset="0"/>
              </a:rPr>
              <a:t>2005-2006:</a:t>
            </a:r>
          </a:p>
          <a:p>
            <a:pPr algn="ctr"/>
            <a:r>
              <a:rPr lang="es-MX" sz="850" b="1" dirty="0" smtClean="0">
                <a:latin typeface="Calibri" pitchFamily="34" charset="0"/>
              </a:rPr>
              <a:t>51.9%</a:t>
            </a:r>
            <a:endParaRPr lang="es-ES" sz="850" dirty="0">
              <a:latin typeface="Calibri" pitchFamily="34" charset="0"/>
            </a:endParaRPr>
          </a:p>
        </p:txBody>
      </p:sp>
      <p:sp>
        <p:nvSpPr>
          <p:cNvPr id="13" name="16 CuadroTexto"/>
          <p:cNvSpPr txBox="1"/>
          <p:nvPr/>
        </p:nvSpPr>
        <p:spPr>
          <a:xfrm>
            <a:off x="3496381" y="6082444"/>
            <a:ext cx="910432" cy="484748"/>
          </a:xfrm>
          <a:prstGeom prst="rect">
            <a:avLst/>
          </a:prstGeom>
          <a:noFill/>
        </p:spPr>
        <p:txBody>
          <a:bodyPr wrap="square" rtlCol="0">
            <a:spAutoFit/>
          </a:bodyPr>
          <a:lstStyle/>
          <a:p>
            <a:pPr algn="ctr"/>
            <a:r>
              <a:rPr lang="es-MX" sz="850" b="1" dirty="0" smtClean="0">
                <a:latin typeface="Calibri" pitchFamily="34" charset="0"/>
              </a:rPr>
              <a:t>Decremento</a:t>
            </a:r>
          </a:p>
          <a:p>
            <a:pPr algn="ctr"/>
            <a:r>
              <a:rPr lang="es-MX" sz="850" b="1" dirty="0" smtClean="0">
                <a:latin typeface="Calibri" pitchFamily="34" charset="0"/>
              </a:rPr>
              <a:t>2009-2010:</a:t>
            </a:r>
          </a:p>
          <a:p>
            <a:pPr algn="ctr"/>
            <a:r>
              <a:rPr lang="es-MX" sz="850" b="1" dirty="0" smtClean="0">
                <a:latin typeface="Calibri" pitchFamily="34" charset="0"/>
              </a:rPr>
              <a:t>-6.9%</a:t>
            </a:r>
            <a:endParaRPr lang="es-ES" sz="850" dirty="0">
              <a:latin typeface="Calibri" pitchFamily="34" charset="0"/>
            </a:endParaRPr>
          </a:p>
        </p:txBody>
      </p:sp>
      <p:sp>
        <p:nvSpPr>
          <p:cNvPr id="14" name="18 CuadroTexto"/>
          <p:cNvSpPr txBox="1"/>
          <p:nvPr/>
        </p:nvSpPr>
        <p:spPr>
          <a:xfrm>
            <a:off x="4142239" y="6082444"/>
            <a:ext cx="877774" cy="484748"/>
          </a:xfrm>
          <a:prstGeom prst="rect">
            <a:avLst/>
          </a:prstGeom>
          <a:noFill/>
        </p:spPr>
        <p:txBody>
          <a:bodyPr wrap="square" rtlCol="0">
            <a:spAutoFit/>
          </a:bodyPr>
          <a:lstStyle/>
          <a:p>
            <a:pPr algn="ctr"/>
            <a:r>
              <a:rPr lang="es-MX" sz="850" b="1" dirty="0" smtClean="0">
                <a:latin typeface="Calibri" pitchFamily="34" charset="0"/>
              </a:rPr>
              <a:t>Incremento</a:t>
            </a:r>
          </a:p>
          <a:p>
            <a:pPr algn="ctr"/>
            <a:r>
              <a:rPr lang="es-MX" sz="850" b="1" dirty="0" smtClean="0">
                <a:latin typeface="Calibri" pitchFamily="34" charset="0"/>
              </a:rPr>
              <a:t>2010-2011:</a:t>
            </a:r>
          </a:p>
          <a:p>
            <a:pPr algn="ctr"/>
            <a:r>
              <a:rPr lang="es-MX" sz="850" b="1" dirty="0" smtClean="0">
                <a:latin typeface="Calibri" pitchFamily="34" charset="0"/>
              </a:rPr>
              <a:t>5.0%</a:t>
            </a:r>
            <a:endParaRPr lang="es-ES" sz="850" dirty="0">
              <a:latin typeface="Calibri" pitchFamily="34" charset="0"/>
            </a:endParaRPr>
          </a:p>
        </p:txBody>
      </p:sp>
      <p:sp>
        <p:nvSpPr>
          <p:cNvPr id="15" name="18 CuadroTexto"/>
          <p:cNvSpPr txBox="1"/>
          <p:nvPr/>
        </p:nvSpPr>
        <p:spPr>
          <a:xfrm>
            <a:off x="4755439" y="6082444"/>
            <a:ext cx="877774" cy="484748"/>
          </a:xfrm>
          <a:prstGeom prst="rect">
            <a:avLst/>
          </a:prstGeom>
          <a:noFill/>
        </p:spPr>
        <p:txBody>
          <a:bodyPr wrap="square" rtlCol="0">
            <a:spAutoFit/>
          </a:bodyPr>
          <a:lstStyle/>
          <a:p>
            <a:pPr algn="ctr"/>
            <a:r>
              <a:rPr lang="es-MX" sz="850" b="1" dirty="0" smtClean="0">
                <a:latin typeface="Calibri" pitchFamily="34" charset="0"/>
              </a:rPr>
              <a:t>Decremento</a:t>
            </a:r>
          </a:p>
          <a:p>
            <a:pPr algn="ctr"/>
            <a:r>
              <a:rPr lang="es-MX" sz="850" b="1" dirty="0" smtClean="0">
                <a:latin typeface="Calibri" pitchFamily="34" charset="0"/>
              </a:rPr>
              <a:t>2011-2012:</a:t>
            </a:r>
          </a:p>
          <a:p>
            <a:pPr algn="ctr"/>
            <a:r>
              <a:rPr lang="es-MX" sz="850" b="1" dirty="0" smtClean="0">
                <a:latin typeface="Calibri" pitchFamily="34" charset="0"/>
              </a:rPr>
              <a:t>-2.6%</a:t>
            </a:r>
            <a:endParaRPr lang="es-ES" sz="850" dirty="0">
              <a:latin typeface="Calibri" pitchFamily="34" charset="0"/>
            </a:endParaRPr>
          </a:p>
        </p:txBody>
      </p:sp>
      <p:sp>
        <p:nvSpPr>
          <p:cNvPr id="20" name="Elipse 19"/>
          <p:cNvSpPr/>
          <p:nvPr/>
        </p:nvSpPr>
        <p:spPr>
          <a:xfrm>
            <a:off x="763258" y="5215900"/>
            <a:ext cx="216000" cy="216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1" name="Flecha derecha 20"/>
          <p:cNvSpPr/>
          <p:nvPr/>
        </p:nvSpPr>
        <p:spPr>
          <a:xfrm rot="18720000">
            <a:off x="820148" y="5256830"/>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30" name="Elipse 29"/>
          <p:cNvSpPr/>
          <p:nvPr/>
        </p:nvSpPr>
        <p:spPr>
          <a:xfrm>
            <a:off x="3846525" y="5227739"/>
            <a:ext cx="216000" cy="216000"/>
          </a:xfrm>
          <a:prstGeom prst="ellipse">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31" name="Flecha derecha 30"/>
          <p:cNvSpPr/>
          <p:nvPr/>
        </p:nvSpPr>
        <p:spPr>
          <a:xfrm rot="2460000">
            <a:off x="3904681" y="5272140"/>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34" name="18 CuadroTexto"/>
          <p:cNvSpPr txBox="1"/>
          <p:nvPr/>
        </p:nvSpPr>
        <p:spPr>
          <a:xfrm>
            <a:off x="5358743" y="6082150"/>
            <a:ext cx="877774" cy="484748"/>
          </a:xfrm>
          <a:prstGeom prst="rect">
            <a:avLst/>
          </a:prstGeom>
          <a:noFill/>
        </p:spPr>
        <p:txBody>
          <a:bodyPr wrap="square" rtlCol="0">
            <a:spAutoFit/>
          </a:bodyPr>
          <a:lstStyle/>
          <a:p>
            <a:pPr algn="ctr"/>
            <a:r>
              <a:rPr lang="es-MX" sz="850" b="1" dirty="0" smtClean="0">
                <a:latin typeface="Calibri" pitchFamily="34" charset="0"/>
              </a:rPr>
              <a:t>Incremento</a:t>
            </a:r>
          </a:p>
          <a:p>
            <a:pPr algn="ctr"/>
            <a:r>
              <a:rPr lang="es-MX" sz="850" b="1" dirty="0" smtClean="0">
                <a:latin typeface="Calibri" pitchFamily="34" charset="0"/>
              </a:rPr>
              <a:t>2012-2013:</a:t>
            </a:r>
          </a:p>
          <a:p>
            <a:pPr algn="ctr"/>
            <a:r>
              <a:rPr lang="es-MX" sz="850" b="1" dirty="0" smtClean="0">
                <a:latin typeface="Calibri" pitchFamily="34" charset="0"/>
              </a:rPr>
              <a:t>13.0%</a:t>
            </a:r>
            <a:endParaRPr lang="es-ES" sz="850" dirty="0">
              <a:latin typeface="Calibri" pitchFamily="34" charset="0"/>
            </a:endParaRPr>
          </a:p>
        </p:txBody>
      </p:sp>
      <p:sp>
        <p:nvSpPr>
          <p:cNvPr id="37" name="18 CuadroTexto"/>
          <p:cNvSpPr txBox="1"/>
          <p:nvPr/>
        </p:nvSpPr>
        <p:spPr>
          <a:xfrm>
            <a:off x="5994210" y="6081729"/>
            <a:ext cx="877774" cy="484748"/>
          </a:xfrm>
          <a:prstGeom prst="rect">
            <a:avLst/>
          </a:prstGeom>
          <a:noFill/>
        </p:spPr>
        <p:txBody>
          <a:bodyPr wrap="square" rtlCol="0">
            <a:spAutoFit/>
          </a:bodyPr>
          <a:lstStyle/>
          <a:p>
            <a:pPr algn="ctr"/>
            <a:r>
              <a:rPr lang="es-MX" sz="850" b="1" dirty="0" smtClean="0">
                <a:latin typeface="Calibri" pitchFamily="34" charset="0"/>
              </a:rPr>
              <a:t>Incremento</a:t>
            </a:r>
          </a:p>
          <a:p>
            <a:pPr algn="ctr"/>
            <a:r>
              <a:rPr lang="es-MX" sz="850" b="1" dirty="0" smtClean="0">
                <a:latin typeface="Calibri" pitchFamily="34" charset="0"/>
              </a:rPr>
              <a:t>2013-2014:</a:t>
            </a:r>
          </a:p>
          <a:p>
            <a:pPr algn="ctr"/>
            <a:r>
              <a:rPr lang="es-MX" sz="850" b="1" dirty="0" smtClean="0">
                <a:latin typeface="Calibri" pitchFamily="34" charset="0"/>
              </a:rPr>
              <a:t>8.2%</a:t>
            </a:r>
            <a:endParaRPr lang="es-ES" sz="850" dirty="0">
              <a:latin typeface="Calibri" pitchFamily="34" charset="0"/>
            </a:endParaRPr>
          </a:p>
        </p:txBody>
      </p:sp>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7</a:t>
            </a:fld>
            <a:endParaRPr lang="es-MX" dirty="0"/>
          </a:p>
        </p:txBody>
      </p:sp>
      <p:sp>
        <p:nvSpPr>
          <p:cNvPr id="39" name="18 CuadroTexto"/>
          <p:cNvSpPr txBox="1"/>
          <p:nvPr/>
        </p:nvSpPr>
        <p:spPr>
          <a:xfrm>
            <a:off x="6598916" y="6083755"/>
            <a:ext cx="877774" cy="484748"/>
          </a:xfrm>
          <a:prstGeom prst="rect">
            <a:avLst/>
          </a:prstGeom>
          <a:noFill/>
        </p:spPr>
        <p:txBody>
          <a:bodyPr wrap="square" rtlCol="0">
            <a:spAutoFit/>
          </a:bodyPr>
          <a:lstStyle/>
          <a:p>
            <a:pPr algn="ctr"/>
            <a:r>
              <a:rPr lang="es-MX" sz="850" b="1" dirty="0" smtClean="0">
                <a:latin typeface="Calibri" pitchFamily="34" charset="0"/>
              </a:rPr>
              <a:t>Decremento</a:t>
            </a:r>
          </a:p>
          <a:p>
            <a:pPr algn="ctr"/>
            <a:r>
              <a:rPr lang="es-MX" sz="850" b="1" dirty="0" smtClean="0">
                <a:latin typeface="Calibri" pitchFamily="34" charset="0"/>
              </a:rPr>
              <a:t>2014-2015:</a:t>
            </a:r>
          </a:p>
          <a:p>
            <a:pPr algn="ctr"/>
            <a:r>
              <a:rPr lang="es-MX" sz="850" b="1" dirty="0" smtClean="0">
                <a:latin typeface="Calibri" pitchFamily="34" charset="0"/>
              </a:rPr>
              <a:t>-4.9%</a:t>
            </a:r>
            <a:endParaRPr lang="es-ES" sz="850" dirty="0">
              <a:latin typeface="Calibri" pitchFamily="34" charset="0"/>
            </a:endParaRPr>
          </a:p>
        </p:txBody>
      </p:sp>
      <p:sp>
        <p:nvSpPr>
          <p:cNvPr id="42" name="Elipse 19"/>
          <p:cNvSpPr/>
          <p:nvPr/>
        </p:nvSpPr>
        <p:spPr>
          <a:xfrm>
            <a:off x="1378411" y="5229200"/>
            <a:ext cx="216000" cy="216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3" name="Flecha derecha 20"/>
          <p:cNvSpPr/>
          <p:nvPr/>
        </p:nvSpPr>
        <p:spPr>
          <a:xfrm rot="18720000">
            <a:off x="1435301" y="5270130"/>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6" name="Elipse 19"/>
          <p:cNvSpPr/>
          <p:nvPr/>
        </p:nvSpPr>
        <p:spPr>
          <a:xfrm>
            <a:off x="1991167" y="5229200"/>
            <a:ext cx="216000" cy="216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7" name="Flecha derecha 20"/>
          <p:cNvSpPr/>
          <p:nvPr/>
        </p:nvSpPr>
        <p:spPr>
          <a:xfrm rot="18720000">
            <a:off x="2048057" y="5270130"/>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8" name="Elipse 19"/>
          <p:cNvSpPr/>
          <p:nvPr/>
        </p:nvSpPr>
        <p:spPr>
          <a:xfrm>
            <a:off x="2617206" y="5231614"/>
            <a:ext cx="216000" cy="216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9" name="Flecha derecha 20"/>
          <p:cNvSpPr/>
          <p:nvPr/>
        </p:nvSpPr>
        <p:spPr>
          <a:xfrm rot="18720000">
            <a:off x="2674096" y="5272544"/>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0" name="Elipse 19"/>
          <p:cNvSpPr/>
          <p:nvPr/>
        </p:nvSpPr>
        <p:spPr>
          <a:xfrm>
            <a:off x="3221968" y="5228210"/>
            <a:ext cx="216000" cy="216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1" name="Flecha derecha 20"/>
          <p:cNvSpPr/>
          <p:nvPr/>
        </p:nvSpPr>
        <p:spPr>
          <a:xfrm rot="18720000">
            <a:off x="3278858" y="5269140"/>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2" name="Elipse 29"/>
          <p:cNvSpPr/>
          <p:nvPr/>
        </p:nvSpPr>
        <p:spPr>
          <a:xfrm>
            <a:off x="5086283" y="5236906"/>
            <a:ext cx="216000" cy="216000"/>
          </a:xfrm>
          <a:prstGeom prst="ellipse">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3" name="Flecha derecha 30"/>
          <p:cNvSpPr/>
          <p:nvPr/>
        </p:nvSpPr>
        <p:spPr>
          <a:xfrm rot="2460000">
            <a:off x="5144439" y="5281307"/>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4" name="Elipse 19"/>
          <p:cNvSpPr/>
          <p:nvPr/>
        </p:nvSpPr>
        <p:spPr>
          <a:xfrm>
            <a:off x="4461726" y="5226491"/>
            <a:ext cx="216000" cy="216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5" name="Flecha derecha 20"/>
          <p:cNvSpPr/>
          <p:nvPr/>
        </p:nvSpPr>
        <p:spPr>
          <a:xfrm rot="18720000">
            <a:off x="4518616" y="5267421"/>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6" name="Elipse 29"/>
          <p:cNvSpPr/>
          <p:nvPr/>
        </p:nvSpPr>
        <p:spPr>
          <a:xfrm>
            <a:off x="6929321" y="5236906"/>
            <a:ext cx="216000" cy="216000"/>
          </a:xfrm>
          <a:prstGeom prst="ellipse">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7" name="Flecha derecha 30"/>
          <p:cNvSpPr/>
          <p:nvPr/>
        </p:nvSpPr>
        <p:spPr>
          <a:xfrm rot="2460000">
            <a:off x="6987477" y="5281307"/>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8" name="Elipse 19"/>
          <p:cNvSpPr/>
          <p:nvPr/>
        </p:nvSpPr>
        <p:spPr>
          <a:xfrm>
            <a:off x="5700002" y="5229895"/>
            <a:ext cx="216000" cy="216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9" name="Flecha derecha 20"/>
          <p:cNvSpPr/>
          <p:nvPr/>
        </p:nvSpPr>
        <p:spPr>
          <a:xfrm rot="18720000">
            <a:off x="5756892" y="5270825"/>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60" name="Elipse 19"/>
          <p:cNvSpPr/>
          <p:nvPr/>
        </p:nvSpPr>
        <p:spPr>
          <a:xfrm>
            <a:off x="6315650" y="5237377"/>
            <a:ext cx="216000" cy="216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61" name="Flecha derecha 20"/>
          <p:cNvSpPr/>
          <p:nvPr/>
        </p:nvSpPr>
        <p:spPr>
          <a:xfrm rot="18720000">
            <a:off x="6372540" y="5278307"/>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4" name="18 CuadroTexto"/>
          <p:cNvSpPr txBox="1"/>
          <p:nvPr/>
        </p:nvSpPr>
        <p:spPr>
          <a:xfrm>
            <a:off x="7261623" y="6082150"/>
            <a:ext cx="797976" cy="484748"/>
          </a:xfrm>
          <a:prstGeom prst="rect">
            <a:avLst/>
          </a:prstGeom>
          <a:noFill/>
        </p:spPr>
        <p:txBody>
          <a:bodyPr wrap="square" rtlCol="0">
            <a:spAutoFit/>
          </a:bodyPr>
          <a:lstStyle/>
          <a:p>
            <a:pPr algn="ctr"/>
            <a:r>
              <a:rPr lang="es-MX" sz="850" b="1" dirty="0">
                <a:latin typeface="Calibri" pitchFamily="34" charset="0"/>
              </a:rPr>
              <a:t>Incremento</a:t>
            </a:r>
            <a:endParaRPr lang="es-MX" sz="850" b="1" dirty="0" smtClean="0">
              <a:latin typeface="Calibri" pitchFamily="34" charset="0"/>
            </a:endParaRPr>
          </a:p>
          <a:p>
            <a:pPr algn="ctr"/>
            <a:r>
              <a:rPr lang="es-MX" sz="850" b="1" dirty="0" smtClean="0">
                <a:latin typeface="Calibri" pitchFamily="34" charset="0"/>
              </a:rPr>
              <a:t>2015-2016:</a:t>
            </a:r>
          </a:p>
          <a:p>
            <a:pPr algn="ctr"/>
            <a:r>
              <a:rPr lang="es-MX" sz="850" b="1" dirty="0" smtClean="0">
                <a:latin typeface="Calibri" pitchFamily="34" charset="0"/>
              </a:rPr>
              <a:t>19.2%</a:t>
            </a:r>
            <a:endParaRPr lang="es-ES" sz="850" dirty="0">
              <a:latin typeface="Calibri" pitchFamily="34" charset="0"/>
            </a:endParaRPr>
          </a:p>
        </p:txBody>
      </p:sp>
      <p:sp>
        <p:nvSpPr>
          <p:cNvPr id="45" name="Elipse 44"/>
          <p:cNvSpPr/>
          <p:nvPr/>
        </p:nvSpPr>
        <p:spPr>
          <a:xfrm>
            <a:off x="7556116" y="5229200"/>
            <a:ext cx="216000" cy="216000"/>
          </a:xfrm>
          <a:prstGeom prst="ellipse">
            <a:avLst/>
          </a:prstGeom>
          <a:solidFill>
            <a:srgbClr val="00CC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62" name="Flecha derecha 61"/>
          <p:cNvSpPr/>
          <p:nvPr/>
        </p:nvSpPr>
        <p:spPr>
          <a:xfrm rot="18720000">
            <a:off x="7613006" y="5270130"/>
            <a:ext cx="108000" cy="108000"/>
          </a:xfrm>
          <a:prstGeom prst="rightArrow">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19995920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70</a:t>
            </a:fld>
            <a:endParaRPr lang="es-MX" dirty="0"/>
          </a:p>
        </p:txBody>
      </p:sp>
      <p:sp>
        <p:nvSpPr>
          <p:cNvPr id="4" name="1 CuadroTexto"/>
          <p:cNvSpPr txBox="1"/>
          <p:nvPr/>
        </p:nvSpPr>
        <p:spPr>
          <a:xfrm>
            <a:off x="76169" y="62842"/>
            <a:ext cx="8024223" cy="864000"/>
          </a:xfrm>
          <a:prstGeom prst="rect">
            <a:avLst/>
          </a:prstGeom>
          <a:noFill/>
        </p:spPr>
        <p:txBody>
          <a:bodyPr wrap="square" rtlCol="0" anchor="ctr">
            <a:noAutofit/>
          </a:bodyPr>
          <a:lstStyle/>
          <a:p>
            <a:pPr algn="ctr"/>
            <a:r>
              <a:rPr lang="es-MX" b="1" dirty="0" smtClean="0">
                <a:solidFill>
                  <a:schemeClr val="bg1"/>
                </a:solidFill>
                <a:latin typeface="Calibri" pitchFamily="34" charset="0"/>
              </a:rPr>
              <a:t>Nota</a:t>
            </a:r>
            <a:endParaRPr lang="es-ES" sz="1400" b="1" i="1" dirty="0">
              <a:solidFill>
                <a:schemeClr val="bg1"/>
              </a:solidFill>
              <a:latin typeface="Calibri" pitchFamily="34" charset="0"/>
            </a:endParaRPr>
          </a:p>
        </p:txBody>
      </p:sp>
      <p:sp>
        <p:nvSpPr>
          <p:cNvPr id="5" name="4 Rectángulo"/>
          <p:cNvSpPr/>
          <p:nvPr/>
        </p:nvSpPr>
        <p:spPr>
          <a:xfrm>
            <a:off x="329356" y="1279646"/>
            <a:ext cx="8516440" cy="5262979"/>
          </a:xfrm>
          <a:prstGeom prst="rect">
            <a:avLst/>
          </a:prstGeom>
        </p:spPr>
        <p:txBody>
          <a:bodyPr wrap="square" anchor="ctr">
            <a:spAutoFit/>
          </a:bodyPr>
          <a:lstStyle/>
          <a:p>
            <a:pPr algn="just"/>
            <a:r>
              <a:rPr lang="es-MX" sz="1200" b="1" dirty="0">
                <a:latin typeface="Calibri" panose="020F0502020204030204" pitchFamily="34" charset="0"/>
                <a:cs typeface="Calibri" panose="020F0502020204030204" pitchFamily="34" charset="0"/>
              </a:rPr>
              <a:t>En el ejercicio 2013, el total de solicitudes fue de 103,470, las cuales se distribuyen de la siguiente manera: 97,376 corresponden a solicitudes de información pública y 6,094 a solicitudes de datos personales, ambas capturadas por los Entes Obligados en el </a:t>
            </a:r>
            <a:r>
              <a:rPr lang="es-MX" sz="1200" b="1" i="1" kern="0" dirty="0">
                <a:solidFill>
                  <a:sysClr val="windowText" lastClr="000000"/>
                </a:solidFill>
                <a:latin typeface="Calibri" panose="020F0502020204030204" pitchFamily="34" charset="0"/>
                <a:cs typeface="Calibri" panose="020F0502020204030204" pitchFamily="34" charset="0"/>
              </a:rPr>
              <a:t>Sistema de Captura de Reportes Estadísticos de Solicitudes de Información (SICRESI)</a:t>
            </a:r>
            <a:r>
              <a:rPr lang="es-MX" sz="1200" b="1" dirty="0">
                <a:latin typeface="Calibri" panose="020F0502020204030204" pitchFamily="34" charset="0"/>
                <a:cs typeface="Calibri" panose="020F0502020204030204" pitchFamily="34" charset="0"/>
              </a:rPr>
              <a:t>.</a:t>
            </a:r>
            <a:r>
              <a:rPr lang="es-MX" sz="1200" b="1" kern="0" dirty="0">
                <a:solidFill>
                  <a:sysClr val="windowText" lastClr="000000"/>
                </a:solidFill>
                <a:latin typeface="Calibri" panose="020F0502020204030204" pitchFamily="34" charset="0"/>
                <a:cs typeface="Calibri" panose="020F0502020204030204" pitchFamily="34" charset="0"/>
              </a:rPr>
              <a:t> El Consejo Económico y Social de la Ciudad de México</a:t>
            </a:r>
            <a:r>
              <a:rPr lang="es-MX" sz="1200" b="1" dirty="0">
                <a:latin typeface="Calibri" panose="020F0502020204030204" pitchFamily="34" charset="0"/>
                <a:cs typeface="Calibri" panose="020F0502020204030204" pitchFamily="34" charset="0"/>
              </a:rPr>
              <a:t> y el Fideicomiso Fondo de Apoyo a la Educación y el Empleo de las y los Jóvenes del Distrito Federal no presentaron su informe estadístico de solicitudes de información pública y de datos personales.</a:t>
            </a:r>
          </a:p>
          <a:p>
            <a:pPr algn="just"/>
            <a:endParaRPr lang="es-MX" sz="1200" b="1" dirty="0">
              <a:latin typeface="Calibri" panose="020F0502020204030204" pitchFamily="34" charset="0"/>
              <a:cs typeface="Calibri" panose="020F0502020204030204" pitchFamily="34" charset="0"/>
            </a:endParaRPr>
          </a:p>
          <a:p>
            <a:pPr algn="just"/>
            <a:r>
              <a:rPr lang="es-MX" sz="1200" b="1" dirty="0" smtClean="0">
                <a:latin typeface="Calibri" panose="020F0502020204030204" pitchFamily="34" charset="0"/>
                <a:cs typeface="Calibri" panose="020F0502020204030204" pitchFamily="34" charset="0"/>
              </a:rPr>
              <a:t>En </a:t>
            </a:r>
            <a:r>
              <a:rPr lang="es-MX" sz="1200" b="1" dirty="0">
                <a:latin typeface="Calibri" panose="020F0502020204030204" pitchFamily="34" charset="0"/>
                <a:cs typeface="Calibri" panose="020F0502020204030204" pitchFamily="34" charset="0"/>
              </a:rPr>
              <a:t>el 2012, el total de solicitudes fue de 91,576, mismas que se distribuyen de la siguiente manera: 86,341 corresponden a solicitudes de información pública y 5,235 a solicitudes de datos personales, ambas capturadas por los Entes Obligados en el </a:t>
            </a:r>
            <a:r>
              <a:rPr lang="es-MX" sz="1200" b="1" i="1" kern="0" dirty="0">
                <a:solidFill>
                  <a:sysClr val="windowText" lastClr="000000"/>
                </a:solidFill>
                <a:latin typeface="Calibri" panose="020F0502020204030204" pitchFamily="34" charset="0"/>
                <a:cs typeface="Calibri" panose="020F0502020204030204" pitchFamily="34" charset="0"/>
              </a:rPr>
              <a:t>SICRESI;</a:t>
            </a:r>
            <a:r>
              <a:rPr lang="es-MX" sz="1200" b="1" kern="0" dirty="0">
                <a:solidFill>
                  <a:sysClr val="windowText" lastClr="000000"/>
                </a:solidFill>
                <a:latin typeface="Calibri" panose="020F0502020204030204" pitchFamily="34" charset="0"/>
                <a:cs typeface="Calibri" panose="020F0502020204030204" pitchFamily="34" charset="0"/>
              </a:rPr>
              <a:t> el </a:t>
            </a:r>
            <a:r>
              <a:rPr lang="es-MX" sz="1200" b="1" dirty="0">
                <a:latin typeface="Calibri" panose="020F0502020204030204" pitchFamily="34" charset="0"/>
                <a:cs typeface="Calibri" panose="020F0502020204030204" pitchFamily="34" charset="0"/>
              </a:rPr>
              <a:t>Fideicomiso Central de Abasto de la Ciudad de México y el Fideicomiso Fondo de Apoyo a la Educación y el Empleo de las y los Jóvenes del Distrito Federal no presentaron su informe estadístico de solicitudes de información pública y de datos personales.</a:t>
            </a:r>
          </a:p>
          <a:p>
            <a:pPr algn="just"/>
            <a:endParaRPr lang="es-MX" sz="1200" b="1" dirty="0" smtClean="0">
              <a:latin typeface="Calibri" panose="020F0502020204030204" pitchFamily="34" charset="0"/>
              <a:cs typeface="Calibri" panose="020F0502020204030204" pitchFamily="34" charset="0"/>
            </a:endParaRPr>
          </a:p>
          <a:p>
            <a:pPr algn="just"/>
            <a:r>
              <a:rPr lang="es-MX" sz="1200" b="1" dirty="0" smtClean="0">
                <a:latin typeface="Calibri" panose="020F0502020204030204" pitchFamily="34" charset="0"/>
                <a:cs typeface="Calibri" panose="020F0502020204030204" pitchFamily="34" charset="0"/>
              </a:rPr>
              <a:t>En el año </a:t>
            </a:r>
            <a:r>
              <a:rPr lang="es-MX" sz="1200" b="1" dirty="0">
                <a:latin typeface="Calibri" panose="020F0502020204030204" pitchFamily="34" charset="0"/>
                <a:cs typeface="Calibri" panose="020F0502020204030204" pitchFamily="34" charset="0"/>
              </a:rPr>
              <a:t>2011 </a:t>
            </a:r>
            <a:r>
              <a:rPr lang="es-MX" sz="1200" b="1" dirty="0" smtClean="0">
                <a:latin typeface="Calibri" panose="020F0502020204030204" pitchFamily="34" charset="0"/>
                <a:cs typeface="Calibri" panose="020F0502020204030204" pitchFamily="34" charset="0"/>
              </a:rPr>
              <a:t>el total de solicitudes fue </a:t>
            </a:r>
            <a:r>
              <a:rPr lang="es-MX" sz="1200" b="1" dirty="0">
                <a:latin typeface="Calibri" panose="020F0502020204030204" pitchFamily="34" charset="0"/>
                <a:cs typeface="Calibri" panose="020F0502020204030204" pitchFamily="34" charset="0"/>
              </a:rPr>
              <a:t>de </a:t>
            </a:r>
            <a:r>
              <a:rPr lang="es-MX" sz="1200" b="1" dirty="0" smtClean="0">
                <a:latin typeface="Calibri" panose="020F0502020204030204" pitchFamily="34" charset="0"/>
                <a:cs typeface="Calibri" panose="020F0502020204030204" pitchFamily="34" charset="0"/>
              </a:rPr>
              <a:t>94,048 </a:t>
            </a:r>
            <a:r>
              <a:rPr lang="es-MX" sz="1200" b="1" dirty="0">
                <a:latin typeface="Calibri" panose="020F0502020204030204" pitchFamily="34" charset="0"/>
                <a:cs typeface="Calibri" panose="020F0502020204030204" pitchFamily="34" charset="0"/>
              </a:rPr>
              <a:t>y está compuesto </a:t>
            </a:r>
            <a:r>
              <a:rPr lang="es-MX" sz="1200" b="1" dirty="0" smtClean="0">
                <a:latin typeface="Calibri" panose="020F0502020204030204" pitchFamily="34" charset="0"/>
                <a:cs typeface="Calibri" panose="020F0502020204030204" pitchFamily="34" charset="0"/>
              </a:rPr>
              <a:t>por: </a:t>
            </a:r>
            <a:r>
              <a:rPr lang="es-MX" sz="1200" b="1" dirty="0">
                <a:latin typeface="Calibri" panose="020F0502020204030204" pitchFamily="34" charset="0"/>
                <a:cs typeface="Calibri" panose="020F0502020204030204" pitchFamily="34" charset="0"/>
              </a:rPr>
              <a:t>89,610 solicitudes de información </a:t>
            </a:r>
            <a:r>
              <a:rPr lang="es-MX" sz="1200" b="1" dirty="0" smtClean="0">
                <a:latin typeface="Calibri" panose="020F0502020204030204" pitchFamily="34" charset="0"/>
                <a:cs typeface="Calibri" panose="020F0502020204030204" pitchFamily="34" charset="0"/>
              </a:rPr>
              <a:t>pública y </a:t>
            </a:r>
            <a:r>
              <a:rPr lang="es-MX" sz="1200" b="1" dirty="0">
                <a:latin typeface="Calibri" panose="020F0502020204030204" pitchFamily="34" charset="0"/>
                <a:cs typeface="Calibri" panose="020F0502020204030204" pitchFamily="34" charset="0"/>
              </a:rPr>
              <a:t>4,288 solicitudes de datos </a:t>
            </a:r>
            <a:r>
              <a:rPr lang="es-MX" sz="1200" b="1" dirty="0" smtClean="0">
                <a:latin typeface="Calibri" panose="020F0502020204030204" pitchFamily="34" charset="0"/>
                <a:cs typeface="Calibri" panose="020F0502020204030204" pitchFamily="34" charset="0"/>
              </a:rPr>
              <a:t>personales, ambas capturadas por los Entes Obligados en el </a:t>
            </a:r>
            <a:r>
              <a:rPr lang="es-MX" sz="1200" b="1" i="1" kern="0" dirty="0" smtClean="0">
                <a:solidFill>
                  <a:sysClr val="windowText" lastClr="000000"/>
                </a:solidFill>
                <a:latin typeface="Calibri" panose="020F0502020204030204" pitchFamily="34" charset="0"/>
                <a:cs typeface="Calibri" panose="020F0502020204030204" pitchFamily="34" charset="0"/>
              </a:rPr>
              <a:t>SICRESI,</a:t>
            </a:r>
            <a:r>
              <a:rPr lang="es-MX" sz="1200" b="1" kern="0" dirty="0" smtClean="0">
                <a:solidFill>
                  <a:sysClr val="windowText" lastClr="000000"/>
                </a:solidFill>
                <a:latin typeface="Calibri" panose="020F0502020204030204" pitchFamily="34" charset="0"/>
                <a:cs typeface="Calibri" panose="020F0502020204030204" pitchFamily="34" charset="0"/>
              </a:rPr>
              <a:t> más </a:t>
            </a:r>
            <a:r>
              <a:rPr lang="es-MX" sz="1200" b="1" dirty="0" smtClean="0">
                <a:latin typeface="Calibri" panose="020F0502020204030204" pitchFamily="34" charset="0"/>
                <a:cs typeface="Calibri" panose="020F0502020204030204" pitchFamily="34" charset="0"/>
              </a:rPr>
              <a:t>150 </a:t>
            </a:r>
            <a:r>
              <a:rPr lang="es-MX" sz="1200" b="1" dirty="0">
                <a:latin typeface="Calibri" panose="020F0502020204030204" pitchFamily="34" charset="0"/>
                <a:cs typeface="Calibri" panose="020F0502020204030204" pitchFamily="34" charset="0"/>
              </a:rPr>
              <a:t>solicitudes del Fideicomiso Central de Abasto de la Ciudad de </a:t>
            </a:r>
            <a:r>
              <a:rPr lang="es-MX" sz="1200" b="1" dirty="0" smtClean="0">
                <a:latin typeface="Calibri" panose="020F0502020204030204" pitchFamily="34" charset="0"/>
                <a:cs typeface="Calibri" panose="020F0502020204030204" pitchFamily="34" charset="0"/>
              </a:rPr>
              <a:t>México. El </a:t>
            </a:r>
            <a:r>
              <a:rPr lang="es-MX" sz="1200" b="1" dirty="0">
                <a:latin typeface="Calibri" panose="020F0502020204030204" pitchFamily="34" charset="0"/>
                <a:cs typeface="Calibri" panose="020F0502020204030204" pitchFamily="34" charset="0"/>
              </a:rPr>
              <a:t>total de solicitudes </a:t>
            </a:r>
            <a:r>
              <a:rPr lang="es-MX" sz="1200" b="1" dirty="0" smtClean="0">
                <a:latin typeface="Calibri" panose="020F0502020204030204" pitchFamily="34" charset="0"/>
                <a:cs typeface="Calibri" panose="020F0502020204030204" pitchFamily="34" charset="0"/>
              </a:rPr>
              <a:t>correspondientes al Fideicomiso </a:t>
            </a:r>
            <a:r>
              <a:rPr lang="es-MX" sz="1200" b="1" dirty="0">
                <a:latin typeface="Calibri" panose="020F0502020204030204" pitchFamily="34" charset="0"/>
                <a:cs typeface="Calibri" panose="020F0502020204030204" pitchFamily="34" charset="0"/>
              </a:rPr>
              <a:t>se consultó en el Sistema de Reportes Estadísticos INFOMEX II ya que </a:t>
            </a:r>
            <a:r>
              <a:rPr lang="es-MX" sz="1200" b="1" dirty="0" smtClean="0">
                <a:latin typeface="Calibri" panose="020F0502020204030204" pitchFamily="34" charset="0"/>
                <a:cs typeface="Calibri" panose="020F0502020204030204" pitchFamily="34" charset="0"/>
              </a:rPr>
              <a:t>dicho </a:t>
            </a:r>
            <a:r>
              <a:rPr lang="es-MX" sz="1200" b="1" dirty="0">
                <a:latin typeface="Calibri" panose="020F0502020204030204" pitchFamily="34" charset="0"/>
                <a:cs typeface="Calibri" panose="020F0502020204030204" pitchFamily="34" charset="0"/>
              </a:rPr>
              <a:t>Ente </a:t>
            </a:r>
            <a:r>
              <a:rPr lang="es-MX" sz="1200" b="1" dirty="0" smtClean="0">
                <a:latin typeface="Calibri" panose="020F0502020204030204" pitchFamily="34" charset="0"/>
                <a:cs typeface="Calibri" panose="020F0502020204030204" pitchFamily="34" charset="0"/>
              </a:rPr>
              <a:t> no capturó sus solicitudes </a:t>
            </a:r>
            <a:r>
              <a:rPr lang="es-MX" sz="1200" b="1" dirty="0">
                <a:latin typeface="Calibri" panose="020F0502020204030204" pitchFamily="34" charset="0"/>
                <a:cs typeface="Calibri" panose="020F0502020204030204" pitchFamily="34" charset="0"/>
              </a:rPr>
              <a:t>en el </a:t>
            </a:r>
            <a:r>
              <a:rPr lang="es-MX" sz="1200" b="1" i="1" kern="0" dirty="0" smtClean="0">
                <a:solidFill>
                  <a:sysClr val="windowText" lastClr="000000"/>
                </a:solidFill>
                <a:latin typeface="Calibri" panose="020F0502020204030204" pitchFamily="34" charset="0"/>
                <a:cs typeface="Calibri" panose="020F0502020204030204" pitchFamily="34" charset="0"/>
              </a:rPr>
              <a:t>SICRESI</a:t>
            </a:r>
            <a:r>
              <a:rPr lang="es-MX" sz="1200" b="1" dirty="0" smtClean="0">
                <a:latin typeface="Calibri" panose="020F0502020204030204" pitchFamily="34" charset="0"/>
                <a:cs typeface="Calibri" panose="020F0502020204030204" pitchFamily="34" charset="0"/>
              </a:rPr>
              <a:t>.</a:t>
            </a:r>
            <a:endParaRPr lang="es-MX" sz="1200" b="1" dirty="0">
              <a:latin typeface="Calibri" panose="020F0502020204030204" pitchFamily="34" charset="0"/>
              <a:cs typeface="Calibri" panose="020F0502020204030204" pitchFamily="34" charset="0"/>
            </a:endParaRPr>
          </a:p>
          <a:p>
            <a:pPr algn="just"/>
            <a:endParaRPr lang="es-MX" sz="1200" b="1" dirty="0">
              <a:latin typeface="Calibri" panose="020F0502020204030204" pitchFamily="34" charset="0"/>
              <a:cs typeface="Calibri" panose="020F0502020204030204" pitchFamily="34" charset="0"/>
            </a:endParaRPr>
          </a:p>
          <a:p>
            <a:pPr algn="just"/>
            <a:r>
              <a:rPr lang="es-MX" sz="1200" b="1" dirty="0" smtClean="0">
                <a:latin typeface="Calibri" panose="020F0502020204030204" pitchFamily="34" charset="0"/>
                <a:cs typeface="Calibri" panose="020F0502020204030204" pitchFamily="34" charset="0"/>
              </a:rPr>
              <a:t>Para 2010, la cifra fue </a:t>
            </a:r>
            <a:r>
              <a:rPr lang="es-MX" sz="1200" b="1" dirty="0">
                <a:latin typeface="Calibri" panose="020F0502020204030204" pitchFamily="34" charset="0"/>
                <a:cs typeface="Calibri" panose="020F0502020204030204" pitchFamily="34" charset="0"/>
              </a:rPr>
              <a:t>de </a:t>
            </a:r>
            <a:r>
              <a:rPr lang="es-MX" sz="1200" b="1" dirty="0" smtClean="0">
                <a:latin typeface="Calibri" panose="020F0502020204030204" pitchFamily="34" charset="0"/>
                <a:cs typeface="Calibri" panose="020F0502020204030204" pitchFamily="34" charset="0"/>
              </a:rPr>
              <a:t>89,571, </a:t>
            </a:r>
            <a:r>
              <a:rPr lang="es-MX" sz="1200" b="1" dirty="0">
                <a:latin typeface="Calibri" panose="020F0502020204030204" pitchFamily="34" charset="0"/>
                <a:cs typeface="Calibri" panose="020F0502020204030204" pitchFamily="34" charset="0"/>
              </a:rPr>
              <a:t>y está </a:t>
            </a:r>
            <a:r>
              <a:rPr lang="es-MX" sz="1200" b="1" dirty="0" smtClean="0">
                <a:latin typeface="Calibri" panose="020F0502020204030204" pitchFamily="34" charset="0"/>
                <a:cs typeface="Calibri" panose="020F0502020204030204" pitchFamily="34" charset="0"/>
              </a:rPr>
              <a:t>compuesta por </a:t>
            </a:r>
            <a:r>
              <a:rPr lang="es-MX" sz="1200" b="1" dirty="0">
                <a:latin typeface="Calibri" panose="020F0502020204030204" pitchFamily="34" charset="0"/>
                <a:cs typeface="Calibri" panose="020F0502020204030204" pitchFamily="34" charset="0"/>
              </a:rPr>
              <a:t>86,249 solicitudes de información </a:t>
            </a:r>
            <a:r>
              <a:rPr lang="es-MX" sz="1200" b="1" dirty="0" smtClean="0">
                <a:latin typeface="Calibri" panose="020F0502020204030204" pitchFamily="34" charset="0"/>
                <a:cs typeface="Calibri" panose="020F0502020204030204" pitchFamily="34" charset="0"/>
              </a:rPr>
              <a:t>pública y 3,128 </a:t>
            </a:r>
            <a:r>
              <a:rPr lang="es-MX" sz="1200" b="1" dirty="0">
                <a:latin typeface="Calibri" panose="020F0502020204030204" pitchFamily="34" charset="0"/>
                <a:cs typeface="Calibri" panose="020F0502020204030204" pitchFamily="34" charset="0"/>
              </a:rPr>
              <a:t>solicitudes de datos </a:t>
            </a:r>
            <a:r>
              <a:rPr lang="es-MX" sz="1200" b="1" dirty="0" smtClean="0">
                <a:latin typeface="Calibri" panose="020F0502020204030204" pitchFamily="34" charset="0"/>
                <a:cs typeface="Calibri" panose="020F0502020204030204" pitchFamily="34" charset="0"/>
              </a:rPr>
              <a:t>personales, además de 194 </a:t>
            </a:r>
            <a:r>
              <a:rPr lang="es-MX" sz="1200" b="1" dirty="0">
                <a:latin typeface="Calibri" panose="020F0502020204030204" pitchFamily="34" charset="0"/>
                <a:cs typeface="Calibri" panose="020F0502020204030204" pitchFamily="34" charset="0"/>
              </a:rPr>
              <a:t>solicitudes del Fideicomiso Central de Abasto de la Ciudad de </a:t>
            </a:r>
            <a:r>
              <a:rPr lang="es-MX" sz="1200" b="1" dirty="0" smtClean="0">
                <a:latin typeface="Calibri" panose="020F0502020204030204" pitchFamily="34" charset="0"/>
                <a:cs typeface="Calibri" panose="020F0502020204030204" pitchFamily="34" charset="0"/>
              </a:rPr>
              <a:t>México. El </a:t>
            </a:r>
            <a:r>
              <a:rPr lang="es-MX" sz="1200" b="1" dirty="0">
                <a:latin typeface="Calibri" panose="020F0502020204030204" pitchFamily="34" charset="0"/>
                <a:cs typeface="Calibri" panose="020F0502020204030204" pitchFamily="34" charset="0"/>
              </a:rPr>
              <a:t>total de solicitudes del </a:t>
            </a:r>
            <a:r>
              <a:rPr lang="es-MX" sz="1200" b="1" dirty="0" smtClean="0">
                <a:latin typeface="Calibri" panose="020F0502020204030204" pitchFamily="34" charset="0"/>
                <a:cs typeface="Calibri" panose="020F0502020204030204" pitchFamily="34" charset="0"/>
              </a:rPr>
              <a:t>Fideicomiso se </a:t>
            </a:r>
            <a:r>
              <a:rPr lang="es-MX" sz="1200" b="1" dirty="0">
                <a:latin typeface="Calibri" panose="020F0502020204030204" pitchFamily="34" charset="0"/>
                <a:cs typeface="Calibri" panose="020F0502020204030204" pitchFamily="34" charset="0"/>
              </a:rPr>
              <a:t>consultó el Sistema de Reportes Estadísticos INFOMEX </a:t>
            </a:r>
            <a:r>
              <a:rPr lang="es-MX" sz="1200" b="1" dirty="0" smtClean="0">
                <a:latin typeface="Calibri" panose="020F0502020204030204" pitchFamily="34" charset="0"/>
                <a:cs typeface="Calibri" panose="020F0502020204030204" pitchFamily="34" charset="0"/>
              </a:rPr>
              <a:t>II, </a:t>
            </a:r>
            <a:r>
              <a:rPr lang="es-MX" sz="1200" b="1" dirty="0">
                <a:latin typeface="Calibri" panose="020F0502020204030204" pitchFamily="34" charset="0"/>
                <a:cs typeface="Calibri" panose="020F0502020204030204" pitchFamily="34" charset="0"/>
              </a:rPr>
              <a:t>ya que dicho Ente público no entregó su informe estadístico de solicitudes de información pública y de datos personales </a:t>
            </a:r>
            <a:r>
              <a:rPr lang="es-MX" sz="1200" b="1" dirty="0" smtClean="0">
                <a:latin typeface="Calibri" panose="020F0502020204030204" pitchFamily="34" charset="0"/>
                <a:cs typeface="Calibri" panose="020F0502020204030204" pitchFamily="34" charset="0"/>
              </a:rPr>
              <a:t>de 2010</a:t>
            </a:r>
            <a:r>
              <a:rPr lang="es-MX" sz="1200" b="1" dirty="0">
                <a:latin typeface="Calibri" panose="020F0502020204030204" pitchFamily="34" charset="0"/>
                <a:cs typeface="Calibri" panose="020F0502020204030204" pitchFamily="34" charset="0"/>
              </a:rPr>
              <a:t>. </a:t>
            </a:r>
            <a:endParaRPr lang="es-MX" sz="1200" b="1" dirty="0" smtClean="0">
              <a:latin typeface="Calibri" panose="020F0502020204030204" pitchFamily="34" charset="0"/>
              <a:cs typeface="Calibri" panose="020F0502020204030204" pitchFamily="34" charset="0"/>
            </a:endParaRPr>
          </a:p>
          <a:p>
            <a:pPr algn="just"/>
            <a:endParaRPr lang="es-MX" sz="1200" b="1" dirty="0">
              <a:latin typeface="Calibri" panose="020F0502020204030204" pitchFamily="34" charset="0"/>
              <a:cs typeface="Calibri" panose="020F0502020204030204" pitchFamily="34" charset="0"/>
            </a:endParaRPr>
          </a:p>
          <a:p>
            <a:pPr algn="just"/>
            <a:r>
              <a:rPr lang="es-MX" sz="1200" b="1" dirty="0">
                <a:latin typeface="Calibri" panose="020F0502020204030204" pitchFamily="34" charset="0"/>
                <a:cs typeface="Calibri" panose="020F0502020204030204" pitchFamily="34" charset="0"/>
              </a:rPr>
              <a:t>Para el año 2009, </a:t>
            </a:r>
            <a:r>
              <a:rPr lang="es-MX" sz="1200" b="1" dirty="0" smtClean="0">
                <a:latin typeface="Calibri" panose="020F0502020204030204" pitchFamily="34" charset="0"/>
                <a:cs typeface="Calibri" panose="020F0502020204030204" pitchFamily="34" charset="0"/>
              </a:rPr>
              <a:t>el total de solicitudes fue de 96,233 y está compuesto por: 91,523 solicitudes de información pública y 2,640 solicitudes de datos personales; completan la cifra 390 solicitudes del Fideicomiso </a:t>
            </a:r>
            <a:r>
              <a:rPr lang="es-MX" sz="1200" b="1" dirty="0">
                <a:latin typeface="Calibri" panose="020F0502020204030204" pitchFamily="34" charset="0"/>
                <a:cs typeface="Calibri" panose="020F0502020204030204" pitchFamily="34" charset="0"/>
              </a:rPr>
              <a:t>Central de Abasto de la Ciudad de </a:t>
            </a:r>
            <a:r>
              <a:rPr lang="es-MX" sz="1200" b="1" dirty="0" smtClean="0">
                <a:latin typeface="Calibri" panose="020F0502020204030204" pitchFamily="34" charset="0"/>
                <a:cs typeface="Calibri" panose="020F0502020204030204" pitchFamily="34" charset="0"/>
              </a:rPr>
              <a:t>México; 345 solicitudes del </a:t>
            </a:r>
            <a:r>
              <a:rPr lang="es-MX" sz="1200" b="1" dirty="0">
                <a:latin typeface="Calibri" panose="020F0502020204030204" pitchFamily="34" charset="0"/>
                <a:cs typeface="Calibri" panose="020F0502020204030204" pitchFamily="34" charset="0"/>
              </a:rPr>
              <a:t>Fideicomiso Museo del </a:t>
            </a:r>
            <a:r>
              <a:rPr lang="es-MX" sz="1200" b="1" dirty="0" smtClean="0">
                <a:latin typeface="Calibri" panose="020F0502020204030204" pitchFamily="34" charset="0"/>
                <a:cs typeface="Calibri" panose="020F0502020204030204" pitchFamily="34" charset="0"/>
              </a:rPr>
              <a:t>Estanquillo; </a:t>
            </a:r>
            <a:r>
              <a:rPr lang="es-MX" sz="1200" b="1" dirty="0">
                <a:latin typeface="Calibri" panose="020F0502020204030204" pitchFamily="34" charset="0"/>
                <a:cs typeface="Calibri" panose="020F0502020204030204" pitchFamily="34" charset="0"/>
              </a:rPr>
              <a:t>830 </a:t>
            </a:r>
            <a:r>
              <a:rPr lang="es-MX" sz="1200" b="1" dirty="0" smtClean="0">
                <a:latin typeface="Calibri" panose="020F0502020204030204" pitchFamily="34" charset="0"/>
                <a:cs typeface="Calibri" panose="020F0502020204030204" pitchFamily="34" charset="0"/>
              </a:rPr>
              <a:t>solicitudes de </a:t>
            </a:r>
            <a:r>
              <a:rPr lang="es-MX" sz="1200" b="1" dirty="0">
                <a:latin typeface="Calibri" panose="020F0502020204030204" pitchFamily="34" charset="0"/>
                <a:cs typeface="Calibri" panose="020F0502020204030204" pitchFamily="34" charset="0"/>
              </a:rPr>
              <a:t>la Delegación </a:t>
            </a:r>
            <a:r>
              <a:rPr lang="es-MX" sz="1200" b="1" dirty="0" smtClean="0">
                <a:latin typeface="Calibri" panose="020F0502020204030204" pitchFamily="34" charset="0"/>
                <a:cs typeface="Calibri" panose="020F0502020204030204" pitchFamily="34" charset="0"/>
              </a:rPr>
              <a:t>Xochimilco (correspondientes al cuarto trimestre de 2009) y 505 solicitudes de </a:t>
            </a:r>
            <a:r>
              <a:rPr lang="es-MX" sz="1200" b="1" dirty="0">
                <a:latin typeface="Calibri" panose="020F0502020204030204" pitchFamily="34" charset="0"/>
                <a:cs typeface="Calibri" panose="020F0502020204030204" pitchFamily="34" charset="0"/>
              </a:rPr>
              <a:t>la Universidad Autónoma de la Ciudad de </a:t>
            </a:r>
            <a:r>
              <a:rPr lang="es-MX" sz="1200" b="1" dirty="0" smtClean="0">
                <a:latin typeface="Calibri" panose="020F0502020204030204" pitchFamily="34" charset="0"/>
                <a:cs typeface="Calibri" panose="020F0502020204030204" pitchFamily="34" charset="0"/>
              </a:rPr>
              <a:t>México. Los datos para estos Entes Obligados se </a:t>
            </a:r>
            <a:r>
              <a:rPr lang="es-MX" sz="1200" b="1" dirty="0">
                <a:latin typeface="Calibri" panose="020F0502020204030204" pitchFamily="34" charset="0"/>
                <a:cs typeface="Calibri" panose="020F0502020204030204" pitchFamily="34" charset="0"/>
              </a:rPr>
              <a:t>tomaron del Sistema de Reportes Estadísticos INFOMEX II, ya que dichos Entes públicos NO </a:t>
            </a:r>
            <a:r>
              <a:rPr lang="es-MX" sz="1200" b="1" dirty="0" smtClean="0">
                <a:latin typeface="Calibri" panose="020F0502020204030204" pitchFamily="34" charset="0"/>
                <a:cs typeface="Calibri" panose="020F0502020204030204" pitchFamily="34" charset="0"/>
              </a:rPr>
              <a:t>presentaron o presentaron incompleto (Delegación Xochimilco) su </a:t>
            </a:r>
            <a:r>
              <a:rPr lang="es-MX" sz="1200" b="1" dirty="0">
                <a:latin typeface="Calibri" panose="020F0502020204030204" pitchFamily="34" charset="0"/>
                <a:cs typeface="Calibri" panose="020F0502020204030204" pitchFamily="34" charset="0"/>
              </a:rPr>
              <a:t>informe estadístico de solicitudes de información pública y de datos personales </a:t>
            </a:r>
            <a:r>
              <a:rPr lang="es-MX" sz="1200" b="1" dirty="0" smtClean="0">
                <a:latin typeface="Calibri" panose="020F0502020204030204" pitchFamily="34" charset="0"/>
                <a:cs typeface="Calibri" panose="020F0502020204030204" pitchFamily="34" charset="0"/>
              </a:rPr>
              <a:t>2009.</a:t>
            </a:r>
            <a:endParaRPr lang="es-MX"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24278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8</a:t>
            </a:fld>
            <a:endParaRPr lang="es-MX" dirty="0"/>
          </a:p>
        </p:txBody>
      </p:sp>
      <p:sp>
        <p:nvSpPr>
          <p:cNvPr id="39"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1.2 Total de solicitudes por año y mes</a:t>
            </a: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sp>
        <p:nvSpPr>
          <p:cNvPr id="40" name="8 CuadroTexto"/>
          <p:cNvSpPr txBox="1"/>
          <p:nvPr/>
        </p:nvSpPr>
        <p:spPr>
          <a:xfrm>
            <a:off x="1700233" y="1124744"/>
            <a:ext cx="5729288" cy="261610"/>
          </a:xfrm>
          <a:prstGeom prst="rect">
            <a:avLst/>
          </a:prstGeom>
          <a:noFill/>
        </p:spPr>
        <p:txBody>
          <a:bodyPr wrap="square" rtlCol="0">
            <a:spAutoFit/>
          </a:bodyPr>
          <a:lstStyle/>
          <a:p>
            <a:pPr algn="ctr"/>
            <a:r>
              <a:rPr lang="es-MX" sz="1100" b="1" dirty="0" smtClean="0">
                <a:latin typeface="Calibri" pitchFamily="34" charset="0"/>
              </a:rPr>
              <a:t>Total de solicitudes, 2006-2017: 1,000,139</a:t>
            </a:r>
            <a:endParaRPr lang="es-MX" sz="1100" b="1" dirty="0">
              <a:latin typeface="Calibri" pitchFamily="34" charset="0"/>
            </a:endParaRPr>
          </a:p>
        </p:txBody>
      </p:sp>
      <p:graphicFrame>
        <p:nvGraphicFramePr>
          <p:cNvPr id="41" name="6 Gráfico"/>
          <p:cNvGraphicFramePr>
            <a:graphicFrameLocks/>
          </p:cNvGraphicFramePr>
          <p:nvPr>
            <p:extLst>
              <p:ext uri="{D42A27DB-BD31-4B8C-83A1-F6EECF244321}">
                <p14:modId xmlns:p14="http://schemas.microsoft.com/office/powerpoint/2010/main" val="920977365"/>
              </p:ext>
            </p:extLst>
          </p:nvPr>
        </p:nvGraphicFramePr>
        <p:xfrm>
          <a:off x="214313" y="1386355"/>
          <a:ext cx="8715375" cy="535501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70655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17 Marcador de número de diapositiva"/>
          <p:cNvSpPr>
            <a:spLocks noGrp="1"/>
          </p:cNvSpPr>
          <p:nvPr>
            <p:ph type="sldNum" sz="quarter" idx="12"/>
          </p:nvPr>
        </p:nvSpPr>
        <p:spPr>
          <a:xfrm>
            <a:off x="8636034" y="6439217"/>
            <a:ext cx="441297" cy="365125"/>
          </a:xfrm>
        </p:spPr>
        <p:txBody>
          <a:bodyPr anchor="b"/>
          <a:lstStyle>
            <a:lvl1pPr>
              <a:defRPr sz="1000" b="1">
                <a:latin typeface="Calibri" pitchFamily="34" charset="0"/>
              </a:defRPr>
            </a:lvl1pPr>
          </a:lstStyle>
          <a:p>
            <a:pPr>
              <a:defRPr/>
            </a:pPr>
            <a:fld id="{BD43386B-512A-4F48-AC60-1F2A615D5642}" type="slidenum">
              <a:rPr lang="es-MX" smtClean="0"/>
              <a:pPr>
                <a:defRPr/>
              </a:pPr>
              <a:t>9</a:t>
            </a:fld>
            <a:endParaRPr lang="es-MX" dirty="0"/>
          </a:p>
        </p:txBody>
      </p:sp>
      <p:sp>
        <p:nvSpPr>
          <p:cNvPr id="6" name="1 CuadroTexto"/>
          <p:cNvSpPr txBox="1"/>
          <p:nvPr/>
        </p:nvSpPr>
        <p:spPr>
          <a:xfrm>
            <a:off x="76169" y="62842"/>
            <a:ext cx="8024223" cy="864000"/>
          </a:xfrm>
          <a:prstGeom prst="rect">
            <a:avLst/>
          </a:prstGeom>
          <a:noFill/>
        </p:spPr>
        <p:txBody>
          <a:bodyPr wrap="square" rtlCol="0" anchor="ctr">
            <a:noAutofit/>
          </a:bodyPr>
          <a:lstStyle/>
          <a:p>
            <a:pPr algn="ctr"/>
            <a:r>
              <a:rPr lang="es-ES" b="1" dirty="0">
                <a:solidFill>
                  <a:schemeClr val="bg1"/>
                </a:solidFill>
                <a:latin typeface="Calibri" pitchFamily="34" charset="0"/>
              </a:rPr>
              <a:t>1.3 Total de solicitudes por </a:t>
            </a:r>
            <a:r>
              <a:rPr lang="es-ES" b="1" dirty="0" smtClean="0">
                <a:solidFill>
                  <a:schemeClr val="bg1"/>
                </a:solidFill>
                <a:latin typeface="Calibri" pitchFamily="34" charset="0"/>
              </a:rPr>
              <a:t>Sujeto Obligado</a:t>
            </a:r>
            <a:endParaRPr lang="es-ES" b="1" dirty="0">
              <a:solidFill>
                <a:schemeClr val="bg1"/>
              </a:solidFill>
              <a:latin typeface="Calibri" pitchFamily="34" charset="0"/>
            </a:endParaRPr>
          </a:p>
          <a:p>
            <a:pPr algn="ctr"/>
            <a:r>
              <a:rPr lang="es-ES" b="1" dirty="0">
                <a:solidFill>
                  <a:schemeClr val="bg1"/>
                </a:solidFill>
                <a:latin typeface="Calibri" pitchFamily="34" charset="0"/>
              </a:rPr>
              <a:t>(solicitudes de información pública y de datos personales)</a:t>
            </a:r>
          </a:p>
          <a:p>
            <a:pPr algn="ctr"/>
            <a:r>
              <a:rPr lang="es-ES" sz="1400" b="1" i="1" dirty="0">
                <a:solidFill>
                  <a:schemeClr val="bg1"/>
                </a:solidFill>
                <a:latin typeface="Calibri" pitchFamily="34" charset="0"/>
              </a:rPr>
              <a:t>2006 </a:t>
            </a:r>
            <a:r>
              <a:rPr lang="es-ES" sz="1400" b="1" i="1" dirty="0" smtClean="0">
                <a:solidFill>
                  <a:schemeClr val="bg1"/>
                </a:solidFill>
                <a:latin typeface="Calibri" pitchFamily="34" charset="0"/>
              </a:rPr>
              <a:t>- 2017</a:t>
            </a:r>
            <a:endParaRPr lang="es-ES" sz="1400" b="1" i="1" dirty="0">
              <a:solidFill>
                <a:schemeClr val="bg1"/>
              </a:solidFill>
              <a:latin typeface="Calibri" pitchFamily="34" charset="0"/>
            </a:endParaRPr>
          </a:p>
        </p:txBody>
      </p:sp>
      <p:graphicFrame>
        <p:nvGraphicFramePr>
          <p:cNvPr id="7" name="4 Tabla"/>
          <p:cNvGraphicFramePr>
            <a:graphicFrameLocks noGrp="1"/>
          </p:cNvGraphicFramePr>
          <p:nvPr>
            <p:extLst>
              <p:ext uri="{D42A27DB-BD31-4B8C-83A1-F6EECF244321}">
                <p14:modId xmlns:p14="http://schemas.microsoft.com/office/powerpoint/2010/main" val="4008109852"/>
              </p:ext>
            </p:extLst>
          </p:nvPr>
        </p:nvGraphicFramePr>
        <p:xfrm>
          <a:off x="66940" y="1068571"/>
          <a:ext cx="9000000" cy="5508000"/>
        </p:xfrm>
        <a:graphic>
          <a:graphicData uri="http://schemas.openxmlformats.org/drawingml/2006/table">
            <a:tbl>
              <a:tblPr>
                <a:tableStyleId>{5C22544A-7EE6-4342-B048-85BDC9FD1C3A}</a:tableStyleId>
              </a:tblPr>
              <a:tblGrid>
                <a:gridCol w="2520000"/>
                <a:gridCol w="540000"/>
                <a:gridCol w="540000"/>
                <a:gridCol w="540000"/>
                <a:gridCol w="540000"/>
                <a:gridCol w="540000"/>
                <a:gridCol w="540000"/>
                <a:gridCol w="540000"/>
                <a:gridCol w="540000"/>
                <a:gridCol w="540000"/>
                <a:gridCol w="540000"/>
                <a:gridCol w="540000"/>
                <a:gridCol w="540000"/>
              </a:tblGrid>
              <a:tr h="324000">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Sujetos Obligados</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0" marR="1918" marT="0"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2008</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2009</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2010</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2011</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2012</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2013</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2014</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2015</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i="0" u="none" strike="noStrike" dirty="0" smtClean="0">
                          <a:solidFill>
                            <a:schemeClr val="bg1"/>
                          </a:solidFill>
                          <a:effectLst/>
                          <a:latin typeface="Calibri" panose="020F0502020204030204" pitchFamily="34" charset="0"/>
                          <a:cs typeface="Calibri" panose="020F0502020204030204" pitchFamily="34" charset="0"/>
                        </a:rPr>
                        <a:t>2016</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c>
                  <a:txBody>
                    <a:bodyPr/>
                    <a:lstStyle/>
                    <a:p>
                      <a:pPr algn="ctr" fontAlgn="ctr"/>
                      <a:r>
                        <a:rPr lang="es-MX" sz="1000" b="1" u="none" strike="noStrike" dirty="0" smtClean="0">
                          <a:solidFill>
                            <a:schemeClr val="bg1"/>
                          </a:solidFill>
                          <a:effectLst/>
                          <a:latin typeface="Calibri" panose="020F0502020204030204" pitchFamily="34" charset="0"/>
                          <a:cs typeface="Calibri" panose="020F0502020204030204" pitchFamily="34" charset="0"/>
                        </a:rPr>
                        <a:t>3t2017</a:t>
                      </a:r>
                      <a:endParaRPr lang="es-MX" sz="1000" b="1" i="0" u="none" strike="noStrike" dirty="0">
                        <a:solidFill>
                          <a:schemeClr val="bg1"/>
                        </a:solidFill>
                        <a:effectLst/>
                        <a:latin typeface="Calibri" panose="020F0502020204030204" pitchFamily="34" charset="0"/>
                        <a:cs typeface="Calibri" panose="020F0502020204030204" pitchFamily="34" charset="0"/>
                      </a:endParaRPr>
                    </a:p>
                  </a:txBody>
                  <a:tcPr marL="1918" marR="1918" marT="191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solidFill>
                      <a:srgbClr val="009999"/>
                    </a:solid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Agencia de Gestión Urbana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Agencia de Protección Sanitaria del Gobierno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605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554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Asamblea Constituyente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it-IT" sz="1000" b="1" i="0" u="none" strike="noStrike">
                          <a:solidFill>
                            <a:srgbClr val="000000"/>
                          </a:solidFill>
                          <a:effectLst/>
                          <a:latin typeface="Calibri" panose="020F0502020204030204" pitchFamily="34" charset="0"/>
                          <a:cs typeface="Calibri" panose="020F0502020204030204" pitchFamily="34" charset="0"/>
                        </a:rPr>
                        <a:t>Asamblea Legislativa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2,631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1,960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Auditoría Superior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2,594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2,418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1,143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915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57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Autoridad de la Zona Patrimonio Mundial Natural y Cultural de la Humanidad en Xochimilco, Tláhuac y Milpa Alta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288000">
                <a:tc>
                  <a:txBody>
                    <a:bodyPr/>
                    <a:lstStyle/>
                    <a:p>
                      <a:pPr algn="l" fontAlgn="b"/>
                      <a:r>
                        <a:rPr lang="es-ES" sz="1000" b="1" i="0" u="none" strike="noStrike">
                          <a:solidFill>
                            <a:srgbClr val="000000"/>
                          </a:solidFill>
                          <a:effectLst/>
                          <a:latin typeface="Calibri" panose="020F0502020204030204" pitchFamily="34" charset="0"/>
                          <a:cs typeface="Calibri" panose="020F0502020204030204" pitchFamily="34" charset="0"/>
                        </a:rPr>
                        <a:t>Autoridad del Centro Histórico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391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Autoridad del Espacio Público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609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Caja de Previsión de la Policía Auxiliar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372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524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Caja de Previsión de la Policía Preventiva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432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289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Caja de Previsión para Trabajadores a Lista de Raya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57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Centro de Comando, Control, Cómputo, Comunicaciones y Contacto Ciudadano de la Ciudad de México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642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371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399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r h="396000">
                <a:tc>
                  <a:txBody>
                    <a:bodyPr/>
                    <a:lstStyle/>
                    <a:p>
                      <a:pPr algn="l" fontAlgn="b"/>
                      <a:r>
                        <a:rPr lang="es-ES" sz="1000" b="1" i="0" u="none" strike="noStrike" dirty="0">
                          <a:solidFill>
                            <a:srgbClr val="000000"/>
                          </a:solidFill>
                          <a:effectLst/>
                          <a:latin typeface="Calibri" panose="020F0502020204030204" pitchFamily="34" charset="0"/>
                          <a:cs typeface="Calibri" panose="020F0502020204030204" pitchFamily="34" charset="0"/>
                        </a:rPr>
                        <a:t>Comisión de Derechos Humanos del Distrito Federal</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645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1,107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1,538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1,066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923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948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2394221692"/>
      </p:ext>
    </p:extLst>
  </p:cSld>
  <p:clrMapOvr>
    <a:masterClrMapping/>
  </p:clrMapOvr>
  <p:timing>
    <p:tnLst>
      <p:par>
        <p:cTn id="1" dur="indefinite" restart="never" nodeType="tmRoot"/>
      </p:par>
    </p:tnLst>
  </p:timing>
</p:sld>
</file>

<file path=ppt/theme/_rels/themeOverride1.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4.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7.jpeg"/></Relationships>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4.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5.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6.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otalTime>9160</TotalTime>
  <Words>11868</Words>
  <Application>Microsoft Office PowerPoint</Application>
  <PresentationFormat>Presentación en pantalla (4:3)</PresentationFormat>
  <Paragraphs>6247</Paragraphs>
  <Slides>70</Slides>
  <Notes>0</Notes>
  <HiddenSlides>0</HiddenSlides>
  <MMClips>0</MMClips>
  <ScaleCrop>false</ScaleCrop>
  <HeadingPairs>
    <vt:vector size="4" baseType="variant">
      <vt:variant>
        <vt:lpstr>Tema</vt:lpstr>
      </vt:variant>
      <vt:variant>
        <vt:i4>1</vt:i4>
      </vt:variant>
      <vt:variant>
        <vt:lpstr>Títulos de diapositiva</vt:lpstr>
      </vt:variant>
      <vt:variant>
        <vt:i4>70</vt:i4>
      </vt:variant>
    </vt:vector>
  </HeadingPairs>
  <TitlesOfParts>
    <vt:vector size="7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Daniel Atalo Navarro Ramírez</dc:creator>
  <cp:lastModifiedBy>Ricardo Gonzalez Cano</cp:lastModifiedBy>
  <cp:revision>960</cp:revision>
  <cp:lastPrinted>2017-09-01T18:18:06Z</cp:lastPrinted>
  <dcterms:created xsi:type="dcterms:W3CDTF">2009-04-14T16:15:20Z</dcterms:created>
  <dcterms:modified xsi:type="dcterms:W3CDTF">2017-12-08T00:39:07Z</dcterms:modified>
</cp:coreProperties>
</file>