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8" r:id="rId2"/>
    <p:sldId id="293" r:id="rId3"/>
    <p:sldId id="294" r:id="rId4"/>
    <p:sldId id="295" r:id="rId5"/>
    <p:sldId id="296" r:id="rId6"/>
    <p:sldId id="349" r:id="rId7"/>
    <p:sldId id="624" r:id="rId8"/>
    <p:sldId id="291" r:id="rId9"/>
    <p:sldId id="420" r:id="rId10"/>
    <p:sldId id="683" r:id="rId11"/>
    <p:sldId id="684" r:id="rId12"/>
    <p:sldId id="685" r:id="rId13"/>
    <p:sldId id="686" r:id="rId14"/>
    <p:sldId id="687" r:id="rId15"/>
    <p:sldId id="688" r:id="rId16"/>
    <p:sldId id="689" r:id="rId17"/>
    <p:sldId id="690" r:id="rId18"/>
    <p:sldId id="691" r:id="rId19"/>
    <p:sldId id="299" r:id="rId20"/>
    <p:sldId id="692" r:id="rId21"/>
    <p:sldId id="693" r:id="rId22"/>
    <p:sldId id="694" r:id="rId23"/>
    <p:sldId id="695" r:id="rId24"/>
    <p:sldId id="696" r:id="rId25"/>
    <p:sldId id="697" r:id="rId26"/>
    <p:sldId id="698" r:id="rId27"/>
    <p:sldId id="699" r:id="rId28"/>
    <p:sldId id="700" r:id="rId29"/>
    <p:sldId id="701" r:id="rId30"/>
    <p:sldId id="702" r:id="rId31"/>
    <p:sldId id="703" r:id="rId32"/>
    <p:sldId id="704" r:id="rId33"/>
    <p:sldId id="705" r:id="rId34"/>
    <p:sldId id="706" r:id="rId35"/>
    <p:sldId id="707" r:id="rId36"/>
    <p:sldId id="708" r:id="rId37"/>
    <p:sldId id="709" r:id="rId38"/>
    <p:sldId id="710" r:id="rId39"/>
    <p:sldId id="711" r:id="rId40"/>
    <p:sldId id="712" r:id="rId41"/>
    <p:sldId id="713" r:id="rId42"/>
    <p:sldId id="714" r:id="rId43"/>
    <p:sldId id="715" r:id="rId44"/>
    <p:sldId id="716" r:id="rId45"/>
    <p:sldId id="717" r:id="rId46"/>
    <p:sldId id="718" r:id="rId47"/>
    <p:sldId id="719" r:id="rId48"/>
    <p:sldId id="720" r:id="rId49"/>
  </p:sldIdLst>
  <p:sldSz cx="9144000" cy="6858000" type="screen4x3"/>
  <p:notesSz cx="6881813" cy="9296400"/>
  <p:defaultTextStyle>
    <a:defPPr>
      <a:defRPr lang="es-E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999"/>
    <a:srgbClr val="953735"/>
    <a:srgbClr val="17375E"/>
    <a:srgbClr val="33CCCC"/>
    <a:srgbClr val="00FFCC"/>
    <a:srgbClr val="008080"/>
    <a:srgbClr val="EB641B"/>
    <a:srgbClr val="8A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28" autoAdjust="0"/>
    <p:restoredTop sz="96522" autoAdjust="0"/>
  </p:normalViewPr>
  <p:slideViewPr>
    <p:cSldViewPr>
      <p:cViewPr varScale="1">
        <p:scale>
          <a:sx n="110" d="100"/>
          <a:sy n="110" d="100"/>
        </p:scale>
        <p:origin x="-30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Hoja_de_c_lculo_de_Microsoft_Office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Hoja_de_c_lculo_de_Microsoft_Office_Excel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228988825142125E-2"/>
          <c:y val="3.3031201221017117E-2"/>
          <c:w val="0.97652304667141776"/>
          <c:h val="0.87617180786121085"/>
        </c:manualLayout>
      </c:layout>
      <c:barChart>
        <c:barDir val="col"/>
        <c:grouping val="clustered"/>
        <c:ser>
          <c:idx val="0"/>
          <c:order val="0"/>
          <c:tx>
            <c:strRef>
              <c:f>Hoja1!$B$1</c:f>
              <c:strCache>
                <c:ptCount val="1"/>
                <c:pt idx="0">
                  <c:v>Solicitudes</c:v>
                </c:pt>
              </c:strCache>
            </c:strRef>
          </c:tx>
          <c:spPr>
            <a:solidFill>
              <a:srgbClr val="008080"/>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dPt>
            <c:idx val="0"/>
            <c:spPr>
              <a:solidFill>
                <a:srgbClr val="C00000"/>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dPt>
          <c:dPt>
            <c:idx val="1"/>
            <c:spPr>
              <a:solidFill>
                <a:srgbClr val="00CC66"/>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dPt>
          <c:dPt>
            <c:idx val="2"/>
            <c:spPr>
              <a:solidFill>
                <a:srgbClr val="CC0066"/>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dPt>
          <c:dPt>
            <c:idx val="3"/>
            <c:spPr>
              <a:solidFill>
                <a:srgbClr val="FFC000"/>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dPt>
          <c:dPt>
            <c:idx val="4"/>
            <c:spPr>
              <a:solidFill>
                <a:srgbClr val="39639D"/>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dPt>
          <c:dPt>
            <c:idx val="5"/>
            <c:spPr>
              <a:solidFill>
                <a:sysClr val="window" lastClr="FFFFFF">
                  <a:lumMod val="65000"/>
                </a:sysClr>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dPt>
          <c:dPt>
            <c:idx val="6"/>
            <c:spPr>
              <a:solidFill>
                <a:srgbClr val="996633"/>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dPt>
          <c:dPt>
            <c:idx val="7"/>
            <c:spPr>
              <a:solidFill>
                <a:srgbClr val="00B050"/>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dPt>
          <c:dPt>
            <c:idx val="8"/>
            <c:spPr>
              <a:solidFill>
                <a:srgbClr val="00B0F0"/>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dPt>
          <c:dPt>
            <c:idx val="9"/>
            <c:spPr>
              <a:solidFill>
                <a:srgbClr val="EB641B"/>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dPt>
          <c:dPt>
            <c:idx val="10"/>
            <c:spPr>
              <a:solidFill>
                <a:srgbClr val="009999"/>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dPt>
          <c:dPt>
            <c:idx val="11"/>
            <c:spPr>
              <a:solidFill>
                <a:srgbClr val="33CCCC"/>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dPt>
          <c:dPt>
            <c:idx val="12"/>
            <c:spPr>
              <a:solidFill>
                <a:srgbClr val="1F497D">
                  <a:lumMod val="75000"/>
                </a:srgbClr>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dPt>
          <c:dPt>
            <c:idx val="13"/>
            <c:spPr>
              <a:solidFill>
                <a:srgbClr val="C0504D">
                  <a:lumMod val="75000"/>
                </a:srgbClr>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dPt>
          <c:dLbls>
            <c:spPr>
              <a:noFill/>
              <a:ln>
                <a:noFill/>
              </a:ln>
              <a:effectLst/>
            </c:spPr>
            <c:showVal val="1"/>
            <c:extLst>
              <c:ext xmlns:c15="http://schemas.microsoft.com/office/drawing/2012/chart" uri="{CE6537A1-D6FC-4f65-9D91-7224C49458BB}">
                <c15:layout/>
                <c15:showLeaderLines val="0"/>
              </c:ext>
            </c:extLst>
          </c:dLbls>
          <c:cat>
            <c:strRef>
              <c:f>Hoja1!$A$2:$A$15</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Ene-Jun’17</c:v>
                </c:pt>
              </c:strCache>
            </c:strRef>
          </c:cat>
          <c:val>
            <c:numRef>
              <c:f>Hoja1!$B$2:$B$15</c:f>
              <c:numCache>
                <c:formatCode>#,##0</c:formatCode>
                <c:ptCount val="14"/>
                <c:pt idx="0">
                  <c:v>2665</c:v>
                </c:pt>
                <c:pt idx="1">
                  <c:v>4359</c:v>
                </c:pt>
                <c:pt idx="2">
                  <c:v>6621</c:v>
                </c:pt>
                <c:pt idx="3">
                  <c:v>19044</c:v>
                </c:pt>
                <c:pt idx="4">
                  <c:v>41164</c:v>
                </c:pt>
                <c:pt idx="5">
                  <c:v>96233</c:v>
                </c:pt>
                <c:pt idx="6">
                  <c:v>89571</c:v>
                </c:pt>
                <c:pt idx="7">
                  <c:v>94048</c:v>
                </c:pt>
                <c:pt idx="8">
                  <c:v>91576</c:v>
                </c:pt>
                <c:pt idx="9">
                  <c:v>103470</c:v>
                </c:pt>
                <c:pt idx="10">
                  <c:v>111964</c:v>
                </c:pt>
                <c:pt idx="11">
                  <c:v>106525</c:v>
                </c:pt>
                <c:pt idx="12">
                  <c:v>127020</c:v>
                </c:pt>
                <c:pt idx="13">
                  <c:v>76289</c:v>
                </c:pt>
              </c:numCache>
            </c:numRef>
          </c:val>
        </c:ser>
        <c:dLbls>
          <c:showVal val="1"/>
        </c:dLbls>
        <c:gapWidth val="120"/>
        <c:axId val="116710400"/>
        <c:axId val="116712192"/>
      </c:barChart>
      <c:catAx>
        <c:axId val="116710400"/>
        <c:scaling>
          <c:orientation val="minMax"/>
        </c:scaling>
        <c:axPos val="b"/>
        <c:numFmt formatCode="General" sourceLinked="1"/>
        <c:majorTickMark val="cross"/>
        <c:tickLblPos val="nextTo"/>
        <c:txPr>
          <a:bodyPr/>
          <a:lstStyle/>
          <a:p>
            <a:pPr>
              <a:defRPr sz="1000"/>
            </a:pPr>
            <a:endParaRPr lang="es-ES"/>
          </a:p>
        </c:txPr>
        <c:crossAx val="116712192"/>
        <c:crosses val="autoZero"/>
        <c:auto val="1"/>
        <c:lblAlgn val="ctr"/>
        <c:lblOffset val="100"/>
      </c:catAx>
      <c:valAx>
        <c:axId val="116712192"/>
        <c:scaling>
          <c:orientation val="minMax"/>
          <c:max val="140000"/>
          <c:min val="0"/>
        </c:scaling>
        <c:delete val="1"/>
        <c:axPos val="l"/>
        <c:numFmt formatCode="#,##0" sourceLinked="0"/>
        <c:tickLblPos val="none"/>
        <c:crossAx val="116710400"/>
        <c:crosses val="autoZero"/>
        <c:crossBetween val="between"/>
        <c:majorUnit val="20000"/>
      </c:valAx>
    </c:plotArea>
    <c:plotVisOnly val="1"/>
    <c:dispBlanksAs val="gap"/>
  </c:chart>
  <c:txPr>
    <a:bodyPr/>
    <a:lstStyle/>
    <a:p>
      <a:pPr>
        <a:defRPr sz="1100" b="1">
          <a:latin typeface="Calibri" pitchFamily="34" charset="0"/>
        </a:defRPr>
      </a:pPr>
      <a:endParaRPr lang="es-E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lineChart>
        <c:grouping val="standard"/>
        <c:ser>
          <c:idx val="0"/>
          <c:order val="0"/>
          <c:tx>
            <c:strRef>
              <c:f>Hoja1!$B$1</c:f>
              <c:strCache>
                <c:ptCount val="1"/>
                <c:pt idx="0">
                  <c:v>2006: 6,621
solicitudes</c:v>
                </c:pt>
              </c:strCache>
            </c:strRef>
          </c:tx>
          <c:spPr>
            <a:ln>
              <a:solidFill>
                <a:srgbClr val="CC0066"/>
              </a:solidFill>
            </a:ln>
          </c:spPr>
          <c:marker>
            <c:symbol val="diamond"/>
            <c:size val="7"/>
            <c:spPr>
              <a:solidFill>
                <a:srgbClr val="CC0066"/>
              </a:solidFill>
              <a:ln>
                <a:noFill/>
              </a:ln>
              <a:scene3d>
                <a:camera prst="orthographicFront"/>
                <a:lightRig rig="threePt" dir="t"/>
              </a:scene3d>
              <a:sp3d>
                <a:bevelT/>
              </a:sp3d>
            </c:spPr>
          </c:marker>
          <c:cat>
            <c:strRef>
              <c:f>Hoja1!$A$2:$A$13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Hoja1!$B$2:$B$13</c:f>
              <c:numCache>
                <c:formatCode>#,##0</c:formatCode>
                <c:ptCount val="12"/>
                <c:pt idx="0">
                  <c:v>348</c:v>
                </c:pt>
                <c:pt idx="1">
                  <c:v>373</c:v>
                </c:pt>
                <c:pt idx="2">
                  <c:v>464</c:v>
                </c:pt>
                <c:pt idx="3">
                  <c:v>430</c:v>
                </c:pt>
                <c:pt idx="4">
                  <c:v>558</c:v>
                </c:pt>
                <c:pt idx="5">
                  <c:v>574</c:v>
                </c:pt>
                <c:pt idx="6">
                  <c:v>490</c:v>
                </c:pt>
                <c:pt idx="7">
                  <c:v>718</c:v>
                </c:pt>
                <c:pt idx="8">
                  <c:v>603</c:v>
                </c:pt>
                <c:pt idx="9">
                  <c:v>746</c:v>
                </c:pt>
                <c:pt idx="10">
                  <c:v>940</c:v>
                </c:pt>
                <c:pt idx="11">
                  <c:v>377</c:v>
                </c:pt>
              </c:numCache>
            </c:numRef>
          </c:val>
        </c:ser>
        <c:ser>
          <c:idx val="1"/>
          <c:order val="1"/>
          <c:tx>
            <c:strRef>
              <c:f>Hoja1!$C$1</c:f>
              <c:strCache>
                <c:ptCount val="1"/>
                <c:pt idx="0">
                  <c:v>2007: 19,044
solicitudes</c:v>
                </c:pt>
              </c:strCache>
            </c:strRef>
          </c:tx>
          <c:spPr>
            <a:ln>
              <a:solidFill>
                <a:srgbClr val="FFC000"/>
              </a:solidFill>
            </a:ln>
          </c:spPr>
          <c:marker>
            <c:spPr>
              <a:solidFill>
                <a:srgbClr val="FFC000"/>
              </a:solidFill>
              <a:ln>
                <a:noFill/>
              </a:ln>
              <a:scene3d>
                <a:camera prst="orthographicFront"/>
                <a:lightRig rig="threePt" dir="t"/>
              </a:scene3d>
              <a:sp3d>
                <a:bevelT/>
              </a:sp3d>
            </c:spPr>
          </c:marker>
          <c:cat>
            <c:strRef>
              <c:f>Hoja1!$A$2:$A$13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Hoja1!$C$2:$C$13</c:f>
              <c:numCache>
                <c:formatCode>#,##0</c:formatCode>
                <c:ptCount val="12"/>
                <c:pt idx="0">
                  <c:v>1048</c:v>
                </c:pt>
                <c:pt idx="1">
                  <c:v>1287</c:v>
                </c:pt>
                <c:pt idx="2">
                  <c:v>1299</c:v>
                </c:pt>
                <c:pt idx="3">
                  <c:v>1501</c:v>
                </c:pt>
                <c:pt idx="4">
                  <c:v>1353</c:v>
                </c:pt>
                <c:pt idx="5">
                  <c:v>1332</c:v>
                </c:pt>
                <c:pt idx="6">
                  <c:v>1467</c:v>
                </c:pt>
                <c:pt idx="7">
                  <c:v>1661</c:v>
                </c:pt>
                <c:pt idx="8">
                  <c:v>1843</c:v>
                </c:pt>
                <c:pt idx="9">
                  <c:v>2999</c:v>
                </c:pt>
                <c:pt idx="10">
                  <c:v>2323</c:v>
                </c:pt>
                <c:pt idx="11">
                  <c:v>931</c:v>
                </c:pt>
              </c:numCache>
            </c:numRef>
          </c:val>
        </c:ser>
        <c:ser>
          <c:idx val="2"/>
          <c:order val="2"/>
          <c:tx>
            <c:strRef>
              <c:f>Hoja1!$D$1</c:f>
              <c:strCache>
                <c:ptCount val="1"/>
                <c:pt idx="0">
                  <c:v>2008: 41,164
solicitudes</c:v>
                </c:pt>
              </c:strCache>
            </c:strRef>
          </c:tx>
          <c:spPr>
            <a:ln>
              <a:solidFill>
                <a:srgbClr val="39639D"/>
              </a:solidFill>
            </a:ln>
          </c:spPr>
          <c:marker>
            <c:spPr>
              <a:solidFill>
                <a:srgbClr val="39639D"/>
              </a:solidFill>
              <a:ln>
                <a:noFill/>
              </a:ln>
              <a:scene3d>
                <a:camera prst="orthographicFront"/>
                <a:lightRig rig="threePt" dir="t"/>
              </a:scene3d>
              <a:sp3d>
                <a:bevelT/>
              </a:sp3d>
            </c:spPr>
          </c:marker>
          <c:cat>
            <c:strRef>
              <c:f>Hoja1!$A$2:$A$13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Hoja1!$D$2:$D$13</c:f>
              <c:numCache>
                <c:formatCode>#,##0</c:formatCode>
                <c:ptCount val="12"/>
                <c:pt idx="0">
                  <c:v>2081</c:v>
                </c:pt>
                <c:pt idx="1">
                  <c:v>1831</c:v>
                </c:pt>
                <c:pt idx="2">
                  <c:v>2193</c:v>
                </c:pt>
                <c:pt idx="3">
                  <c:v>3526</c:v>
                </c:pt>
                <c:pt idx="4">
                  <c:v>4238</c:v>
                </c:pt>
                <c:pt idx="5">
                  <c:v>4996</c:v>
                </c:pt>
                <c:pt idx="6">
                  <c:v>3650</c:v>
                </c:pt>
                <c:pt idx="7">
                  <c:v>3832</c:v>
                </c:pt>
                <c:pt idx="8">
                  <c:v>3520</c:v>
                </c:pt>
                <c:pt idx="9">
                  <c:v>4149</c:v>
                </c:pt>
                <c:pt idx="10">
                  <c:v>3887</c:v>
                </c:pt>
                <c:pt idx="11">
                  <c:v>3261</c:v>
                </c:pt>
              </c:numCache>
            </c:numRef>
          </c:val>
        </c:ser>
        <c:ser>
          <c:idx val="3"/>
          <c:order val="3"/>
          <c:tx>
            <c:strRef>
              <c:f>Hoja1!$E$1</c:f>
              <c:strCache>
                <c:ptCount val="1"/>
                <c:pt idx="0">
                  <c:v>2009: 96,233
solicitudes</c:v>
                </c:pt>
              </c:strCache>
            </c:strRef>
          </c:tx>
          <c:spPr>
            <a:ln>
              <a:solidFill>
                <a:srgbClr val="A6A6A6"/>
              </a:solidFill>
            </a:ln>
          </c:spPr>
          <c:marker>
            <c:symbol val="circle"/>
            <c:size val="7"/>
            <c:spPr>
              <a:solidFill>
                <a:srgbClr val="A6A6A6"/>
              </a:solidFill>
              <a:ln w="15875">
                <a:noFill/>
              </a:ln>
              <a:scene3d>
                <a:camera prst="orthographicFront"/>
                <a:lightRig rig="threePt" dir="t"/>
              </a:scene3d>
              <a:sp3d>
                <a:bevelT/>
              </a:sp3d>
            </c:spPr>
          </c:marker>
          <c:cat>
            <c:strRef>
              <c:f>Hoja1!$A$2:$A$13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Hoja1!$E$2:$E$13</c:f>
              <c:numCache>
                <c:formatCode>#,##0</c:formatCode>
                <c:ptCount val="12"/>
                <c:pt idx="0">
                  <c:v>2942</c:v>
                </c:pt>
                <c:pt idx="1">
                  <c:v>4447</c:v>
                </c:pt>
                <c:pt idx="2">
                  <c:v>6832</c:v>
                </c:pt>
                <c:pt idx="3">
                  <c:v>8074</c:v>
                </c:pt>
                <c:pt idx="4">
                  <c:v>9151</c:v>
                </c:pt>
                <c:pt idx="5">
                  <c:v>13898</c:v>
                </c:pt>
                <c:pt idx="6">
                  <c:v>8191</c:v>
                </c:pt>
                <c:pt idx="7">
                  <c:v>9888</c:v>
                </c:pt>
                <c:pt idx="8">
                  <c:v>6665</c:v>
                </c:pt>
                <c:pt idx="9">
                  <c:v>10750</c:v>
                </c:pt>
                <c:pt idx="10">
                  <c:v>8286</c:v>
                </c:pt>
                <c:pt idx="11">
                  <c:v>7109</c:v>
                </c:pt>
              </c:numCache>
            </c:numRef>
          </c:val>
        </c:ser>
        <c:ser>
          <c:idx val="4"/>
          <c:order val="4"/>
          <c:tx>
            <c:strRef>
              <c:f>Hoja1!$F$1</c:f>
              <c:strCache>
                <c:ptCount val="1"/>
                <c:pt idx="0">
                  <c:v>2010: 89,571
solicitudes</c:v>
                </c:pt>
              </c:strCache>
            </c:strRef>
          </c:tx>
          <c:spPr>
            <a:ln>
              <a:solidFill>
                <a:srgbClr val="996633"/>
              </a:solidFill>
            </a:ln>
          </c:spPr>
          <c:marker>
            <c:symbol val="star"/>
            <c:size val="8"/>
            <c:spPr>
              <a:noFill/>
              <a:ln w="12700">
                <a:solidFill>
                  <a:srgbClr val="996633"/>
                </a:solidFill>
              </a:ln>
              <a:scene3d>
                <a:camera prst="orthographicFront"/>
                <a:lightRig rig="threePt" dir="t"/>
              </a:scene3d>
              <a:sp3d>
                <a:bevelT/>
              </a:sp3d>
            </c:spPr>
          </c:marker>
          <c:cat>
            <c:strRef>
              <c:f>Hoja1!$A$2:$A$13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Hoja1!$F$2:$F$13</c:f>
              <c:numCache>
                <c:formatCode>#,##0</c:formatCode>
                <c:ptCount val="12"/>
                <c:pt idx="0">
                  <c:v>7733</c:v>
                </c:pt>
                <c:pt idx="1">
                  <c:v>7514</c:v>
                </c:pt>
                <c:pt idx="2">
                  <c:v>6814</c:v>
                </c:pt>
                <c:pt idx="3">
                  <c:v>6521</c:v>
                </c:pt>
                <c:pt idx="4">
                  <c:v>5694</c:v>
                </c:pt>
                <c:pt idx="5">
                  <c:v>10198</c:v>
                </c:pt>
                <c:pt idx="6">
                  <c:v>7680</c:v>
                </c:pt>
                <c:pt idx="7">
                  <c:v>7852</c:v>
                </c:pt>
                <c:pt idx="8">
                  <c:v>8463</c:v>
                </c:pt>
                <c:pt idx="9">
                  <c:v>7544</c:v>
                </c:pt>
                <c:pt idx="10">
                  <c:v>8478</c:v>
                </c:pt>
                <c:pt idx="11">
                  <c:v>5080</c:v>
                </c:pt>
              </c:numCache>
            </c:numRef>
          </c:val>
        </c:ser>
        <c:ser>
          <c:idx val="5"/>
          <c:order val="5"/>
          <c:tx>
            <c:strRef>
              <c:f>Hoja1!$G$1</c:f>
              <c:strCache>
                <c:ptCount val="1"/>
                <c:pt idx="0">
                  <c:v>2011: 94,048
solicitudes</c:v>
                </c:pt>
              </c:strCache>
            </c:strRef>
          </c:tx>
          <c:spPr>
            <a:ln>
              <a:solidFill>
                <a:srgbClr val="00B050"/>
              </a:solidFill>
            </a:ln>
          </c:spPr>
          <c:marker>
            <c:symbol val="diamond"/>
            <c:size val="7"/>
            <c:spPr>
              <a:solidFill>
                <a:srgbClr val="00B050"/>
              </a:solidFill>
              <a:ln>
                <a:solidFill>
                  <a:srgbClr val="00B050"/>
                </a:solidFill>
              </a:ln>
              <a:scene3d>
                <a:camera prst="orthographicFront"/>
                <a:lightRig rig="soft" dir="t"/>
              </a:scene3d>
              <a:sp3d>
                <a:bevelT/>
                <a:bevelB/>
              </a:sp3d>
            </c:spPr>
          </c:marker>
          <c:cat>
            <c:strRef>
              <c:f>Hoja1!$A$2:$A$13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Hoja1!$G$2:$G$13</c:f>
              <c:numCache>
                <c:formatCode>#,##0</c:formatCode>
                <c:ptCount val="12"/>
                <c:pt idx="0">
                  <c:v>6867</c:v>
                </c:pt>
                <c:pt idx="1">
                  <c:v>8106</c:v>
                </c:pt>
                <c:pt idx="2">
                  <c:v>10689</c:v>
                </c:pt>
                <c:pt idx="3">
                  <c:v>7339</c:v>
                </c:pt>
                <c:pt idx="4">
                  <c:v>8271</c:v>
                </c:pt>
                <c:pt idx="5">
                  <c:v>8200</c:v>
                </c:pt>
                <c:pt idx="6">
                  <c:v>4249</c:v>
                </c:pt>
                <c:pt idx="7">
                  <c:v>10445</c:v>
                </c:pt>
                <c:pt idx="8">
                  <c:v>7330</c:v>
                </c:pt>
                <c:pt idx="9">
                  <c:v>8214</c:v>
                </c:pt>
                <c:pt idx="10">
                  <c:v>9172</c:v>
                </c:pt>
                <c:pt idx="11">
                  <c:v>5166</c:v>
                </c:pt>
              </c:numCache>
            </c:numRef>
          </c:val>
        </c:ser>
        <c:ser>
          <c:idx val="6"/>
          <c:order val="6"/>
          <c:tx>
            <c:strRef>
              <c:f>Hoja1!$H$1</c:f>
              <c:strCache>
                <c:ptCount val="1"/>
                <c:pt idx="0">
                  <c:v>2012: 91,576
solicitudes</c:v>
                </c:pt>
              </c:strCache>
            </c:strRef>
          </c:tx>
          <c:spPr>
            <a:ln>
              <a:solidFill>
                <a:srgbClr val="00B0F0"/>
              </a:solidFill>
            </a:ln>
          </c:spPr>
          <c:marker>
            <c:spPr>
              <a:solidFill>
                <a:srgbClr val="00B0F0"/>
              </a:solidFill>
              <a:ln>
                <a:noFill/>
              </a:ln>
              <a:scene3d>
                <a:camera prst="orthographicFront"/>
                <a:lightRig rig="threePt" dir="t"/>
              </a:scene3d>
              <a:sp3d>
                <a:bevelT/>
              </a:sp3d>
            </c:spPr>
          </c:marker>
          <c:cat>
            <c:strRef>
              <c:f>Hoja1!$A$2:$A$13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Hoja1!$H$2:$H$13</c:f>
              <c:numCache>
                <c:formatCode>#,##0</c:formatCode>
                <c:ptCount val="12"/>
                <c:pt idx="0">
                  <c:v>8880</c:v>
                </c:pt>
                <c:pt idx="1">
                  <c:v>8502</c:v>
                </c:pt>
                <c:pt idx="2">
                  <c:v>8262</c:v>
                </c:pt>
                <c:pt idx="3">
                  <c:v>6918</c:v>
                </c:pt>
                <c:pt idx="4">
                  <c:v>8124</c:v>
                </c:pt>
                <c:pt idx="5">
                  <c:v>8677</c:v>
                </c:pt>
                <c:pt idx="6">
                  <c:v>6214</c:v>
                </c:pt>
                <c:pt idx="7">
                  <c:v>8728</c:v>
                </c:pt>
                <c:pt idx="8">
                  <c:v>5819</c:v>
                </c:pt>
                <c:pt idx="9">
                  <c:v>10105</c:v>
                </c:pt>
                <c:pt idx="10">
                  <c:v>8065</c:v>
                </c:pt>
                <c:pt idx="11">
                  <c:v>3282</c:v>
                </c:pt>
              </c:numCache>
            </c:numRef>
          </c:val>
        </c:ser>
        <c:ser>
          <c:idx val="7"/>
          <c:order val="7"/>
          <c:tx>
            <c:strRef>
              <c:f>Hoja1!$I$1</c:f>
              <c:strCache>
                <c:ptCount val="1"/>
                <c:pt idx="0">
                  <c:v>2013: 103,470
solicitudes</c:v>
                </c:pt>
              </c:strCache>
            </c:strRef>
          </c:tx>
          <c:spPr>
            <a:ln>
              <a:solidFill>
                <a:srgbClr val="EB641B"/>
              </a:solidFill>
            </a:ln>
          </c:spPr>
          <c:marker>
            <c:symbol val="triangle"/>
            <c:size val="7"/>
            <c:spPr>
              <a:solidFill>
                <a:srgbClr val="EB641B"/>
              </a:solidFill>
              <a:ln>
                <a:noFill/>
              </a:ln>
              <a:scene3d>
                <a:camera prst="orthographicFront"/>
                <a:lightRig rig="threePt" dir="t"/>
              </a:scene3d>
              <a:sp3d>
                <a:bevelT/>
              </a:sp3d>
            </c:spPr>
          </c:marker>
          <c:cat>
            <c:strRef>
              <c:f>Hoja1!$A$2:$A$13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Hoja1!$I$2:$I$13</c:f>
              <c:numCache>
                <c:formatCode>#,##0</c:formatCode>
                <c:ptCount val="12"/>
                <c:pt idx="0">
                  <c:v>10596</c:v>
                </c:pt>
                <c:pt idx="1">
                  <c:v>8346</c:v>
                </c:pt>
                <c:pt idx="2">
                  <c:v>6157</c:v>
                </c:pt>
                <c:pt idx="3">
                  <c:v>10621</c:v>
                </c:pt>
                <c:pt idx="4">
                  <c:v>8988</c:v>
                </c:pt>
                <c:pt idx="5">
                  <c:v>9991</c:v>
                </c:pt>
                <c:pt idx="6">
                  <c:v>6531</c:v>
                </c:pt>
                <c:pt idx="7">
                  <c:v>10800</c:v>
                </c:pt>
                <c:pt idx="8">
                  <c:v>7511</c:v>
                </c:pt>
                <c:pt idx="9">
                  <c:v>10270</c:v>
                </c:pt>
                <c:pt idx="10">
                  <c:v>8674</c:v>
                </c:pt>
                <c:pt idx="11">
                  <c:v>4985</c:v>
                </c:pt>
              </c:numCache>
            </c:numRef>
          </c:val>
        </c:ser>
        <c:ser>
          <c:idx val="8"/>
          <c:order val="8"/>
          <c:tx>
            <c:strRef>
              <c:f>Hoja1!$J$1</c:f>
              <c:strCache>
                <c:ptCount val="1"/>
                <c:pt idx="0">
                  <c:v>2014: 111,964
solicitudes</c:v>
                </c:pt>
              </c:strCache>
            </c:strRef>
          </c:tx>
          <c:spPr>
            <a:ln>
              <a:solidFill>
                <a:srgbClr val="009999"/>
              </a:solidFill>
            </a:ln>
          </c:spPr>
          <c:marker>
            <c:symbol val="circle"/>
            <c:size val="7"/>
            <c:spPr>
              <a:solidFill>
                <a:srgbClr val="009999"/>
              </a:solidFill>
              <a:ln>
                <a:noFill/>
              </a:ln>
              <a:scene3d>
                <a:camera prst="orthographicFront"/>
                <a:lightRig rig="threePt" dir="t"/>
              </a:scene3d>
              <a:sp3d>
                <a:bevelT w="165100" prst="coolSlant"/>
                <a:bevelB w="165100" prst="coolSlant"/>
              </a:sp3d>
            </c:spPr>
          </c:marker>
          <c:cat>
            <c:strRef>
              <c:f>Hoja1!$A$2:$A$13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Hoja1!$J$2:$J$13</c:f>
              <c:numCache>
                <c:formatCode>#,##0</c:formatCode>
                <c:ptCount val="12"/>
                <c:pt idx="0">
                  <c:v>11398</c:v>
                </c:pt>
                <c:pt idx="1">
                  <c:v>9738</c:v>
                </c:pt>
                <c:pt idx="2">
                  <c:v>10790</c:v>
                </c:pt>
                <c:pt idx="3">
                  <c:v>8214</c:v>
                </c:pt>
                <c:pt idx="4">
                  <c:v>8515</c:v>
                </c:pt>
                <c:pt idx="5">
                  <c:v>9721</c:v>
                </c:pt>
                <c:pt idx="6">
                  <c:v>5863</c:v>
                </c:pt>
                <c:pt idx="7">
                  <c:v>11069</c:v>
                </c:pt>
                <c:pt idx="8">
                  <c:v>9141</c:v>
                </c:pt>
                <c:pt idx="9">
                  <c:v>11553</c:v>
                </c:pt>
                <c:pt idx="10">
                  <c:v>10000</c:v>
                </c:pt>
                <c:pt idx="11">
                  <c:v>5962</c:v>
                </c:pt>
              </c:numCache>
            </c:numRef>
          </c:val>
        </c:ser>
        <c:ser>
          <c:idx val="9"/>
          <c:order val="9"/>
          <c:tx>
            <c:strRef>
              <c:f>Hoja1!$K$1</c:f>
              <c:strCache>
                <c:ptCount val="1"/>
                <c:pt idx="0">
                  <c:v>2015: 106,525
solicitudes</c:v>
                </c:pt>
              </c:strCache>
            </c:strRef>
          </c:tx>
          <c:spPr>
            <a:ln>
              <a:solidFill>
                <a:srgbClr val="33CCCC"/>
              </a:solidFill>
            </a:ln>
          </c:spPr>
          <c:marker>
            <c:symbol val="star"/>
            <c:size val="7"/>
            <c:spPr>
              <a:noFill/>
              <a:ln>
                <a:solidFill>
                  <a:srgbClr val="33CCCC"/>
                </a:solidFill>
              </a:ln>
              <a:scene3d>
                <a:camera prst="orthographicFront"/>
                <a:lightRig rig="threePt" dir="t"/>
              </a:scene3d>
              <a:sp3d>
                <a:bevelT/>
              </a:sp3d>
            </c:spPr>
          </c:marker>
          <c:cat>
            <c:strRef>
              <c:f>Hoja1!$A$2:$A$13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Hoja1!$K$2:$K$13</c:f>
              <c:numCache>
                <c:formatCode>#,##0</c:formatCode>
                <c:ptCount val="12"/>
                <c:pt idx="0">
                  <c:v>8076</c:v>
                </c:pt>
                <c:pt idx="1">
                  <c:v>9099</c:v>
                </c:pt>
                <c:pt idx="2">
                  <c:v>10401</c:v>
                </c:pt>
                <c:pt idx="3">
                  <c:v>9123</c:v>
                </c:pt>
                <c:pt idx="4">
                  <c:v>7903</c:v>
                </c:pt>
                <c:pt idx="5">
                  <c:v>8815</c:v>
                </c:pt>
                <c:pt idx="6">
                  <c:v>5363</c:v>
                </c:pt>
                <c:pt idx="7">
                  <c:v>13039</c:v>
                </c:pt>
                <c:pt idx="8">
                  <c:v>7755</c:v>
                </c:pt>
                <c:pt idx="9">
                  <c:v>10815</c:v>
                </c:pt>
                <c:pt idx="10">
                  <c:v>10930</c:v>
                </c:pt>
                <c:pt idx="11">
                  <c:v>5206</c:v>
                </c:pt>
              </c:numCache>
            </c:numRef>
          </c:val>
        </c:ser>
        <c:ser>
          <c:idx val="10"/>
          <c:order val="10"/>
          <c:tx>
            <c:strRef>
              <c:f>Hoja1!$L$1</c:f>
              <c:strCache>
                <c:ptCount val="1"/>
                <c:pt idx="0">
                  <c:v>2016: 127,020
solicitudes</c:v>
                </c:pt>
              </c:strCache>
            </c:strRef>
          </c:tx>
          <c:spPr>
            <a:ln>
              <a:solidFill>
                <a:srgbClr val="1F497D">
                  <a:lumMod val="75000"/>
                </a:srgbClr>
              </a:solidFill>
            </a:ln>
          </c:spPr>
          <c:marker>
            <c:spPr>
              <a:solidFill>
                <a:srgbClr val="1F497D">
                  <a:lumMod val="75000"/>
                </a:srgbClr>
              </a:solidFill>
              <a:ln>
                <a:noFill/>
              </a:ln>
              <a:scene3d>
                <a:camera prst="orthographicFront"/>
                <a:lightRig rig="threePt" dir="t"/>
              </a:scene3d>
              <a:sp3d>
                <a:bevelT/>
                <a:bevelB/>
              </a:sp3d>
            </c:spPr>
          </c:marker>
          <c:cat>
            <c:strRef>
              <c:f>Hoja1!$A$2:$A$13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Hoja1!$L$2:$L$13</c:f>
              <c:numCache>
                <c:formatCode>#,##0</c:formatCode>
                <c:ptCount val="12"/>
                <c:pt idx="0">
                  <c:v>10413</c:v>
                </c:pt>
                <c:pt idx="1">
                  <c:v>12499</c:v>
                </c:pt>
                <c:pt idx="2">
                  <c:v>10683</c:v>
                </c:pt>
                <c:pt idx="3">
                  <c:v>11546</c:v>
                </c:pt>
                <c:pt idx="4">
                  <c:v>17465</c:v>
                </c:pt>
                <c:pt idx="5">
                  <c:v>10022</c:v>
                </c:pt>
                <c:pt idx="6">
                  <c:v>5289</c:v>
                </c:pt>
                <c:pt idx="7">
                  <c:v>13934</c:v>
                </c:pt>
                <c:pt idx="8">
                  <c:v>10169</c:v>
                </c:pt>
                <c:pt idx="9">
                  <c:v>10122</c:v>
                </c:pt>
                <c:pt idx="10">
                  <c:v>10281</c:v>
                </c:pt>
                <c:pt idx="11">
                  <c:v>4597</c:v>
                </c:pt>
              </c:numCache>
            </c:numRef>
          </c:val>
        </c:ser>
        <c:ser>
          <c:idx val="11"/>
          <c:order val="11"/>
          <c:tx>
            <c:strRef>
              <c:f>Hoja1!$M$1</c:f>
              <c:strCache>
                <c:ptCount val="1"/>
                <c:pt idx="0">
                  <c:v>Ene-Jun’17: 76,289
solicitudes</c:v>
                </c:pt>
              </c:strCache>
            </c:strRef>
          </c:tx>
          <c:cat>
            <c:strRef>
              <c:f>Hoja1!$A$2:$A$13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Hoja1!$M$2:$M$13</c:f>
              <c:numCache>
                <c:formatCode>#,##0</c:formatCode>
                <c:ptCount val="12"/>
                <c:pt idx="0">
                  <c:v>11908</c:v>
                </c:pt>
                <c:pt idx="1">
                  <c:v>12697</c:v>
                </c:pt>
                <c:pt idx="2">
                  <c:v>14854</c:v>
                </c:pt>
                <c:pt idx="3">
                  <c:v>10165</c:v>
                </c:pt>
                <c:pt idx="4">
                  <c:v>13362</c:v>
                </c:pt>
                <c:pt idx="5">
                  <c:v>13303</c:v>
                </c:pt>
              </c:numCache>
            </c:numRef>
          </c:val>
        </c:ser>
        <c:dLbls/>
        <c:marker val="1"/>
        <c:axId val="117789056"/>
        <c:axId val="117790592"/>
      </c:lineChart>
      <c:catAx>
        <c:axId val="117789056"/>
        <c:scaling>
          <c:orientation val="minMax"/>
        </c:scaling>
        <c:axPos val="b"/>
        <c:numFmt formatCode="General" sourceLinked="1"/>
        <c:majorTickMark val="none"/>
        <c:tickLblPos val="nextTo"/>
        <c:txPr>
          <a:bodyPr rot="0" vert="horz"/>
          <a:lstStyle/>
          <a:p>
            <a:pPr>
              <a:defRPr/>
            </a:pPr>
            <a:endParaRPr lang="es-ES"/>
          </a:p>
        </c:txPr>
        <c:crossAx val="117790592"/>
        <c:crosses val="autoZero"/>
        <c:auto val="1"/>
        <c:lblAlgn val="ctr"/>
        <c:lblOffset val="100"/>
      </c:catAx>
      <c:valAx>
        <c:axId val="117790592"/>
        <c:scaling>
          <c:orientation val="minMax"/>
          <c:max val="20000"/>
        </c:scaling>
        <c:axPos val="l"/>
        <c:majorGridlines/>
        <c:numFmt formatCode="#,##0" sourceLinked="0"/>
        <c:majorTickMark val="cross"/>
        <c:tickLblPos val="nextTo"/>
        <c:crossAx val="117789056"/>
        <c:crosses val="autoZero"/>
        <c:crossBetween val="between"/>
        <c:majorUnit val="10000"/>
      </c:valAx>
      <c:dTable>
        <c:showHorzBorder val="1"/>
        <c:showVertBorder val="1"/>
        <c:showOutline val="1"/>
        <c:showKeys val="1"/>
        <c:txPr>
          <a:bodyPr/>
          <a:lstStyle/>
          <a:p>
            <a:pPr rtl="0">
              <a:defRPr sz="1000"/>
            </a:pPr>
            <a:endParaRPr lang="es-ES"/>
          </a:p>
        </c:txPr>
      </c:dTable>
    </c:plotArea>
    <c:plotVisOnly val="1"/>
    <c:dispBlanksAs val="gap"/>
  </c:chart>
  <c:txPr>
    <a:bodyPr/>
    <a:lstStyle/>
    <a:p>
      <a:pPr>
        <a:defRPr sz="1100" b="1">
          <a:latin typeface="Calibri" pitchFamily="34" charset="0"/>
        </a:defRPr>
      </a:pPr>
      <a:endParaRPr lang="es-ES"/>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3" y="1"/>
            <a:ext cx="2982912" cy="465138"/>
          </a:xfrm>
          <a:prstGeom prst="rect">
            <a:avLst/>
          </a:prstGeom>
        </p:spPr>
        <p:txBody>
          <a:bodyPr vert="horz" lIns="91440" tIns="45720" rIns="91440" bIns="45720" rtlCol="0"/>
          <a:lstStyle>
            <a:lvl1pPr algn="l" eaLnBrk="1" hangingPunct="1">
              <a:defRPr sz="1200"/>
            </a:lvl1pPr>
          </a:lstStyle>
          <a:p>
            <a:pPr>
              <a:defRPr/>
            </a:pPr>
            <a:endParaRPr lang="es-ES" dirty="0"/>
          </a:p>
        </p:txBody>
      </p:sp>
      <p:sp>
        <p:nvSpPr>
          <p:cNvPr id="3" name="2 Marcador de fecha"/>
          <p:cNvSpPr>
            <a:spLocks noGrp="1"/>
          </p:cNvSpPr>
          <p:nvPr>
            <p:ph type="dt" idx="1"/>
          </p:nvPr>
        </p:nvSpPr>
        <p:spPr>
          <a:xfrm>
            <a:off x="3897314" y="1"/>
            <a:ext cx="2982912" cy="465138"/>
          </a:xfrm>
          <a:prstGeom prst="rect">
            <a:avLst/>
          </a:prstGeom>
        </p:spPr>
        <p:txBody>
          <a:bodyPr vert="horz" lIns="91440" tIns="45720" rIns="91440" bIns="45720" rtlCol="0"/>
          <a:lstStyle>
            <a:lvl1pPr algn="r" eaLnBrk="1" hangingPunct="1">
              <a:defRPr sz="1200"/>
            </a:lvl1pPr>
          </a:lstStyle>
          <a:p>
            <a:pPr>
              <a:defRPr/>
            </a:pPr>
            <a:fld id="{83AFCC80-CC64-4477-893C-008284F3E21F}" type="datetimeFigureOut">
              <a:rPr lang="es-ES"/>
              <a:pPr>
                <a:defRPr/>
              </a:pPr>
              <a:t>04/09/2017</a:t>
            </a:fld>
            <a:endParaRPr lang="es-ES" dirty="0"/>
          </a:p>
        </p:txBody>
      </p:sp>
      <p:sp>
        <p:nvSpPr>
          <p:cNvPr id="4" name="3 Marcador de imagen de diapositiva"/>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1440" tIns="45720" rIns="91440" bIns="45720" rtlCol="0" anchor="ctr"/>
          <a:lstStyle/>
          <a:p>
            <a:pPr lvl="0"/>
            <a:endParaRPr lang="es-ES" noProof="0" dirty="0" smtClean="0"/>
          </a:p>
        </p:txBody>
      </p:sp>
      <p:sp>
        <p:nvSpPr>
          <p:cNvPr id="5" name="4 Marcador de notas"/>
          <p:cNvSpPr>
            <a:spLocks noGrp="1"/>
          </p:cNvSpPr>
          <p:nvPr>
            <p:ph type="body" sz="quarter" idx="3"/>
          </p:nvPr>
        </p:nvSpPr>
        <p:spPr>
          <a:xfrm>
            <a:off x="688976" y="4416428"/>
            <a:ext cx="5503863" cy="4183063"/>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3" y="8829675"/>
            <a:ext cx="2982912" cy="465138"/>
          </a:xfrm>
          <a:prstGeom prst="rect">
            <a:avLst/>
          </a:prstGeom>
        </p:spPr>
        <p:txBody>
          <a:bodyPr vert="horz" lIns="91440" tIns="45720" rIns="91440" bIns="45720" rtlCol="0" anchor="b"/>
          <a:lstStyle>
            <a:lvl1pPr algn="l" eaLnBrk="1" hangingPunct="1">
              <a:defRPr sz="1200"/>
            </a:lvl1pPr>
          </a:lstStyle>
          <a:p>
            <a:pPr>
              <a:defRPr/>
            </a:pPr>
            <a:endParaRPr lang="es-ES" dirty="0"/>
          </a:p>
        </p:txBody>
      </p:sp>
      <p:sp>
        <p:nvSpPr>
          <p:cNvPr id="7" name="6 Marcador de número de diapositiva"/>
          <p:cNvSpPr>
            <a:spLocks noGrp="1"/>
          </p:cNvSpPr>
          <p:nvPr>
            <p:ph type="sldNum" sz="quarter" idx="5"/>
          </p:nvPr>
        </p:nvSpPr>
        <p:spPr>
          <a:xfrm>
            <a:off x="3897314" y="8829675"/>
            <a:ext cx="2982912"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C447A02-E474-4962-995F-1F4C7E41EFE5}" type="slidenum">
              <a:rPr lang="es-ES"/>
              <a:pPr/>
              <a:t>‹Nº›</a:t>
            </a:fld>
            <a:endParaRPr lang="es-ES" dirty="0"/>
          </a:p>
        </p:txBody>
      </p:sp>
    </p:spTree>
    <p:extLst>
      <p:ext uri="{BB962C8B-B14F-4D97-AF65-F5344CB8AC3E}">
        <p14:creationId xmlns:p14="http://schemas.microsoft.com/office/powerpoint/2010/main" xmlns="" val="3141880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5" name="Imagen 4"/>
          <p:cNvPicPr>
            <a:picLocks noChangeAspect="1"/>
          </p:cNvPicPr>
          <p:nvPr userDrawn="1"/>
        </p:nvPicPr>
        <p:blipFill>
          <a:blip r:embed="rId2" cstate="print"/>
          <a:stretch>
            <a:fillRect/>
          </a:stretch>
        </p:blipFill>
        <p:spPr>
          <a:xfrm>
            <a:off x="-1" y="-5997"/>
            <a:ext cx="9144002" cy="6869994"/>
          </a:xfrm>
          <a:prstGeom prst="rect">
            <a:avLst/>
          </a:prstGeom>
        </p:spPr>
      </p:pic>
      <p:sp>
        <p:nvSpPr>
          <p:cNvPr id="8" name="Rectángulo 7"/>
          <p:cNvSpPr/>
          <p:nvPr userDrawn="1"/>
        </p:nvSpPr>
        <p:spPr>
          <a:xfrm>
            <a:off x="2656760" y="1484784"/>
            <a:ext cx="6070188" cy="4176464"/>
          </a:xfrm>
          <a:prstGeom prst="rect">
            <a:avLst/>
          </a:prstGeom>
          <a:gradFill flip="none" rotWithShape="1">
            <a:gsLst>
              <a:gs pos="0">
                <a:srgbClr val="009999">
                  <a:shade val="30000"/>
                  <a:satMod val="115000"/>
                </a:srgbClr>
              </a:gs>
              <a:gs pos="50000">
                <a:srgbClr val="009999">
                  <a:shade val="67500"/>
                  <a:satMod val="115000"/>
                </a:srgbClr>
              </a:gs>
              <a:gs pos="100000">
                <a:srgbClr val="009999">
                  <a:shade val="100000"/>
                  <a:satMod val="115000"/>
                </a:srgb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dirty="0"/>
          </a:p>
        </p:txBody>
      </p:sp>
      <p:sp>
        <p:nvSpPr>
          <p:cNvPr id="7" name="Elipse 6"/>
          <p:cNvSpPr/>
          <p:nvPr userDrawn="1"/>
        </p:nvSpPr>
        <p:spPr>
          <a:xfrm>
            <a:off x="430668" y="1484784"/>
            <a:ext cx="4285348" cy="4176464"/>
          </a:xfrm>
          <a:prstGeom prst="ellipse">
            <a:avLst/>
          </a:prstGeom>
          <a:solidFill>
            <a:srgbClr val="33CC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026" name="Picture 2" descr="InfoDF"/>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41200" y="2672978"/>
            <a:ext cx="3442768" cy="1836142"/>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Elipse 10"/>
          <p:cNvSpPr/>
          <p:nvPr userDrawn="1"/>
        </p:nvSpPr>
        <p:spPr>
          <a:xfrm>
            <a:off x="359672" y="88548"/>
            <a:ext cx="1260000" cy="1260000"/>
          </a:xfrm>
          <a:prstGeom prst="ellipse">
            <a:avLst/>
          </a:prstGeom>
          <a:solidFill>
            <a:srgbClr val="00808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Rectángulo 11"/>
          <p:cNvSpPr/>
          <p:nvPr userDrawn="1"/>
        </p:nvSpPr>
        <p:spPr>
          <a:xfrm>
            <a:off x="7622600" y="5805264"/>
            <a:ext cx="1269880" cy="842580"/>
          </a:xfrm>
          <a:prstGeom prst="rect">
            <a:avLst/>
          </a:prstGeom>
          <a:solidFill>
            <a:srgbClr val="33CCCC"/>
          </a:solidFill>
          <a:ln>
            <a:noFill/>
          </a:ln>
          <a:effectLst>
            <a:outerShdw blurRad="50800" dist="381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EBBDEE5-9B63-4300-8681-4304F48AA04A}" type="datetimeFigureOut">
              <a:rPr lang="es-ES"/>
              <a:pPr>
                <a:defRPr/>
              </a:pPr>
              <a:t>04/09/2017</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fld id="{7A9D18A8-176F-4C5B-9B67-2D00E18256E8}" type="slidenum">
              <a:rPr lang="es-ES"/>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B85D205-C2E9-4095-B8A4-50DD071F751B}" type="datetimeFigureOut">
              <a:rPr lang="es-ES"/>
              <a:pPr>
                <a:defRPr/>
              </a:pPr>
              <a:t>04/09/2017</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fld id="{EBCA8611-941A-47D5-A3D4-182DCF08FD2D}" type="slidenum">
              <a:rPr lang="es-ES"/>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9AED344F-2E51-4025-9264-2491E162BCA0}" type="datetimeFigureOut">
              <a:rPr lang="es-ES"/>
              <a:pPr>
                <a:defRPr/>
              </a:pPr>
              <a:t>04/09/2017</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fld id="{586F5548-B256-482C-9A68-406298823817}" type="slidenum">
              <a:rPr lang="es-ES"/>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9" name="Imagen 8"/>
          <p:cNvPicPr>
            <a:picLocks noChangeAspect="1"/>
          </p:cNvPicPr>
          <p:nvPr userDrawn="1"/>
        </p:nvPicPr>
        <p:blipFill>
          <a:blip r:embed="rId2" cstate="print"/>
          <a:stretch>
            <a:fillRect/>
          </a:stretch>
        </p:blipFill>
        <p:spPr>
          <a:xfrm>
            <a:off x="0" y="-4763"/>
            <a:ext cx="9144000" cy="686752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719F54CF-A3ED-4113-95FF-A312E26CEC00}" type="datetimeFigureOut">
              <a:rPr lang="es-ES"/>
              <a:pPr>
                <a:defRPr/>
              </a:pPr>
              <a:t>04/09/2017</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fld id="{C3ED1C2A-65CB-4327-AB5E-FD1211BC3BF1}" type="slidenum">
              <a:rPr lang="es-ES"/>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38AEBC9B-C2DF-44A6-BAEC-A79F9DFF15E0}" type="datetimeFigureOut">
              <a:rPr lang="es-ES"/>
              <a:pPr>
                <a:defRPr/>
              </a:pPr>
              <a:t>04/09/2017</a:t>
            </a:fld>
            <a:endParaRPr lang="es-ES" dirty="0"/>
          </a:p>
        </p:txBody>
      </p:sp>
      <p:sp>
        <p:nvSpPr>
          <p:cNvPr id="8" name="4 Marcador de pie de página"/>
          <p:cNvSpPr>
            <a:spLocks noGrp="1"/>
          </p:cNvSpPr>
          <p:nvPr>
            <p:ph type="ftr" sz="quarter" idx="11"/>
          </p:nvPr>
        </p:nvSpPr>
        <p:spPr/>
        <p:txBody>
          <a:bodyPr/>
          <a:lstStyle>
            <a:lvl1pPr>
              <a:defRPr/>
            </a:lvl1pPr>
          </a:lstStyle>
          <a:p>
            <a:pPr>
              <a:defRPr/>
            </a:pPr>
            <a:endParaRPr lang="es-ES" dirty="0"/>
          </a:p>
        </p:txBody>
      </p:sp>
      <p:sp>
        <p:nvSpPr>
          <p:cNvPr id="9" name="5 Marcador de número de diapositiva"/>
          <p:cNvSpPr>
            <a:spLocks noGrp="1"/>
          </p:cNvSpPr>
          <p:nvPr>
            <p:ph type="sldNum" sz="quarter" idx="12"/>
          </p:nvPr>
        </p:nvSpPr>
        <p:spPr/>
        <p:txBody>
          <a:bodyPr/>
          <a:lstStyle>
            <a:lvl1pPr>
              <a:defRPr/>
            </a:lvl1pPr>
          </a:lstStyle>
          <a:p>
            <a:fld id="{7F03C8A3-52B5-467F-978A-C4FF805F4D16}" type="slidenum">
              <a:rPr lang="es-ES"/>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2067BF24-0CA2-4825-A7BA-BD8A9F070734}" type="datetimeFigureOut">
              <a:rPr lang="es-ES"/>
              <a:pPr>
                <a:defRPr/>
              </a:pPr>
              <a:t>04/09/2017</a:t>
            </a:fld>
            <a:endParaRPr lang="es-ES" dirty="0"/>
          </a:p>
        </p:txBody>
      </p:sp>
      <p:sp>
        <p:nvSpPr>
          <p:cNvPr id="4" name="4 Marcador de pie de página"/>
          <p:cNvSpPr>
            <a:spLocks noGrp="1"/>
          </p:cNvSpPr>
          <p:nvPr>
            <p:ph type="ftr" sz="quarter" idx="11"/>
          </p:nvPr>
        </p:nvSpPr>
        <p:spPr/>
        <p:txBody>
          <a:bodyPr/>
          <a:lstStyle>
            <a:lvl1pPr>
              <a:defRPr/>
            </a:lvl1pPr>
          </a:lstStyle>
          <a:p>
            <a:pPr>
              <a:defRPr/>
            </a:pPr>
            <a:endParaRPr lang="es-ES" dirty="0"/>
          </a:p>
        </p:txBody>
      </p:sp>
      <p:sp>
        <p:nvSpPr>
          <p:cNvPr id="5" name="5 Marcador de número de diapositiva"/>
          <p:cNvSpPr>
            <a:spLocks noGrp="1"/>
          </p:cNvSpPr>
          <p:nvPr>
            <p:ph type="sldNum" sz="quarter" idx="12"/>
          </p:nvPr>
        </p:nvSpPr>
        <p:spPr/>
        <p:txBody>
          <a:bodyPr/>
          <a:lstStyle>
            <a:lvl1pPr>
              <a:defRPr/>
            </a:lvl1pPr>
          </a:lstStyle>
          <a:p>
            <a:fld id="{29DA0021-A5DF-4469-981C-0ED0D7FAE74A}" type="slidenum">
              <a:rPr lang="es-ES"/>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DBB098D2-E6BD-4F1F-9E0D-EC4198901816}" type="datetimeFigureOut">
              <a:rPr lang="es-ES"/>
              <a:pPr>
                <a:defRPr/>
              </a:pPr>
              <a:t>04/09/2017</a:t>
            </a:fld>
            <a:endParaRPr lang="es-ES" dirty="0"/>
          </a:p>
        </p:txBody>
      </p:sp>
      <p:sp>
        <p:nvSpPr>
          <p:cNvPr id="3" name="4 Marcador de pie de página"/>
          <p:cNvSpPr>
            <a:spLocks noGrp="1"/>
          </p:cNvSpPr>
          <p:nvPr>
            <p:ph type="ftr" sz="quarter" idx="11"/>
          </p:nvPr>
        </p:nvSpPr>
        <p:spPr/>
        <p:txBody>
          <a:bodyPr/>
          <a:lstStyle>
            <a:lvl1pPr>
              <a:defRPr/>
            </a:lvl1pPr>
          </a:lstStyle>
          <a:p>
            <a:pPr>
              <a:defRPr/>
            </a:pPr>
            <a:endParaRPr lang="es-ES" dirty="0"/>
          </a:p>
        </p:txBody>
      </p:sp>
      <p:sp>
        <p:nvSpPr>
          <p:cNvPr id="4" name="5 Marcador de número de diapositiva"/>
          <p:cNvSpPr>
            <a:spLocks noGrp="1"/>
          </p:cNvSpPr>
          <p:nvPr>
            <p:ph type="sldNum" sz="quarter" idx="12"/>
          </p:nvPr>
        </p:nvSpPr>
        <p:spPr/>
        <p:txBody>
          <a:bodyPr/>
          <a:lstStyle>
            <a:lvl1pPr>
              <a:defRPr/>
            </a:lvl1pPr>
          </a:lstStyle>
          <a:p>
            <a:fld id="{E5972A37-E739-4E76-9EE4-33E8236D0772}" type="slidenum">
              <a:rPr lang="es-ES"/>
              <a:pPr/>
              <a:t>‹Nº›</a:t>
            </a:fld>
            <a:endParaRPr lang="es-ES" dirty="0"/>
          </a:p>
        </p:txBody>
      </p:sp>
      <p:pic>
        <p:nvPicPr>
          <p:cNvPr id="5" name="Imagen 4"/>
          <p:cNvPicPr>
            <a:picLocks noChangeAspect="1"/>
          </p:cNvPicPr>
          <p:nvPr userDrawn="1"/>
        </p:nvPicPr>
        <p:blipFill>
          <a:blip r:embed="rId2" cstate="print"/>
          <a:stretch>
            <a:fillRect/>
          </a:stretch>
        </p:blipFill>
        <p:spPr>
          <a:xfrm>
            <a:off x="46993" y="31406"/>
            <a:ext cx="9064736" cy="900000"/>
          </a:xfrm>
          <a:prstGeom prst="roundRect">
            <a:avLst>
              <a:gd name="adj" fmla="val 18156"/>
            </a:avLst>
          </a:prstGeom>
          <a:solidFill>
            <a:srgbClr val="FFFFFF">
              <a:shade val="85000"/>
            </a:srgbClr>
          </a:solidFill>
          <a:ln>
            <a:noFill/>
          </a:ln>
          <a:effectLst>
            <a:reflection blurRad="12700" stA="38000" endPos="28000" dist="5000" dir="5400000" sy="-100000" algn="bl" rotWithShape="0"/>
          </a:effectLst>
        </p:spPr>
      </p:pic>
      <p:pic>
        <p:nvPicPr>
          <p:cNvPr id="6" name="Imagen 5"/>
          <p:cNvPicPr>
            <a:picLocks noChangeAspect="1"/>
          </p:cNvPicPr>
          <p:nvPr userDrawn="1"/>
        </p:nvPicPr>
        <p:blipFill rotWithShape="1">
          <a:blip r:embed="rId3" cstate="print"/>
          <a:srcRect l="43230"/>
          <a:stretch/>
        </p:blipFill>
        <p:spPr>
          <a:xfrm>
            <a:off x="8086353" y="31406"/>
            <a:ext cx="1011221" cy="900000"/>
          </a:xfrm>
          <a:prstGeom prst="roundRect">
            <a:avLst>
              <a:gd name="adj" fmla="val 14570"/>
            </a:avLst>
          </a:prstGeom>
          <a:solidFill>
            <a:srgbClr val="FFFFFF">
              <a:shade val="85000"/>
            </a:srgbClr>
          </a:solidFill>
          <a:ln>
            <a:noFill/>
          </a:ln>
          <a:effectLst/>
          <a:scene3d>
            <a:camera prst="orthographicFront"/>
            <a:lightRig rig="soft" dir="t"/>
          </a:scene3d>
          <a:sp3d/>
        </p:spPr>
      </p:pic>
      <p:pic>
        <p:nvPicPr>
          <p:cNvPr id="7" name="Imagen 6"/>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343269" y="95954"/>
            <a:ext cx="576000" cy="71652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664627A-C309-4C56-867B-905C711AACD4}" type="datetimeFigureOut">
              <a:rPr lang="es-ES"/>
              <a:pPr>
                <a:defRPr/>
              </a:pPr>
              <a:t>04/09/2017</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fld id="{4A5536A5-0911-4D01-BC38-B0F99AC03A8C}" type="slidenum">
              <a:rPr lang="es-ES"/>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3DBFCE1-6A84-449B-B566-ED6A2D69E63B}" type="datetimeFigureOut">
              <a:rPr lang="es-ES"/>
              <a:pPr>
                <a:defRPr/>
              </a:pPr>
              <a:t>04/09/2017</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fld id="{71768BFD-9D21-446E-B63F-53D7C92DCD32}" type="slidenum">
              <a:rPr lang="es-ES"/>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49B20FA-AED8-4E7A-97B7-7C15F783BA3F}" type="datetimeFigureOut">
              <a:rPr lang="es-ES"/>
              <a:pPr>
                <a:defRPr/>
              </a:pPr>
              <a:t>04/09/2017</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8AA4104F-2690-4610-8930-35A730557D82}" type="slidenum">
              <a:rPr lang="es-ES"/>
              <a:pPr/>
              <a:t>‹Nº›</a:t>
            </a:fld>
            <a:endParaRPr lang="es-ES" dirty="0"/>
          </a:p>
        </p:txBody>
      </p:sp>
    </p:spTree>
  </p:cSld>
  <p:clrMap bg1="lt1" tx1="dk1" bg2="lt2" tx2="dk2" accent1="accent1" accent2="accent2" accent3="accent3" accent4="accent4" accent5="accent5" accent6="accent6" hlink="hlink" folHlink="folHlink"/>
  <p:sldLayoutIdLst>
    <p:sldLayoutId id="2147484211"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Gr_fico_de_Microsoft_Office_Excel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Gr_fico_de_Microsoft_Office_Excel2.xl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Gr_fico_de_Microsoft_Office_Excel3.xls"/><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Gr_fico_de_Microsoft_Office_Excel4.xls"/><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Gr_fico_de_Microsoft_Office_Excel5.xls"/><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Gr_fico_de_Microsoft_Office_Excel6.xls"/><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Gr_fico_de_Microsoft_Office_Excel7.xls"/><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Gr_fico_de_Microsoft_Office_Excel8.xls"/><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609614" y="5940569"/>
            <a:ext cx="1282866" cy="584775"/>
          </a:xfrm>
          <a:prstGeom prst="rect">
            <a:avLst/>
          </a:prstGeom>
          <a:noFill/>
        </p:spPr>
        <p:txBody>
          <a:bodyPr wrap="square" rtlCol="0">
            <a:spAutoFit/>
          </a:bodyPr>
          <a:lstStyle/>
          <a:p>
            <a:pPr algn="ctr"/>
            <a:r>
              <a:rPr lang="es-MX" sz="1600" b="1" dirty="0" smtClean="0">
                <a:solidFill>
                  <a:schemeClr val="bg1"/>
                </a:solidFill>
              </a:rPr>
              <a:t>Agosto</a:t>
            </a:r>
            <a:endParaRPr lang="es-MX" sz="1600" b="1" dirty="0">
              <a:solidFill>
                <a:schemeClr val="bg1"/>
              </a:solidFill>
            </a:endParaRPr>
          </a:p>
          <a:p>
            <a:pPr algn="ctr"/>
            <a:r>
              <a:rPr lang="es-MX" sz="1600" b="1" dirty="0" smtClean="0">
                <a:solidFill>
                  <a:schemeClr val="bg1"/>
                </a:solidFill>
                <a:latin typeface="+mn-lt"/>
              </a:rPr>
              <a:t>2017</a:t>
            </a:r>
            <a:endParaRPr lang="es-MX" sz="1600" b="1" dirty="0">
              <a:solidFill>
                <a:schemeClr val="bg1"/>
              </a:solidFill>
              <a:latin typeface="+mn-lt"/>
            </a:endParaRPr>
          </a:p>
        </p:txBody>
      </p:sp>
      <p:sp>
        <p:nvSpPr>
          <p:cNvPr id="6" name="5 Rectángulo"/>
          <p:cNvSpPr/>
          <p:nvPr/>
        </p:nvSpPr>
        <p:spPr>
          <a:xfrm>
            <a:off x="1570524" y="4653136"/>
            <a:ext cx="2097330" cy="400110"/>
          </a:xfrm>
          <a:prstGeom prst="rect">
            <a:avLst/>
          </a:prstGeom>
          <a:ln>
            <a:noFill/>
          </a:ln>
          <a:effectLst/>
          <a:scene3d>
            <a:camera prst="orthographicFront">
              <a:rot lat="0" lon="0" rev="0"/>
            </a:camera>
            <a:lightRig rig="contrasting" dir="t">
              <a:rot lat="0" lon="0" rev="7800000"/>
            </a:lightRig>
          </a:scene3d>
          <a:sp3d>
            <a:bevelT w="139700" h="139700"/>
          </a:sp3d>
        </p:spPr>
        <p:txBody>
          <a:bodyPr wrap="square">
            <a:spAutoFit/>
          </a:bodyPr>
          <a:lstStyle/>
          <a:p>
            <a:pPr algn="ctr"/>
            <a:r>
              <a:rPr lang="es-MX" sz="2000" b="1" dirty="0"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Segundo Pleno</a:t>
            </a:r>
            <a:endParaRPr lang="es-ES" sz="2000"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endParaRPr>
          </a:p>
        </p:txBody>
      </p:sp>
      <p:sp>
        <p:nvSpPr>
          <p:cNvPr id="7" name="10 Rectángulo"/>
          <p:cNvSpPr/>
          <p:nvPr/>
        </p:nvSpPr>
        <p:spPr>
          <a:xfrm>
            <a:off x="4788024" y="1987490"/>
            <a:ext cx="3855406" cy="2092881"/>
          </a:xfrm>
          <a:prstGeom prst="rect">
            <a:avLst/>
          </a:prstGeom>
        </p:spPr>
        <p:txBody>
          <a:bodyPr wrap="square">
            <a:spAutoFit/>
          </a:bodyPr>
          <a:lstStyle/>
          <a:p>
            <a:pPr algn="ctr"/>
            <a:r>
              <a:rPr lang="es-MX" sz="2600" b="1" dirty="0" smtClean="0">
                <a:solidFill>
                  <a:schemeClr val="bg1"/>
                </a:solidFill>
                <a:latin typeface="Calibri" pitchFamily="34" charset="0"/>
              </a:rPr>
              <a:t>Informe Estadístico del Ejercicio del Derecho de Acceso a la Información Pública en la Ciudad de México</a:t>
            </a:r>
            <a:endParaRPr lang="es-ES" sz="2600" dirty="0">
              <a:solidFill>
                <a:schemeClr val="bg1"/>
              </a:solidFill>
              <a:latin typeface="Calibri" pitchFamily="34" charset="0"/>
            </a:endParaRPr>
          </a:p>
        </p:txBody>
      </p:sp>
      <p:sp>
        <p:nvSpPr>
          <p:cNvPr id="8" name="10 Rectángulo"/>
          <p:cNvSpPr/>
          <p:nvPr/>
        </p:nvSpPr>
        <p:spPr>
          <a:xfrm>
            <a:off x="4543536" y="4360748"/>
            <a:ext cx="4173138" cy="461665"/>
          </a:xfrm>
          <a:prstGeom prst="rect">
            <a:avLst/>
          </a:prstGeom>
        </p:spPr>
        <p:txBody>
          <a:bodyPr wrap="square">
            <a:spAutoFit/>
          </a:bodyPr>
          <a:lstStyle/>
          <a:p>
            <a:pPr algn="ctr"/>
            <a:r>
              <a:rPr lang="es-MX" sz="2400" b="1" dirty="0">
                <a:solidFill>
                  <a:schemeClr val="bg1"/>
                </a:solidFill>
                <a:latin typeface="Calibri" pitchFamily="34" charset="0"/>
              </a:rPr>
              <a:t>2006 </a:t>
            </a:r>
            <a:r>
              <a:rPr lang="es-MX" sz="2400" b="1" dirty="0" smtClean="0">
                <a:solidFill>
                  <a:schemeClr val="bg1"/>
                </a:solidFill>
                <a:latin typeface="Calibri" pitchFamily="34" charset="0"/>
              </a:rPr>
              <a:t>- Segundo trimestre 2017</a:t>
            </a:r>
            <a:endParaRPr lang="es-ES" sz="24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17 Marcador de número de diapositiva"/>
          <p:cNvSpPr>
            <a:spLocks noGrp="1"/>
          </p:cNvSpPr>
          <p:nvPr>
            <p:ph type="sldNum" sz="quarter" idx="12"/>
          </p:nvPr>
        </p:nvSpPr>
        <p:spPr>
          <a:xfrm>
            <a:off x="8636034" y="6439217"/>
            <a:ext cx="441297" cy="365125"/>
          </a:xfrm>
        </p:spPr>
        <p:txBody>
          <a:bodyPr anchor="b"/>
          <a:lstStyle>
            <a:lvl1pPr>
              <a:defRPr sz="1000" b="1">
                <a:latin typeface="Calibri" pitchFamily="34" charset="0"/>
              </a:defRPr>
            </a:lvl1pPr>
          </a:lstStyle>
          <a:p>
            <a:pPr>
              <a:defRPr/>
            </a:pPr>
            <a:fld id="{BD43386B-512A-4F48-AC60-1F2A615D5642}" type="slidenum">
              <a:rPr lang="es-MX" smtClean="0"/>
              <a:pPr>
                <a:defRPr/>
              </a:pPr>
              <a:t>10</a:t>
            </a:fld>
            <a:endParaRPr lang="es-MX" dirty="0"/>
          </a:p>
        </p:txBody>
      </p:sp>
      <p:sp>
        <p:nvSpPr>
          <p:cNvPr id="6" name="1 CuadroTexto"/>
          <p:cNvSpPr txBox="1"/>
          <p:nvPr/>
        </p:nvSpPr>
        <p:spPr>
          <a:xfrm>
            <a:off x="76169" y="62842"/>
            <a:ext cx="8024223" cy="864000"/>
          </a:xfrm>
          <a:prstGeom prst="rect">
            <a:avLst/>
          </a:prstGeom>
          <a:noFill/>
        </p:spPr>
        <p:txBody>
          <a:bodyPr wrap="square" rtlCol="0" anchor="ctr">
            <a:noAutofit/>
          </a:bodyPr>
          <a:lstStyle/>
          <a:p>
            <a:pPr algn="ctr"/>
            <a:r>
              <a:rPr lang="es-ES" b="1" dirty="0">
                <a:solidFill>
                  <a:schemeClr val="bg1"/>
                </a:solidFill>
                <a:latin typeface="Calibri" pitchFamily="34" charset="0"/>
              </a:rPr>
              <a:t>1.3 Total de solicitudes por </a:t>
            </a:r>
            <a:r>
              <a:rPr lang="es-ES" b="1" dirty="0" smtClean="0">
                <a:solidFill>
                  <a:schemeClr val="bg1"/>
                </a:solidFill>
                <a:latin typeface="Calibri" pitchFamily="34" charset="0"/>
              </a:rPr>
              <a:t>Sujeto Obligado</a:t>
            </a:r>
            <a:endParaRPr lang="es-ES" b="1" dirty="0">
              <a:solidFill>
                <a:schemeClr val="bg1"/>
              </a:solidFill>
              <a:latin typeface="Calibri" pitchFamily="34" charset="0"/>
            </a:endParaRPr>
          </a:p>
          <a:p>
            <a:pPr algn="ctr"/>
            <a:r>
              <a:rPr lang="es-ES" b="1" dirty="0">
                <a:solidFill>
                  <a:schemeClr val="bg1"/>
                </a:solidFill>
                <a:latin typeface="Calibri" pitchFamily="34" charset="0"/>
              </a:rPr>
              <a:t>(solicitudes de información pública y de datos personales)</a:t>
            </a:r>
          </a:p>
          <a:p>
            <a:pPr algn="ctr"/>
            <a:r>
              <a:rPr lang="es-ES" sz="1400" b="1" i="1" dirty="0">
                <a:solidFill>
                  <a:schemeClr val="bg1"/>
                </a:solidFill>
                <a:latin typeface="Calibri" pitchFamily="34" charset="0"/>
              </a:rPr>
              <a:t>2006 </a:t>
            </a:r>
            <a:r>
              <a:rPr lang="es-ES" sz="1400" b="1" i="1" dirty="0" smtClean="0">
                <a:solidFill>
                  <a:schemeClr val="bg1"/>
                </a:solidFill>
                <a:latin typeface="Calibri" pitchFamily="34" charset="0"/>
              </a:rPr>
              <a:t>- 2017</a:t>
            </a:r>
            <a:endParaRPr lang="es-ES" sz="1400" b="1" i="1" dirty="0">
              <a:solidFill>
                <a:schemeClr val="bg1"/>
              </a:solidFill>
              <a:latin typeface="Calibri" pitchFamily="34" charset="0"/>
            </a:endParaRPr>
          </a:p>
        </p:txBody>
      </p:sp>
      <p:graphicFrame>
        <p:nvGraphicFramePr>
          <p:cNvPr id="7" name="4 Tabla"/>
          <p:cNvGraphicFramePr>
            <a:graphicFrameLocks noGrp="1"/>
          </p:cNvGraphicFramePr>
          <p:nvPr>
            <p:extLst>
              <p:ext uri="{D42A27DB-BD31-4B8C-83A1-F6EECF244321}">
                <p14:modId xmlns:p14="http://schemas.microsoft.com/office/powerpoint/2010/main" xmlns="" val="1507124174"/>
              </p:ext>
            </p:extLst>
          </p:nvPr>
        </p:nvGraphicFramePr>
        <p:xfrm>
          <a:off x="66940" y="1068571"/>
          <a:ext cx="9000000" cy="5364000"/>
        </p:xfrm>
        <a:graphic>
          <a:graphicData uri="http://schemas.openxmlformats.org/drawingml/2006/table">
            <a:tbl>
              <a:tblPr>
                <a:tableStyleId>{5C22544A-7EE6-4342-B048-85BDC9FD1C3A}</a:tableStyleId>
              </a:tblPr>
              <a:tblGrid>
                <a:gridCol w="2520000"/>
                <a:gridCol w="540000"/>
                <a:gridCol w="540000"/>
                <a:gridCol w="540000"/>
                <a:gridCol w="540000"/>
                <a:gridCol w="540000"/>
                <a:gridCol w="540000"/>
                <a:gridCol w="540000"/>
                <a:gridCol w="540000"/>
                <a:gridCol w="540000"/>
                <a:gridCol w="540000"/>
                <a:gridCol w="540000"/>
                <a:gridCol w="540000"/>
              </a:tblGrid>
              <a:tr h="324000">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Sujetos Obligados</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36000" marR="1918" marT="0"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2006</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2007</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2008</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2009</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2010</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2011</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2012</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2013</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2014</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2015</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2016</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2t2017</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Comisión de Filmaciones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Consejería Jurídica y de Servicios Legales</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1,376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1,803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1,660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1,349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Consejo de Evaluación del Desarrollo Social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Consejo de la Judicatura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Consejo Económico y Social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Consejo para Prevenir y Eliminar la Discriminación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Contraloría General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2,341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2,530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2,711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Coordinación de los Centros de Transferencia Modal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Corporación Mexicana de Impresión, S.A. de C.V.</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Delegación Álvaro Obregón</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1,954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1,847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1,304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Delegación Azcapotzalco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1,280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1,678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3,223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Delegación Benito Juárez</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211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2,158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2,202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2,962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2,408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2,819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2,564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2,755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Delegación Coyoacán</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1,890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1,896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2,275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2,301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Delegación Cuajimalpa de Morelos</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831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1,645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1,419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2,095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1,629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1,138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586056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17 Marcador de número de diapositiva"/>
          <p:cNvSpPr>
            <a:spLocks noGrp="1"/>
          </p:cNvSpPr>
          <p:nvPr>
            <p:ph type="sldNum" sz="quarter" idx="12"/>
          </p:nvPr>
        </p:nvSpPr>
        <p:spPr>
          <a:xfrm>
            <a:off x="8636034" y="6439217"/>
            <a:ext cx="441297" cy="365125"/>
          </a:xfrm>
        </p:spPr>
        <p:txBody>
          <a:bodyPr anchor="b"/>
          <a:lstStyle>
            <a:lvl1pPr>
              <a:defRPr sz="1000" b="1">
                <a:latin typeface="Calibri" pitchFamily="34" charset="0"/>
              </a:defRPr>
            </a:lvl1pPr>
          </a:lstStyle>
          <a:p>
            <a:pPr>
              <a:defRPr/>
            </a:pPr>
            <a:fld id="{BD43386B-512A-4F48-AC60-1F2A615D5642}" type="slidenum">
              <a:rPr lang="es-MX" smtClean="0"/>
              <a:pPr>
                <a:defRPr/>
              </a:pPr>
              <a:t>11</a:t>
            </a:fld>
            <a:endParaRPr lang="es-MX" dirty="0"/>
          </a:p>
        </p:txBody>
      </p:sp>
      <p:sp>
        <p:nvSpPr>
          <p:cNvPr id="6" name="1 CuadroTexto"/>
          <p:cNvSpPr txBox="1"/>
          <p:nvPr/>
        </p:nvSpPr>
        <p:spPr>
          <a:xfrm>
            <a:off x="76169" y="62842"/>
            <a:ext cx="8024223" cy="864000"/>
          </a:xfrm>
          <a:prstGeom prst="rect">
            <a:avLst/>
          </a:prstGeom>
          <a:noFill/>
        </p:spPr>
        <p:txBody>
          <a:bodyPr wrap="square" rtlCol="0" anchor="ctr">
            <a:noAutofit/>
          </a:bodyPr>
          <a:lstStyle/>
          <a:p>
            <a:pPr algn="ctr"/>
            <a:r>
              <a:rPr lang="es-ES" b="1" dirty="0">
                <a:solidFill>
                  <a:schemeClr val="bg1"/>
                </a:solidFill>
                <a:latin typeface="Calibri" pitchFamily="34" charset="0"/>
              </a:rPr>
              <a:t>1.3 Total de solicitudes por </a:t>
            </a:r>
            <a:r>
              <a:rPr lang="es-ES" b="1" dirty="0" smtClean="0">
                <a:solidFill>
                  <a:schemeClr val="bg1"/>
                </a:solidFill>
                <a:latin typeface="Calibri" pitchFamily="34" charset="0"/>
              </a:rPr>
              <a:t>Sujeto Obligado</a:t>
            </a:r>
            <a:endParaRPr lang="es-ES" b="1" dirty="0">
              <a:solidFill>
                <a:schemeClr val="bg1"/>
              </a:solidFill>
              <a:latin typeface="Calibri" pitchFamily="34" charset="0"/>
            </a:endParaRPr>
          </a:p>
          <a:p>
            <a:pPr algn="ctr"/>
            <a:r>
              <a:rPr lang="es-ES" b="1" dirty="0">
                <a:solidFill>
                  <a:schemeClr val="bg1"/>
                </a:solidFill>
                <a:latin typeface="Calibri" pitchFamily="34" charset="0"/>
              </a:rPr>
              <a:t>(solicitudes de información pública y de datos personales)</a:t>
            </a:r>
          </a:p>
          <a:p>
            <a:pPr algn="ctr"/>
            <a:r>
              <a:rPr lang="es-ES" sz="1400" b="1" i="1" dirty="0">
                <a:solidFill>
                  <a:schemeClr val="bg1"/>
                </a:solidFill>
                <a:latin typeface="Calibri" pitchFamily="34" charset="0"/>
              </a:rPr>
              <a:t>2006 </a:t>
            </a:r>
            <a:r>
              <a:rPr lang="es-ES" sz="1400" b="1" i="1" dirty="0" smtClean="0">
                <a:solidFill>
                  <a:schemeClr val="bg1"/>
                </a:solidFill>
                <a:latin typeface="Calibri" pitchFamily="34" charset="0"/>
              </a:rPr>
              <a:t>- 2017</a:t>
            </a:r>
            <a:endParaRPr lang="es-ES" sz="1400" b="1" i="1" dirty="0">
              <a:solidFill>
                <a:schemeClr val="bg1"/>
              </a:solidFill>
              <a:latin typeface="Calibri" pitchFamily="34" charset="0"/>
            </a:endParaRPr>
          </a:p>
        </p:txBody>
      </p:sp>
      <p:graphicFrame>
        <p:nvGraphicFramePr>
          <p:cNvPr id="7" name="4 Tabla"/>
          <p:cNvGraphicFramePr>
            <a:graphicFrameLocks noGrp="1"/>
          </p:cNvGraphicFramePr>
          <p:nvPr>
            <p:extLst>
              <p:ext uri="{D42A27DB-BD31-4B8C-83A1-F6EECF244321}">
                <p14:modId xmlns:p14="http://schemas.microsoft.com/office/powerpoint/2010/main" xmlns="" val="1976060049"/>
              </p:ext>
            </p:extLst>
          </p:nvPr>
        </p:nvGraphicFramePr>
        <p:xfrm>
          <a:off x="66940" y="1068571"/>
          <a:ext cx="9000000" cy="5472000"/>
        </p:xfrm>
        <a:graphic>
          <a:graphicData uri="http://schemas.openxmlformats.org/drawingml/2006/table">
            <a:tbl>
              <a:tblPr>
                <a:tableStyleId>{5C22544A-7EE6-4342-B048-85BDC9FD1C3A}</a:tableStyleId>
              </a:tblPr>
              <a:tblGrid>
                <a:gridCol w="2520000"/>
                <a:gridCol w="540000"/>
                <a:gridCol w="540000"/>
                <a:gridCol w="540000"/>
                <a:gridCol w="540000"/>
                <a:gridCol w="540000"/>
                <a:gridCol w="540000"/>
                <a:gridCol w="540000"/>
                <a:gridCol w="540000"/>
                <a:gridCol w="540000"/>
                <a:gridCol w="540000"/>
                <a:gridCol w="540000"/>
                <a:gridCol w="540000"/>
              </a:tblGrid>
              <a:tr h="324000">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Sujetos Obligados</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36000" marR="1918" marT="0"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2006</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2007</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2008</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2009</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2010</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2011</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2012</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2013</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2014</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2015</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2016</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2t2017</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Delegación Cuauhtémoc</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316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1,791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2,055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2,465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2,367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2,463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3,326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2,005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Delegación Gustavo A. Madero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1,870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2,868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2,214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2,321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Delegación Iztacalco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837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1,886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3,040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3,163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1,875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2,494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1,199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Delegación Iztapalapa</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1,679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1,658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2,189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2,271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2,523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Delegación La Magdalena Contreras</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1,643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1,610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1,632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1,645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Delegación Miguel Hidalgo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266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1,107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2,659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3,127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2,700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3,121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1,859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Delegación Milpa Alta</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1,860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1,152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Delegación Tláhuac</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1,631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1,368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1,608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Delegación Tlalpan</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2,126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1,630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1,837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2,200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2,613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Delegación Venustiano Carranza</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1,387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1,325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Delegación Xochimilco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1,680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1,652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2,198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2,176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Escuela de Administración Pública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Fideicomiso Central de Abasto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Fideicomiso Centro Histórico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287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187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Fideicomiso de Apoyo a la Infraestructura Vial y del Transporte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2734695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17 Marcador de número de diapositiva"/>
          <p:cNvSpPr>
            <a:spLocks noGrp="1"/>
          </p:cNvSpPr>
          <p:nvPr>
            <p:ph type="sldNum" sz="quarter" idx="12"/>
          </p:nvPr>
        </p:nvSpPr>
        <p:spPr>
          <a:xfrm>
            <a:off x="8636034" y="6439217"/>
            <a:ext cx="441297" cy="365125"/>
          </a:xfrm>
        </p:spPr>
        <p:txBody>
          <a:bodyPr anchor="b"/>
          <a:lstStyle>
            <a:lvl1pPr>
              <a:defRPr sz="1000" b="1">
                <a:latin typeface="Calibri" pitchFamily="34" charset="0"/>
              </a:defRPr>
            </a:lvl1pPr>
          </a:lstStyle>
          <a:p>
            <a:pPr>
              <a:defRPr/>
            </a:pPr>
            <a:fld id="{BD43386B-512A-4F48-AC60-1F2A615D5642}" type="slidenum">
              <a:rPr lang="es-MX" smtClean="0"/>
              <a:pPr>
                <a:defRPr/>
              </a:pPr>
              <a:t>12</a:t>
            </a:fld>
            <a:endParaRPr lang="es-MX" dirty="0"/>
          </a:p>
        </p:txBody>
      </p:sp>
      <p:sp>
        <p:nvSpPr>
          <p:cNvPr id="6" name="1 CuadroTexto"/>
          <p:cNvSpPr txBox="1"/>
          <p:nvPr/>
        </p:nvSpPr>
        <p:spPr>
          <a:xfrm>
            <a:off x="76169" y="62842"/>
            <a:ext cx="8024223" cy="864000"/>
          </a:xfrm>
          <a:prstGeom prst="rect">
            <a:avLst/>
          </a:prstGeom>
          <a:noFill/>
        </p:spPr>
        <p:txBody>
          <a:bodyPr wrap="square" rtlCol="0" anchor="ctr">
            <a:noAutofit/>
          </a:bodyPr>
          <a:lstStyle/>
          <a:p>
            <a:pPr algn="ctr"/>
            <a:r>
              <a:rPr lang="es-ES" b="1" dirty="0">
                <a:solidFill>
                  <a:schemeClr val="bg1"/>
                </a:solidFill>
                <a:latin typeface="Calibri" pitchFamily="34" charset="0"/>
              </a:rPr>
              <a:t>1.3 Total de solicitudes por </a:t>
            </a:r>
            <a:r>
              <a:rPr lang="es-ES" b="1" dirty="0" smtClean="0">
                <a:solidFill>
                  <a:schemeClr val="bg1"/>
                </a:solidFill>
                <a:latin typeface="Calibri" pitchFamily="34" charset="0"/>
              </a:rPr>
              <a:t>Sujeto Obligado</a:t>
            </a:r>
            <a:endParaRPr lang="es-ES" b="1" dirty="0">
              <a:solidFill>
                <a:schemeClr val="bg1"/>
              </a:solidFill>
              <a:latin typeface="Calibri" pitchFamily="34" charset="0"/>
            </a:endParaRPr>
          </a:p>
          <a:p>
            <a:pPr algn="ctr"/>
            <a:r>
              <a:rPr lang="es-ES" b="1" dirty="0">
                <a:solidFill>
                  <a:schemeClr val="bg1"/>
                </a:solidFill>
                <a:latin typeface="Calibri" pitchFamily="34" charset="0"/>
              </a:rPr>
              <a:t>(solicitudes de información pública y de datos personales)</a:t>
            </a:r>
          </a:p>
          <a:p>
            <a:pPr algn="ctr"/>
            <a:r>
              <a:rPr lang="es-ES" sz="1400" b="1" i="1" dirty="0">
                <a:solidFill>
                  <a:schemeClr val="bg1"/>
                </a:solidFill>
                <a:latin typeface="Calibri" pitchFamily="34" charset="0"/>
              </a:rPr>
              <a:t>2006 </a:t>
            </a:r>
            <a:r>
              <a:rPr lang="es-ES" sz="1400" b="1" i="1" dirty="0" smtClean="0">
                <a:solidFill>
                  <a:schemeClr val="bg1"/>
                </a:solidFill>
                <a:latin typeface="Calibri" pitchFamily="34" charset="0"/>
              </a:rPr>
              <a:t>- 2017</a:t>
            </a:r>
            <a:endParaRPr lang="es-ES" sz="1400" b="1" i="1" dirty="0">
              <a:solidFill>
                <a:schemeClr val="bg1"/>
              </a:solidFill>
              <a:latin typeface="Calibri" pitchFamily="34" charset="0"/>
            </a:endParaRPr>
          </a:p>
        </p:txBody>
      </p:sp>
      <p:graphicFrame>
        <p:nvGraphicFramePr>
          <p:cNvPr id="7" name="4 Tabla"/>
          <p:cNvGraphicFramePr>
            <a:graphicFrameLocks noGrp="1"/>
          </p:cNvGraphicFramePr>
          <p:nvPr>
            <p:extLst>
              <p:ext uri="{D42A27DB-BD31-4B8C-83A1-F6EECF244321}">
                <p14:modId xmlns:p14="http://schemas.microsoft.com/office/powerpoint/2010/main" xmlns="" val="1984254013"/>
              </p:ext>
            </p:extLst>
          </p:nvPr>
        </p:nvGraphicFramePr>
        <p:xfrm>
          <a:off x="66940" y="1068571"/>
          <a:ext cx="9000000" cy="5364000"/>
        </p:xfrm>
        <a:graphic>
          <a:graphicData uri="http://schemas.openxmlformats.org/drawingml/2006/table">
            <a:tbl>
              <a:tblPr>
                <a:tableStyleId>{5C22544A-7EE6-4342-B048-85BDC9FD1C3A}</a:tableStyleId>
              </a:tblPr>
              <a:tblGrid>
                <a:gridCol w="2520000"/>
                <a:gridCol w="540000"/>
                <a:gridCol w="540000"/>
                <a:gridCol w="540000"/>
                <a:gridCol w="540000"/>
                <a:gridCol w="540000"/>
                <a:gridCol w="540000"/>
                <a:gridCol w="540000"/>
                <a:gridCol w="540000"/>
                <a:gridCol w="540000"/>
                <a:gridCol w="540000"/>
                <a:gridCol w="540000"/>
                <a:gridCol w="540000"/>
              </a:tblGrid>
              <a:tr h="324000">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Sujetos Obligados</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36000" marR="1918" marT="0"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2006</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2007</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2008</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2009</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2010</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2011</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2012</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2013</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2014</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2015</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2016</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2t2017</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Fideicomiso de Recuperación Crediticia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Fideicomiso Educación Garantizada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258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376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203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57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Fideicomiso Fondo de Apoyo a la Educación y el Empleo de las y los Jóvenes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Fideicomiso Fondo para el Desarrollo Económico y Social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720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Fideicomiso Irrevocable de Administración con Actividades Empresariales, identificado con el número F/1889 “Corredor Cultural Chapultepec-Zona Rosa” </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Fideicomiso Museo de Arte Popular Mexicano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Fideicomiso Museo del Estanquillo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Fideicomiso para el Fondo de Promoción para el Financiamiento del Transporte Público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Fideicomiso para el Mejoramiento de las Vías de Comunicación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204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Fideicomiso para la Promoción y Desarrollo del Cine Mexicano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Fideicomiso Público Ciudad Digital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Fideicomiso Público Complejo Ambiental Xochimilco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1251012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17 Marcador de número de diapositiva"/>
          <p:cNvSpPr>
            <a:spLocks noGrp="1"/>
          </p:cNvSpPr>
          <p:nvPr>
            <p:ph type="sldNum" sz="quarter" idx="12"/>
          </p:nvPr>
        </p:nvSpPr>
        <p:spPr>
          <a:xfrm>
            <a:off x="8636034" y="6439217"/>
            <a:ext cx="441297" cy="365125"/>
          </a:xfrm>
        </p:spPr>
        <p:txBody>
          <a:bodyPr anchor="b"/>
          <a:lstStyle>
            <a:lvl1pPr>
              <a:defRPr sz="1000" b="1">
                <a:latin typeface="Calibri" pitchFamily="34" charset="0"/>
              </a:defRPr>
            </a:lvl1pPr>
          </a:lstStyle>
          <a:p>
            <a:pPr>
              <a:defRPr/>
            </a:pPr>
            <a:fld id="{BD43386B-512A-4F48-AC60-1F2A615D5642}" type="slidenum">
              <a:rPr lang="es-MX" smtClean="0"/>
              <a:pPr>
                <a:defRPr/>
              </a:pPr>
              <a:t>13</a:t>
            </a:fld>
            <a:endParaRPr lang="es-MX" dirty="0"/>
          </a:p>
        </p:txBody>
      </p:sp>
      <p:sp>
        <p:nvSpPr>
          <p:cNvPr id="6" name="1 CuadroTexto"/>
          <p:cNvSpPr txBox="1"/>
          <p:nvPr/>
        </p:nvSpPr>
        <p:spPr>
          <a:xfrm>
            <a:off x="76169" y="62842"/>
            <a:ext cx="8024223" cy="864000"/>
          </a:xfrm>
          <a:prstGeom prst="rect">
            <a:avLst/>
          </a:prstGeom>
          <a:noFill/>
        </p:spPr>
        <p:txBody>
          <a:bodyPr wrap="square" rtlCol="0" anchor="ctr">
            <a:noAutofit/>
          </a:bodyPr>
          <a:lstStyle/>
          <a:p>
            <a:pPr algn="ctr"/>
            <a:r>
              <a:rPr lang="es-ES" b="1" dirty="0">
                <a:solidFill>
                  <a:schemeClr val="bg1"/>
                </a:solidFill>
                <a:latin typeface="Calibri" pitchFamily="34" charset="0"/>
              </a:rPr>
              <a:t>1.3 Total de solicitudes por </a:t>
            </a:r>
            <a:r>
              <a:rPr lang="es-ES" b="1" dirty="0" smtClean="0">
                <a:solidFill>
                  <a:schemeClr val="bg1"/>
                </a:solidFill>
                <a:latin typeface="Calibri" pitchFamily="34" charset="0"/>
              </a:rPr>
              <a:t>Sujeto Obligado</a:t>
            </a:r>
            <a:endParaRPr lang="es-ES" b="1" dirty="0">
              <a:solidFill>
                <a:schemeClr val="bg1"/>
              </a:solidFill>
              <a:latin typeface="Calibri" pitchFamily="34" charset="0"/>
            </a:endParaRPr>
          </a:p>
          <a:p>
            <a:pPr algn="ctr"/>
            <a:r>
              <a:rPr lang="es-ES" b="1" dirty="0">
                <a:solidFill>
                  <a:schemeClr val="bg1"/>
                </a:solidFill>
                <a:latin typeface="Calibri" pitchFamily="34" charset="0"/>
              </a:rPr>
              <a:t>(solicitudes de información pública y de datos personales)</a:t>
            </a:r>
          </a:p>
          <a:p>
            <a:pPr algn="ctr"/>
            <a:r>
              <a:rPr lang="es-ES" sz="1400" b="1" i="1" dirty="0">
                <a:solidFill>
                  <a:schemeClr val="bg1"/>
                </a:solidFill>
                <a:latin typeface="Calibri" pitchFamily="34" charset="0"/>
              </a:rPr>
              <a:t>2006 </a:t>
            </a:r>
            <a:r>
              <a:rPr lang="es-ES" sz="1400" b="1" i="1" dirty="0" smtClean="0">
                <a:solidFill>
                  <a:schemeClr val="bg1"/>
                </a:solidFill>
                <a:latin typeface="Calibri" pitchFamily="34" charset="0"/>
              </a:rPr>
              <a:t>- 2017</a:t>
            </a:r>
            <a:endParaRPr lang="es-ES" sz="1400" b="1" i="1" dirty="0">
              <a:solidFill>
                <a:schemeClr val="bg1"/>
              </a:solidFill>
              <a:latin typeface="Calibri" pitchFamily="34" charset="0"/>
            </a:endParaRPr>
          </a:p>
        </p:txBody>
      </p:sp>
      <p:graphicFrame>
        <p:nvGraphicFramePr>
          <p:cNvPr id="7" name="4 Tabla"/>
          <p:cNvGraphicFramePr>
            <a:graphicFrameLocks noGrp="1"/>
          </p:cNvGraphicFramePr>
          <p:nvPr>
            <p:extLst>
              <p:ext uri="{D42A27DB-BD31-4B8C-83A1-F6EECF244321}">
                <p14:modId xmlns:p14="http://schemas.microsoft.com/office/powerpoint/2010/main" xmlns="" val="2875211936"/>
              </p:ext>
            </p:extLst>
          </p:nvPr>
        </p:nvGraphicFramePr>
        <p:xfrm>
          <a:off x="66940" y="1068571"/>
          <a:ext cx="9000000" cy="5436000"/>
        </p:xfrm>
        <a:graphic>
          <a:graphicData uri="http://schemas.openxmlformats.org/drawingml/2006/table">
            <a:tbl>
              <a:tblPr>
                <a:tableStyleId>{5C22544A-7EE6-4342-B048-85BDC9FD1C3A}</a:tableStyleId>
              </a:tblPr>
              <a:tblGrid>
                <a:gridCol w="2520000"/>
                <a:gridCol w="540000"/>
                <a:gridCol w="540000"/>
                <a:gridCol w="540000"/>
                <a:gridCol w="540000"/>
                <a:gridCol w="540000"/>
                <a:gridCol w="540000"/>
                <a:gridCol w="540000"/>
                <a:gridCol w="540000"/>
                <a:gridCol w="540000"/>
                <a:gridCol w="540000"/>
                <a:gridCol w="540000"/>
                <a:gridCol w="540000"/>
              </a:tblGrid>
              <a:tr h="324000">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Sujetos Obligados</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36000" marR="1918" marT="0"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2006</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2007</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2008</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2009</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2010</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2011</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2012</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2013</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2014</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2015</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2016</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2t2017</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Fideicomiso Público de la Zona de Santa Fe</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Fideicomiso Público del Fondo de Apoyo a la Procuración de Justicia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Fondo Ambiental Público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201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Fondo de Desarrollo Económico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Fondo de Seguridad Pública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Fondo Mixto de Promoción Turística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Fondo para el Desarrollo Social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Fondo para la Atención y Apoyo a las Víctimas del Delito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87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Heroico Cuerpo de Bomberos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57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Instituto de Acceso a la Información Pública y Protección de Datos Personales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377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575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904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1,816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1,339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1,636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1,839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Instituto de Asistencia e Integración Social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Instituto de Capacitación para el Trabajo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Instituto de Ciencia y Tecnología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220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230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5650008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17 Marcador de número de diapositiva"/>
          <p:cNvSpPr>
            <a:spLocks noGrp="1"/>
          </p:cNvSpPr>
          <p:nvPr>
            <p:ph type="sldNum" sz="quarter" idx="12"/>
          </p:nvPr>
        </p:nvSpPr>
        <p:spPr>
          <a:xfrm>
            <a:off x="8636034" y="6439217"/>
            <a:ext cx="441297" cy="365125"/>
          </a:xfrm>
        </p:spPr>
        <p:txBody>
          <a:bodyPr anchor="b"/>
          <a:lstStyle>
            <a:lvl1pPr>
              <a:defRPr sz="1000" b="1">
                <a:latin typeface="Calibri" pitchFamily="34" charset="0"/>
              </a:defRPr>
            </a:lvl1pPr>
          </a:lstStyle>
          <a:p>
            <a:pPr>
              <a:defRPr/>
            </a:pPr>
            <a:fld id="{BD43386B-512A-4F48-AC60-1F2A615D5642}" type="slidenum">
              <a:rPr lang="es-MX" smtClean="0"/>
              <a:pPr>
                <a:defRPr/>
              </a:pPr>
              <a:t>14</a:t>
            </a:fld>
            <a:endParaRPr lang="es-MX" dirty="0"/>
          </a:p>
        </p:txBody>
      </p:sp>
      <p:sp>
        <p:nvSpPr>
          <p:cNvPr id="6" name="1 CuadroTexto"/>
          <p:cNvSpPr txBox="1"/>
          <p:nvPr/>
        </p:nvSpPr>
        <p:spPr>
          <a:xfrm>
            <a:off x="76169" y="62842"/>
            <a:ext cx="8024223" cy="864000"/>
          </a:xfrm>
          <a:prstGeom prst="rect">
            <a:avLst/>
          </a:prstGeom>
          <a:noFill/>
        </p:spPr>
        <p:txBody>
          <a:bodyPr wrap="square" rtlCol="0" anchor="ctr">
            <a:noAutofit/>
          </a:bodyPr>
          <a:lstStyle/>
          <a:p>
            <a:pPr algn="ctr"/>
            <a:r>
              <a:rPr lang="es-ES" b="1" dirty="0">
                <a:solidFill>
                  <a:schemeClr val="bg1"/>
                </a:solidFill>
                <a:latin typeface="Calibri" pitchFamily="34" charset="0"/>
              </a:rPr>
              <a:t>1.3 Total de solicitudes por </a:t>
            </a:r>
            <a:r>
              <a:rPr lang="es-ES" b="1" dirty="0" smtClean="0">
                <a:solidFill>
                  <a:schemeClr val="bg1"/>
                </a:solidFill>
                <a:latin typeface="Calibri" pitchFamily="34" charset="0"/>
              </a:rPr>
              <a:t>Sujeto Obligado</a:t>
            </a:r>
            <a:endParaRPr lang="es-ES" b="1" dirty="0">
              <a:solidFill>
                <a:schemeClr val="bg1"/>
              </a:solidFill>
              <a:latin typeface="Calibri" pitchFamily="34" charset="0"/>
            </a:endParaRPr>
          </a:p>
          <a:p>
            <a:pPr algn="ctr"/>
            <a:r>
              <a:rPr lang="es-ES" b="1" dirty="0">
                <a:solidFill>
                  <a:schemeClr val="bg1"/>
                </a:solidFill>
                <a:latin typeface="Calibri" pitchFamily="34" charset="0"/>
              </a:rPr>
              <a:t>(solicitudes de información pública y de datos personales)</a:t>
            </a:r>
          </a:p>
          <a:p>
            <a:pPr algn="ctr"/>
            <a:r>
              <a:rPr lang="es-ES" sz="1400" b="1" i="1" dirty="0">
                <a:solidFill>
                  <a:schemeClr val="bg1"/>
                </a:solidFill>
                <a:latin typeface="Calibri" pitchFamily="34" charset="0"/>
              </a:rPr>
              <a:t>2006 </a:t>
            </a:r>
            <a:r>
              <a:rPr lang="es-ES" sz="1400" b="1" i="1" dirty="0" smtClean="0">
                <a:solidFill>
                  <a:schemeClr val="bg1"/>
                </a:solidFill>
                <a:latin typeface="Calibri" pitchFamily="34" charset="0"/>
              </a:rPr>
              <a:t>- 2017</a:t>
            </a:r>
            <a:endParaRPr lang="es-ES" sz="1400" b="1" i="1" dirty="0">
              <a:solidFill>
                <a:schemeClr val="bg1"/>
              </a:solidFill>
              <a:latin typeface="Calibri" pitchFamily="34" charset="0"/>
            </a:endParaRPr>
          </a:p>
        </p:txBody>
      </p:sp>
      <p:graphicFrame>
        <p:nvGraphicFramePr>
          <p:cNvPr id="7" name="4 Tabla"/>
          <p:cNvGraphicFramePr>
            <a:graphicFrameLocks noGrp="1"/>
          </p:cNvGraphicFramePr>
          <p:nvPr>
            <p:extLst>
              <p:ext uri="{D42A27DB-BD31-4B8C-83A1-F6EECF244321}">
                <p14:modId xmlns:p14="http://schemas.microsoft.com/office/powerpoint/2010/main" xmlns="" val="2498636260"/>
              </p:ext>
            </p:extLst>
          </p:nvPr>
        </p:nvGraphicFramePr>
        <p:xfrm>
          <a:off x="66940" y="1068571"/>
          <a:ext cx="9000000" cy="5544000"/>
        </p:xfrm>
        <a:graphic>
          <a:graphicData uri="http://schemas.openxmlformats.org/drawingml/2006/table">
            <a:tbl>
              <a:tblPr>
                <a:tableStyleId>{5C22544A-7EE6-4342-B048-85BDC9FD1C3A}</a:tableStyleId>
              </a:tblPr>
              <a:tblGrid>
                <a:gridCol w="2520000"/>
                <a:gridCol w="540000"/>
                <a:gridCol w="540000"/>
                <a:gridCol w="540000"/>
                <a:gridCol w="540000"/>
                <a:gridCol w="540000"/>
                <a:gridCol w="540000"/>
                <a:gridCol w="540000"/>
                <a:gridCol w="540000"/>
                <a:gridCol w="540000"/>
                <a:gridCol w="540000"/>
                <a:gridCol w="540000"/>
                <a:gridCol w="540000"/>
              </a:tblGrid>
              <a:tr h="324000">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Sujetos Obligados</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36000" marR="1918" marT="0"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2006</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2007</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2008</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2009</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2010</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2011</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2012</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2013</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2014</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2015</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2016</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2t2017</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Instituto de Educación Media Superior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314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400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449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354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Instituto de Formación Profesional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Instituto de la Juventud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Instituto de las Mujeres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214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556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524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354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316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504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407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692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426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262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Instituto de Verificación Administrativa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874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Instituto de Vivienda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330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866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1,393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1,315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1,383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1,838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it-IT" sz="1000" b="1" i="0" u="none" strike="noStrike" dirty="0">
                          <a:solidFill>
                            <a:srgbClr val="000000"/>
                          </a:solidFill>
                          <a:effectLst/>
                          <a:latin typeface="Calibri" panose="020F0502020204030204" pitchFamily="34" charset="0"/>
                          <a:cs typeface="Calibri" panose="020F0502020204030204" pitchFamily="34" charset="0"/>
                        </a:rPr>
                        <a:t>Instituto del Deporte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Instituto Electoral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207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865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851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839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845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Instituto Local de la Infraestructura Física Educativa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87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Instituto para la Atención de los Adultos Mayores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Instituto para la Atención y Prevención de las Adicciones en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57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Instituto para la Integración al Desarrollo de las Personas con Discapacidad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Instituto para la Seguridad de las Construcciones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Instituto Técnico de Formación Policial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4200959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17 Marcador de número de diapositiva"/>
          <p:cNvSpPr>
            <a:spLocks noGrp="1"/>
          </p:cNvSpPr>
          <p:nvPr>
            <p:ph type="sldNum" sz="quarter" idx="12"/>
          </p:nvPr>
        </p:nvSpPr>
        <p:spPr>
          <a:xfrm>
            <a:off x="8636034" y="6439217"/>
            <a:ext cx="441297" cy="365125"/>
          </a:xfrm>
        </p:spPr>
        <p:txBody>
          <a:bodyPr anchor="b"/>
          <a:lstStyle>
            <a:lvl1pPr>
              <a:defRPr sz="1000" b="1">
                <a:latin typeface="Calibri" pitchFamily="34" charset="0"/>
              </a:defRPr>
            </a:lvl1pPr>
          </a:lstStyle>
          <a:p>
            <a:pPr>
              <a:defRPr/>
            </a:pPr>
            <a:fld id="{BD43386B-512A-4F48-AC60-1F2A615D5642}" type="slidenum">
              <a:rPr lang="es-MX" smtClean="0"/>
              <a:pPr>
                <a:defRPr/>
              </a:pPr>
              <a:t>15</a:t>
            </a:fld>
            <a:endParaRPr lang="es-MX" dirty="0"/>
          </a:p>
        </p:txBody>
      </p:sp>
      <p:sp>
        <p:nvSpPr>
          <p:cNvPr id="6" name="1 CuadroTexto"/>
          <p:cNvSpPr txBox="1"/>
          <p:nvPr/>
        </p:nvSpPr>
        <p:spPr>
          <a:xfrm>
            <a:off x="76169" y="62842"/>
            <a:ext cx="8024223" cy="864000"/>
          </a:xfrm>
          <a:prstGeom prst="rect">
            <a:avLst/>
          </a:prstGeom>
          <a:noFill/>
        </p:spPr>
        <p:txBody>
          <a:bodyPr wrap="square" rtlCol="0" anchor="ctr">
            <a:noAutofit/>
          </a:bodyPr>
          <a:lstStyle/>
          <a:p>
            <a:pPr algn="ctr"/>
            <a:r>
              <a:rPr lang="es-ES" b="1" dirty="0">
                <a:solidFill>
                  <a:schemeClr val="bg1"/>
                </a:solidFill>
                <a:latin typeface="Calibri" pitchFamily="34" charset="0"/>
              </a:rPr>
              <a:t>1.3 Total de solicitudes por </a:t>
            </a:r>
            <a:r>
              <a:rPr lang="es-ES" b="1" dirty="0" smtClean="0">
                <a:solidFill>
                  <a:schemeClr val="bg1"/>
                </a:solidFill>
                <a:latin typeface="Calibri" pitchFamily="34" charset="0"/>
              </a:rPr>
              <a:t>Sujeto Obligado</a:t>
            </a:r>
            <a:endParaRPr lang="es-ES" b="1" dirty="0">
              <a:solidFill>
                <a:schemeClr val="bg1"/>
              </a:solidFill>
              <a:latin typeface="Calibri" pitchFamily="34" charset="0"/>
            </a:endParaRPr>
          </a:p>
          <a:p>
            <a:pPr algn="ctr"/>
            <a:r>
              <a:rPr lang="es-ES" b="1" dirty="0">
                <a:solidFill>
                  <a:schemeClr val="bg1"/>
                </a:solidFill>
                <a:latin typeface="Calibri" pitchFamily="34" charset="0"/>
              </a:rPr>
              <a:t>(solicitudes de información pública y de datos personales)</a:t>
            </a:r>
          </a:p>
          <a:p>
            <a:pPr algn="ctr"/>
            <a:r>
              <a:rPr lang="es-ES" sz="1400" b="1" i="1" dirty="0">
                <a:solidFill>
                  <a:schemeClr val="bg1"/>
                </a:solidFill>
                <a:latin typeface="Calibri" pitchFamily="34" charset="0"/>
              </a:rPr>
              <a:t>2006 </a:t>
            </a:r>
            <a:r>
              <a:rPr lang="es-ES" sz="1400" b="1" i="1" dirty="0" smtClean="0">
                <a:solidFill>
                  <a:schemeClr val="bg1"/>
                </a:solidFill>
                <a:latin typeface="Calibri" pitchFamily="34" charset="0"/>
              </a:rPr>
              <a:t>- 2017</a:t>
            </a:r>
            <a:endParaRPr lang="es-ES" sz="1400" b="1" i="1" dirty="0">
              <a:solidFill>
                <a:schemeClr val="bg1"/>
              </a:solidFill>
              <a:latin typeface="Calibri" pitchFamily="34" charset="0"/>
            </a:endParaRPr>
          </a:p>
        </p:txBody>
      </p:sp>
      <p:graphicFrame>
        <p:nvGraphicFramePr>
          <p:cNvPr id="7" name="4 Tabla"/>
          <p:cNvGraphicFramePr>
            <a:graphicFrameLocks noGrp="1"/>
          </p:cNvGraphicFramePr>
          <p:nvPr>
            <p:extLst>
              <p:ext uri="{D42A27DB-BD31-4B8C-83A1-F6EECF244321}">
                <p14:modId xmlns:p14="http://schemas.microsoft.com/office/powerpoint/2010/main" xmlns="" val="3748219021"/>
              </p:ext>
            </p:extLst>
          </p:nvPr>
        </p:nvGraphicFramePr>
        <p:xfrm>
          <a:off x="66940" y="1068571"/>
          <a:ext cx="9000000" cy="5580000"/>
        </p:xfrm>
        <a:graphic>
          <a:graphicData uri="http://schemas.openxmlformats.org/drawingml/2006/table">
            <a:tbl>
              <a:tblPr>
                <a:tableStyleId>{5C22544A-7EE6-4342-B048-85BDC9FD1C3A}</a:tableStyleId>
              </a:tblPr>
              <a:tblGrid>
                <a:gridCol w="2520000"/>
                <a:gridCol w="540000"/>
                <a:gridCol w="540000"/>
                <a:gridCol w="540000"/>
                <a:gridCol w="540000"/>
                <a:gridCol w="540000"/>
                <a:gridCol w="540000"/>
                <a:gridCol w="540000"/>
                <a:gridCol w="540000"/>
                <a:gridCol w="540000"/>
                <a:gridCol w="540000"/>
                <a:gridCol w="540000"/>
                <a:gridCol w="540000"/>
              </a:tblGrid>
              <a:tr h="324000">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Sujetos Obligados</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36000" marR="1918" marT="0"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2006</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2007</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2008</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2009</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2010</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2011</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2012</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2013</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2014</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2015</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2016</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2t2017</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Jefatura de Gobierno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1,610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2,295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2,244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2,131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Junta de Asistencia Privada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Junta Local de Conciliación y Arbitraje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57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Mecanismo de Protección Integral de Personas Defensoras de Derechos Humanos y Periodistas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57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Mecanismo de Seguimiento y Evaluación del Programa de Derechos Humanos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err="1">
                          <a:solidFill>
                            <a:srgbClr val="000000"/>
                          </a:solidFill>
                          <a:effectLst/>
                          <a:latin typeface="Calibri" panose="020F0502020204030204" pitchFamily="34" charset="0"/>
                          <a:cs typeface="Calibri" panose="020F0502020204030204" pitchFamily="34" charset="0"/>
                        </a:rPr>
                        <a:t>Metrobús</a:t>
                      </a:r>
                      <a:endParaRPr lang="es-ES" sz="1000" b="1" i="0" u="none" strike="noStrike" dirty="0">
                        <a:solidFill>
                          <a:srgbClr val="000000"/>
                        </a:solidFill>
                        <a:effectLst/>
                        <a:latin typeface="Calibri" panose="020F0502020204030204" pitchFamily="34" charset="0"/>
                        <a:cs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236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Oficialía Mayor</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730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2,182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2,349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2,716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2,949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2,688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3,665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Planta de Asfalto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Policía Auxiliar</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1,567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1,336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833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Policía Bancaria e Industrial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288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PROCDMX, S.A. de C.V.</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247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Procuraduría Ambiental y del Ordenamiento Territorial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1,348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503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891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Procuraduría General de Justicia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238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1,695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2,267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2,787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2,946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3,414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3,393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2,343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Procuraduría Social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840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832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565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207660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17 Marcador de número de diapositiva"/>
          <p:cNvSpPr>
            <a:spLocks noGrp="1"/>
          </p:cNvSpPr>
          <p:nvPr>
            <p:ph type="sldNum" sz="quarter" idx="12"/>
          </p:nvPr>
        </p:nvSpPr>
        <p:spPr>
          <a:xfrm>
            <a:off x="8636034" y="6439217"/>
            <a:ext cx="441297" cy="365125"/>
          </a:xfrm>
        </p:spPr>
        <p:txBody>
          <a:bodyPr anchor="b"/>
          <a:lstStyle>
            <a:lvl1pPr>
              <a:defRPr sz="1000" b="1">
                <a:latin typeface="Calibri" pitchFamily="34" charset="0"/>
              </a:defRPr>
            </a:lvl1pPr>
          </a:lstStyle>
          <a:p>
            <a:pPr>
              <a:defRPr/>
            </a:pPr>
            <a:fld id="{BD43386B-512A-4F48-AC60-1F2A615D5642}" type="slidenum">
              <a:rPr lang="es-MX" smtClean="0"/>
              <a:pPr>
                <a:defRPr/>
              </a:pPr>
              <a:t>16</a:t>
            </a:fld>
            <a:endParaRPr lang="es-MX" dirty="0"/>
          </a:p>
        </p:txBody>
      </p:sp>
      <p:sp>
        <p:nvSpPr>
          <p:cNvPr id="6" name="1 CuadroTexto"/>
          <p:cNvSpPr txBox="1"/>
          <p:nvPr/>
        </p:nvSpPr>
        <p:spPr>
          <a:xfrm>
            <a:off x="76169" y="62842"/>
            <a:ext cx="8024223" cy="864000"/>
          </a:xfrm>
          <a:prstGeom prst="rect">
            <a:avLst/>
          </a:prstGeom>
          <a:noFill/>
        </p:spPr>
        <p:txBody>
          <a:bodyPr wrap="square" rtlCol="0" anchor="ctr">
            <a:noAutofit/>
          </a:bodyPr>
          <a:lstStyle/>
          <a:p>
            <a:pPr algn="ctr"/>
            <a:r>
              <a:rPr lang="es-ES" b="1" dirty="0">
                <a:solidFill>
                  <a:schemeClr val="bg1"/>
                </a:solidFill>
                <a:latin typeface="Calibri" pitchFamily="34" charset="0"/>
              </a:rPr>
              <a:t>1.3 Total de solicitudes por </a:t>
            </a:r>
            <a:r>
              <a:rPr lang="es-ES" b="1" dirty="0" smtClean="0">
                <a:solidFill>
                  <a:schemeClr val="bg1"/>
                </a:solidFill>
                <a:latin typeface="Calibri" pitchFamily="34" charset="0"/>
              </a:rPr>
              <a:t>Sujeto Obligado</a:t>
            </a:r>
            <a:endParaRPr lang="es-ES" b="1" dirty="0">
              <a:solidFill>
                <a:schemeClr val="bg1"/>
              </a:solidFill>
              <a:latin typeface="Calibri" pitchFamily="34" charset="0"/>
            </a:endParaRPr>
          </a:p>
          <a:p>
            <a:pPr algn="ctr"/>
            <a:r>
              <a:rPr lang="es-ES" b="1" dirty="0">
                <a:solidFill>
                  <a:schemeClr val="bg1"/>
                </a:solidFill>
                <a:latin typeface="Calibri" pitchFamily="34" charset="0"/>
              </a:rPr>
              <a:t>(solicitudes de información pública y de datos personales)</a:t>
            </a:r>
          </a:p>
          <a:p>
            <a:pPr algn="ctr"/>
            <a:r>
              <a:rPr lang="es-ES" sz="1400" b="1" i="1" dirty="0">
                <a:solidFill>
                  <a:schemeClr val="bg1"/>
                </a:solidFill>
                <a:latin typeface="Calibri" pitchFamily="34" charset="0"/>
              </a:rPr>
              <a:t>2006 </a:t>
            </a:r>
            <a:r>
              <a:rPr lang="es-ES" sz="1400" b="1" i="1" dirty="0" smtClean="0">
                <a:solidFill>
                  <a:schemeClr val="bg1"/>
                </a:solidFill>
                <a:latin typeface="Calibri" pitchFamily="34" charset="0"/>
              </a:rPr>
              <a:t>- 2017</a:t>
            </a:r>
            <a:endParaRPr lang="es-ES" sz="1400" b="1" i="1" dirty="0">
              <a:solidFill>
                <a:schemeClr val="bg1"/>
              </a:solidFill>
              <a:latin typeface="Calibri" pitchFamily="34" charset="0"/>
            </a:endParaRPr>
          </a:p>
        </p:txBody>
      </p:sp>
      <p:graphicFrame>
        <p:nvGraphicFramePr>
          <p:cNvPr id="7" name="4 Tabla"/>
          <p:cNvGraphicFramePr>
            <a:graphicFrameLocks noGrp="1"/>
          </p:cNvGraphicFramePr>
          <p:nvPr>
            <p:extLst>
              <p:ext uri="{D42A27DB-BD31-4B8C-83A1-F6EECF244321}">
                <p14:modId xmlns:p14="http://schemas.microsoft.com/office/powerpoint/2010/main" xmlns="" val="3935176881"/>
              </p:ext>
            </p:extLst>
          </p:nvPr>
        </p:nvGraphicFramePr>
        <p:xfrm>
          <a:off x="66940" y="1068571"/>
          <a:ext cx="9000000" cy="5580000"/>
        </p:xfrm>
        <a:graphic>
          <a:graphicData uri="http://schemas.openxmlformats.org/drawingml/2006/table">
            <a:tbl>
              <a:tblPr>
                <a:tableStyleId>{5C22544A-7EE6-4342-B048-85BDC9FD1C3A}</a:tableStyleId>
              </a:tblPr>
              <a:tblGrid>
                <a:gridCol w="2520000"/>
                <a:gridCol w="540000"/>
                <a:gridCol w="540000"/>
                <a:gridCol w="540000"/>
                <a:gridCol w="540000"/>
                <a:gridCol w="540000"/>
                <a:gridCol w="540000"/>
                <a:gridCol w="540000"/>
                <a:gridCol w="540000"/>
                <a:gridCol w="540000"/>
                <a:gridCol w="540000"/>
                <a:gridCol w="540000"/>
                <a:gridCol w="540000"/>
              </a:tblGrid>
              <a:tr h="324000">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Sujetos Obligados</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36000" marR="1918" marT="0"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2006</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2007</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2008</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2009</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2010</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2011</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2012</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2013</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2014</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2015</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2016</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2t2017</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Proyecto Metro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Secretaría de Ciencia, Tecnología e Innovación</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Secretaría de Cultura</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Secretaría de Desarrollo Económico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Secretaría de Desarrollo Rural y Equidad para las Comunidades</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456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Secretaría de Desarrollo Social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1,479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1,331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862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1,410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1,063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1,010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1,075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727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Secretaría de Desarrollo Urbano y Vivienda</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264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741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1,894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2,268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3,408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3,174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3,697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3,382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3,793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6,135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2,590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Secretaría de Educación</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437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Secretaría de Finanzas</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1,163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2,454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3,053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3,069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1,806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2,467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2,957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2,191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2,598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Secretaría de Gobierno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1,400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2,238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1,375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2,151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1,393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Secretaría de Movilidad</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313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1,614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1,958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2,425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1,891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2,374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2,892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Secretaría de Obras y Servicios</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Secretaría de Protección Civil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579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857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Secretaría de Salud</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2,361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2,298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2,686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3,068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3,594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3,933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4,815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2,265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Secretaría de Seguridad Pública</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368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1,144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2,111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2,215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2,423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2,291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4,091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3,189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4,075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4,596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2,387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Secretaría de Trabajo y Fomento al Empleo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631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338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1647398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17 Marcador de número de diapositiva"/>
          <p:cNvSpPr>
            <a:spLocks noGrp="1"/>
          </p:cNvSpPr>
          <p:nvPr>
            <p:ph type="sldNum" sz="quarter" idx="12"/>
          </p:nvPr>
        </p:nvSpPr>
        <p:spPr>
          <a:xfrm>
            <a:off x="8636034" y="6439217"/>
            <a:ext cx="441297" cy="365125"/>
          </a:xfrm>
        </p:spPr>
        <p:txBody>
          <a:bodyPr anchor="b"/>
          <a:lstStyle>
            <a:lvl1pPr>
              <a:defRPr sz="1000" b="1">
                <a:latin typeface="Calibri" pitchFamily="34" charset="0"/>
              </a:defRPr>
            </a:lvl1pPr>
          </a:lstStyle>
          <a:p>
            <a:pPr>
              <a:defRPr/>
            </a:pPr>
            <a:fld id="{BD43386B-512A-4F48-AC60-1F2A615D5642}" type="slidenum">
              <a:rPr lang="es-MX" smtClean="0"/>
              <a:pPr>
                <a:defRPr/>
              </a:pPr>
              <a:t>17</a:t>
            </a:fld>
            <a:endParaRPr lang="es-MX" dirty="0"/>
          </a:p>
        </p:txBody>
      </p:sp>
      <p:sp>
        <p:nvSpPr>
          <p:cNvPr id="6" name="1 CuadroTexto"/>
          <p:cNvSpPr txBox="1"/>
          <p:nvPr/>
        </p:nvSpPr>
        <p:spPr>
          <a:xfrm>
            <a:off x="76169" y="62842"/>
            <a:ext cx="8024223" cy="864000"/>
          </a:xfrm>
          <a:prstGeom prst="rect">
            <a:avLst/>
          </a:prstGeom>
          <a:noFill/>
        </p:spPr>
        <p:txBody>
          <a:bodyPr wrap="square" rtlCol="0" anchor="ctr">
            <a:noAutofit/>
          </a:bodyPr>
          <a:lstStyle/>
          <a:p>
            <a:pPr algn="ctr"/>
            <a:r>
              <a:rPr lang="es-ES" b="1" dirty="0">
                <a:solidFill>
                  <a:schemeClr val="bg1"/>
                </a:solidFill>
                <a:latin typeface="Calibri" pitchFamily="34" charset="0"/>
              </a:rPr>
              <a:t>1.3 Total de solicitudes por </a:t>
            </a:r>
            <a:r>
              <a:rPr lang="es-ES" b="1" dirty="0" smtClean="0">
                <a:solidFill>
                  <a:schemeClr val="bg1"/>
                </a:solidFill>
                <a:latin typeface="Calibri" pitchFamily="34" charset="0"/>
              </a:rPr>
              <a:t>Sujeto Obligado</a:t>
            </a:r>
            <a:endParaRPr lang="es-ES" b="1" dirty="0">
              <a:solidFill>
                <a:schemeClr val="bg1"/>
              </a:solidFill>
              <a:latin typeface="Calibri" pitchFamily="34" charset="0"/>
            </a:endParaRPr>
          </a:p>
          <a:p>
            <a:pPr algn="ctr"/>
            <a:r>
              <a:rPr lang="es-ES" b="1" dirty="0">
                <a:solidFill>
                  <a:schemeClr val="bg1"/>
                </a:solidFill>
                <a:latin typeface="Calibri" pitchFamily="34" charset="0"/>
              </a:rPr>
              <a:t>(solicitudes de información pública y de datos personales)</a:t>
            </a:r>
          </a:p>
          <a:p>
            <a:pPr algn="ctr"/>
            <a:r>
              <a:rPr lang="es-ES" sz="1400" b="1" i="1" dirty="0">
                <a:solidFill>
                  <a:schemeClr val="bg1"/>
                </a:solidFill>
                <a:latin typeface="Calibri" pitchFamily="34" charset="0"/>
              </a:rPr>
              <a:t>2006 </a:t>
            </a:r>
            <a:r>
              <a:rPr lang="es-ES" sz="1400" b="1" i="1" dirty="0" smtClean="0">
                <a:solidFill>
                  <a:schemeClr val="bg1"/>
                </a:solidFill>
                <a:latin typeface="Calibri" pitchFamily="34" charset="0"/>
              </a:rPr>
              <a:t>- 2017</a:t>
            </a:r>
            <a:endParaRPr lang="es-ES" sz="1400" b="1" i="1" dirty="0">
              <a:solidFill>
                <a:schemeClr val="bg1"/>
              </a:solidFill>
              <a:latin typeface="Calibri" pitchFamily="34" charset="0"/>
            </a:endParaRPr>
          </a:p>
        </p:txBody>
      </p:sp>
      <p:graphicFrame>
        <p:nvGraphicFramePr>
          <p:cNvPr id="7" name="4 Tabla"/>
          <p:cNvGraphicFramePr>
            <a:graphicFrameLocks noGrp="1"/>
          </p:cNvGraphicFramePr>
          <p:nvPr>
            <p:extLst>
              <p:ext uri="{D42A27DB-BD31-4B8C-83A1-F6EECF244321}">
                <p14:modId xmlns:p14="http://schemas.microsoft.com/office/powerpoint/2010/main" xmlns="" val="2268268236"/>
              </p:ext>
            </p:extLst>
          </p:nvPr>
        </p:nvGraphicFramePr>
        <p:xfrm>
          <a:off x="66940" y="1068571"/>
          <a:ext cx="9000000" cy="5544000"/>
        </p:xfrm>
        <a:graphic>
          <a:graphicData uri="http://schemas.openxmlformats.org/drawingml/2006/table">
            <a:tbl>
              <a:tblPr>
                <a:tableStyleId>{5C22544A-7EE6-4342-B048-85BDC9FD1C3A}</a:tableStyleId>
              </a:tblPr>
              <a:tblGrid>
                <a:gridCol w="2520000"/>
                <a:gridCol w="540000"/>
                <a:gridCol w="540000"/>
                <a:gridCol w="540000"/>
                <a:gridCol w="540000"/>
                <a:gridCol w="540000"/>
                <a:gridCol w="540000"/>
                <a:gridCol w="540000"/>
                <a:gridCol w="540000"/>
                <a:gridCol w="540000"/>
                <a:gridCol w="540000"/>
                <a:gridCol w="540000"/>
                <a:gridCol w="540000"/>
              </a:tblGrid>
              <a:tr h="324000">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Sujetos Obligados</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36000" marR="1918" marT="0"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2006</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2007</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2008</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2009</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2010</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2011</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2012</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2013</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2014</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2015</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2016</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2t2017</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Secretaría de Turismo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234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Secretaría del Medio Ambiente</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1,647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1,135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1,745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1,361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1,963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1,844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2,766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Servicio de Transportes Eléctricos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259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326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Servicio Público de Localización Telefónica</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Servicios de Salud Pública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3,472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6,045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1,272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Servicios Metropolitanos, S.A. de C.V.</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438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Sistema de Aguas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862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842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820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1,122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1,104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1,300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805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Sistema de Movilidad 1</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211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Sistema de Radio y Televisión Digital del Gobierno del Distrito Federal (Capital 21)</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Sistema de Transporte Colectivo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812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890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1,126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1,336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1,162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Sistema para el Desarrollo Integral de la Familia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552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Tribunal de lo Contencioso Administrativo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Tribunal Electoral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Tribunal Superior de Justicia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443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1,692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2,151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1,869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1,661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Universidad Autónoma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394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3076408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17 Marcador de número de diapositiva"/>
          <p:cNvSpPr>
            <a:spLocks noGrp="1"/>
          </p:cNvSpPr>
          <p:nvPr>
            <p:ph type="sldNum" sz="quarter" idx="12"/>
          </p:nvPr>
        </p:nvSpPr>
        <p:spPr>
          <a:xfrm>
            <a:off x="8636034" y="6439217"/>
            <a:ext cx="441297" cy="365125"/>
          </a:xfrm>
        </p:spPr>
        <p:txBody>
          <a:bodyPr anchor="b"/>
          <a:lstStyle>
            <a:lvl1pPr>
              <a:defRPr sz="1000" b="1">
                <a:latin typeface="Calibri" pitchFamily="34" charset="0"/>
              </a:defRPr>
            </a:lvl1pPr>
          </a:lstStyle>
          <a:p>
            <a:pPr>
              <a:defRPr/>
            </a:pPr>
            <a:fld id="{BD43386B-512A-4F48-AC60-1F2A615D5642}" type="slidenum">
              <a:rPr lang="es-MX" smtClean="0"/>
              <a:pPr>
                <a:defRPr/>
              </a:pPr>
              <a:t>18</a:t>
            </a:fld>
            <a:endParaRPr lang="es-MX" dirty="0"/>
          </a:p>
        </p:txBody>
      </p:sp>
      <p:sp>
        <p:nvSpPr>
          <p:cNvPr id="6" name="1 CuadroTexto"/>
          <p:cNvSpPr txBox="1"/>
          <p:nvPr/>
        </p:nvSpPr>
        <p:spPr>
          <a:xfrm>
            <a:off x="76169" y="62842"/>
            <a:ext cx="8024223" cy="864000"/>
          </a:xfrm>
          <a:prstGeom prst="rect">
            <a:avLst/>
          </a:prstGeom>
          <a:noFill/>
        </p:spPr>
        <p:txBody>
          <a:bodyPr wrap="square" rtlCol="0" anchor="ctr">
            <a:noAutofit/>
          </a:bodyPr>
          <a:lstStyle/>
          <a:p>
            <a:pPr algn="ctr"/>
            <a:r>
              <a:rPr lang="es-ES" b="1" dirty="0">
                <a:solidFill>
                  <a:schemeClr val="bg1"/>
                </a:solidFill>
                <a:latin typeface="Calibri" pitchFamily="34" charset="0"/>
              </a:rPr>
              <a:t>1.3 Total de solicitudes por </a:t>
            </a:r>
            <a:r>
              <a:rPr lang="es-ES" b="1" dirty="0" smtClean="0">
                <a:solidFill>
                  <a:schemeClr val="bg1"/>
                </a:solidFill>
                <a:latin typeface="Calibri" pitchFamily="34" charset="0"/>
              </a:rPr>
              <a:t>Sujeto Obligado</a:t>
            </a:r>
            <a:endParaRPr lang="es-ES" b="1" dirty="0">
              <a:solidFill>
                <a:schemeClr val="bg1"/>
              </a:solidFill>
              <a:latin typeface="Calibri" pitchFamily="34" charset="0"/>
            </a:endParaRPr>
          </a:p>
          <a:p>
            <a:pPr algn="ctr"/>
            <a:r>
              <a:rPr lang="es-ES" b="1" dirty="0">
                <a:solidFill>
                  <a:schemeClr val="bg1"/>
                </a:solidFill>
                <a:latin typeface="Calibri" pitchFamily="34" charset="0"/>
              </a:rPr>
              <a:t>(solicitudes de información pública y de datos personales)</a:t>
            </a:r>
          </a:p>
          <a:p>
            <a:pPr algn="ctr"/>
            <a:r>
              <a:rPr lang="es-ES" sz="1400" b="1" i="1" dirty="0">
                <a:solidFill>
                  <a:schemeClr val="bg1"/>
                </a:solidFill>
                <a:latin typeface="Calibri" pitchFamily="34" charset="0"/>
              </a:rPr>
              <a:t>2006 </a:t>
            </a:r>
            <a:r>
              <a:rPr lang="es-ES" sz="1400" b="1" i="1" dirty="0" smtClean="0">
                <a:solidFill>
                  <a:schemeClr val="bg1"/>
                </a:solidFill>
                <a:latin typeface="Calibri" pitchFamily="34" charset="0"/>
              </a:rPr>
              <a:t>- 2017</a:t>
            </a:r>
            <a:endParaRPr lang="es-ES" sz="1400" b="1" i="1" dirty="0">
              <a:solidFill>
                <a:schemeClr val="bg1"/>
              </a:solidFill>
              <a:latin typeface="Calibri" pitchFamily="34" charset="0"/>
            </a:endParaRPr>
          </a:p>
        </p:txBody>
      </p:sp>
      <p:graphicFrame>
        <p:nvGraphicFramePr>
          <p:cNvPr id="7" name="4 Tabla"/>
          <p:cNvGraphicFramePr>
            <a:graphicFrameLocks noGrp="1"/>
          </p:cNvGraphicFramePr>
          <p:nvPr>
            <p:extLst>
              <p:ext uri="{D42A27DB-BD31-4B8C-83A1-F6EECF244321}">
                <p14:modId xmlns:p14="http://schemas.microsoft.com/office/powerpoint/2010/main" xmlns="" val="3305383290"/>
              </p:ext>
            </p:extLst>
          </p:nvPr>
        </p:nvGraphicFramePr>
        <p:xfrm>
          <a:off x="66940" y="1068571"/>
          <a:ext cx="9000000" cy="4824000"/>
        </p:xfrm>
        <a:graphic>
          <a:graphicData uri="http://schemas.openxmlformats.org/drawingml/2006/table">
            <a:tbl>
              <a:tblPr>
                <a:tableStyleId>{5C22544A-7EE6-4342-B048-85BDC9FD1C3A}</a:tableStyleId>
              </a:tblPr>
              <a:tblGrid>
                <a:gridCol w="2520000"/>
                <a:gridCol w="540000"/>
                <a:gridCol w="540000"/>
                <a:gridCol w="540000"/>
                <a:gridCol w="540000"/>
                <a:gridCol w="540000"/>
                <a:gridCol w="540000"/>
                <a:gridCol w="540000"/>
                <a:gridCol w="540000"/>
                <a:gridCol w="540000"/>
                <a:gridCol w="540000"/>
                <a:gridCol w="540000"/>
                <a:gridCol w="540000"/>
              </a:tblGrid>
              <a:tr h="324000">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Sujetos Obligados</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36000" marR="1918" marT="0"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2006</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2007</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2008</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2009</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2010</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2011</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2012</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2013</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2014</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2015</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2016</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2t2017</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Encuentro Social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MORENA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Movimiento Ciudadano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1,107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Nueva Alianza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Partido Acción Nacional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Partido de la Revolución Democrática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Partido del Trabajo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Partido Humanista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Partido Revolucionario Institucional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Partido Socialdemócrata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281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Partido Verde Ecologista de México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419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b"/>
                      <a:r>
                        <a:rPr lang="es-ES" sz="1100" b="1" i="0" u="none" strike="noStrike" dirty="0" smtClean="0">
                          <a:solidFill>
                            <a:schemeClr val="bg1"/>
                          </a:solidFill>
                          <a:effectLst/>
                          <a:latin typeface="+mn-lt"/>
                        </a:rPr>
                        <a:t> Total</a:t>
                      </a:r>
                    </a:p>
                  </a:txBody>
                  <a:tcPr marL="36000" marR="9525" marT="9525" marB="0" anchor="ctr">
                    <a:lnL w="9525" cap="flat" cmpd="sng" algn="ctr">
                      <a:solidFill>
                        <a:srgbClr val="009999"/>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a:solidFill>
                            <a:schemeClr val="bg1"/>
                          </a:solidFill>
                          <a:effectLst/>
                          <a:latin typeface="+mn-lt"/>
                        </a:rPr>
                        <a:t>6,621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a:solidFill>
                            <a:schemeClr val="bg1"/>
                          </a:solidFill>
                          <a:effectLst/>
                          <a:latin typeface="+mn-lt"/>
                        </a:rPr>
                        <a:t>19,044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a:solidFill>
                            <a:schemeClr val="bg1"/>
                          </a:solidFill>
                          <a:effectLst/>
                          <a:latin typeface="+mn-lt"/>
                        </a:rPr>
                        <a:t>41,164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a:solidFill>
                            <a:schemeClr val="bg1"/>
                          </a:solidFill>
                          <a:effectLst/>
                          <a:latin typeface="+mn-lt"/>
                        </a:rPr>
                        <a:t>96,233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a:solidFill>
                            <a:schemeClr val="bg1"/>
                          </a:solidFill>
                          <a:effectLst/>
                          <a:latin typeface="+mn-lt"/>
                        </a:rPr>
                        <a:t>89,571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a:solidFill>
                            <a:schemeClr val="bg1"/>
                          </a:solidFill>
                          <a:effectLst/>
                          <a:latin typeface="+mn-lt"/>
                        </a:rPr>
                        <a:t>94,048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a:solidFill>
                            <a:schemeClr val="bg1"/>
                          </a:solidFill>
                          <a:effectLst/>
                          <a:latin typeface="+mn-lt"/>
                        </a:rPr>
                        <a:t>91,576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a:solidFill>
                            <a:schemeClr val="bg1"/>
                          </a:solidFill>
                          <a:effectLst/>
                          <a:latin typeface="+mn-lt"/>
                        </a:rPr>
                        <a:t>103,470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a:solidFill>
                            <a:schemeClr val="bg1"/>
                          </a:solidFill>
                          <a:effectLst/>
                          <a:latin typeface="+mn-lt"/>
                        </a:rPr>
                        <a:t>111,964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a:solidFill>
                            <a:schemeClr val="bg1"/>
                          </a:solidFill>
                          <a:effectLst/>
                          <a:latin typeface="+mn-lt"/>
                        </a:rPr>
                        <a:t>106,525</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chemeClr val="bg1"/>
                          </a:solidFill>
                          <a:effectLst/>
                          <a:latin typeface="+mn-lt"/>
                        </a:rPr>
                        <a:t>127,020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marL="0" algn="ctr" defTabSz="914400" rtl="0" eaLnBrk="1" fontAlgn="ctr" latinLnBrk="0" hangingPunct="1"/>
                      <a:r>
                        <a:rPr lang="es-ES" sz="1100" b="1" i="0" u="none" strike="noStrike" kern="1200" dirty="0" smtClean="0">
                          <a:solidFill>
                            <a:schemeClr val="bg1"/>
                          </a:solidFill>
                          <a:effectLst/>
                          <a:latin typeface="+mn-lt"/>
                          <a:ea typeface="+mn-ea"/>
                          <a:cs typeface="+mn-cs"/>
                        </a:rPr>
                        <a:t>76,289</a:t>
                      </a:r>
                    </a:p>
                  </a:txBody>
                  <a:tcPr marL="36000" marR="9525" marT="9525" marB="0" anchor="ctr">
                    <a:lnL w="6350"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72000">
                <a:tc>
                  <a:txBody>
                    <a:bodyPr/>
                    <a:lstStyle/>
                    <a:p>
                      <a:pPr algn="l" fontAlgn="b"/>
                      <a:endParaRPr lang="es-ES" sz="300" b="1" i="0" u="none" strike="noStrike" dirty="0">
                        <a:solidFill>
                          <a:srgbClr val="000000"/>
                        </a:solidFill>
                        <a:effectLst/>
                        <a:latin typeface="+mn-lt"/>
                      </a:endParaRPr>
                    </a:p>
                  </a:txBody>
                  <a:tcPr marL="360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ES" sz="300" b="1" i="0" u="none" strike="noStrike" dirty="0">
                        <a:solidFill>
                          <a:srgbClr val="000000"/>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ES" sz="300" b="1" i="0" u="none" strike="noStrike" dirty="0">
                        <a:solidFill>
                          <a:srgbClr val="000000"/>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ES" sz="300" b="1" i="0" u="none" strike="noStrike" dirty="0">
                        <a:solidFill>
                          <a:srgbClr val="000000"/>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ES" sz="300" b="1" i="0" u="none" strike="noStrike" dirty="0">
                        <a:solidFill>
                          <a:srgbClr val="000000"/>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ES" sz="300" b="1" i="0" u="none" strike="noStrike" dirty="0">
                        <a:solidFill>
                          <a:srgbClr val="000000"/>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ES" sz="300" b="1" i="0" u="none" strike="noStrike" dirty="0">
                        <a:solidFill>
                          <a:srgbClr val="000000"/>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ES" sz="300" b="1" i="0" u="none" strike="noStrike" dirty="0">
                        <a:solidFill>
                          <a:srgbClr val="000000"/>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ES" sz="300" b="1" i="0" u="none" strike="noStrike" dirty="0">
                        <a:solidFill>
                          <a:srgbClr val="000000"/>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ES" sz="300" b="1" i="0" u="none" strike="noStrike" dirty="0">
                        <a:solidFill>
                          <a:srgbClr val="000000"/>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ES" sz="300" b="1" i="0" u="none" strike="noStrike" dirty="0">
                        <a:solidFill>
                          <a:srgbClr val="000000"/>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ES" sz="300" b="1" i="0" u="none" strike="noStrike" dirty="0">
                        <a:solidFill>
                          <a:srgbClr val="000000"/>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ES" sz="300" b="1" i="0" u="none" strike="noStrike" dirty="0">
                        <a:solidFill>
                          <a:srgbClr val="000000"/>
                        </a:solidFill>
                        <a:effectLst/>
                        <a:latin typeface="+mn-lt"/>
                      </a:endParaRPr>
                    </a:p>
                  </a:txBody>
                  <a:tcPr marL="360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b"/>
                      <a:r>
                        <a:rPr lang="es-ES" sz="1100" b="1" i="0" u="none" strike="noStrike" dirty="0" smtClean="0">
                          <a:solidFill>
                            <a:schemeClr val="bg1"/>
                          </a:solidFill>
                          <a:effectLst/>
                          <a:latin typeface="Calibri" panose="020F0502020204030204" pitchFamily="34" charset="0"/>
                        </a:rPr>
                        <a:t> Total </a:t>
                      </a:r>
                      <a:r>
                        <a:rPr lang="es-ES" sz="1100" b="1" i="0" u="none" strike="noStrike" baseline="0" dirty="0" smtClean="0">
                          <a:solidFill>
                            <a:schemeClr val="bg1"/>
                          </a:solidFill>
                          <a:effectLst/>
                          <a:latin typeface="Calibri" panose="020F0502020204030204" pitchFamily="34" charset="0"/>
                        </a:rPr>
                        <a:t> Sujetos O</a:t>
                      </a:r>
                      <a:r>
                        <a:rPr lang="es-ES" sz="1100" b="1" i="0" u="none" strike="noStrike" dirty="0" smtClean="0">
                          <a:solidFill>
                            <a:schemeClr val="bg1"/>
                          </a:solidFill>
                          <a:effectLst/>
                          <a:latin typeface="Calibri" panose="020F0502020204030204" pitchFamily="34" charset="0"/>
                        </a:rPr>
                        <a:t>bligados por año</a:t>
                      </a:r>
                    </a:p>
                  </a:txBody>
                  <a:tcPr marL="36000" marR="9525" marT="9525" marB="0" anchor="ctr">
                    <a:lnL w="9525" cap="flat" cmpd="sng" algn="ctr">
                      <a:solidFill>
                        <a:srgbClr val="009999"/>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a:solidFill>
                            <a:schemeClr val="bg1"/>
                          </a:solidFill>
                          <a:effectLst/>
                          <a:latin typeface="Calibri" panose="020F0502020204030204" pitchFamily="34" charset="0"/>
                        </a:rPr>
                        <a:t>69</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a:solidFill>
                            <a:schemeClr val="bg1"/>
                          </a:solidFill>
                          <a:effectLst/>
                          <a:latin typeface="Calibri" panose="020F0502020204030204" pitchFamily="34" charset="0"/>
                        </a:rPr>
                        <a:t>86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a:solidFill>
                            <a:schemeClr val="bg1"/>
                          </a:solidFill>
                          <a:effectLst/>
                          <a:latin typeface="Calibri" panose="020F0502020204030204" pitchFamily="34" charset="0"/>
                        </a:rPr>
                        <a:t>100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a:solidFill>
                            <a:schemeClr val="bg1"/>
                          </a:solidFill>
                          <a:effectLst/>
                          <a:latin typeface="Calibri" panose="020F0502020204030204" pitchFamily="34" charset="0"/>
                        </a:rPr>
                        <a:t>108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a:solidFill>
                            <a:schemeClr val="bg1"/>
                          </a:solidFill>
                          <a:effectLst/>
                          <a:latin typeface="Calibri" panose="020F0502020204030204" pitchFamily="34" charset="0"/>
                        </a:rPr>
                        <a:t>111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a:solidFill>
                            <a:schemeClr val="bg1"/>
                          </a:solidFill>
                          <a:effectLst/>
                          <a:latin typeface="Calibri" panose="020F0502020204030204" pitchFamily="34" charset="0"/>
                        </a:rPr>
                        <a:t>119</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a:solidFill>
                            <a:schemeClr val="bg1"/>
                          </a:solidFill>
                          <a:effectLst/>
                          <a:latin typeface="Calibri" panose="020F0502020204030204" pitchFamily="34" charset="0"/>
                        </a:rPr>
                        <a:t>119</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a:solidFill>
                            <a:schemeClr val="bg1"/>
                          </a:solidFill>
                          <a:effectLst/>
                          <a:latin typeface="Calibri" panose="020F0502020204030204" pitchFamily="34" charset="0"/>
                        </a:rPr>
                        <a:t>122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a:solidFill>
                            <a:schemeClr val="bg1"/>
                          </a:solidFill>
                          <a:effectLst/>
                          <a:latin typeface="Calibri" panose="020F0502020204030204" pitchFamily="34" charset="0"/>
                        </a:rPr>
                        <a:t>123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a:solidFill>
                            <a:schemeClr val="bg1"/>
                          </a:solidFill>
                          <a:effectLst/>
                          <a:latin typeface="Calibri" panose="020F0502020204030204" pitchFamily="34" charset="0"/>
                        </a:rPr>
                        <a:t>124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chemeClr val="bg1"/>
                          </a:solidFill>
                          <a:effectLst/>
                          <a:latin typeface="Calibri" panose="020F0502020204030204" pitchFamily="34" charset="0"/>
                        </a:rPr>
                        <a:t>125</a:t>
                      </a:r>
                      <a:endParaRPr lang="es-ES" sz="11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b"/>
                      <a:r>
                        <a:rPr lang="es-MX" sz="1100" b="1" i="0" u="none" strike="noStrike" dirty="0" smtClean="0">
                          <a:solidFill>
                            <a:schemeClr val="bg1"/>
                          </a:solidFill>
                          <a:effectLst/>
                          <a:latin typeface="Calibri" panose="020F0502020204030204" pitchFamily="34" charset="0"/>
                        </a:rPr>
                        <a:t>125</a:t>
                      </a:r>
                      <a:endParaRPr lang="es-ES" sz="1100" b="1" i="0" u="none" strike="noStrike" dirty="0" smtClean="0">
                        <a:solidFill>
                          <a:schemeClr val="bg1"/>
                        </a:solidFill>
                        <a:effectLst/>
                        <a:latin typeface="Calibri" panose="020F0502020204030204" pitchFamily="34" charset="0"/>
                      </a:endParaRPr>
                    </a:p>
                  </a:txBody>
                  <a:tcPr marL="36000" marR="9525" marT="9525" marB="0" anchor="ctr">
                    <a:lnL w="6350"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bl>
          </a:graphicData>
        </a:graphic>
      </p:graphicFrame>
    </p:spTree>
    <p:extLst>
      <p:ext uri="{BB962C8B-B14F-4D97-AF65-F5344CB8AC3E}">
        <p14:creationId xmlns:p14="http://schemas.microsoft.com/office/powerpoint/2010/main" xmlns="" val="573721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17 Marcador de número de diapositiva"/>
          <p:cNvSpPr>
            <a:spLocks noGrp="1"/>
          </p:cNvSpPr>
          <p:nvPr>
            <p:ph type="sldNum" sz="quarter" idx="12"/>
          </p:nvPr>
        </p:nvSpPr>
        <p:spPr>
          <a:xfrm>
            <a:off x="8636034" y="6439217"/>
            <a:ext cx="441297" cy="365125"/>
          </a:xfrm>
        </p:spPr>
        <p:txBody>
          <a:bodyPr anchor="b"/>
          <a:lstStyle>
            <a:lvl1pPr>
              <a:defRPr sz="1000" b="1">
                <a:latin typeface="Calibri" pitchFamily="34" charset="0"/>
              </a:defRPr>
            </a:lvl1pPr>
          </a:lstStyle>
          <a:p>
            <a:pPr>
              <a:defRPr/>
            </a:pPr>
            <a:fld id="{BD43386B-512A-4F48-AC60-1F2A615D5642}" type="slidenum">
              <a:rPr lang="es-MX" smtClean="0"/>
              <a:pPr>
                <a:defRPr/>
              </a:pPr>
              <a:t>19</a:t>
            </a:fld>
            <a:endParaRPr lang="es-MX" dirty="0"/>
          </a:p>
        </p:txBody>
      </p:sp>
      <p:sp>
        <p:nvSpPr>
          <p:cNvPr id="6" name="1 CuadroTexto"/>
          <p:cNvSpPr txBox="1"/>
          <p:nvPr/>
        </p:nvSpPr>
        <p:spPr>
          <a:xfrm>
            <a:off x="76169" y="62842"/>
            <a:ext cx="8024223" cy="864000"/>
          </a:xfrm>
          <a:prstGeom prst="rect">
            <a:avLst/>
          </a:prstGeom>
          <a:noFill/>
        </p:spPr>
        <p:txBody>
          <a:bodyPr wrap="square" rtlCol="0" anchor="ctr">
            <a:noAutofit/>
          </a:bodyPr>
          <a:lstStyle/>
          <a:p>
            <a:pPr algn="ctr"/>
            <a:r>
              <a:rPr lang="es-ES" b="1" dirty="0">
                <a:solidFill>
                  <a:schemeClr val="bg1"/>
                </a:solidFill>
                <a:latin typeface="Calibri" pitchFamily="34" charset="0"/>
              </a:rPr>
              <a:t>1.4 Total de solicitudes por Órgano de G</a:t>
            </a:r>
            <a:r>
              <a:rPr lang="es-ES" b="1" dirty="0" smtClean="0">
                <a:solidFill>
                  <a:schemeClr val="bg1"/>
                </a:solidFill>
                <a:latin typeface="Calibri" pitchFamily="34" charset="0"/>
              </a:rPr>
              <a:t>obierno</a:t>
            </a:r>
            <a:endParaRPr lang="es-ES" b="1" dirty="0">
              <a:solidFill>
                <a:schemeClr val="bg1"/>
              </a:solidFill>
              <a:latin typeface="Calibri" pitchFamily="34" charset="0"/>
            </a:endParaRPr>
          </a:p>
          <a:p>
            <a:pPr algn="ctr"/>
            <a:r>
              <a:rPr lang="es-ES" b="1" dirty="0">
                <a:solidFill>
                  <a:schemeClr val="bg1"/>
                </a:solidFill>
                <a:latin typeface="Calibri" pitchFamily="34" charset="0"/>
              </a:rPr>
              <a:t>(solicitudes de información pública y de datos personales)</a:t>
            </a:r>
          </a:p>
          <a:p>
            <a:pPr algn="ctr"/>
            <a:r>
              <a:rPr lang="es-ES" sz="1400" b="1" i="1" dirty="0">
                <a:solidFill>
                  <a:schemeClr val="bg1"/>
                </a:solidFill>
                <a:latin typeface="Calibri" pitchFamily="34" charset="0"/>
              </a:rPr>
              <a:t>2006 </a:t>
            </a:r>
            <a:r>
              <a:rPr lang="es-ES" sz="1400" b="1" i="1" dirty="0" smtClean="0">
                <a:solidFill>
                  <a:schemeClr val="bg1"/>
                </a:solidFill>
                <a:latin typeface="Calibri" pitchFamily="34" charset="0"/>
              </a:rPr>
              <a:t>- 2017</a:t>
            </a:r>
            <a:endParaRPr lang="es-ES" sz="1400" b="1" i="1" dirty="0">
              <a:solidFill>
                <a:schemeClr val="bg1"/>
              </a:solidFill>
              <a:latin typeface="Calibri" pitchFamily="34" charset="0"/>
            </a:endParaRPr>
          </a:p>
        </p:txBody>
      </p:sp>
      <p:graphicFrame>
        <p:nvGraphicFramePr>
          <p:cNvPr id="5" name="5 Tabla"/>
          <p:cNvGraphicFramePr>
            <a:graphicFrameLocks noGrp="1"/>
          </p:cNvGraphicFramePr>
          <p:nvPr>
            <p:extLst>
              <p:ext uri="{D42A27DB-BD31-4B8C-83A1-F6EECF244321}">
                <p14:modId xmlns:p14="http://schemas.microsoft.com/office/powerpoint/2010/main" xmlns="" val="1119534052"/>
              </p:ext>
            </p:extLst>
          </p:nvPr>
        </p:nvGraphicFramePr>
        <p:xfrm>
          <a:off x="187519" y="1257874"/>
          <a:ext cx="8760800" cy="4860000"/>
        </p:xfrm>
        <a:graphic>
          <a:graphicData uri="http://schemas.openxmlformats.org/drawingml/2006/table">
            <a:tbl>
              <a:tblPr/>
              <a:tblGrid>
                <a:gridCol w="336800"/>
                <a:gridCol w="1080000"/>
                <a:gridCol w="612000"/>
                <a:gridCol w="612000"/>
                <a:gridCol w="612000"/>
                <a:gridCol w="612000"/>
                <a:gridCol w="612000"/>
                <a:gridCol w="612000"/>
                <a:gridCol w="612000"/>
                <a:gridCol w="612000"/>
                <a:gridCol w="612000"/>
                <a:gridCol w="612000"/>
                <a:gridCol w="612000"/>
                <a:gridCol w="612000"/>
              </a:tblGrid>
              <a:tr h="540000">
                <a:tc gridSpan="2">
                  <a:txBody>
                    <a:bodyPr/>
                    <a:lstStyle/>
                    <a:p>
                      <a:pPr algn="ctr" fontAlgn="ctr"/>
                      <a:r>
                        <a:rPr lang="es-ES" sz="1100" b="1" i="0" u="none" strike="noStrike" dirty="0">
                          <a:solidFill>
                            <a:srgbClr val="FFFFFF"/>
                          </a:solidFill>
                          <a:latin typeface="Calibri" pitchFamily="34" charset="0"/>
                        </a:rPr>
                        <a:t>Órgano </a:t>
                      </a:r>
                      <a:r>
                        <a:rPr lang="es-ES" sz="1100" b="1" i="0" u="none" strike="noStrike" dirty="0" smtClean="0">
                          <a:solidFill>
                            <a:srgbClr val="FFFFFF"/>
                          </a:solidFill>
                          <a:latin typeface="Calibri" pitchFamily="34" charset="0"/>
                        </a:rPr>
                        <a:t>de</a:t>
                      </a:r>
                    </a:p>
                    <a:p>
                      <a:pPr algn="ctr" fontAlgn="ctr"/>
                      <a:r>
                        <a:rPr lang="es-ES" sz="1100" b="1" i="0" u="none" strike="noStrike" dirty="0" smtClean="0">
                          <a:solidFill>
                            <a:srgbClr val="FFFFFF"/>
                          </a:solidFill>
                          <a:latin typeface="Calibri" pitchFamily="34" charset="0"/>
                        </a:rPr>
                        <a:t>Gobierno </a:t>
                      </a:r>
                      <a:endParaRPr lang="es-ES" sz="1100" b="1" i="0" u="none" strike="noStrike" dirty="0">
                        <a:solidFill>
                          <a:srgbClr val="FFFFFF"/>
                        </a:solidFill>
                        <a:latin typeface="Calibri" pitchFamily="34" charset="0"/>
                      </a:endParaRP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ES"/>
                    </a:p>
                  </a:txBody>
                  <a:tcPr/>
                </a:tc>
                <a:tc>
                  <a:txBody>
                    <a:bodyPr/>
                    <a:lstStyle/>
                    <a:p>
                      <a:pPr algn="ctr" fontAlgn="ctr"/>
                      <a:r>
                        <a:rPr lang="es-ES" sz="1100" b="1" i="0" u="none" strike="noStrike" dirty="0" smtClean="0">
                          <a:solidFill>
                            <a:srgbClr val="FFFFFF"/>
                          </a:solidFill>
                          <a:latin typeface="Calibri" pitchFamily="34" charset="0"/>
                        </a:rPr>
                        <a:t>2006</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2007</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2008</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2009</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2010</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2011</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2012</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2013</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2014</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2015</a:t>
                      </a: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2016</a:t>
                      </a: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2t2017</a:t>
                      </a: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r>
              <a:tr h="360000">
                <a:tc gridSpan="2">
                  <a:txBody>
                    <a:bodyPr/>
                    <a:lstStyle/>
                    <a:p>
                      <a:pPr algn="l" fontAlgn="ctr"/>
                      <a:r>
                        <a:rPr lang="es-ES" sz="1100" b="1" i="0" u="none" strike="noStrike" dirty="0" smtClean="0">
                          <a:solidFill>
                            <a:srgbClr val="000000"/>
                          </a:solidFill>
                          <a:latin typeface="Calibri" pitchFamily="34" charset="0"/>
                        </a:rPr>
                        <a:t> Ejecutivo </a:t>
                      </a:r>
                      <a:endParaRPr lang="es-ES" sz="1100" b="1" i="0" u="none" strike="noStrike" dirty="0">
                        <a:solidFill>
                          <a:srgbClr val="000000"/>
                        </a:solidFill>
                        <a:latin typeface="Calibri" pitchFamily="34" charset="0"/>
                      </a:endParaRP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ES"/>
                    </a:p>
                  </a:txBody>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5,059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15,601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34,116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80,521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74,321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79,604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77,458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89,891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99,142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95,438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114,123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68,013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540000">
                <a:tc>
                  <a:txBody>
                    <a:bodyPr/>
                    <a:lstStyle/>
                    <a:p>
                      <a:pPr algn="l" fontAlgn="ctr"/>
                      <a:r>
                        <a:rPr lang="es-ES" sz="1100" b="1" i="0" u="none" strike="noStrike" dirty="0">
                          <a:solidFill>
                            <a:srgbClr val="000000"/>
                          </a:solidFill>
                          <a:latin typeface="Calibri" pitchFamily="34" charset="0"/>
                        </a:rPr>
                        <a:t>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marL="0" indent="0" algn="l" fontAlgn="ctr">
                        <a:tabLst/>
                      </a:pPr>
                      <a:r>
                        <a:rPr lang="es-ES" sz="1100" b="1" i="1" u="none" strike="noStrike" dirty="0" smtClean="0">
                          <a:solidFill>
                            <a:srgbClr val="000000"/>
                          </a:solidFill>
                          <a:latin typeface="Calibri" pitchFamily="34" charset="0"/>
                        </a:rPr>
                        <a:t>Administración</a:t>
                      </a:r>
                    </a:p>
                    <a:p>
                      <a:pPr marL="0" indent="0" algn="l" fontAlgn="ctr">
                        <a:tabLst/>
                      </a:pPr>
                      <a:r>
                        <a:rPr lang="es-ES" sz="1100" b="1" i="1" u="none" strike="noStrike" dirty="0" smtClean="0">
                          <a:solidFill>
                            <a:srgbClr val="000000"/>
                          </a:solidFill>
                          <a:latin typeface="Calibri" pitchFamily="34" charset="0"/>
                        </a:rPr>
                        <a:t>Pública Central</a:t>
                      </a:r>
                      <a:endParaRPr lang="es-ES" sz="1100" b="1" i="1" u="none" strike="noStrike" dirty="0">
                        <a:solidFill>
                          <a:srgbClr val="000000"/>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2,128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6,556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13,044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28,171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29,717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32,618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30,378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38,090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39,242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37,677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47,473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28,104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540000">
                <a:tc>
                  <a:txBody>
                    <a:bodyPr/>
                    <a:lstStyle/>
                    <a:p>
                      <a:pPr algn="l" fontAlgn="ctr"/>
                      <a:r>
                        <a:rPr lang="es-ES" sz="1100" b="1" i="0" u="none" strike="noStrike" dirty="0">
                          <a:solidFill>
                            <a:srgbClr val="000000"/>
                          </a:solidFill>
                          <a:latin typeface="Calibri" pitchFamily="34" charset="0"/>
                        </a:rPr>
                        <a:t>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l" fontAlgn="ctr"/>
                      <a:r>
                        <a:rPr lang="es-ES" sz="1100" b="1" i="1" u="none" strike="noStrike" dirty="0" smtClean="0">
                          <a:solidFill>
                            <a:srgbClr val="000000"/>
                          </a:solidFill>
                          <a:latin typeface="Calibri" pitchFamily="34" charset="0"/>
                        </a:rPr>
                        <a:t>Desconcentrados y Paraestatales </a:t>
                      </a:r>
                      <a:r>
                        <a:rPr lang="es-ES" sz="1100" b="1" i="1" u="none" strike="noStrike" baseline="30000" dirty="0" smtClean="0">
                          <a:solidFill>
                            <a:srgbClr val="000000"/>
                          </a:solidFill>
                          <a:latin typeface="Calibri" pitchFamily="34" charset="0"/>
                        </a:rPr>
                        <a:t>1</a:t>
                      </a:r>
                      <a:r>
                        <a:rPr lang="es-ES" sz="1100" b="1" i="1" u="none" strike="noStrike" dirty="0" smtClean="0">
                          <a:solidFill>
                            <a:srgbClr val="000000"/>
                          </a:solidFill>
                          <a:latin typeface="Calibri" pitchFamily="34" charset="0"/>
                        </a:rPr>
                        <a:t> </a:t>
                      </a:r>
                      <a:endParaRPr lang="es-ES" sz="1100" b="1" i="1" u="none" strike="noStrike" dirty="0">
                        <a:solidFill>
                          <a:srgbClr val="000000"/>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1,018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3,758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7,952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22,745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18,500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19,159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18,176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22,535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26,854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25,751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30,935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17,679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540000">
                <a:tc>
                  <a:txBody>
                    <a:bodyPr/>
                    <a:lstStyle/>
                    <a:p>
                      <a:pPr algn="l" fontAlgn="ctr"/>
                      <a:r>
                        <a:rPr lang="es-ES" sz="1100" b="1" i="0" u="none" strike="noStrike" dirty="0">
                          <a:solidFill>
                            <a:srgbClr val="000000"/>
                          </a:solidFill>
                          <a:latin typeface="Calibri" pitchFamily="34" charset="0"/>
                        </a:rPr>
                        <a:t>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l" fontAlgn="ctr"/>
                      <a:r>
                        <a:rPr lang="es-ES" sz="1100" b="1" i="1" u="none" strike="noStrike" dirty="0" smtClean="0">
                          <a:solidFill>
                            <a:srgbClr val="000000"/>
                          </a:solidFill>
                          <a:latin typeface="Calibri" pitchFamily="34" charset="0"/>
                        </a:rPr>
                        <a:t>Delegaciones </a:t>
                      </a:r>
                    </a:p>
                    <a:p>
                      <a:pPr algn="l" fontAlgn="ctr"/>
                      <a:r>
                        <a:rPr lang="es-ES" sz="1100" b="1" i="1" u="none" strike="noStrike" dirty="0" smtClean="0">
                          <a:solidFill>
                            <a:srgbClr val="000000"/>
                          </a:solidFill>
                          <a:latin typeface="Calibri" pitchFamily="34" charset="0"/>
                        </a:rPr>
                        <a:t>Políticas</a:t>
                      </a:r>
                      <a:endParaRPr lang="es-ES" sz="1100" b="1" i="1" u="none" strike="noStrike" dirty="0">
                        <a:solidFill>
                          <a:srgbClr val="000000"/>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1,913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5,287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13,120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29,605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26,104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27,827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28,904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29,266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33,046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32,010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35,715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22,230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360000">
                <a:tc gridSpan="2">
                  <a:txBody>
                    <a:bodyPr/>
                    <a:lstStyle/>
                    <a:p>
                      <a:pPr algn="l" fontAlgn="ctr"/>
                      <a:r>
                        <a:rPr lang="es-ES" sz="1100" b="1" i="0" u="none" strike="noStrike" dirty="0" smtClean="0">
                          <a:solidFill>
                            <a:srgbClr val="000000"/>
                          </a:solidFill>
                          <a:latin typeface="Calibri" pitchFamily="34" charset="0"/>
                        </a:rPr>
                        <a:t> </a:t>
                      </a:r>
                      <a:r>
                        <a:rPr lang="es-ES" sz="1100" b="1" i="0" u="none" strike="noStrike" dirty="0">
                          <a:solidFill>
                            <a:srgbClr val="000000"/>
                          </a:solidFill>
                          <a:latin typeface="Calibri" pitchFamily="34" charset="0"/>
                        </a:rPr>
                        <a:t>Judicial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ES"/>
                    </a:p>
                  </a:txBody>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443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785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1,246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2,429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2,723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2,714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2,394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1,996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2,364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2,088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2,526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1,640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360000">
                <a:tc gridSpan="2">
                  <a:txBody>
                    <a:bodyPr/>
                    <a:lstStyle/>
                    <a:p>
                      <a:pPr algn="l" fontAlgn="ctr"/>
                      <a:r>
                        <a:rPr lang="es-ES" sz="1100" b="1" i="0" u="none" strike="noStrike" dirty="0" smtClean="0">
                          <a:solidFill>
                            <a:srgbClr val="000000"/>
                          </a:solidFill>
                          <a:latin typeface="Calibri" pitchFamily="34" charset="0"/>
                        </a:rPr>
                        <a:t> </a:t>
                      </a:r>
                      <a:r>
                        <a:rPr lang="es-ES" sz="1100" b="1" i="0" u="none" strike="noStrike" dirty="0">
                          <a:solidFill>
                            <a:srgbClr val="000000"/>
                          </a:solidFill>
                          <a:latin typeface="Calibri" pitchFamily="34" charset="0"/>
                        </a:rPr>
                        <a:t>Legislativo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ES"/>
                    </a:p>
                  </a:txBody>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350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664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973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2,550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3,511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4,760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4,554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4,766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3,468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2,694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3,233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2,178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360000">
                <a:tc gridSpan="2">
                  <a:txBody>
                    <a:bodyPr/>
                    <a:lstStyle/>
                    <a:p>
                      <a:pPr algn="l" fontAlgn="ctr"/>
                      <a:r>
                        <a:rPr lang="es-ES" sz="1100" b="1" i="0" u="none" strike="noStrike" dirty="0" smtClean="0">
                          <a:solidFill>
                            <a:srgbClr val="000000"/>
                          </a:solidFill>
                          <a:latin typeface="Calibri" pitchFamily="34" charset="0"/>
                        </a:rPr>
                        <a:t> </a:t>
                      </a:r>
                      <a:r>
                        <a:rPr lang="es-ES" sz="1100" b="1" i="0" u="none" strike="noStrike" dirty="0">
                          <a:solidFill>
                            <a:srgbClr val="000000"/>
                          </a:solidFill>
                          <a:latin typeface="Calibri" pitchFamily="34" charset="0"/>
                        </a:rPr>
                        <a:t>Autónomo</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ES"/>
                    </a:p>
                  </a:txBody>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769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1,994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3,732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6,525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6,208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5,297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5,600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5,511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5,676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4,853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5,323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3,290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540000">
                <a:tc gridSpan="2">
                  <a:txBody>
                    <a:bodyPr/>
                    <a:lstStyle/>
                    <a:p>
                      <a:pPr marL="0" algn="l" rtl="0" eaLnBrk="1" fontAlgn="b" latinLnBrk="0" hangingPunct="1"/>
                      <a:r>
                        <a:rPr kumimoji="0" lang="es-ES" sz="1100" b="1" i="0" u="none" strike="noStrike" kern="1200" dirty="0" smtClean="0">
                          <a:solidFill>
                            <a:srgbClr val="000000"/>
                          </a:solidFill>
                          <a:latin typeface="Calibri" pitchFamily="34" charset="0"/>
                          <a:ea typeface="+mn-ea"/>
                          <a:cs typeface="+mn-cs"/>
                        </a:rPr>
                        <a:t> Partidos</a:t>
                      </a:r>
                      <a:r>
                        <a:rPr kumimoji="0" lang="es-ES" sz="1100" b="1" i="0" u="none" strike="noStrike" kern="1200" baseline="0" dirty="0" smtClean="0">
                          <a:solidFill>
                            <a:srgbClr val="000000"/>
                          </a:solidFill>
                          <a:latin typeface="Calibri" pitchFamily="34" charset="0"/>
                          <a:ea typeface="+mn-ea"/>
                          <a:cs typeface="+mn-cs"/>
                        </a:rPr>
                        <a:t> Políticos en el</a:t>
                      </a:r>
                    </a:p>
                    <a:p>
                      <a:pPr marL="0" algn="l" rtl="0" eaLnBrk="1" fontAlgn="b" latinLnBrk="0" hangingPunct="1"/>
                      <a:r>
                        <a:rPr kumimoji="0" lang="es-ES" sz="1100" b="1" i="0" u="none" strike="noStrike" kern="1200" baseline="0" dirty="0" smtClean="0">
                          <a:solidFill>
                            <a:srgbClr val="000000"/>
                          </a:solidFill>
                          <a:latin typeface="Calibri" pitchFamily="34" charset="0"/>
                          <a:ea typeface="+mn-ea"/>
                          <a:cs typeface="+mn-cs"/>
                        </a:rPr>
                        <a:t> Distrito Federal</a:t>
                      </a:r>
                      <a:endParaRPr kumimoji="0" lang="es-ES" sz="1100" b="1" i="0" u="none" strike="noStrike" kern="1200" dirty="0">
                        <a:solidFill>
                          <a:srgbClr val="000000"/>
                        </a:solidFill>
                        <a:latin typeface="Calibri" pitchFamily="34" charset="0"/>
                        <a:ea typeface="+mn-ea"/>
                        <a:cs typeface="+mn-cs"/>
                      </a:endParaRP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MX"/>
                    </a:p>
                  </a:txBody>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1,097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4,208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2,808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1,673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1,570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1,306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1,314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1,452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1,813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1,090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360000">
                <a:tc gridSpan="2">
                  <a:txBody>
                    <a:bodyPr/>
                    <a:lstStyle/>
                    <a:p>
                      <a:pPr marL="0" algn="l" rtl="0" eaLnBrk="1" fontAlgn="b" latinLnBrk="0" hangingPunct="1"/>
                      <a:r>
                        <a:rPr kumimoji="0" lang="es-ES" sz="1100" b="1" i="0" u="none" strike="noStrike" kern="1200" baseline="0" dirty="0" smtClean="0">
                          <a:solidFill>
                            <a:srgbClr val="000000"/>
                          </a:solidFill>
                          <a:latin typeface="Calibri" pitchFamily="34" charset="0"/>
                          <a:ea typeface="+mn-ea"/>
                          <a:cs typeface="+mn-cs"/>
                        </a:rPr>
                        <a:t> Otro tipo de Sujeto</a:t>
                      </a:r>
                      <a:endParaRPr kumimoji="0" lang="es-ES" sz="1100" b="1" i="0" u="none" strike="noStrike" kern="1200" dirty="0">
                        <a:solidFill>
                          <a:srgbClr val="000000"/>
                        </a:solidFill>
                        <a:latin typeface="Calibri" pitchFamily="34" charset="0"/>
                        <a:ea typeface="+mn-ea"/>
                        <a:cs typeface="+mn-cs"/>
                      </a:endParaRP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MX"/>
                    </a:p>
                  </a:txBody>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ES" sz="1100" b="1" i="0" u="none" strike="noStrike">
                          <a:solidFill>
                            <a:srgbClr val="000000"/>
                          </a:solidFill>
                          <a:effectLst/>
                          <a:latin typeface="Calibri" panose="020F0502020204030204" pitchFamily="34" charset="0"/>
                          <a:cs typeface="Calibri" panose="020F0502020204030204" pitchFamily="34" charset="0"/>
                        </a:rPr>
                        <a:t>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360000">
                <a:tc gridSpan="2">
                  <a:txBody>
                    <a:bodyPr/>
                    <a:lstStyle/>
                    <a:p>
                      <a:pPr algn="l" fontAlgn="ctr"/>
                      <a:r>
                        <a:rPr lang="es-ES" sz="1100" b="1" i="0" u="none" strike="noStrike" dirty="0" smtClean="0">
                          <a:solidFill>
                            <a:schemeClr val="bg1"/>
                          </a:solidFill>
                          <a:latin typeface="Calibri" pitchFamily="34" charset="0"/>
                        </a:rPr>
                        <a:t> </a:t>
                      </a:r>
                      <a:r>
                        <a:rPr lang="es-ES" sz="1100" b="1" i="0" u="none" strike="noStrike" dirty="0">
                          <a:solidFill>
                            <a:schemeClr val="bg1"/>
                          </a:solidFill>
                          <a:latin typeface="Calibri" pitchFamily="34" charset="0"/>
                        </a:rPr>
                        <a:t>Total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hMerge="1">
                  <a:txBody>
                    <a:bodyPr/>
                    <a:lstStyle/>
                    <a:p>
                      <a:endParaRPr lang="es-ES"/>
                    </a:p>
                  </a:txBody>
                  <a:tcPr/>
                </a:tc>
                <a:tc>
                  <a:txBody>
                    <a:bodyPr/>
                    <a:lstStyle/>
                    <a:p>
                      <a:pPr algn="ctr" fontAlgn="b"/>
                      <a:r>
                        <a:rPr lang="es-ES" sz="1100" b="1" i="0" u="none" strike="noStrike" dirty="0">
                          <a:solidFill>
                            <a:schemeClr val="bg1"/>
                          </a:solidFill>
                          <a:effectLst/>
                          <a:latin typeface="Calibri" panose="020F0502020204030204" pitchFamily="34" charset="0"/>
                          <a:cs typeface="Calibri" panose="020F0502020204030204" pitchFamily="34" charset="0"/>
                        </a:rPr>
                        <a:t>6,621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ES" sz="1100" b="1" i="0" u="none" strike="noStrike" dirty="0">
                          <a:solidFill>
                            <a:schemeClr val="bg1"/>
                          </a:solidFill>
                          <a:effectLst/>
                          <a:latin typeface="Calibri" panose="020F0502020204030204" pitchFamily="34" charset="0"/>
                          <a:cs typeface="Calibri" panose="020F0502020204030204" pitchFamily="34" charset="0"/>
                        </a:rPr>
                        <a:t>19,044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ES" sz="1100" b="1" i="0" u="none" strike="noStrike" dirty="0">
                          <a:solidFill>
                            <a:schemeClr val="bg1"/>
                          </a:solidFill>
                          <a:effectLst/>
                          <a:latin typeface="Calibri" panose="020F0502020204030204" pitchFamily="34" charset="0"/>
                          <a:cs typeface="Calibri" panose="020F0502020204030204" pitchFamily="34" charset="0"/>
                        </a:rPr>
                        <a:t>41,164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ES" sz="1100" b="1" i="0" u="none" strike="noStrike" dirty="0">
                          <a:solidFill>
                            <a:schemeClr val="bg1"/>
                          </a:solidFill>
                          <a:effectLst/>
                          <a:latin typeface="Calibri" panose="020F0502020204030204" pitchFamily="34" charset="0"/>
                          <a:cs typeface="Calibri" panose="020F0502020204030204" pitchFamily="34" charset="0"/>
                        </a:rPr>
                        <a:t>96,233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ES" sz="1100" b="1" i="0" u="none" strike="noStrike" dirty="0">
                          <a:solidFill>
                            <a:schemeClr val="bg1"/>
                          </a:solidFill>
                          <a:effectLst/>
                          <a:latin typeface="Calibri" panose="020F0502020204030204" pitchFamily="34" charset="0"/>
                          <a:cs typeface="Calibri" panose="020F0502020204030204" pitchFamily="34" charset="0"/>
                        </a:rPr>
                        <a:t>89,571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ES" sz="1100" b="1" i="0" u="none" strike="noStrike">
                          <a:solidFill>
                            <a:schemeClr val="bg1"/>
                          </a:solidFill>
                          <a:effectLst/>
                          <a:latin typeface="Calibri" panose="020F0502020204030204" pitchFamily="34" charset="0"/>
                          <a:cs typeface="Calibri" panose="020F0502020204030204" pitchFamily="34" charset="0"/>
                        </a:rPr>
                        <a:t>94,048</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ES" sz="1100" b="1" i="0" u="none" strike="noStrike" dirty="0">
                          <a:solidFill>
                            <a:schemeClr val="bg1"/>
                          </a:solidFill>
                          <a:effectLst/>
                          <a:latin typeface="Calibri" panose="020F0502020204030204" pitchFamily="34" charset="0"/>
                          <a:cs typeface="Calibri" panose="020F0502020204030204" pitchFamily="34" charset="0"/>
                        </a:rPr>
                        <a:t>91,576</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ES" sz="1100" b="1" i="0" u="none" strike="noStrike">
                          <a:solidFill>
                            <a:schemeClr val="bg1"/>
                          </a:solidFill>
                          <a:effectLst/>
                          <a:latin typeface="Calibri" panose="020F0502020204030204" pitchFamily="34" charset="0"/>
                          <a:cs typeface="Calibri" panose="020F0502020204030204" pitchFamily="34" charset="0"/>
                        </a:rPr>
                        <a:t>103,470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ES" sz="1100" b="1" i="0" u="none" strike="noStrike" dirty="0">
                          <a:solidFill>
                            <a:schemeClr val="bg1"/>
                          </a:solidFill>
                          <a:effectLst/>
                          <a:latin typeface="Calibri" panose="020F0502020204030204" pitchFamily="34" charset="0"/>
                          <a:cs typeface="Calibri" panose="020F0502020204030204" pitchFamily="34" charset="0"/>
                        </a:rPr>
                        <a:t>111,964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ES" sz="1100" b="1" i="0" u="none" strike="noStrike" dirty="0">
                          <a:solidFill>
                            <a:schemeClr val="bg1"/>
                          </a:solidFill>
                          <a:effectLst/>
                          <a:latin typeface="Calibri" panose="020F0502020204030204" pitchFamily="34" charset="0"/>
                          <a:cs typeface="Calibri" panose="020F0502020204030204" pitchFamily="34" charset="0"/>
                        </a:rPr>
                        <a:t>106,525</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ES" sz="1100" b="1" i="0" u="none" strike="noStrike" dirty="0">
                          <a:solidFill>
                            <a:schemeClr val="bg1"/>
                          </a:solidFill>
                          <a:effectLst/>
                          <a:latin typeface="Calibri" panose="020F0502020204030204" pitchFamily="34" charset="0"/>
                          <a:cs typeface="Calibri" panose="020F0502020204030204" pitchFamily="34" charset="0"/>
                        </a:rPr>
                        <a:t>127,020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ES" sz="1100" b="1" i="0" u="none" strike="noStrike" dirty="0">
                          <a:solidFill>
                            <a:schemeClr val="bg1"/>
                          </a:solidFill>
                          <a:effectLst/>
                          <a:latin typeface="Calibri" panose="020F0502020204030204" pitchFamily="34" charset="0"/>
                          <a:cs typeface="Calibri" panose="020F0502020204030204" pitchFamily="34" charset="0"/>
                        </a:rPr>
                        <a:t>76,289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bl>
          </a:graphicData>
        </a:graphic>
      </p:graphicFrame>
      <p:sp>
        <p:nvSpPr>
          <p:cNvPr id="8" name="Rectangle 3"/>
          <p:cNvSpPr txBox="1">
            <a:spLocks noChangeArrowheads="1"/>
          </p:cNvSpPr>
          <p:nvPr/>
        </p:nvSpPr>
        <p:spPr>
          <a:xfrm>
            <a:off x="179512" y="6171996"/>
            <a:ext cx="8712967" cy="419103"/>
          </a:xfrm>
          <a:prstGeom prst="rect">
            <a:avLst/>
          </a:prstGeom>
        </p:spPr>
        <p:txBody>
          <a:bodyPr/>
          <a:lstStyle/>
          <a:p>
            <a:pPr marL="85725" indent="-85725" algn="just" fontAlgn="auto">
              <a:spcBef>
                <a:spcPts val="0"/>
              </a:spcBef>
              <a:spcAft>
                <a:spcPts val="0"/>
              </a:spcAft>
              <a:defRPr/>
            </a:pPr>
            <a:r>
              <a:rPr lang="es-MX" sz="1000" b="1" kern="0" baseline="30000" dirty="0" smtClean="0">
                <a:solidFill>
                  <a:sysClr val="windowText" lastClr="000000"/>
                </a:solidFill>
                <a:latin typeface="Calibri" pitchFamily="34" charset="0"/>
                <a:cs typeface="Arial" pitchFamily="34" charset="0"/>
              </a:rPr>
              <a:t>1 </a:t>
            </a:r>
            <a:r>
              <a:rPr lang="es-MX" sz="1000" b="1" dirty="0" smtClean="0">
                <a:latin typeface="Calibri" pitchFamily="34" charset="0"/>
              </a:rPr>
              <a:t>Conforme al artículo 97 del Estatuto de Gobierno del D.F., la Administración Pública Paraestatal está integrada por los Organismos Descentralizados, las Empresas de Participación Estatal Mayoritaria y los Fideicomisos Públicos</a:t>
            </a:r>
            <a:r>
              <a:rPr lang="es-MX" sz="1000" b="1" kern="0" dirty="0" smtClean="0">
                <a:solidFill>
                  <a:sysClr val="windowText" lastClr="000000"/>
                </a:solidFill>
                <a:latin typeface="Calibri" pitchFamily="34" charset="0"/>
                <a:cs typeface="Arial" pitchFamily="34" charset="0"/>
              </a:rPr>
              <a:t>.</a:t>
            </a:r>
            <a:endParaRPr lang="es-MX" sz="1000" b="1" kern="0" dirty="0">
              <a:solidFill>
                <a:sysClr val="windowText" lastClr="000000"/>
              </a:solidFill>
              <a:latin typeface="Calibri" pitchFamily="34" charset="0"/>
              <a:cs typeface="Arial" pitchFamily="34" charset="0"/>
            </a:endParaRPr>
          </a:p>
        </p:txBody>
      </p:sp>
    </p:spTree>
    <p:extLst>
      <p:ext uri="{BB962C8B-B14F-4D97-AF65-F5344CB8AC3E}">
        <p14:creationId xmlns:p14="http://schemas.microsoft.com/office/powerpoint/2010/main" xmlns="" val="1612631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17 Marcador de número de diapositiva"/>
          <p:cNvSpPr>
            <a:spLocks noGrp="1"/>
          </p:cNvSpPr>
          <p:nvPr>
            <p:ph type="sldNum" sz="quarter" idx="12"/>
          </p:nvPr>
        </p:nvSpPr>
        <p:spPr>
          <a:xfrm>
            <a:off x="8636034" y="6439217"/>
            <a:ext cx="441297" cy="365125"/>
          </a:xfrm>
        </p:spPr>
        <p:txBody>
          <a:bodyPr anchor="b"/>
          <a:lstStyle>
            <a:lvl1pPr>
              <a:defRPr sz="1000" b="1">
                <a:latin typeface="Calibri" pitchFamily="34" charset="0"/>
              </a:defRPr>
            </a:lvl1pPr>
          </a:lstStyle>
          <a:p>
            <a:pPr>
              <a:defRPr/>
            </a:pPr>
            <a:fld id="{BD43386B-512A-4F48-AC60-1F2A615D5642}" type="slidenum">
              <a:rPr lang="es-MX" smtClean="0"/>
              <a:pPr>
                <a:defRPr/>
              </a:pPr>
              <a:t>2</a:t>
            </a:fld>
            <a:endParaRPr lang="es-MX" dirty="0"/>
          </a:p>
        </p:txBody>
      </p:sp>
      <p:sp>
        <p:nvSpPr>
          <p:cNvPr id="5" name="1 CuadroTexto"/>
          <p:cNvSpPr txBox="1"/>
          <p:nvPr/>
        </p:nvSpPr>
        <p:spPr>
          <a:xfrm>
            <a:off x="76169" y="62842"/>
            <a:ext cx="8024223" cy="864000"/>
          </a:xfrm>
          <a:prstGeom prst="rect">
            <a:avLst/>
          </a:prstGeom>
          <a:noFill/>
        </p:spPr>
        <p:txBody>
          <a:bodyPr wrap="square" rtlCol="0" anchor="ctr">
            <a:noAutofit/>
          </a:bodyPr>
          <a:lstStyle/>
          <a:p>
            <a:pPr algn="ctr"/>
            <a:r>
              <a:rPr lang="es-ES" sz="2000" b="1" dirty="0">
                <a:solidFill>
                  <a:schemeClr val="bg1"/>
                </a:solidFill>
                <a:latin typeface="Calibri" pitchFamily="34" charset="0"/>
                <a:ea typeface="ヒラギノ角ゴ Pro W3" pitchFamily="16" charset="-128"/>
              </a:rPr>
              <a:t>Objetivo</a:t>
            </a:r>
            <a:endParaRPr lang="es-ES" sz="1600" b="1" i="1" dirty="0">
              <a:solidFill>
                <a:schemeClr val="bg1"/>
              </a:solidFill>
              <a:latin typeface="Calibri" pitchFamily="34" charset="0"/>
            </a:endParaRPr>
          </a:p>
        </p:txBody>
      </p:sp>
      <p:sp>
        <p:nvSpPr>
          <p:cNvPr id="6" name="Rectangle 3"/>
          <p:cNvSpPr txBox="1">
            <a:spLocks noChangeArrowheads="1"/>
          </p:cNvSpPr>
          <p:nvPr/>
        </p:nvSpPr>
        <p:spPr>
          <a:xfrm>
            <a:off x="251882" y="1268760"/>
            <a:ext cx="8640598" cy="5535582"/>
          </a:xfrm>
          <a:prstGeom prst="rect">
            <a:avLst/>
          </a:prstGeom>
        </p:spPr>
        <p:txBody>
          <a:bodyPr/>
          <a:lstStyle/>
          <a:p>
            <a:pPr algn="just" fontAlgn="auto">
              <a:spcBef>
                <a:spcPts val="0"/>
              </a:spcBef>
              <a:spcAft>
                <a:spcPts val="0"/>
              </a:spcAft>
              <a:defRPr/>
            </a:pPr>
            <a:r>
              <a:rPr lang="es-MX" sz="1850" b="1" kern="0" dirty="0">
                <a:solidFill>
                  <a:sysClr val="windowText" lastClr="000000"/>
                </a:solidFill>
                <a:latin typeface="Calibri" pitchFamily="34" charset="0"/>
                <a:cs typeface="Arial" pitchFamily="34" charset="0"/>
              </a:rPr>
              <a:t>Con base en las solicitudes capturadas en el </a:t>
            </a:r>
            <a:r>
              <a:rPr lang="es-MX" sz="1850" b="1" i="1" kern="0" dirty="0">
                <a:solidFill>
                  <a:sysClr val="windowText" lastClr="000000"/>
                </a:solidFill>
                <a:latin typeface="Calibri" pitchFamily="34" charset="0"/>
                <a:cs typeface="Arial" pitchFamily="34" charset="0"/>
              </a:rPr>
              <a:t>Sistema de Captura de Reportes Estadísticos de Solicitudes de Información (SICRESI) </a:t>
            </a:r>
            <a:r>
              <a:rPr lang="es-MX" sz="1850" b="1" kern="0" dirty="0">
                <a:solidFill>
                  <a:sysClr val="windowText" lastClr="000000"/>
                </a:solidFill>
                <a:latin typeface="Calibri" pitchFamily="34" charset="0"/>
                <a:cs typeface="Arial" pitchFamily="34" charset="0"/>
              </a:rPr>
              <a:t>por los Sujetos Obligados supeditados a la </a:t>
            </a:r>
            <a:r>
              <a:rPr lang="es-ES" sz="1850" b="1" kern="0" dirty="0">
                <a:solidFill>
                  <a:sysClr val="windowText" lastClr="000000"/>
                </a:solidFill>
                <a:latin typeface="Calibri" pitchFamily="34" charset="0"/>
                <a:cs typeface="Arial" pitchFamily="34" charset="0"/>
              </a:rPr>
              <a:t>Ley de Transparencia, Acceso a la Información Pública </a:t>
            </a:r>
            <a:r>
              <a:rPr lang="es-ES" sz="1850" b="1" kern="0" dirty="0" smtClean="0">
                <a:solidFill>
                  <a:sysClr val="windowText" lastClr="000000"/>
                </a:solidFill>
                <a:latin typeface="Calibri" pitchFamily="34" charset="0"/>
                <a:cs typeface="Arial" pitchFamily="34" charset="0"/>
              </a:rPr>
              <a:t>y Rendición </a:t>
            </a:r>
            <a:r>
              <a:rPr lang="es-ES" sz="1850" b="1" kern="0" dirty="0">
                <a:solidFill>
                  <a:sysClr val="windowText" lastClr="000000"/>
                </a:solidFill>
                <a:latin typeface="Calibri" pitchFamily="34" charset="0"/>
                <a:cs typeface="Arial" pitchFamily="34" charset="0"/>
              </a:rPr>
              <a:t>de Cuentas de la Ciudad de </a:t>
            </a:r>
            <a:r>
              <a:rPr lang="es-ES" sz="1850" b="1" kern="0" dirty="0" smtClean="0">
                <a:solidFill>
                  <a:sysClr val="windowText" lastClr="000000"/>
                </a:solidFill>
                <a:latin typeface="Calibri" pitchFamily="34" charset="0"/>
                <a:cs typeface="Arial" pitchFamily="34" charset="0"/>
              </a:rPr>
              <a:t>México </a:t>
            </a:r>
            <a:r>
              <a:rPr lang="es-MX" sz="1850" b="1" kern="0" dirty="0" smtClean="0">
                <a:solidFill>
                  <a:sysClr val="windowText" lastClr="000000"/>
                </a:solidFill>
                <a:latin typeface="Calibri" pitchFamily="34" charset="0"/>
                <a:cs typeface="Arial" pitchFamily="34" charset="0"/>
              </a:rPr>
              <a:t>y a la Ley de Protección de Datos Personales para el Distrito Federal, </a:t>
            </a:r>
            <a:r>
              <a:rPr lang="es-MX" sz="1850" b="1" kern="0" dirty="0">
                <a:solidFill>
                  <a:sysClr val="windowText" lastClr="000000"/>
                </a:solidFill>
                <a:latin typeface="Calibri" pitchFamily="34" charset="0"/>
                <a:cs typeface="Arial" pitchFamily="34" charset="0"/>
              </a:rPr>
              <a:t>se realizó el presente reporte a fin de: </a:t>
            </a:r>
          </a:p>
          <a:p>
            <a:pPr marL="342900" indent="-342900" algn="just" fontAlgn="auto">
              <a:spcBef>
                <a:spcPts val="0"/>
              </a:spcBef>
              <a:spcAft>
                <a:spcPts val="0"/>
              </a:spcAft>
              <a:buFont typeface="Arial" panose="020B0604020202020204" pitchFamily="34" charset="0"/>
              <a:buChar char="•"/>
              <a:defRPr/>
            </a:pPr>
            <a:endParaRPr lang="es-MX" sz="1850" b="1" kern="0" dirty="0" smtClean="0">
              <a:solidFill>
                <a:sysClr val="windowText" lastClr="000000"/>
              </a:solidFill>
              <a:latin typeface="Calibri" pitchFamily="34" charset="0"/>
              <a:cs typeface="Arial" pitchFamily="34" charset="0"/>
            </a:endParaRPr>
          </a:p>
          <a:p>
            <a:pPr marL="342900" indent="-342900" algn="just" fontAlgn="auto">
              <a:spcBef>
                <a:spcPts val="0"/>
              </a:spcBef>
              <a:spcAft>
                <a:spcPts val="0"/>
              </a:spcAft>
              <a:buFont typeface="Arial" panose="020B0604020202020204" pitchFamily="34" charset="0"/>
              <a:buChar char="•"/>
              <a:defRPr/>
            </a:pPr>
            <a:r>
              <a:rPr lang="es-ES" sz="1850" b="1" kern="0" dirty="0">
                <a:solidFill>
                  <a:sysClr val="windowText" lastClr="000000"/>
                </a:solidFill>
                <a:latin typeface="Calibri" pitchFamily="34" charset="0"/>
                <a:cs typeface="Arial" pitchFamily="34" charset="0"/>
              </a:rPr>
              <a:t>Dar a conocer el total de solicitudes de información pública (SIP) y de datos personales (SDP) correspondiente al </a:t>
            </a:r>
            <a:r>
              <a:rPr lang="es-ES" sz="1850" b="1" kern="0" dirty="0" smtClean="0">
                <a:solidFill>
                  <a:sysClr val="windowText" lastClr="000000"/>
                </a:solidFill>
                <a:latin typeface="Calibri" pitchFamily="34" charset="0"/>
                <a:cs typeface="Arial" pitchFamily="34" charset="0"/>
              </a:rPr>
              <a:t>segundo trimestre </a:t>
            </a:r>
            <a:r>
              <a:rPr lang="es-ES" sz="1850" b="1" kern="0" dirty="0">
                <a:solidFill>
                  <a:sysClr val="windowText" lastClr="000000"/>
                </a:solidFill>
                <a:latin typeface="Calibri" pitchFamily="34" charset="0"/>
                <a:cs typeface="Arial" pitchFamily="34" charset="0"/>
              </a:rPr>
              <a:t>de </a:t>
            </a:r>
            <a:r>
              <a:rPr lang="es-ES" sz="1850" b="1" kern="0" dirty="0" smtClean="0">
                <a:solidFill>
                  <a:sysClr val="windowText" lastClr="000000"/>
                </a:solidFill>
                <a:latin typeface="Calibri" pitchFamily="34" charset="0"/>
                <a:cs typeface="Arial" pitchFamily="34" charset="0"/>
              </a:rPr>
              <a:t>2017, </a:t>
            </a:r>
            <a:r>
              <a:rPr lang="es-ES" sz="1850" b="1" kern="0" dirty="0">
                <a:solidFill>
                  <a:sysClr val="windowText" lastClr="000000"/>
                </a:solidFill>
                <a:latin typeface="Calibri" pitchFamily="34" charset="0"/>
                <a:cs typeface="Arial" pitchFamily="34" charset="0"/>
              </a:rPr>
              <a:t>así como los totales para los años 2006, 2007, 2008, 2009, 2010, 2011, 2012, 2013, </a:t>
            </a:r>
            <a:r>
              <a:rPr lang="es-ES" sz="1850" b="1" kern="0" dirty="0" smtClean="0">
                <a:solidFill>
                  <a:sysClr val="windowText" lastClr="000000"/>
                </a:solidFill>
                <a:latin typeface="Calibri" pitchFamily="34" charset="0"/>
                <a:cs typeface="Arial" pitchFamily="34" charset="0"/>
              </a:rPr>
              <a:t>2014, 2015 y 2016.</a:t>
            </a:r>
            <a:endParaRPr lang="es-ES" sz="1850" b="1" kern="0" dirty="0">
              <a:solidFill>
                <a:sysClr val="windowText" lastClr="000000"/>
              </a:solidFill>
              <a:latin typeface="Calibri" pitchFamily="34" charset="0"/>
              <a:cs typeface="Arial" pitchFamily="34" charset="0"/>
            </a:endParaRPr>
          </a:p>
          <a:p>
            <a:pPr marL="342900" indent="-342900" algn="just" fontAlgn="auto">
              <a:spcBef>
                <a:spcPts val="0"/>
              </a:spcBef>
              <a:spcAft>
                <a:spcPts val="0"/>
              </a:spcAft>
              <a:buFont typeface="Arial" panose="020B0604020202020204" pitchFamily="34" charset="0"/>
              <a:buChar char="•"/>
              <a:defRPr/>
            </a:pPr>
            <a:endParaRPr lang="es-MX" sz="1850" b="1" kern="0" dirty="0" smtClean="0">
              <a:solidFill>
                <a:sysClr val="windowText" lastClr="000000"/>
              </a:solidFill>
              <a:latin typeface="Calibri" pitchFamily="34" charset="0"/>
              <a:cs typeface="Arial" pitchFamily="34" charset="0"/>
            </a:endParaRPr>
          </a:p>
          <a:p>
            <a:pPr marL="342900" indent="-342900" algn="just" fontAlgn="auto">
              <a:spcBef>
                <a:spcPts val="0"/>
              </a:spcBef>
              <a:spcAft>
                <a:spcPts val="0"/>
              </a:spcAft>
              <a:buFont typeface="Arial" panose="020B0604020202020204" pitchFamily="34" charset="0"/>
              <a:buChar char="•"/>
              <a:defRPr/>
            </a:pPr>
            <a:r>
              <a:rPr lang="es-MX" sz="1850" b="1" kern="0" dirty="0">
                <a:solidFill>
                  <a:sysClr val="windowText" lastClr="000000"/>
                </a:solidFill>
                <a:latin typeface="Calibri" pitchFamily="34" charset="0"/>
                <a:cs typeface="Arial" pitchFamily="34" charset="0"/>
              </a:rPr>
              <a:t>Difundir la información que se obtiene mediante las variables que son observadas en el </a:t>
            </a:r>
            <a:r>
              <a:rPr lang="es-MX" sz="1850" b="1" i="1" kern="0" dirty="0" smtClean="0">
                <a:solidFill>
                  <a:sysClr val="windowText" lastClr="000000"/>
                </a:solidFill>
                <a:latin typeface="Calibri" pitchFamily="34" charset="0"/>
                <a:cs typeface="Arial" pitchFamily="34" charset="0"/>
              </a:rPr>
              <a:t>SICRESI,</a:t>
            </a:r>
            <a:r>
              <a:rPr lang="es-MX" sz="1850" b="1" kern="0" dirty="0" smtClean="0">
                <a:solidFill>
                  <a:sysClr val="windowText" lastClr="000000"/>
                </a:solidFill>
                <a:latin typeface="Calibri" pitchFamily="34" charset="0"/>
                <a:cs typeface="Arial" pitchFamily="34" charset="0"/>
              </a:rPr>
              <a:t> para los periodos 2012, 2013, 2014, 2015, 2016 y segundo trimestre de 2017.</a:t>
            </a:r>
          </a:p>
          <a:p>
            <a:pPr marL="342900" indent="-342900" algn="just" fontAlgn="auto">
              <a:spcBef>
                <a:spcPts val="0"/>
              </a:spcBef>
              <a:spcAft>
                <a:spcPts val="0"/>
              </a:spcAft>
              <a:buFont typeface="Arial" panose="020B0604020202020204" pitchFamily="34" charset="0"/>
              <a:buChar char="•"/>
              <a:defRPr/>
            </a:pPr>
            <a:endParaRPr lang="es-MX" sz="1850" b="1" kern="0" dirty="0">
              <a:solidFill>
                <a:sysClr val="windowText" lastClr="000000"/>
              </a:solidFill>
              <a:latin typeface="Calibri" pitchFamily="34" charset="0"/>
              <a:cs typeface="Arial" pitchFamily="34" charset="0"/>
            </a:endParaRPr>
          </a:p>
          <a:p>
            <a:pPr marL="342900" indent="-342900" algn="just" fontAlgn="auto">
              <a:spcBef>
                <a:spcPts val="0"/>
              </a:spcBef>
              <a:spcAft>
                <a:spcPts val="0"/>
              </a:spcAft>
              <a:buFont typeface="Arial" panose="020B0604020202020204" pitchFamily="34" charset="0"/>
              <a:buChar char="•"/>
              <a:defRPr/>
            </a:pPr>
            <a:r>
              <a:rPr lang="es-MX" sz="1850" b="1" kern="0" dirty="0">
                <a:solidFill>
                  <a:sysClr val="windowText" lastClr="000000"/>
                </a:solidFill>
                <a:latin typeface="Calibri" pitchFamily="34" charset="0"/>
                <a:cs typeface="Arial" pitchFamily="34" charset="0"/>
              </a:rPr>
              <a:t>Brindar información para la oportuna toma de decisiones para mejorar la política pública de la transparencia y de la promoción del Ejercicio del Derecho de Acceso a la Información (EDAI) y del Derecho a Acceso, Rectificación, Cancelación u Oposición (ARCO) de datos personales en la Ciudad de México.</a:t>
            </a:r>
          </a:p>
        </p:txBody>
      </p:sp>
    </p:spTree>
    <p:extLst>
      <p:ext uri="{BB962C8B-B14F-4D97-AF65-F5344CB8AC3E}">
        <p14:creationId xmlns:p14="http://schemas.microsoft.com/office/powerpoint/2010/main" xmlns="" val="28250575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Rectángulo"/>
          <p:cNvSpPr>
            <a:spLocks noChangeArrowheads="1"/>
          </p:cNvSpPr>
          <p:nvPr/>
        </p:nvSpPr>
        <p:spPr bwMode="auto">
          <a:xfrm>
            <a:off x="1428750" y="1643063"/>
            <a:ext cx="6380163" cy="2862262"/>
          </a:xfrm>
          <a:prstGeom prst="rect">
            <a:avLst/>
          </a:prstGeom>
          <a:noFill/>
          <a:ln w="9525">
            <a:noFill/>
            <a:miter lim="800000"/>
            <a:headEnd/>
            <a:tailEnd/>
          </a:ln>
        </p:spPr>
        <p:txBody>
          <a:bodyPr>
            <a:spAutoFit/>
          </a:bodyPr>
          <a:lstStyle/>
          <a:p>
            <a:pPr algn="ctr" eaLnBrk="0" hangingPunct="0"/>
            <a:r>
              <a:rPr lang="es-MX" sz="3600" b="1">
                <a:solidFill>
                  <a:srgbClr val="000000"/>
                </a:solidFill>
                <a:latin typeface="Calibri" pitchFamily="34" charset="0"/>
              </a:rPr>
              <a:t>2. Resultados del Ejercicio de los derechos de Acceso, Rectificación, Cancelación y Oposición de Datos Personales en el Distrito Federal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7 Marcador de número de diapositiva"/>
          <p:cNvSpPr>
            <a:spLocks noGrp="1"/>
          </p:cNvSpPr>
          <p:nvPr>
            <p:ph type="sldNum" sz="quarter" idx="12"/>
          </p:nvPr>
        </p:nvSpPr>
        <p:spPr bwMode="auto">
          <a:xfrm>
            <a:off x="8636000" y="6438900"/>
            <a:ext cx="441325" cy="365125"/>
          </a:xfrm>
          <a:noFill/>
          <a:ln>
            <a:miter lim="800000"/>
            <a:headEnd/>
            <a:tailEnd/>
          </a:ln>
        </p:spPr>
        <p:txBody>
          <a:bodyPr anchor="b"/>
          <a:lstStyle/>
          <a:p>
            <a:fld id="{1198EF3B-892B-44AE-B65A-0C08BCBA266F}" type="slidenum">
              <a:rPr lang="es-MX" sz="1000" b="1" smtClean="0"/>
              <a:pPr/>
              <a:t>21</a:t>
            </a:fld>
            <a:endParaRPr lang="es-MX" sz="1000" b="1" smtClean="0"/>
          </a:p>
        </p:txBody>
      </p:sp>
      <p:sp>
        <p:nvSpPr>
          <p:cNvPr id="6" name="1 CuadroTexto"/>
          <p:cNvSpPr txBox="1"/>
          <p:nvPr/>
        </p:nvSpPr>
        <p:spPr>
          <a:xfrm>
            <a:off x="76200" y="63500"/>
            <a:ext cx="8024813" cy="863600"/>
          </a:xfrm>
          <a:prstGeom prst="rect">
            <a:avLst/>
          </a:prstGeom>
          <a:noFill/>
        </p:spPr>
        <p:txBody>
          <a:bodyPr anchor="ctr"/>
          <a:lstStyle/>
          <a:p>
            <a:pPr algn="ctr" eaLnBrk="0" hangingPunct="0">
              <a:defRPr/>
            </a:pPr>
            <a:endParaRPr lang="es-ES" b="1" dirty="0">
              <a:solidFill>
                <a:schemeClr val="bg1"/>
              </a:solidFill>
              <a:latin typeface="Calibri" pitchFamily="34" charset="0"/>
            </a:endParaRPr>
          </a:p>
          <a:p>
            <a:pPr eaLnBrk="0" hangingPunct="0">
              <a:defRPr/>
            </a:pPr>
            <a:r>
              <a:rPr lang="es-ES" b="1" dirty="0">
                <a:solidFill>
                  <a:schemeClr val="bg1"/>
                </a:solidFill>
                <a:latin typeface="Calibri" pitchFamily="34" charset="0"/>
              </a:rPr>
              <a:t>2.1 Solicitudes de acceso, rectificación, cancelación u oposición de datos </a:t>
            </a:r>
            <a:r>
              <a:rPr lang="es-ES" b="1" dirty="0">
                <a:solidFill>
                  <a:schemeClr val="bg1">
                    <a:lumMod val="95000"/>
                  </a:schemeClr>
                </a:solidFill>
                <a:latin typeface="Calibri" pitchFamily="34" charset="0"/>
              </a:rPr>
              <a:t>personales recibidas</a:t>
            </a:r>
            <a:endParaRPr lang="es-MX" sz="1400" b="1" dirty="0">
              <a:solidFill>
                <a:schemeClr val="bg1">
                  <a:lumMod val="95000"/>
                </a:schemeClr>
              </a:solidFill>
              <a:latin typeface="Calibri" pitchFamily="34" charset="0"/>
            </a:endParaRPr>
          </a:p>
          <a:p>
            <a:pPr eaLnBrk="0" hangingPunct="0">
              <a:defRPr/>
            </a:pPr>
            <a:r>
              <a:rPr lang="pt-BR" sz="1400" b="1" i="1" dirty="0">
                <a:solidFill>
                  <a:schemeClr val="bg1"/>
                </a:solidFill>
                <a:latin typeface="Calibri" pitchFamily="34" charset="0"/>
              </a:rPr>
              <a:t>2014 a 2t 2017</a:t>
            </a:r>
            <a:endParaRPr lang="es-ES" sz="1400" b="1" i="1" dirty="0">
              <a:solidFill>
                <a:schemeClr val="bg1">
                  <a:lumMod val="95000"/>
                </a:schemeClr>
              </a:solidFill>
              <a:latin typeface="Calibri" pitchFamily="34" charset="0"/>
            </a:endParaRPr>
          </a:p>
          <a:p>
            <a:pPr algn="ctr" eaLnBrk="0" hangingPunct="0">
              <a:defRPr/>
            </a:pPr>
            <a:endParaRPr lang="es-ES" sz="1400" b="1" i="1" dirty="0">
              <a:solidFill>
                <a:schemeClr val="bg1"/>
              </a:solidFill>
              <a:latin typeface="Calibri" pitchFamily="34" charset="0"/>
            </a:endParaRPr>
          </a:p>
        </p:txBody>
      </p:sp>
      <p:sp>
        <p:nvSpPr>
          <p:cNvPr id="3077" name="10 CuadroTexto"/>
          <p:cNvSpPr txBox="1">
            <a:spLocks noChangeArrowheads="1"/>
          </p:cNvSpPr>
          <p:nvPr/>
        </p:nvSpPr>
        <p:spPr bwMode="auto">
          <a:xfrm>
            <a:off x="1700213" y="1258888"/>
            <a:ext cx="5729287" cy="292100"/>
          </a:xfrm>
          <a:prstGeom prst="rect">
            <a:avLst/>
          </a:prstGeom>
          <a:noFill/>
          <a:ln w="9525">
            <a:noFill/>
            <a:miter lim="800000"/>
            <a:headEnd/>
            <a:tailEnd/>
          </a:ln>
        </p:spPr>
        <p:txBody>
          <a:bodyPr>
            <a:spAutoFit/>
          </a:bodyPr>
          <a:lstStyle/>
          <a:p>
            <a:pPr algn="ctr" eaLnBrk="0" hangingPunct="0"/>
            <a:r>
              <a:rPr lang="es-MX" sz="1300" b="1">
                <a:solidFill>
                  <a:srgbClr val="000000"/>
                </a:solidFill>
                <a:latin typeface="Calibri" pitchFamily="34" charset="0"/>
              </a:rPr>
              <a:t>Total de solicitudes ARCO de datos personales, 2013 a 2t 2017: </a:t>
            </a:r>
            <a:r>
              <a:rPr lang="es-MX" sz="1300" b="1">
                <a:latin typeface="Calibri" pitchFamily="34" charset="0"/>
              </a:rPr>
              <a:t>35,520</a:t>
            </a:r>
            <a:endParaRPr lang="es-ES" sz="1300">
              <a:latin typeface="Calibri" pitchFamily="34" charset="0"/>
            </a:endParaRPr>
          </a:p>
        </p:txBody>
      </p:sp>
      <p:graphicFrame>
        <p:nvGraphicFramePr>
          <p:cNvPr id="3074" name="21 Gráfico"/>
          <p:cNvGraphicFramePr>
            <a:graphicFrameLocks/>
          </p:cNvGraphicFramePr>
          <p:nvPr/>
        </p:nvGraphicFramePr>
        <p:xfrm>
          <a:off x="0" y="1857375"/>
          <a:ext cx="8815388" cy="4773613"/>
        </p:xfrm>
        <a:graphic>
          <a:graphicData uri="http://schemas.openxmlformats.org/presentationml/2006/ole">
            <p:oleObj spid="_x0000_s1026" r:id="rId3" imgW="8815580" imgH="4773582" progId="Excel.Chart.8">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7 Marcador de número de diapositiva"/>
          <p:cNvSpPr>
            <a:spLocks noGrp="1"/>
          </p:cNvSpPr>
          <p:nvPr>
            <p:ph type="sldNum" sz="quarter" idx="12"/>
          </p:nvPr>
        </p:nvSpPr>
        <p:spPr bwMode="auto">
          <a:xfrm>
            <a:off x="8636000" y="6438900"/>
            <a:ext cx="441325" cy="365125"/>
          </a:xfrm>
          <a:noFill/>
          <a:ln>
            <a:miter lim="800000"/>
            <a:headEnd/>
            <a:tailEnd/>
          </a:ln>
        </p:spPr>
        <p:txBody>
          <a:bodyPr anchor="b"/>
          <a:lstStyle/>
          <a:p>
            <a:fld id="{9F67661E-5650-4774-BA61-A2B6CDB680E2}" type="slidenum">
              <a:rPr lang="es-MX" sz="1000" b="1" smtClean="0"/>
              <a:pPr/>
              <a:t>22</a:t>
            </a:fld>
            <a:endParaRPr lang="es-MX" sz="1000" b="1" smtClean="0"/>
          </a:p>
        </p:txBody>
      </p:sp>
      <p:sp>
        <p:nvSpPr>
          <p:cNvPr id="6" name="1 CuadroTexto"/>
          <p:cNvSpPr txBox="1"/>
          <p:nvPr/>
        </p:nvSpPr>
        <p:spPr>
          <a:xfrm>
            <a:off x="76200" y="63500"/>
            <a:ext cx="8024813" cy="863600"/>
          </a:xfrm>
          <a:prstGeom prst="rect">
            <a:avLst/>
          </a:prstGeom>
          <a:noFill/>
        </p:spPr>
        <p:txBody>
          <a:bodyPr anchor="ctr"/>
          <a:lstStyle/>
          <a:p>
            <a:pPr eaLnBrk="0" hangingPunct="0">
              <a:defRPr/>
            </a:pPr>
            <a:r>
              <a:rPr lang="es-MX" b="1" dirty="0">
                <a:solidFill>
                  <a:schemeClr val="bg1">
                    <a:lumMod val="95000"/>
                  </a:schemeClr>
                </a:solidFill>
                <a:latin typeface="Calibri" pitchFamily="34" charset="0"/>
              </a:rPr>
              <a:t>2.2 Solicitudes de acceso, rectificación, cancelación u oposición de datos personales recibidas por Ente obligado. </a:t>
            </a:r>
          </a:p>
          <a:p>
            <a:pPr eaLnBrk="0" hangingPunct="0">
              <a:defRPr/>
            </a:pPr>
            <a:r>
              <a:rPr lang="pt-BR" sz="1400" b="1" i="1" dirty="0">
                <a:solidFill>
                  <a:schemeClr val="bg1"/>
                </a:solidFill>
                <a:latin typeface="Calibri" pitchFamily="34" charset="0"/>
              </a:rPr>
              <a:t>2014 a 2t 2017</a:t>
            </a:r>
            <a:endParaRPr lang="es-ES" sz="1400" b="1" i="1" dirty="0">
              <a:solidFill>
                <a:schemeClr val="bg1">
                  <a:lumMod val="95000"/>
                </a:schemeClr>
              </a:solidFill>
              <a:latin typeface="Calibri" pitchFamily="34" charset="0"/>
            </a:endParaRPr>
          </a:p>
        </p:txBody>
      </p:sp>
      <p:graphicFrame>
        <p:nvGraphicFramePr>
          <p:cNvPr id="5" name="4 Tabla"/>
          <p:cNvGraphicFramePr>
            <a:graphicFrameLocks noGrp="1"/>
          </p:cNvGraphicFramePr>
          <p:nvPr/>
        </p:nvGraphicFramePr>
        <p:xfrm>
          <a:off x="642938" y="1143000"/>
          <a:ext cx="8215398" cy="5137332"/>
        </p:xfrm>
        <a:graphic>
          <a:graphicData uri="http://schemas.openxmlformats.org/drawingml/2006/table">
            <a:tbl>
              <a:tblPr/>
              <a:tblGrid>
                <a:gridCol w="5460832"/>
                <a:gridCol w="724887"/>
                <a:gridCol w="724887"/>
                <a:gridCol w="652396"/>
                <a:gridCol w="652396"/>
              </a:tblGrid>
              <a:tr h="166968">
                <a:tc>
                  <a:txBody>
                    <a:bodyPr/>
                    <a:lstStyle/>
                    <a:p>
                      <a:pPr algn="ctr" rtl="0" fontAlgn="b"/>
                      <a:r>
                        <a:rPr lang="es-ES" sz="900" b="1" i="0" u="none" strike="noStrike" dirty="0">
                          <a:solidFill>
                            <a:srgbClr val="FFFFFF"/>
                          </a:solidFill>
                          <a:latin typeface="Calibri"/>
                        </a:rPr>
                        <a:t>Entes obligados</a:t>
                      </a:r>
                    </a:p>
                  </a:txBody>
                  <a:tcPr marL="5672" marR="5672" marT="5672" marB="0" anchor="b">
                    <a:lnL w="6350" cap="flat" cmpd="sng" algn="ctr">
                      <a:solidFill>
                        <a:srgbClr val="CC0066"/>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c>
                  <a:txBody>
                    <a:bodyPr/>
                    <a:lstStyle/>
                    <a:p>
                      <a:pPr algn="ctr" rtl="0" fontAlgn="b"/>
                      <a:r>
                        <a:rPr lang="es-ES" sz="900" b="1" i="0" u="none" strike="noStrike" dirty="0">
                          <a:solidFill>
                            <a:srgbClr val="FFFFFF"/>
                          </a:solidFill>
                          <a:latin typeface="Calibri"/>
                        </a:rPr>
                        <a:t>2014</a:t>
                      </a:r>
                    </a:p>
                  </a:txBody>
                  <a:tcPr marL="5672" marR="5672" marT="567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c>
                  <a:txBody>
                    <a:bodyPr/>
                    <a:lstStyle/>
                    <a:p>
                      <a:pPr algn="ctr" rtl="0" fontAlgn="b"/>
                      <a:r>
                        <a:rPr lang="es-MX" sz="900" b="1" i="0" u="none" strike="noStrike" dirty="0" smtClean="0">
                          <a:solidFill>
                            <a:srgbClr val="FFFFFF"/>
                          </a:solidFill>
                          <a:latin typeface="Calibri"/>
                        </a:rPr>
                        <a:t>2015</a:t>
                      </a:r>
                      <a:endParaRPr lang="es-ES" sz="900" b="1" i="0" u="none" strike="noStrike" dirty="0">
                        <a:solidFill>
                          <a:srgbClr val="FFFFFF"/>
                        </a:solidFill>
                        <a:latin typeface="Calibri"/>
                      </a:endParaRPr>
                    </a:p>
                  </a:txBody>
                  <a:tcPr marL="5672" marR="5672" marT="567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c>
                  <a:txBody>
                    <a:bodyPr/>
                    <a:lstStyle/>
                    <a:p>
                      <a:pPr algn="ctr" rtl="0" fontAlgn="b"/>
                      <a:r>
                        <a:rPr lang="es-MX" sz="900" b="1" i="0" u="none" strike="noStrike" dirty="0" smtClean="0">
                          <a:solidFill>
                            <a:srgbClr val="FFFFFF"/>
                          </a:solidFill>
                          <a:latin typeface="Calibri"/>
                        </a:rPr>
                        <a:t>2016</a:t>
                      </a:r>
                      <a:endParaRPr lang="es-ES" sz="900" b="1" i="0" u="none" strike="noStrike" dirty="0">
                        <a:solidFill>
                          <a:srgbClr val="FFFFFF"/>
                        </a:solidFill>
                        <a:latin typeface="Calibri"/>
                      </a:endParaRPr>
                    </a:p>
                  </a:txBody>
                  <a:tcPr marL="5672" marR="5672" marT="567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c>
                  <a:txBody>
                    <a:bodyPr/>
                    <a:lstStyle/>
                    <a:p>
                      <a:pPr algn="ctr" rtl="0" fontAlgn="b"/>
                      <a:r>
                        <a:rPr lang="es-MX" sz="900" b="1" i="0" u="none" strike="noStrike" dirty="0" smtClean="0">
                          <a:solidFill>
                            <a:srgbClr val="FFFFFF"/>
                          </a:solidFill>
                          <a:latin typeface="Calibri"/>
                        </a:rPr>
                        <a:t>2t 2017</a:t>
                      </a:r>
                      <a:endParaRPr lang="es-ES" sz="900" b="1" i="0" u="none" strike="noStrike" dirty="0">
                        <a:solidFill>
                          <a:srgbClr val="FFFFFF"/>
                        </a:solidFill>
                        <a:latin typeface="Calibri"/>
                      </a:endParaRPr>
                    </a:p>
                  </a:txBody>
                  <a:tcPr marL="5672" marR="5672" marT="567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r>
              <a:tr h="185283">
                <a:tc>
                  <a:txBody>
                    <a:bodyPr/>
                    <a:lstStyle/>
                    <a:p>
                      <a:pPr algn="l" rtl="0" fontAlgn="t"/>
                      <a:r>
                        <a:rPr lang="es-ES" sz="1000" b="1" i="0" u="none" strike="noStrike">
                          <a:solidFill>
                            <a:srgbClr val="000000"/>
                          </a:solidFill>
                          <a:latin typeface="Calibri"/>
                        </a:rPr>
                        <a:t>Agencia de Gestión Urbana de la Ciudad de México</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66</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67</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117</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55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4784">
                <a:tc>
                  <a:txBody>
                    <a:bodyPr/>
                    <a:lstStyle/>
                    <a:p>
                      <a:pPr algn="l" rtl="0" fontAlgn="t"/>
                      <a:r>
                        <a:rPr lang="es-ES" sz="1000" b="1" i="0" u="none" strike="noStrike">
                          <a:solidFill>
                            <a:srgbClr val="000000"/>
                          </a:solidFill>
                          <a:latin typeface="Calibri"/>
                        </a:rPr>
                        <a:t> Agencia de Protección Sanitaria del Gobierno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19</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28</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37</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5283">
                <a:tc>
                  <a:txBody>
                    <a:bodyPr/>
                    <a:lstStyle/>
                    <a:p>
                      <a:pPr algn="l" rtl="0" fontAlgn="t"/>
                      <a:r>
                        <a:rPr lang="es-ES" sz="1000" b="1" i="0" u="none" strike="noStrike">
                          <a:solidFill>
                            <a:srgbClr val="000000"/>
                          </a:solidFill>
                          <a:latin typeface="Calibri"/>
                        </a:rPr>
                        <a:t>Asamblea Constituyente de la Ciudad de México </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5283">
                <a:tc>
                  <a:txBody>
                    <a:bodyPr/>
                    <a:lstStyle/>
                    <a:p>
                      <a:pPr algn="l" rtl="0" fontAlgn="t"/>
                      <a:r>
                        <a:rPr lang="it-IT" sz="1000" b="1" i="0" u="none" strike="noStrike">
                          <a:solidFill>
                            <a:srgbClr val="000000"/>
                          </a:solidFill>
                          <a:latin typeface="Calibri"/>
                        </a:rPr>
                        <a:t> Asamblea Legislativa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53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37</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53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5283">
                <a:tc>
                  <a:txBody>
                    <a:bodyPr/>
                    <a:lstStyle/>
                    <a:p>
                      <a:pPr algn="l" rtl="0" fontAlgn="t"/>
                      <a:r>
                        <a:rPr lang="es-ES" sz="1000" b="1" i="0" u="none" strike="noStrike">
                          <a:solidFill>
                            <a:srgbClr val="000000"/>
                          </a:solidFill>
                          <a:latin typeface="Calibri"/>
                        </a:rPr>
                        <a:t>Auditoría Superior de la Ciudad de México</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18</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306845">
                <a:tc>
                  <a:txBody>
                    <a:bodyPr/>
                    <a:lstStyle/>
                    <a:p>
                      <a:pPr algn="l" rtl="0" fontAlgn="t"/>
                      <a:r>
                        <a:rPr lang="es-ES" sz="1000" b="1" i="0" u="none" strike="noStrike">
                          <a:solidFill>
                            <a:srgbClr val="000000"/>
                          </a:solidFill>
                          <a:latin typeface="Calibri"/>
                        </a:rPr>
                        <a:t>Autoridad de la Zona Patrimonio Mundial Natural y Cultural de la Humanidad en Xochimilco, Tláhuac y Milpa Alta</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t"/>
                      <a:r>
                        <a:rPr lang="es-ES" sz="1000" b="1" i="0" u="none" strike="noStrike">
                          <a:solidFill>
                            <a:srgbClr val="000000"/>
                          </a:solidFill>
                          <a:latin typeface="Calibri"/>
                        </a:rPr>
                        <a:t>5</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8</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8</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5283">
                <a:tc>
                  <a:txBody>
                    <a:bodyPr/>
                    <a:lstStyle/>
                    <a:p>
                      <a:pPr algn="l" rtl="0" fontAlgn="t"/>
                      <a:r>
                        <a:rPr lang="es-ES" sz="1000" b="1" i="0" u="none" strike="noStrike">
                          <a:solidFill>
                            <a:srgbClr val="000000"/>
                          </a:solidFill>
                          <a:latin typeface="Calibri"/>
                        </a:rPr>
                        <a:t> Autoridad del Centro Histórico</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6</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9</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8</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7</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5283">
                <a:tc>
                  <a:txBody>
                    <a:bodyPr/>
                    <a:lstStyle/>
                    <a:p>
                      <a:pPr algn="l" rtl="0" fontAlgn="t"/>
                      <a:r>
                        <a:rPr lang="es-ES" sz="1000" b="1" i="0" u="none" strike="noStrike">
                          <a:solidFill>
                            <a:srgbClr val="000000"/>
                          </a:solidFill>
                          <a:latin typeface="Calibri"/>
                        </a:rPr>
                        <a:t> Autoridad del Espacio Público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18</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16</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5283">
                <a:tc>
                  <a:txBody>
                    <a:bodyPr/>
                    <a:lstStyle/>
                    <a:p>
                      <a:pPr algn="l" rtl="0" fontAlgn="t"/>
                      <a:r>
                        <a:rPr lang="es-ES" sz="1000" b="1" i="0" u="none" strike="noStrike">
                          <a:solidFill>
                            <a:srgbClr val="000000"/>
                          </a:solidFill>
                          <a:latin typeface="Calibri"/>
                        </a:rPr>
                        <a:t> Caja de Previsión de la Policía Auxiliar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311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335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335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172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4784">
                <a:tc>
                  <a:txBody>
                    <a:bodyPr/>
                    <a:lstStyle/>
                    <a:p>
                      <a:pPr algn="l" rtl="0" fontAlgn="t"/>
                      <a:r>
                        <a:rPr lang="es-ES" sz="1000" b="1" i="0" u="none" strike="noStrike">
                          <a:solidFill>
                            <a:srgbClr val="000000"/>
                          </a:solidFill>
                          <a:latin typeface="Calibri"/>
                        </a:rPr>
                        <a:t> Caja de Previsión de la Policía Preventiva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36</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113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120</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91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96070">
                <a:tc>
                  <a:txBody>
                    <a:bodyPr/>
                    <a:lstStyle/>
                    <a:p>
                      <a:pPr algn="l" rtl="0" fontAlgn="t"/>
                      <a:r>
                        <a:rPr lang="es-ES" sz="1000" b="1" i="0" u="none" strike="noStrike">
                          <a:solidFill>
                            <a:srgbClr val="000000"/>
                          </a:solidFill>
                          <a:latin typeface="Calibri"/>
                        </a:rPr>
                        <a:t> Caja de Previsión para Trabajadores a Lista de Raya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72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68</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143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101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4784">
                <a:tc>
                  <a:txBody>
                    <a:bodyPr/>
                    <a:lstStyle/>
                    <a:p>
                      <a:pPr algn="l" rtl="0" fontAlgn="t"/>
                      <a:r>
                        <a:rPr lang="es-ES" sz="1000" b="1" i="0" u="none" strike="noStrike">
                          <a:solidFill>
                            <a:srgbClr val="000000"/>
                          </a:solidFill>
                          <a:latin typeface="Calibri"/>
                        </a:rPr>
                        <a:t> PROCDMX, S.A. de C.V. </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8</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4784">
                <a:tc>
                  <a:txBody>
                    <a:bodyPr/>
                    <a:lstStyle/>
                    <a:p>
                      <a:pPr algn="l" rtl="0" fontAlgn="t"/>
                      <a:r>
                        <a:rPr lang="es-ES" sz="1000" b="1" i="0" u="none" strike="noStrike">
                          <a:solidFill>
                            <a:srgbClr val="000000"/>
                          </a:solidFill>
                          <a:latin typeface="Calibri"/>
                        </a:rPr>
                        <a:t> Centro de Comando, Control, Cómputo, Comunicación y Contacto Ciudadano de la Ciudad de México </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7</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56</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10</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5283">
                <a:tc>
                  <a:txBody>
                    <a:bodyPr/>
                    <a:lstStyle/>
                    <a:p>
                      <a:pPr algn="l" rtl="0" fontAlgn="t"/>
                      <a:r>
                        <a:rPr lang="es-ES" sz="1000" b="1" i="0" u="none" strike="noStrike">
                          <a:solidFill>
                            <a:srgbClr val="000000"/>
                          </a:solidFill>
                          <a:latin typeface="Calibri"/>
                        </a:rPr>
                        <a:t> Comisión de Derechos Humanos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82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55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5283">
                <a:tc>
                  <a:txBody>
                    <a:bodyPr/>
                    <a:lstStyle/>
                    <a:p>
                      <a:pPr algn="l" rtl="0" fontAlgn="t"/>
                      <a:r>
                        <a:rPr lang="es-ES" sz="1000" b="1" i="0" u="none" strike="noStrike">
                          <a:solidFill>
                            <a:srgbClr val="000000"/>
                          </a:solidFill>
                          <a:latin typeface="Calibri"/>
                        </a:rPr>
                        <a:t> Comisión de Filmaciones de la Ciudad de México</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52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5283">
                <a:tc>
                  <a:txBody>
                    <a:bodyPr/>
                    <a:lstStyle/>
                    <a:p>
                      <a:pPr algn="l" rtl="0" fontAlgn="t"/>
                      <a:r>
                        <a:rPr lang="es-ES" sz="1000" b="1" i="0" u="none" strike="noStrike">
                          <a:solidFill>
                            <a:srgbClr val="000000"/>
                          </a:solidFill>
                          <a:latin typeface="Calibri"/>
                        </a:rPr>
                        <a:t> Consejería Jurídica y de Servicios Legales</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61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7</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68</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38</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4784">
                <a:tc>
                  <a:txBody>
                    <a:bodyPr/>
                    <a:lstStyle/>
                    <a:p>
                      <a:pPr algn="l" rtl="0" fontAlgn="t"/>
                      <a:r>
                        <a:rPr lang="es-ES" sz="1000" b="1" i="0" u="none" strike="noStrike">
                          <a:solidFill>
                            <a:srgbClr val="000000"/>
                          </a:solidFill>
                          <a:latin typeface="Calibri"/>
                        </a:rPr>
                        <a:t> Consejo de Evaluación del Desarrollo Social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7</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5283">
                <a:tc>
                  <a:txBody>
                    <a:bodyPr/>
                    <a:lstStyle/>
                    <a:p>
                      <a:pPr algn="l" rtl="0" fontAlgn="t"/>
                      <a:r>
                        <a:rPr lang="es-ES" sz="1000" b="1" i="0" u="none" strike="noStrike">
                          <a:solidFill>
                            <a:srgbClr val="000000"/>
                          </a:solidFill>
                          <a:latin typeface="Calibri"/>
                        </a:rPr>
                        <a:t> Consejo de la Judicatura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16</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5283">
                <a:tc>
                  <a:txBody>
                    <a:bodyPr/>
                    <a:lstStyle/>
                    <a:p>
                      <a:pPr algn="l" rtl="0" fontAlgn="t"/>
                      <a:r>
                        <a:rPr lang="es-ES" sz="1000" b="1" i="0" u="none" strike="noStrike">
                          <a:solidFill>
                            <a:srgbClr val="000000"/>
                          </a:solidFill>
                          <a:latin typeface="Calibri"/>
                        </a:rPr>
                        <a:t> Consejo Económico y Social de la Ciudad de México</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8</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7</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6</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9439">
                <a:tc>
                  <a:txBody>
                    <a:bodyPr/>
                    <a:lstStyle/>
                    <a:p>
                      <a:pPr algn="l" rtl="0" fontAlgn="t"/>
                      <a:r>
                        <a:rPr lang="es-ES" sz="1000" b="1" i="0" u="none" strike="noStrike">
                          <a:solidFill>
                            <a:srgbClr val="000000"/>
                          </a:solidFill>
                          <a:latin typeface="Calibri"/>
                        </a:rPr>
                        <a:t> Consejo para Prevenir y Eliminar la Discriminación de la Ciudad de México</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70</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7</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5283">
                <a:tc>
                  <a:txBody>
                    <a:bodyPr/>
                    <a:lstStyle/>
                    <a:p>
                      <a:pPr algn="l" rtl="0" fontAlgn="t"/>
                      <a:r>
                        <a:rPr lang="es-ES" sz="1000" b="1" i="0" u="none" strike="noStrike">
                          <a:solidFill>
                            <a:srgbClr val="000000"/>
                          </a:solidFill>
                          <a:latin typeface="Calibri"/>
                        </a:rPr>
                        <a:t> Contraloría General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110</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55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4784">
                <a:tc>
                  <a:txBody>
                    <a:bodyPr/>
                    <a:lstStyle/>
                    <a:p>
                      <a:pPr algn="l" rtl="0" fontAlgn="t"/>
                      <a:r>
                        <a:rPr lang="es-ES" sz="1000" b="1" i="0" u="none" strike="noStrike">
                          <a:solidFill>
                            <a:srgbClr val="000000"/>
                          </a:solidFill>
                          <a:latin typeface="Calibri"/>
                        </a:rPr>
                        <a:t> Coordinación de los Centros de Transferencia Modal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18</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9</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5283">
                <a:tc>
                  <a:txBody>
                    <a:bodyPr/>
                    <a:lstStyle/>
                    <a:p>
                      <a:pPr algn="l" rtl="0" fontAlgn="t"/>
                      <a:r>
                        <a:rPr lang="es-ES" sz="1000" b="1" i="0" u="none" strike="noStrike">
                          <a:solidFill>
                            <a:srgbClr val="000000"/>
                          </a:solidFill>
                          <a:latin typeface="Calibri"/>
                        </a:rPr>
                        <a:t> Corporación Mexicana de Impresión, S.A. de C.V.</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16</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9288">
                <a:tc>
                  <a:txBody>
                    <a:bodyPr/>
                    <a:lstStyle/>
                    <a:p>
                      <a:pPr algn="l" rtl="0" fontAlgn="t"/>
                      <a:r>
                        <a:rPr lang="es-ES" sz="1000" b="1" i="0" u="none" strike="noStrike">
                          <a:solidFill>
                            <a:srgbClr val="000000"/>
                          </a:solidFill>
                          <a:latin typeface="Calibri"/>
                        </a:rPr>
                        <a:t> Delegación Álvaro Obregón</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20</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49</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30</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9288">
                <a:tc>
                  <a:txBody>
                    <a:bodyPr/>
                    <a:lstStyle/>
                    <a:p>
                      <a:pPr algn="l" rtl="0" fontAlgn="t"/>
                      <a:r>
                        <a:rPr lang="es-ES" sz="1000" b="1" i="0" u="none" strike="noStrike">
                          <a:solidFill>
                            <a:srgbClr val="000000"/>
                          </a:solidFill>
                          <a:latin typeface="Calibri"/>
                        </a:rPr>
                        <a:t> Delegación Azcapotzalco</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20</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67</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36</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16</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9288">
                <a:tc>
                  <a:txBody>
                    <a:bodyPr/>
                    <a:lstStyle/>
                    <a:p>
                      <a:pPr algn="l" rtl="0" fontAlgn="t"/>
                      <a:r>
                        <a:rPr lang="es-ES" sz="1000" b="1" i="0" u="none" strike="noStrike">
                          <a:solidFill>
                            <a:srgbClr val="000000"/>
                          </a:solidFill>
                          <a:latin typeface="Calibri"/>
                        </a:rPr>
                        <a:t> Delegación Benito Juárez</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28</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66</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dirty="0">
                          <a:solidFill>
                            <a:srgbClr val="000000"/>
                          </a:solidFill>
                          <a:latin typeface="Calibri"/>
                        </a:rPr>
                        <a:t>27</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7 Marcador de número de diapositiva"/>
          <p:cNvSpPr>
            <a:spLocks noGrp="1"/>
          </p:cNvSpPr>
          <p:nvPr>
            <p:ph type="sldNum" sz="quarter" idx="12"/>
          </p:nvPr>
        </p:nvSpPr>
        <p:spPr bwMode="auto">
          <a:xfrm>
            <a:off x="8636000" y="6438900"/>
            <a:ext cx="441325" cy="365125"/>
          </a:xfrm>
          <a:noFill/>
          <a:ln>
            <a:miter lim="800000"/>
            <a:headEnd/>
            <a:tailEnd/>
          </a:ln>
        </p:spPr>
        <p:txBody>
          <a:bodyPr anchor="b"/>
          <a:lstStyle/>
          <a:p>
            <a:fld id="{1200586C-77A3-4BDE-8F34-6C40E30FA54F}" type="slidenum">
              <a:rPr lang="es-MX" sz="1000" b="1" smtClean="0"/>
              <a:pPr/>
              <a:t>23</a:t>
            </a:fld>
            <a:endParaRPr lang="es-MX" sz="1000" b="1" smtClean="0"/>
          </a:p>
        </p:txBody>
      </p:sp>
      <p:sp>
        <p:nvSpPr>
          <p:cNvPr id="6" name="1 CuadroTexto"/>
          <p:cNvSpPr txBox="1"/>
          <p:nvPr/>
        </p:nvSpPr>
        <p:spPr>
          <a:xfrm>
            <a:off x="76200" y="63500"/>
            <a:ext cx="8024813" cy="863600"/>
          </a:xfrm>
          <a:prstGeom prst="rect">
            <a:avLst/>
          </a:prstGeom>
          <a:noFill/>
        </p:spPr>
        <p:txBody>
          <a:bodyPr anchor="ctr"/>
          <a:lstStyle/>
          <a:p>
            <a:pPr eaLnBrk="0" hangingPunct="0">
              <a:defRPr/>
            </a:pPr>
            <a:r>
              <a:rPr lang="es-MX" b="1" dirty="0">
                <a:solidFill>
                  <a:schemeClr val="bg1">
                    <a:lumMod val="95000"/>
                  </a:schemeClr>
                </a:solidFill>
                <a:latin typeface="Calibri" pitchFamily="34" charset="0"/>
              </a:rPr>
              <a:t>2.2 Solicitudes de acceso, rectificación, cancelación u oposición de datos personales recibidas por Ente obligado. </a:t>
            </a:r>
          </a:p>
          <a:p>
            <a:pPr eaLnBrk="0" hangingPunct="0">
              <a:defRPr/>
            </a:pPr>
            <a:r>
              <a:rPr lang="pt-BR" sz="1400" b="1" i="1" dirty="0">
                <a:solidFill>
                  <a:schemeClr val="bg1"/>
                </a:solidFill>
                <a:latin typeface="Calibri" pitchFamily="34" charset="0"/>
              </a:rPr>
              <a:t>2014 a 2t 2017</a:t>
            </a:r>
            <a:endParaRPr lang="es-ES" sz="1400" b="1" i="1" dirty="0">
              <a:solidFill>
                <a:schemeClr val="bg1">
                  <a:lumMod val="95000"/>
                </a:schemeClr>
              </a:solidFill>
              <a:latin typeface="Calibri" pitchFamily="34" charset="0"/>
            </a:endParaRPr>
          </a:p>
        </p:txBody>
      </p:sp>
      <p:graphicFrame>
        <p:nvGraphicFramePr>
          <p:cNvPr id="5" name="4 Tabla"/>
          <p:cNvGraphicFramePr>
            <a:graphicFrameLocks noGrp="1"/>
          </p:cNvGraphicFramePr>
          <p:nvPr/>
        </p:nvGraphicFramePr>
        <p:xfrm>
          <a:off x="714375" y="1000125"/>
          <a:ext cx="8001085" cy="5286416"/>
        </p:xfrm>
        <a:graphic>
          <a:graphicData uri="http://schemas.openxmlformats.org/drawingml/2006/table">
            <a:tbl>
              <a:tblPr/>
              <a:tblGrid>
                <a:gridCol w="5330753"/>
                <a:gridCol w="702718"/>
                <a:gridCol w="702718"/>
                <a:gridCol w="632448"/>
                <a:gridCol w="632448"/>
              </a:tblGrid>
              <a:tr h="173322">
                <a:tc>
                  <a:txBody>
                    <a:bodyPr/>
                    <a:lstStyle/>
                    <a:p>
                      <a:pPr algn="l" rtl="0" fontAlgn="t"/>
                      <a:r>
                        <a:rPr lang="es-ES" sz="1000" b="1" i="0" u="none" strike="noStrike">
                          <a:solidFill>
                            <a:srgbClr val="000000"/>
                          </a:solidFill>
                          <a:latin typeface="Calibri"/>
                        </a:rPr>
                        <a:t> Delegación Coyoacán</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29</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18</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73322">
                <a:tc>
                  <a:txBody>
                    <a:bodyPr/>
                    <a:lstStyle/>
                    <a:p>
                      <a:pPr algn="l" rtl="0" fontAlgn="t"/>
                      <a:r>
                        <a:rPr lang="es-ES" sz="1000" b="1" i="0" u="none" strike="noStrike">
                          <a:solidFill>
                            <a:srgbClr val="000000"/>
                          </a:solidFill>
                          <a:latin typeface="Calibri"/>
                        </a:rPr>
                        <a:t> Delegación Cuajimalpa de Morelos</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7</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8</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6</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73322">
                <a:tc>
                  <a:txBody>
                    <a:bodyPr/>
                    <a:lstStyle/>
                    <a:p>
                      <a:pPr algn="l" rtl="0" fontAlgn="t"/>
                      <a:r>
                        <a:rPr lang="es-ES" sz="1000" b="1" i="0" u="none" strike="noStrike">
                          <a:solidFill>
                            <a:srgbClr val="000000"/>
                          </a:solidFill>
                          <a:latin typeface="Calibri"/>
                        </a:rPr>
                        <a:t> Delegación Cuauhtémoc</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75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139</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27</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77547">
                <a:tc>
                  <a:txBody>
                    <a:bodyPr/>
                    <a:lstStyle/>
                    <a:p>
                      <a:pPr algn="l" rtl="0" fontAlgn="t"/>
                      <a:r>
                        <a:rPr lang="es-ES" sz="1000" b="1" i="0" u="none" strike="noStrike">
                          <a:solidFill>
                            <a:srgbClr val="000000"/>
                          </a:solidFill>
                          <a:latin typeface="Calibri"/>
                        </a:rPr>
                        <a:t> Delegación Gustavo A. Madero</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18</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29</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20</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77547">
                <a:tc>
                  <a:txBody>
                    <a:bodyPr/>
                    <a:lstStyle/>
                    <a:p>
                      <a:pPr algn="l" rtl="0" fontAlgn="t"/>
                      <a:r>
                        <a:rPr lang="es-ES" sz="1000" b="1" i="0" u="none" strike="noStrike">
                          <a:solidFill>
                            <a:srgbClr val="000000"/>
                          </a:solidFill>
                          <a:latin typeface="Calibri"/>
                        </a:rPr>
                        <a:t> Delegación Iztacalco</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20</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77547">
                <a:tc>
                  <a:txBody>
                    <a:bodyPr/>
                    <a:lstStyle/>
                    <a:p>
                      <a:pPr algn="l" rtl="0" fontAlgn="t"/>
                      <a:r>
                        <a:rPr lang="es-ES" sz="1000" b="1" i="0" u="none" strike="noStrike">
                          <a:solidFill>
                            <a:srgbClr val="000000"/>
                          </a:solidFill>
                          <a:latin typeface="Calibri"/>
                        </a:rPr>
                        <a:t> Delegación Iztapalapa</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19</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26</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19</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77547">
                <a:tc>
                  <a:txBody>
                    <a:bodyPr/>
                    <a:lstStyle/>
                    <a:p>
                      <a:pPr algn="l" rtl="0" fontAlgn="t"/>
                      <a:r>
                        <a:rPr lang="es-ES" sz="1000" b="1" i="0" u="none" strike="noStrike">
                          <a:solidFill>
                            <a:srgbClr val="000000"/>
                          </a:solidFill>
                          <a:latin typeface="Calibri"/>
                        </a:rPr>
                        <a:t> Delegación La Magdalena Contreras</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9</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38</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27</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30</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77547">
                <a:tc>
                  <a:txBody>
                    <a:bodyPr/>
                    <a:lstStyle/>
                    <a:p>
                      <a:pPr algn="l" rtl="0" fontAlgn="t"/>
                      <a:r>
                        <a:rPr lang="es-ES" sz="1000" b="1" i="0" u="none" strike="noStrike">
                          <a:solidFill>
                            <a:srgbClr val="000000"/>
                          </a:solidFill>
                          <a:latin typeface="Calibri"/>
                        </a:rPr>
                        <a:t> Delegación Miguel Hidalgo</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39</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52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29</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77547">
                <a:tc>
                  <a:txBody>
                    <a:bodyPr/>
                    <a:lstStyle/>
                    <a:p>
                      <a:pPr algn="l" rtl="0" fontAlgn="t"/>
                      <a:r>
                        <a:rPr lang="es-ES" sz="1000" b="1" i="0" u="none" strike="noStrike">
                          <a:solidFill>
                            <a:srgbClr val="000000"/>
                          </a:solidFill>
                          <a:latin typeface="Calibri"/>
                        </a:rPr>
                        <a:t> Delegación Milpa Alta</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7</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77547">
                <a:tc>
                  <a:txBody>
                    <a:bodyPr/>
                    <a:lstStyle/>
                    <a:p>
                      <a:pPr algn="l" rtl="0" fontAlgn="t"/>
                      <a:r>
                        <a:rPr lang="es-ES" sz="1000" b="1" i="0" u="none" strike="noStrike">
                          <a:solidFill>
                            <a:srgbClr val="000000"/>
                          </a:solidFill>
                          <a:latin typeface="Calibri"/>
                        </a:rPr>
                        <a:t> Delegación Tláhuac</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9</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52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8</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77547">
                <a:tc>
                  <a:txBody>
                    <a:bodyPr/>
                    <a:lstStyle/>
                    <a:p>
                      <a:pPr algn="l" rtl="0" fontAlgn="t"/>
                      <a:r>
                        <a:rPr lang="es-ES" sz="1000" b="1" i="0" u="none" strike="noStrike">
                          <a:solidFill>
                            <a:srgbClr val="000000"/>
                          </a:solidFill>
                          <a:latin typeface="Calibri"/>
                        </a:rPr>
                        <a:t> Delegación Tlalpan</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36</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29</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77547">
                <a:tc>
                  <a:txBody>
                    <a:bodyPr/>
                    <a:lstStyle/>
                    <a:p>
                      <a:pPr algn="l" rtl="0" fontAlgn="t"/>
                      <a:r>
                        <a:rPr lang="es-ES" sz="1000" b="1" i="0" u="none" strike="noStrike">
                          <a:solidFill>
                            <a:srgbClr val="000000"/>
                          </a:solidFill>
                          <a:latin typeface="Calibri"/>
                        </a:rPr>
                        <a:t> Delegación Venustiano Carranza</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29</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26</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20</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10</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77547">
                <a:tc>
                  <a:txBody>
                    <a:bodyPr/>
                    <a:lstStyle/>
                    <a:p>
                      <a:pPr algn="l" rtl="0" fontAlgn="t"/>
                      <a:r>
                        <a:rPr lang="es-ES" sz="1000" b="1" i="0" u="none" strike="noStrike">
                          <a:solidFill>
                            <a:srgbClr val="000000"/>
                          </a:solidFill>
                          <a:latin typeface="Calibri"/>
                        </a:rPr>
                        <a:t> Delegación Xochimilco</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283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191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77547">
                <a:tc>
                  <a:txBody>
                    <a:bodyPr/>
                    <a:lstStyle/>
                    <a:p>
                      <a:pPr algn="l" rtl="0" fontAlgn="t"/>
                      <a:r>
                        <a:rPr lang="es-ES" sz="1000" b="1" i="0" u="none" strike="noStrike">
                          <a:solidFill>
                            <a:srgbClr val="000000"/>
                          </a:solidFill>
                          <a:latin typeface="Calibri"/>
                        </a:rPr>
                        <a:t> Escuela de Administración Pública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73322">
                <a:tc>
                  <a:txBody>
                    <a:bodyPr/>
                    <a:lstStyle/>
                    <a:p>
                      <a:pPr algn="l" rtl="0" fontAlgn="t"/>
                      <a:r>
                        <a:rPr lang="es-ES" sz="1000" b="1" i="0" u="none" strike="noStrike">
                          <a:solidFill>
                            <a:srgbClr val="000000"/>
                          </a:solidFill>
                          <a:latin typeface="Calibri"/>
                        </a:rPr>
                        <a:t> Fideicomiso Central de Abasto de la Ciudad de México</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t"/>
                      <a:r>
                        <a:rPr lang="es-ES" sz="1000" b="1" i="0" u="none" strike="noStrike">
                          <a:solidFill>
                            <a:srgbClr val="000000"/>
                          </a:solidFill>
                          <a:latin typeface="Calibri"/>
                        </a:rPr>
                        <a:t>-</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t"/>
                      <a:r>
                        <a:rPr lang="es-ES" sz="1000" b="1" i="0" u="none" strike="noStrike">
                          <a:solidFill>
                            <a:srgbClr val="000000"/>
                          </a:solidFill>
                          <a:latin typeface="Calibri"/>
                        </a:rPr>
                        <a:t>- </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t"/>
                      <a:r>
                        <a:rPr lang="es-ES" sz="1000" b="1" i="0" u="none" strike="noStrike">
                          <a:solidFill>
                            <a:srgbClr val="000000"/>
                          </a:solidFill>
                          <a:latin typeface="Calibri"/>
                        </a:rPr>
                        <a:t>- </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73322">
                <a:tc>
                  <a:txBody>
                    <a:bodyPr/>
                    <a:lstStyle/>
                    <a:p>
                      <a:pPr algn="l" rtl="0" fontAlgn="t"/>
                      <a:r>
                        <a:rPr lang="es-ES" sz="1000" b="1" i="0" u="none" strike="noStrike">
                          <a:solidFill>
                            <a:srgbClr val="000000"/>
                          </a:solidFill>
                          <a:latin typeface="Calibri"/>
                        </a:rPr>
                        <a:t> Fideicomiso Centro Histórico de la Ciudad de México</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6</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73322">
                <a:tc>
                  <a:txBody>
                    <a:bodyPr/>
                    <a:lstStyle/>
                    <a:p>
                      <a:pPr algn="l" rtl="0" fontAlgn="t"/>
                      <a:r>
                        <a:rPr lang="es-ES" sz="1000" b="1" i="0" u="none" strike="noStrike">
                          <a:solidFill>
                            <a:srgbClr val="000000"/>
                          </a:solidFill>
                          <a:latin typeface="Calibri"/>
                        </a:rPr>
                        <a:t> Fideicomiso de Recuperación Crediticia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9</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73322">
                <a:tc>
                  <a:txBody>
                    <a:bodyPr/>
                    <a:lstStyle/>
                    <a:p>
                      <a:pPr algn="l" rtl="0" fontAlgn="t"/>
                      <a:r>
                        <a:rPr lang="es-ES" sz="1000" b="1" i="0" u="none" strike="noStrike">
                          <a:solidFill>
                            <a:srgbClr val="000000"/>
                          </a:solidFill>
                          <a:latin typeface="Calibri"/>
                        </a:rPr>
                        <a:t> Fideicomiso Educación Garantizada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73322">
                <a:tc>
                  <a:txBody>
                    <a:bodyPr/>
                    <a:lstStyle/>
                    <a:p>
                      <a:pPr algn="l" rtl="0" fontAlgn="t"/>
                      <a:r>
                        <a:rPr lang="es-ES" sz="1000" b="1" i="0" u="none" strike="noStrike">
                          <a:solidFill>
                            <a:srgbClr val="000000"/>
                          </a:solidFill>
                          <a:latin typeface="Calibri"/>
                        </a:rPr>
                        <a:t> Fideicomiso Fondo de Apoyo a la Educación y el Empleo de las y los Jóvenes del DF</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t"/>
                      <a:r>
                        <a:rPr lang="es-ES" sz="1000" b="1" i="0" u="none" strike="noStrike">
                          <a:solidFill>
                            <a:srgbClr val="000000"/>
                          </a:solidFill>
                          <a:latin typeface="Calibri"/>
                        </a:rPr>
                        <a:t>- </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t"/>
                      <a:r>
                        <a:rPr lang="es-ES" sz="1000" b="1" i="0" u="none" strike="noStrike">
                          <a:solidFill>
                            <a:srgbClr val="000000"/>
                          </a:solidFill>
                          <a:latin typeface="Calibri"/>
                        </a:rPr>
                        <a:t>- </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t"/>
                      <a:r>
                        <a:rPr lang="es-ES" sz="1000" b="1" i="0" u="none" strike="noStrike">
                          <a:solidFill>
                            <a:srgbClr val="000000"/>
                          </a:solidFill>
                          <a:latin typeface="Calibri"/>
                        </a:rPr>
                        <a:t>- </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5259">
                <a:tc>
                  <a:txBody>
                    <a:bodyPr/>
                    <a:lstStyle/>
                    <a:p>
                      <a:pPr algn="l" rtl="0" fontAlgn="t"/>
                      <a:r>
                        <a:rPr lang="es-ES" sz="1000" b="1" i="0" u="none" strike="noStrike">
                          <a:solidFill>
                            <a:srgbClr val="000000"/>
                          </a:solidFill>
                          <a:latin typeface="Calibri"/>
                        </a:rPr>
                        <a:t>Fideicomiso Fondo para el Desarrollo Económico y Social de la Ciudad de México</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73322">
                <a:tc>
                  <a:txBody>
                    <a:bodyPr/>
                    <a:lstStyle/>
                    <a:p>
                      <a:pPr algn="l" rtl="0" fontAlgn="t"/>
                      <a:r>
                        <a:rPr lang="es-ES" sz="1000" b="1" i="0" u="none" strike="noStrike">
                          <a:solidFill>
                            <a:srgbClr val="000000"/>
                          </a:solidFill>
                          <a:latin typeface="Calibri"/>
                        </a:rPr>
                        <a:t> Fideicomiso Museo de Arte Popular Mexicano</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73322">
                <a:tc>
                  <a:txBody>
                    <a:bodyPr/>
                    <a:lstStyle/>
                    <a:p>
                      <a:pPr algn="l" rtl="0" fontAlgn="t"/>
                      <a:r>
                        <a:rPr lang="es-ES" sz="1000" b="1" i="0" u="none" strike="noStrike">
                          <a:solidFill>
                            <a:srgbClr val="000000"/>
                          </a:solidFill>
                          <a:latin typeface="Calibri"/>
                        </a:rPr>
                        <a:t> Fideicomiso Museo del Estanquillo</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201666">
                <a:tc>
                  <a:txBody>
                    <a:bodyPr/>
                    <a:lstStyle/>
                    <a:p>
                      <a:pPr algn="l" rtl="0" fontAlgn="t"/>
                      <a:r>
                        <a:rPr lang="es-ES" sz="1000" b="1" i="0" u="none" strike="noStrike">
                          <a:solidFill>
                            <a:srgbClr val="000000"/>
                          </a:solidFill>
                          <a:latin typeface="Calibri"/>
                        </a:rPr>
                        <a:t> Fideicomiso para el Fondo de Promoción para el Financiamiento del Transporte Público</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73322">
                <a:tc>
                  <a:txBody>
                    <a:bodyPr/>
                    <a:lstStyle/>
                    <a:p>
                      <a:pPr algn="l" rtl="0" fontAlgn="t"/>
                      <a:r>
                        <a:rPr lang="es-ES" sz="1000" b="1" i="0" u="none" strike="noStrike">
                          <a:solidFill>
                            <a:srgbClr val="000000"/>
                          </a:solidFill>
                          <a:latin typeface="Calibri"/>
                        </a:rPr>
                        <a:t> Fideicomiso para el Mejoramiento de las Vías de Comunicación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t"/>
                      <a:r>
                        <a:rPr lang="es-ES" sz="1000" b="1" i="0" u="none" strike="noStrike">
                          <a:solidFill>
                            <a:srgbClr val="000000"/>
                          </a:solidFill>
                          <a:latin typeface="Calibri"/>
                        </a:rPr>
                        <a:t> </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t"/>
                      <a:r>
                        <a:rPr lang="es-ES" sz="1000" b="1" i="0" u="none" strike="noStrike">
                          <a:solidFill>
                            <a:srgbClr val="000000"/>
                          </a:solidFill>
                          <a:latin typeface="Calibri"/>
                        </a:rPr>
                        <a:t>- </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t"/>
                      <a:r>
                        <a:rPr lang="es-ES" sz="1000" b="1" i="0" u="none" strike="noStrike">
                          <a:solidFill>
                            <a:srgbClr val="000000"/>
                          </a:solidFill>
                          <a:latin typeface="Calibri"/>
                        </a:rPr>
                        <a:t>- </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73322">
                <a:tc>
                  <a:txBody>
                    <a:bodyPr/>
                    <a:lstStyle/>
                    <a:p>
                      <a:pPr algn="l" rtl="0" fontAlgn="t"/>
                      <a:r>
                        <a:rPr lang="es-ES" sz="1000" b="1" i="0" u="none" strike="noStrike">
                          <a:solidFill>
                            <a:srgbClr val="000000"/>
                          </a:solidFill>
                          <a:latin typeface="Calibri"/>
                        </a:rPr>
                        <a:t> Fideicomiso para la Promoción y Desarrollo del Cine Mexicano en 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73322">
                <a:tc>
                  <a:txBody>
                    <a:bodyPr/>
                    <a:lstStyle/>
                    <a:p>
                      <a:pPr algn="l" rtl="0" fontAlgn="t"/>
                      <a:r>
                        <a:rPr lang="es-ES" sz="1000" b="1" i="0" u="none" strike="noStrike">
                          <a:solidFill>
                            <a:srgbClr val="000000"/>
                          </a:solidFill>
                          <a:latin typeface="Calibri"/>
                        </a:rPr>
                        <a:t> Fideicomiso Público Ciudad Digital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73322">
                <a:tc>
                  <a:txBody>
                    <a:bodyPr/>
                    <a:lstStyle/>
                    <a:p>
                      <a:pPr algn="l" rtl="0" fontAlgn="t"/>
                      <a:r>
                        <a:rPr lang="es-ES" sz="1000" b="1" i="0" u="none" strike="noStrike">
                          <a:solidFill>
                            <a:srgbClr val="000000"/>
                          </a:solidFill>
                          <a:latin typeface="Calibri"/>
                        </a:rPr>
                        <a:t> Fideicomiso Público Complejo Ambiental Xochimilco</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73322">
                <a:tc>
                  <a:txBody>
                    <a:bodyPr/>
                    <a:lstStyle/>
                    <a:p>
                      <a:pPr algn="l" rtl="0" fontAlgn="t"/>
                      <a:r>
                        <a:rPr lang="es-ES" sz="1000" b="1" i="0" u="none" strike="noStrike">
                          <a:solidFill>
                            <a:srgbClr val="000000"/>
                          </a:solidFill>
                          <a:latin typeface="Calibri"/>
                        </a:rPr>
                        <a:t>Fideicomiso Público de la Zona de Santa Fe</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73322">
                <a:tc>
                  <a:txBody>
                    <a:bodyPr/>
                    <a:lstStyle/>
                    <a:p>
                      <a:pPr algn="l" rtl="0" fontAlgn="t"/>
                      <a:r>
                        <a:rPr lang="es-ES" sz="1000" b="1" i="0" u="none" strike="noStrike">
                          <a:solidFill>
                            <a:srgbClr val="000000"/>
                          </a:solidFill>
                          <a:latin typeface="Calibri"/>
                        </a:rPr>
                        <a:t> Fideicomiso Público del Fondo de Apoyo a la Procuración de Justicia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t"/>
                      <a:r>
                        <a:rPr lang="es-ES" sz="1000" b="1" i="0" u="none" strike="noStrike">
                          <a:solidFill>
                            <a:srgbClr val="000000"/>
                          </a:solidFill>
                          <a:latin typeface="Calibri"/>
                        </a:rPr>
                        <a:t> </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t"/>
                      <a:r>
                        <a:rPr lang="es-ES" sz="1000" b="1" i="0" u="none" strike="noStrike">
                          <a:solidFill>
                            <a:srgbClr val="000000"/>
                          </a:solidFill>
                          <a:latin typeface="Calibri"/>
                        </a:rPr>
                        <a:t>- </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73322">
                <a:tc>
                  <a:txBody>
                    <a:bodyPr/>
                    <a:lstStyle/>
                    <a:p>
                      <a:pPr algn="l" rtl="0" fontAlgn="t"/>
                      <a:r>
                        <a:rPr lang="es-ES" sz="1000" b="1" i="0" u="none" strike="noStrike">
                          <a:solidFill>
                            <a:srgbClr val="000000"/>
                          </a:solidFill>
                          <a:latin typeface="Calibri"/>
                        </a:rPr>
                        <a:t> Fondo Ambiental Público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dirty="0">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7 Marcador de número de diapositiva"/>
          <p:cNvSpPr>
            <a:spLocks noGrp="1"/>
          </p:cNvSpPr>
          <p:nvPr>
            <p:ph type="sldNum" sz="quarter" idx="12"/>
          </p:nvPr>
        </p:nvSpPr>
        <p:spPr bwMode="auto">
          <a:xfrm>
            <a:off x="8636000" y="6438900"/>
            <a:ext cx="441325" cy="365125"/>
          </a:xfrm>
          <a:noFill/>
          <a:ln>
            <a:miter lim="800000"/>
            <a:headEnd/>
            <a:tailEnd/>
          </a:ln>
        </p:spPr>
        <p:txBody>
          <a:bodyPr anchor="b"/>
          <a:lstStyle/>
          <a:p>
            <a:fld id="{54DBE9C6-B625-4992-BBE2-4B56CA3037D7}" type="slidenum">
              <a:rPr lang="es-MX" sz="1000" b="1" smtClean="0"/>
              <a:pPr/>
              <a:t>24</a:t>
            </a:fld>
            <a:endParaRPr lang="es-MX" sz="1000" b="1" smtClean="0"/>
          </a:p>
        </p:txBody>
      </p:sp>
      <p:sp>
        <p:nvSpPr>
          <p:cNvPr id="6" name="1 CuadroTexto"/>
          <p:cNvSpPr txBox="1"/>
          <p:nvPr/>
        </p:nvSpPr>
        <p:spPr>
          <a:xfrm>
            <a:off x="76200" y="63500"/>
            <a:ext cx="8024813" cy="863600"/>
          </a:xfrm>
          <a:prstGeom prst="rect">
            <a:avLst/>
          </a:prstGeom>
          <a:noFill/>
        </p:spPr>
        <p:txBody>
          <a:bodyPr anchor="ctr"/>
          <a:lstStyle/>
          <a:p>
            <a:pPr eaLnBrk="0" hangingPunct="0">
              <a:defRPr/>
            </a:pPr>
            <a:r>
              <a:rPr lang="es-MX" b="1" dirty="0">
                <a:solidFill>
                  <a:schemeClr val="bg1">
                    <a:lumMod val="95000"/>
                  </a:schemeClr>
                </a:solidFill>
                <a:latin typeface="Calibri" pitchFamily="34" charset="0"/>
              </a:rPr>
              <a:t>2.2 Solicitudes de acceso, rectificación, cancelación u oposición de datos personales recibidas por Ente obligado. </a:t>
            </a:r>
          </a:p>
          <a:p>
            <a:pPr eaLnBrk="0" hangingPunct="0">
              <a:defRPr/>
            </a:pPr>
            <a:r>
              <a:rPr lang="pt-BR" sz="1400" b="1" i="1" dirty="0">
                <a:solidFill>
                  <a:schemeClr val="bg1"/>
                </a:solidFill>
                <a:latin typeface="Calibri" pitchFamily="34" charset="0"/>
              </a:rPr>
              <a:t>2014 a 2t 2017</a:t>
            </a:r>
            <a:endParaRPr lang="es-ES" sz="1400" b="1" i="1" dirty="0">
              <a:solidFill>
                <a:schemeClr val="bg1">
                  <a:lumMod val="95000"/>
                </a:schemeClr>
              </a:solidFill>
              <a:latin typeface="Calibri" pitchFamily="34" charset="0"/>
            </a:endParaRPr>
          </a:p>
        </p:txBody>
      </p:sp>
      <p:graphicFrame>
        <p:nvGraphicFramePr>
          <p:cNvPr id="4" name="3 Tabla"/>
          <p:cNvGraphicFramePr>
            <a:graphicFrameLocks noGrp="1"/>
          </p:cNvGraphicFramePr>
          <p:nvPr/>
        </p:nvGraphicFramePr>
        <p:xfrm>
          <a:off x="642938" y="1143000"/>
          <a:ext cx="8072493" cy="5314681"/>
        </p:xfrm>
        <a:graphic>
          <a:graphicData uri="http://schemas.openxmlformats.org/drawingml/2006/table">
            <a:tbl>
              <a:tblPr/>
              <a:tblGrid>
                <a:gridCol w="5365831"/>
                <a:gridCol w="712280"/>
                <a:gridCol w="712280"/>
                <a:gridCol w="641051"/>
                <a:gridCol w="641051"/>
              </a:tblGrid>
              <a:tr h="193318">
                <a:tc>
                  <a:txBody>
                    <a:bodyPr/>
                    <a:lstStyle/>
                    <a:p>
                      <a:pPr algn="l" rtl="0" fontAlgn="t"/>
                      <a:r>
                        <a:rPr lang="es-ES" sz="1000" b="1" i="0" u="none" strike="noStrike">
                          <a:solidFill>
                            <a:srgbClr val="000000"/>
                          </a:solidFill>
                          <a:latin typeface="Calibri"/>
                        </a:rPr>
                        <a:t> Fondo de Desarrollo Económico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6</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93318">
                <a:tc>
                  <a:txBody>
                    <a:bodyPr/>
                    <a:lstStyle/>
                    <a:p>
                      <a:pPr algn="l" rtl="0" fontAlgn="t"/>
                      <a:r>
                        <a:rPr lang="es-ES" sz="1000" b="1" i="0" u="none" strike="noStrike">
                          <a:solidFill>
                            <a:srgbClr val="000000"/>
                          </a:solidFill>
                          <a:latin typeface="Calibri"/>
                        </a:rPr>
                        <a:t> Fondo de Seguridad Pública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t"/>
                      <a:r>
                        <a:rPr lang="es-ES" sz="1000" b="1" i="0" u="none" strike="noStrike">
                          <a:solidFill>
                            <a:srgbClr val="000000"/>
                          </a:solidFill>
                          <a:latin typeface="Calibri"/>
                        </a:rPr>
                        <a:t> - </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t"/>
                      <a:r>
                        <a:rPr lang="es-ES" sz="1000" b="1" i="0" u="none" strike="noStrike">
                          <a:solidFill>
                            <a:srgbClr val="000000"/>
                          </a:solidFill>
                          <a:latin typeface="Calibri"/>
                        </a:rPr>
                        <a:t>- </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t"/>
                      <a:r>
                        <a:rPr lang="es-ES" sz="1000" b="1" i="0" u="none" strike="noStrike">
                          <a:solidFill>
                            <a:srgbClr val="000000"/>
                          </a:solidFill>
                          <a:latin typeface="Calibri"/>
                        </a:rPr>
                        <a:t>- </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93318">
                <a:tc>
                  <a:txBody>
                    <a:bodyPr/>
                    <a:lstStyle/>
                    <a:p>
                      <a:pPr algn="l" rtl="0" fontAlgn="t"/>
                      <a:r>
                        <a:rPr lang="es-ES" sz="1000" b="1" i="0" u="none" strike="noStrike">
                          <a:solidFill>
                            <a:srgbClr val="000000"/>
                          </a:solidFill>
                          <a:latin typeface="Calibri"/>
                        </a:rPr>
                        <a:t> Fondo Mixto de Promoción Turística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93318">
                <a:tc>
                  <a:txBody>
                    <a:bodyPr/>
                    <a:lstStyle/>
                    <a:p>
                      <a:pPr algn="l" rtl="0" fontAlgn="t"/>
                      <a:r>
                        <a:rPr lang="es-ES" sz="1000" b="1" i="0" u="none" strike="noStrike">
                          <a:solidFill>
                            <a:srgbClr val="000000"/>
                          </a:solidFill>
                          <a:latin typeface="Calibri"/>
                        </a:rPr>
                        <a:t> Fondo para el Desarrollo Social de la Ciudad de México</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6</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93318">
                <a:tc>
                  <a:txBody>
                    <a:bodyPr/>
                    <a:lstStyle/>
                    <a:p>
                      <a:pPr algn="l" rtl="0" fontAlgn="t"/>
                      <a:r>
                        <a:rPr lang="es-ES" sz="1000" b="1" i="0" u="none" strike="noStrike">
                          <a:solidFill>
                            <a:srgbClr val="000000"/>
                          </a:solidFill>
                          <a:latin typeface="Calibri"/>
                        </a:rPr>
                        <a:t> Fondo para la Atención y Apoyo a las Víctimas del Delito</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93318">
                <a:tc>
                  <a:txBody>
                    <a:bodyPr/>
                    <a:lstStyle/>
                    <a:p>
                      <a:pPr algn="l" rtl="0" fontAlgn="t"/>
                      <a:r>
                        <a:rPr lang="es-ES" sz="1000" b="1" i="0" u="none" strike="noStrike">
                          <a:solidFill>
                            <a:srgbClr val="000000"/>
                          </a:solidFill>
                          <a:latin typeface="Calibri"/>
                        </a:rPr>
                        <a:t> Heroico Cuerpo de Bomberos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68</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30</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71147">
                <a:tc>
                  <a:txBody>
                    <a:bodyPr/>
                    <a:lstStyle/>
                    <a:p>
                      <a:pPr algn="l" rtl="0" fontAlgn="t"/>
                      <a:r>
                        <a:rPr lang="es-ES" sz="1000" b="1" i="0" u="none" strike="noStrike">
                          <a:solidFill>
                            <a:srgbClr val="000000"/>
                          </a:solidFill>
                          <a:latin typeface="Calibri"/>
                        </a:rPr>
                        <a:t> Instituto de Acceso a la Información Pública y Protección de Datos Personales del DF</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145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200</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190</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201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71147">
                <a:tc>
                  <a:txBody>
                    <a:bodyPr/>
                    <a:lstStyle/>
                    <a:p>
                      <a:pPr algn="l" rtl="0" fontAlgn="t"/>
                      <a:r>
                        <a:rPr lang="es-ES" sz="1000" b="1" i="0" u="none" strike="noStrike">
                          <a:solidFill>
                            <a:srgbClr val="000000"/>
                          </a:solidFill>
                          <a:latin typeface="Calibri"/>
                        </a:rPr>
                        <a:t> Instituto de Capacitación para el Trabajo de la Ciudad de México </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93318">
                <a:tc>
                  <a:txBody>
                    <a:bodyPr/>
                    <a:lstStyle/>
                    <a:p>
                      <a:pPr algn="l" rtl="0" fontAlgn="t"/>
                      <a:r>
                        <a:rPr lang="es-ES" sz="1000" b="1" i="0" u="none" strike="noStrike">
                          <a:solidFill>
                            <a:srgbClr val="000000"/>
                          </a:solidFill>
                          <a:latin typeface="Calibri"/>
                        </a:rPr>
                        <a:t> Instituto de Ciencia y Tecnología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t"/>
                      <a:r>
                        <a:rPr lang="es-ES" sz="1000" b="1" i="0" u="none" strike="noStrike">
                          <a:solidFill>
                            <a:srgbClr val="000000"/>
                          </a:solidFill>
                          <a:latin typeface="Calibri"/>
                        </a:rPr>
                        <a:t>-</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93318">
                <a:tc>
                  <a:txBody>
                    <a:bodyPr/>
                    <a:lstStyle/>
                    <a:p>
                      <a:pPr algn="l" rtl="0" fontAlgn="t"/>
                      <a:r>
                        <a:rPr lang="es-ES" sz="1000" b="1" i="0" u="none" strike="noStrike">
                          <a:solidFill>
                            <a:srgbClr val="000000"/>
                          </a:solidFill>
                          <a:latin typeface="Calibri"/>
                        </a:rPr>
                        <a:t> Instituto de Educación Media Superior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28</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9</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93318">
                <a:tc>
                  <a:txBody>
                    <a:bodyPr/>
                    <a:lstStyle/>
                    <a:p>
                      <a:pPr algn="l" rtl="0" fontAlgn="t"/>
                      <a:r>
                        <a:rPr lang="es-ES" sz="1000" b="1" i="0" u="none" strike="noStrike">
                          <a:solidFill>
                            <a:srgbClr val="000000"/>
                          </a:solidFill>
                          <a:latin typeface="Calibri"/>
                        </a:rPr>
                        <a:t> Instituto de Formación Profesional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8</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93318">
                <a:tc>
                  <a:txBody>
                    <a:bodyPr/>
                    <a:lstStyle/>
                    <a:p>
                      <a:pPr algn="l" rtl="0" fontAlgn="t"/>
                      <a:r>
                        <a:rPr lang="es-ES" sz="1000" b="1" i="0" u="none" strike="noStrike">
                          <a:solidFill>
                            <a:srgbClr val="000000"/>
                          </a:solidFill>
                          <a:latin typeface="Calibri"/>
                        </a:rPr>
                        <a:t> Instituto de la Juventud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64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93318">
                <a:tc>
                  <a:txBody>
                    <a:bodyPr/>
                    <a:lstStyle/>
                    <a:p>
                      <a:pPr algn="l" rtl="0" fontAlgn="t"/>
                      <a:r>
                        <a:rPr lang="es-ES" sz="1000" b="1" i="0" u="none" strike="noStrike">
                          <a:solidFill>
                            <a:srgbClr val="000000"/>
                          </a:solidFill>
                          <a:latin typeface="Calibri"/>
                        </a:rPr>
                        <a:t> Instituto de las Mujeres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7</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19</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93318">
                <a:tc>
                  <a:txBody>
                    <a:bodyPr/>
                    <a:lstStyle/>
                    <a:p>
                      <a:pPr algn="l" rtl="0" fontAlgn="t"/>
                      <a:r>
                        <a:rPr lang="es-ES" sz="1000" b="1" i="0" u="none" strike="noStrike">
                          <a:solidFill>
                            <a:srgbClr val="000000"/>
                          </a:solidFill>
                          <a:latin typeface="Calibri"/>
                        </a:rPr>
                        <a:t> Instituto de Verificación Administrativa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10</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93318">
                <a:tc>
                  <a:txBody>
                    <a:bodyPr/>
                    <a:lstStyle/>
                    <a:p>
                      <a:pPr algn="l" rtl="0" fontAlgn="t"/>
                      <a:r>
                        <a:rPr lang="es-ES" sz="1000" b="1" i="0" u="none" strike="noStrike">
                          <a:solidFill>
                            <a:srgbClr val="000000"/>
                          </a:solidFill>
                          <a:latin typeface="Calibri"/>
                        </a:rPr>
                        <a:t> Instituto de Vivienda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139</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220</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111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57</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93318">
                <a:tc>
                  <a:txBody>
                    <a:bodyPr/>
                    <a:lstStyle/>
                    <a:p>
                      <a:pPr algn="l" rtl="0" fontAlgn="t"/>
                      <a:r>
                        <a:rPr lang="it-IT" sz="1000" b="1" i="0" u="none" strike="noStrike">
                          <a:solidFill>
                            <a:srgbClr val="000000"/>
                          </a:solidFill>
                          <a:latin typeface="Calibri"/>
                        </a:rPr>
                        <a:t> Instituto del Deporte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7</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93318">
                <a:tc>
                  <a:txBody>
                    <a:bodyPr/>
                    <a:lstStyle/>
                    <a:p>
                      <a:pPr algn="l" rtl="0" fontAlgn="t"/>
                      <a:r>
                        <a:rPr lang="es-ES" sz="1000" b="1" i="0" u="none" strike="noStrike">
                          <a:solidFill>
                            <a:srgbClr val="000000"/>
                          </a:solidFill>
                          <a:latin typeface="Calibri"/>
                        </a:rPr>
                        <a:t> Instituto Electoral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16</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16</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93318">
                <a:tc>
                  <a:txBody>
                    <a:bodyPr/>
                    <a:lstStyle/>
                    <a:p>
                      <a:pPr algn="l" rtl="0" fontAlgn="t"/>
                      <a:r>
                        <a:rPr lang="es-ES" sz="1000" b="1" i="0" u="none" strike="noStrike">
                          <a:solidFill>
                            <a:srgbClr val="000000"/>
                          </a:solidFill>
                          <a:latin typeface="Calibri"/>
                        </a:rPr>
                        <a:t> Instituto Local de la Infraestructura Física Educativa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93318">
                <a:tc>
                  <a:txBody>
                    <a:bodyPr/>
                    <a:lstStyle/>
                    <a:p>
                      <a:pPr algn="l" rtl="0" fontAlgn="t"/>
                      <a:r>
                        <a:rPr lang="es-ES" sz="1000" b="1" i="0" u="none" strike="noStrike">
                          <a:solidFill>
                            <a:srgbClr val="000000"/>
                          </a:solidFill>
                          <a:latin typeface="Calibri"/>
                        </a:rPr>
                        <a:t> Instituto para la Atención de los Adultos Mayores en 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77762">
                <a:tc>
                  <a:txBody>
                    <a:bodyPr/>
                    <a:lstStyle/>
                    <a:p>
                      <a:pPr algn="l" rtl="0" fontAlgn="t"/>
                      <a:r>
                        <a:rPr lang="es-ES" sz="1000" b="1" i="0" u="none" strike="noStrike">
                          <a:solidFill>
                            <a:srgbClr val="000000"/>
                          </a:solidFill>
                          <a:latin typeface="Calibri"/>
                        </a:rPr>
                        <a:t> Instituto para la Integración al Desarrollo de las Personas con Discapacidad del DF</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6</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71147">
                <a:tc>
                  <a:txBody>
                    <a:bodyPr/>
                    <a:lstStyle/>
                    <a:p>
                      <a:pPr algn="l" rtl="0" fontAlgn="t"/>
                      <a:r>
                        <a:rPr lang="es-ES" sz="1000" b="1" i="0" u="none" strike="noStrike">
                          <a:solidFill>
                            <a:srgbClr val="000000"/>
                          </a:solidFill>
                          <a:latin typeface="Calibri"/>
                        </a:rPr>
                        <a:t> Instituto para la Atención y Prevención de las Adicciones en la Ciudad de México</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93318">
                <a:tc>
                  <a:txBody>
                    <a:bodyPr/>
                    <a:lstStyle/>
                    <a:p>
                      <a:pPr algn="l" rtl="0" fontAlgn="t"/>
                      <a:r>
                        <a:rPr lang="es-ES" sz="1000" b="1" i="0" u="none" strike="noStrike">
                          <a:solidFill>
                            <a:srgbClr val="000000"/>
                          </a:solidFill>
                          <a:latin typeface="Calibri"/>
                        </a:rPr>
                        <a:t> Instituto Técnico de Formación Policial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93318">
                <a:tc>
                  <a:txBody>
                    <a:bodyPr/>
                    <a:lstStyle/>
                    <a:p>
                      <a:pPr algn="l" rtl="0" fontAlgn="t"/>
                      <a:r>
                        <a:rPr lang="es-ES" sz="1000" b="1" i="0" u="none" strike="noStrike">
                          <a:solidFill>
                            <a:srgbClr val="000000"/>
                          </a:solidFill>
                          <a:latin typeface="Calibri"/>
                        </a:rPr>
                        <a:t>Instituto para la Seguridad de las Construcciones en el Distrito Federal </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7</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93318">
                <a:tc>
                  <a:txBody>
                    <a:bodyPr/>
                    <a:lstStyle/>
                    <a:p>
                      <a:pPr algn="l" rtl="0" fontAlgn="t"/>
                      <a:r>
                        <a:rPr lang="es-ES" sz="1000" b="1" i="0" u="none" strike="noStrike">
                          <a:solidFill>
                            <a:srgbClr val="000000"/>
                          </a:solidFill>
                          <a:latin typeface="Calibri"/>
                        </a:rPr>
                        <a:t> Jefatura de Gobierno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38</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93318">
                <a:tc>
                  <a:txBody>
                    <a:bodyPr/>
                    <a:lstStyle/>
                    <a:p>
                      <a:pPr algn="l" rtl="0" fontAlgn="t"/>
                      <a:r>
                        <a:rPr lang="es-ES" sz="1000" b="1" i="0" u="none" strike="noStrike">
                          <a:solidFill>
                            <a:srgbClr val="000000"/>
                          </a:solidFill>
                          <a:latin typeface="Calibri"/>
                        </a:rPr>
                        <a:t> Junta de Asistencia Privada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93318">
                <a:tc>
                  <a:txBody>
                    <a:bodyPr/>
                    <a:lstStyle/>
                    <a:p>
                      <a:pPr algn="l" rtl="0" fontAlgn="t"/>
                      <a:r>
                        <a:rPr lang="es-ES" sz="1000" b="1" i="0" u="none" strike="noStrike">
                          <a:solidFill>
                            <a:srgbClr val="000000"/>
                          </a:solidFill>
                          <a:latin typeface="Calibri"/>
                        </a:rPr>
                        <a:t> Junta Local de Conciliación y Arbitraje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57</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36</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50</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77164">
                <a:tc>
                  <a:txBody>
                    <a:bodyPr/>
                    <a:lstStyle/>
                    <a:p>
                      <a:pPr algn="l" rtl="0" fontAlgn="t"/>
                      <a:r>
                        <a:rPr lang="es-ES" sz="1000" b="1" i="0" u="none" strike="noStrike">
                          <a:solidFill>
                            <a:srgbClr val="000000"/>
                          </a:solidFill>
                          <a:latin typeface="Calibri"/>
                        </a:rPr>
                        <a:t> Mecanismo de Seguimiento y Evaluación del Programa de Derechos Humanos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93318">
                <a:tc>
                  <a:txBody>
                    <a:bodyPr/>
                    <a:lstStyle/>
                    <a:p>
                      <a:pPr algn="l" rtl="0" fontAlgn="t"/>
                      <a:r>
                        <a:rPr lang="es-ES" sz="1000" b="1" i="0" u="none" strike="noStrike">
                          <a:solidFill>
                            <a:srgbClr val="000000"/>
                          </a:solidFill>
                          <a:latin typeface="Calibri"/>
                        </a:rPr>
                        <a:t> Metrobús</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dirty="0">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7 Marcador de número de diapositiva"/>
          <p:cNvSpPr>
            <a:spLocks noGrp="1"/>
          </p:cNvSpPr>
          <p:nvPr>
            <p:ph type="sldNum" sz="quarter" idx="12"/>
          </p:nvPr>
        </p:nvSpPr>
        <p:spPr bwMode="auto">
          <a:xfrm>
            <a:off x="8636000" y="6438900"/>
            <a:ext cx="441325" cy="365125"/>
          </a:xfrm>
          <a:noFill/>
          <a:ln>
            <a:miter lim="800000"/>
            <a:headEnd/>
            <a:tailEnd/>
          </a:ln>
        </p:spPr>
        <p:txBody>
          <a:bodyPr anchor="b"/>
          <a:lstStyle/>
          <a:p>
            <a:fld id="{57AB09B7-8F7B-45EF-8098-4BCC1809560C}" type="slidenum">
              <a:rPr lang="es-MX" sz="1000" b="1" smtClean="0"/>
              <a:pPr/>
              <a:t>25</a:t>
            </a:fld>
            <a:endParaRPr lang="es-MX" sz="1000" b="1" smtClean="0"/>
          </a:p>
        </p:txBody>
      </p:sp>
      <p:sp>
        <p:nvSpPr>
          <p:cNvPr id="6" name="1 CuadroTexto"/>
          <p:cNvSpPr txBox="1"/>
          <p:nvPr/>
        </p:nvSpPr>
        <p:spPr>
          <a:xfrm>
            <a:off x="76200" y="63500"/>
            <a:ext cx="8024813" cy="863600"/>
          </a:xfrm>
          <a:prstGeom prst="rect">
            <a:avLst/>
          </a:prstGeom>
          <a:noFill/>
        </p:spPr>
        <p:txBody>
          <a:bodyPr anchor="ctr"/>
          <a:lstStyle/>
          <a:p>
            <a:pPr eaLnBrk="0" hangingPunct="0">
              <a:defRPr/>
            </a:pPr>
            <a:r>
              <a:rPr lang="es-MX" b="1" dirty="0">
                <a:solidFill>
                  <a:schemeClr val="bg1">
                    <a:lumMod val="95000"/>
                  </a:schemeClr>
                </a:solidFill>
                <a:latin typeface="Calibri" pitchFamily="34" charset="0"/>
              </a:rPr>
              <a:t>2.2 Solicitudes de acceso, rectificación, cancelación u oposición de datos personales recibidas por Ente obligado. </a:t>
            </a:r>
          </a:p>
          <a:p>
            <a:pPr eaLnBrk="0" hangingPunct="0">
              <a:defRPr/>
            </a:pPr>
            <a:r>
              <a:rPr lang="pt-BR" sz="1400" b="1" i="1" dirty="0">
                <a:solidFill>
                  <a:schemeClr val="bg1"/>
                </a:solidFill>
                <a:latin typeface="Calibri" pitchFamily="34" charset="0"/>
              </a:rPr>
              <a:t>2014 a 2t 2017</a:t>
            </a:r>
            <a:endParaRPr lang="es-ES" sz="1400" b="1" i="1" dirty="0">
              <a:solidFill>
                <a:schemeClr val="bg1">
                  <a:lumMod val="95000"/>
                </a:schemeClr>
              </a:solidFill>
              <a:latin typeface="Calibri" pitchFamily="34" charset="0"/>
            </a:endParaRPr>
          </a:p>
        </p:txBody>
      </p:sp>
      <p:graphicFrame>
        <p:nvGraphicFramePr>
          <p:cNvPr id="4" name="3 Tabla"/>
          <p:cNvGraphicFramePr>
            <a:graphicFrameLocks noGrp="1"/>
          </p:cNvGraphicFramePr>
          <p:nvPr/>
        </p:nvGraphicFramePr>
        <p:xfrm>
          <a:off x="571500" y="1143000"/>
          <a:ext cx="8238856" cy="5000659"/>
        </p:xfrm>
        <a:graphic>
          <a:graphicData uri="http://schemas.openxmlformats.org/drawingml/2006/table">
            <a:tbl>
              <a:tblPr/>
              <a:tblGrid>
                <a:gridCol w="5489158"/>
                <a:gridCol w="723605"/>
                <a:gridCol w="723605"/>
                <a:gridCol w="651244"/>
                <a:gridCol w="651244"/>
              </a:tblGrid>
              <a:tr h="187356">
                <a:tc>
                  <a:txBody>
                    <a:bodyPr/>
                    <a:lstStyle/>
                    <a:p>
                      <a:pPr algn="l" rtl="0" fontAlgn="t"/>
                      <a:r>
                        <a:rPr lang="es-ES" sz="1000" b="1" i="0" u="none" strike="noStrike">
                          <a:solidFill>
                            <a:srgbClr val="000000"/>
                          </a:solidFill>
                          <a:latin typeface="Calibri"/>
                        </a:rPr>
                        <a:t> Oficialía Mayor</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98</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135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150</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230</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7356">
                <a:tc>
                  <a:txBody>
                    <a:bodyPr/>
                    <a:lstStyle/>
                    <a:p>
                      <a:pPr algn="l" rtl="0" fontAlgn="t"/>
                      <a:r>
                        <a:rPr lang="es-ES" sz="1000" b="1" i="0" u="none" strike="noStrike">
                          <a:solidFill>
                            <a:srgbClr val="000000"/>
                          </a:solidFill>
                          <a:latin typeface="Calibri"/>
                        </a:rPr>
                        <a:t> Planta de Asfalto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7356">
                <a:tc>
                  <a:txBody>
                    <a:bodyPr/>
                    <a:lstStyle/>
                    <a:p>
                      <a:pPr algn="l" rtl="0" fontAlgn="t"/>
                      <a:r>
                        <a:rPr lang="es-ES" sz="1000" b="1" i="0" u="none" strike="noStrike">
                          <a:solidFill>
                            <a:srgbClr val="000000"/>
                          </a:solidFill>
                          <a:latin typeface="Calibri"/>
                        </a:rPr>
                        <a:t> Policía Auxiliar</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1153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1040</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900</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414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99984">
                <a:tc>
                  <a:txBody>
                    <a:bodyPr/>
                    <a:lstStyle/>
                    <a:p>
                      <a:pPr algn="l" rtl="0" fontAlgn="t"/>
                      <a:r>
                        <a:rPr lang="es-ES" sz="1000" b="1" i="0" u="none" strike="noStrike">
                          <a:solidFill>
                            <a:srgbClr val="000000"/>
                          </a:solidFill>
                          <a:latin typeface="Calibri"/>
                        </a:rPr>
                        <a:t> Policía Bancaria e Industrial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26</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52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7356">
                <a:tc>
                  <a:txBody>
                    <a:bodyPr/>
                    <a:lstStyle/>
                    <a:p>
                      <a:pPr algn="l" rtl="0" fontAlgn="t"/>
                      <a:r>
                        <a:rPr lang="es-ES" sz="1000" b="1" i="0" u="none" strike="noStrike">
                          <a:solidFill>
                            <a:srgbClr val="000000"/>
                          </a:solidFill>
                          <a:latin typeface="Calibri"/>
                        </a:rPr>
                        <a:t> Procuraduría Ambiental y del Ordenamiento Territorial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7356">
                <a:tc>
                  <a:txBody>
                    <a:bodyPr/>
                    <a:lstStyle/>
                    <a:p>
                      <a:pPr algn="l" rtl="0" fontAlgn="t"/>
                      <a:r>
                        <a:rPr lang="es-ES" sz="1000" b="1" i="0" u="none" strike="noStrike">
                          <a:solidFill>
                            <a:srgbClr val="000000"/>
                          </a:solidFill>
                          <a:latin typeface="Calibri"/>
                        </a:rPr>
                        <a:t> Procuraduría General de Justicia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470</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200</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200</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72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7356">
                <a:tc>
                  <a:txBody>
                    <a:bodyPr/>
                    <a:lstStyle/>
                    <a:p>
                      <a:pPr algn="l" rtl="0" fontAlgn="t"/>
                      <a:r>
                        <a:rPr lang="es-ES" sz="1000" b="1" i="0" u="none" strike="noStrike">
                          <a:solidFill>
                            <a:srgbClr val="000000"/>
                          </a:solidFill>
                          <a:latin typeface="Calibri"/>
                        </a:rPr>
                        <a:t> Procuraduría Social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10</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99984">
                <a:tc>
                  <a:txBody>
                    <a:bodyPr/>
                    <a:lstStyle/>
                    <a:p>
                      <a:pPr algn="l" rtl="0" fontAlgn="t"/>
                      <a:r>
                        <a:rPr lang="es-ES" sz="1000" b="1" i="0" u="none" strike="noStrike">
                          <a:solidFill>
                            <a:srgbClr val="000000"/>
                          </a:solidFill>
                          <a:latin typeface="Calibri"/>
                        </a:rPr>
                        <a:t> Proyecto Metro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7356">
                <a:tc>
                  <a:txBody>
                    <a:bodyPr/>
                    <a:lstStyle/>
                    <a:p>
                      <a:pPr algn="l" rtl="0" fontAlgn="t"/>
                      <a:r>
                        <a:rPr lang="es-ES" sz="1000" b="1" i="0" u="none" strike="noStrike">
                          <a:solidFill>
                            <a:srgbClr val="000000"/>
                          </a:solidFill>
                          <a:latin typeface="Calibri"/>
                        </a:rPr>
                        <a:t> Red de Transporte de Pasajeros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6</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7356">
                <a:tc>
                  <a:txBody>
                    <a:bodyPr/>
                    <a:lstStyle/>
                    <a:p>
                      <a:pPr algn="l" rtl="0" fontAlgn="t"/>
                      <a:r>
                        <a:rPr lang="es-ES" sz="1000" b="1" i="0" u="none" strike="noStrike">
                          <a:solidFill>
                            <a:srgbClr val="000000"/>
                          </a:solidFill>
                          <a:latin typeface="Calibri"/>
                        </a:rPr>
                        <a:t>Secretaría de Ciencia, Tecnología e Innovación</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7356">
                <a:tc>
                  <a:txBody>
                    <a:bodyPr/>
                    <a:lstStyle/>
                    <a:p>
                      <a:pPr algn="l" rtl="0" fontAlgn="t"/>
                      <a:r>
                        <a:rPr lang="es-ES" sz="1000" b="1" i="0" u="none" strike="noStrike">
                          <a:solidFill>
                            <a:srgbClr val="000000"/>
                          </a:solidFill>
                          <a:latin typeface="Calibri"/>
                        </a:rPr>
                        <a:t> Secretaría de Cultura</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6</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99984">
                <a:tc>
                  <a:txBody>
                    <a:bodyPr/>
                    <a:lstStyle/>
                    <a:p>
                      <a:pPr algn="l" rtl="0" fontAlgn="t"/>
                      <a:r>
                        <a:rPr lang="es-ES" sz="1000" b="1" i="0" u="none" strike="noStrike">
                          <a:solidFill>
                            <a:srgbClr val="000000"/>
                          </a:solidFill>
                          <a:latin typeface="Calibri"/>
                        </a:rPr>
                        <a:t> Secretaría de Desarrollo Económico</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6</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8</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7356">
                <a:tc>
                  <a:txBody>
                    <a:bodyPr/>
                    <a:lstStyle/>
                    <a:p>
                      <a:pPr algn="l" rtl="0" fontAlgn="t"/>
                      <a:r>
                        <a:rPr lang="es-ES" sz="1000" b="1" i="0" u="none" strike="noStrike">
                          <a:solidFill>
                            <a:srgbClr val="000000"/>
                          </a:solidFill>
                          <a:latin typeface="Calibri"/>
                        </a:rPr>
                        <a:t> Secretaría de Desarrollo Rural y Equidad para las Comunidades</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7356">
                <a:tc>
                  <a:txBody>
                    <a:bodyPr/>
                    <a:lstStyle/>
                    <a:p>
                      <a:pPr algn="l" rtl="0" fontAlgn="t"/>
                      <a:r>
                        <a:rPr lang="es-ES" sz="1000" b="1" i="0" u="none" strike="noStrike">
                          <a:solidFill>
                            <a:srgbClr val="000000"/>
                          </a:solidFill>
                          <a:latin typeface="Calibri"/>
                        </a:rPr>
                        <a:t> Secretaría de Desarrollo Social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37</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47</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9</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7356">
                <a:tc>
                  <a:txBody>
                    <a:bodyPr/>
                    <a:lstStyle/>
                    <a:p>
                      <a:pPr algn="l" rtl="0" fontAlgn="t"/>
                      <a:r>
                        <a:rPr lang="es-ES" sz="1000" b="1" i="0" u="none" strike="noStrike">
                          <a:solidFill>
                            <a:srgbClr val="000000"/>
                          </a:solidFill>
                          <a:latin typeface="Calibri"/>
                        </a:rPr>
                        <a:t> Secretaría de Desarrollo Urbano y Vivienda</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27</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67</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99984">
                <a:tc>
                  <a:txBody>
                    <a:bodyPr/>
                    <a:lstStyle/>
                    <a:p>
                      <a:pPr algn="l" rtl="0" fontAlgn="t"/>
                      <a:r>
                        <a:rPr lang="es-ES" sz="1000" b="1" i="0" u="none" strike="noStrike">
                          <a:solidFill>
                            <a:srgbClr val="000000"/>
                          </a:solidFill>
                          <a:latin typeface="Calibri"/>
                        </a:rPr>
                        <a:t> Secretaría de Educación</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30</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7356">
                <a:tc>
                  <a:txBody>
                    <a:bodyPr/>
                    <a:lstStyle/>
                    <a:p>
                      <a:pPr algn="l" rtl="0" fontAlgn="t"/>
                      <a:r>
                        <a:rPr lang="es-ES" sz="1000" b="1" i="0" u="none" strike="noStrike">
                          <a:solidFill>
                            <a:srgbClr val="000000"/>
                          </a:solidFill>
                          <a:latin typeface="Calibri"/>
                        </a:rPr>
                        <a:t> Secretaría de Finanzas</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77</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66</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62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7356">
                <a:tc>
                  <a:txBody>
                    <a:bodyPr/>
                    <a:lstStyle/>
                    <a:p>
                      <a:pPr algn="l" rtl="0" fontAlgn="t"/>
                      <a:r>
                        <a:rPr lang="es-ES" sz="1000" b="1" i="0" u="none" strike="noStrike">
                          <a:solidFill>
                            <a:srgbClr val="000000"/>
                          </a:solidFill>
                          <a:latin typeface="Calibri"/>
                        </a:rPr>
                        <a:t> Secretaría de Gobierno</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47</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61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51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52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7356">
                <a:tc>
                  <a:txBody>
                    <a:bodyPr/>
                    <a:lstStyle/>
                    <a:p>
                      <a:pPr algn="l" rtl="0" fontAlgn="t"/>
                      <a:r>
                        <a:rPr lang="es-ES" sz="1000" b="1" i="0" u="none" strike="noStrike">
                          <a:solidFill>
                            <a:srgbClr val="000000"/>
                          </a:solidFill>
                          <a:latin typeface="Calibri"/>
                        </a:rPr>
                        <a:t> Secretaría de Obras y Servicios</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133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7</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194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147</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99984">
                <a:tc>
                  <a:txBody>
                    <a:bodyPr/>
                    <a:lstStyle/>
                    <a:p>
                      <a:pPr algn="l" rtl="0" fontAlgn="t"/>
                      <a:r>
                        <a:rPr lang="es-ES" sz="1000" b="1" i="0" u="none" strike="noStrike">
                          <a:solidFill>
                            <a:srgbClr val="000000"/>
                          </a:solidFill>
                          <a:latin typeface="Calibri"/>
                        </a:rPr>
                        <a:t> Secretaría de Protección Civil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9</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7</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8</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7356">
                <a:tc>
                  <a:txBody>
                    <a:bodyPr/>
                    <a:lstStyle/>
                    <a:p>
                      <a:pPr algn="l" rtl="0" fontAlgn="t"/>
                      <a:r>
                        <a:rPr lang="es-ES" sz="1000" b="1" i="0" u="none" strike="noStrike">
                          <a:solidFill>
                            <a:srgbClr val="000000"/>
                          </a:solidFill>
                          <a:latin typeface="Calibri"/>
                        </a:rPr>
                        <a:t> Secretaría de Salud</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2618</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6</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7356">
                <a:tc>
                  <a:txBody>
                    <a:bodyPr/>
                    <a:lstStyle/>
                    <a:p>
                      <a:pPr algn="l" rtl="0" fontAlgn="t"/>
                      <a:r>
                        <a:rPr lang="es-ES" sz="1000" b="1" i="0" u="none" strike="noStrike">
                          <a:solidFill>
                            <a:srgbClr val="000000"/>
                          </a:solidFill>
                          <a:latin typeface="Calibri"/>
                        </a:rPr>
                        <a:t> Secretaría de Seguridad Pública</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2315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344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3174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988</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7356">
                <a:tc>
                  <a:txBody>
                    <a:bodyPr/>
                    <a:lstStyle/>
                    <a:p>
                      <a:pPr algn="l" rtl="0" fontAlgn="t"/>
                      <a:r>
                        <a:rPr lang="es-ES" sz="1000" b="1" i="0" u="none" strike="noStrike">
                          <a:solidFill>
                            <a:srgbClr val="000000"/>
                          </a:solidFill>
                          <a:latin typeface="Calibri"/>
                        </a:rPr>
                        <a:t> Secretaría de Trabajo y Fomento al Empleo</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290</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36</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244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110</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99984">
                <a:tc>
                  <a:txBody>
                    <a:bodyPr/>
                    <a:lstStyle/>
                    <a:p>
                      <a:pPr algn="l" rtl="0" fontAlgn="t"/>
                      <a:r>
                        <a:rPr lang="es-ES" sz="1000" b="1" i="0" u="none" strike="noStrike">
                          <a:solidFill>
                            <a:srgbClr val="000000"/>
                          </a:solidFill>
                          <a:latin typeface="Calibri"/>
                        </a:rPr>
                        <a:t> Secretaría de Movilidad </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192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17</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7356">
                <a:tc>
                  <a:txBody>
                    <a:bodyPr/>
                    <a:lstStyle/>
                    <a:p>
                      <a:pPr algn="l" rtl="0" fontAlgn="t"/>
                      <a:r>
                        <a:rPr lang="es-ES" sz="1000" b="1" i="0" u="none" strike="noStrike">
                          <a:solidFill>
                            <a:srgbClr val="000000"/>
                          </a:solidFill>
                          <a:latin typeface="Calibri"/>
                        </a:rPr>
                        <a:t> Secretaría de Turismo</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6</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6</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240991">
                <a:tc>
                  <a:txBody>
                    <a:bodyPr/>
                    <a:lstStyle/>
                    <a:p>
                      <a:pPr algn="l" rtl="0" fontAlgn="t"/>
                      <a:r>
                        <a:rPr lang="es-ES" sz="1000" b="1" i="0" u="none" strike="noStrike">
                          <a:solidFill>
                            <a:srgbClr val="000000"/>
                          </a:solidFill>
                          <a:latin typeface="Calibri"/>
                        </a:rPr>
                        <a:t> Secretaría del Medio Ambiente</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7</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10</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dirty="0">
                          <a:solidFill>
                            <a:srgbClr val="000000"/>
                          </a:solidFill>
                          <a:latin typeface="Calibri"/>
                        </a:rPr>
                        <a:t>7</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7 Marcador de número de diapositiva"/>
          <p:cNvSpPr>
            <a:spLocks noGrp="1"/>
          </p:cNvSpPr>
          <p:nvPr>
            <p:ph type="sldNum" sz="quarter" idx="12"/>
          </p:nvPr>
        </p:nvSpPr>
        <p:spPr bwMode="auto">
          <a:xfrm>
            <a:off x="8636000" y="6438900"/>
            <a:ext cx="441325" cy="365125"/>
          </a:xfrm>
          <a:noFill/>
          <a:ln>
            <a:miter lim="800000"/>
            <a:headEnd/>
            <a:tailEnd/>
          </a:ln>
        </p:spPr>
        <p:txBody>
          <a:bodyPr anchor="b"/>
          <a:lstStyle/>
          <a:p>
            <a:fld id="{CD044396-776C-47D3-B8E8-C3589979B2A1}" type="slidenum">
              <a:rPr lang="es-MX" sz="1000" b="1" smtClean="0"/>
              <a:pPr/>
              <a:t>26</a:t>
            </a:fld>
            <a:endParaRPr lang="es-MX" sz="1000" b="1" smtClean="0"/>
          </a:p>
        </p:txBody>
      </p:sp>
      <p:sp>
        <p:nvSpPr>
          <p:cNvPr id="6" name="1 CuadroTexto"/>
          <p:cNvSpPr txBox="1"/>
          <p:nvPr/>
        </p:nvSpPr>
        <p:spPr>
          <a:xfrm>
            <a:off x="76200" y="63500"/>
            <a:ext cx="8024813" cy="863600"/>
          </a:xfrm>
          <a:prstGeom prst="rect">
            <a:avLst/>
          </a:prstGeom>
          <a:noFill/>
        </p:spPr>
        <p:txBody>
          <a:bodyPr anchor="ctr"/>
          <a:lstStyle/>
          <a:p>
            <a:pPr eaLnBrk="0" hangingPunct="0">
              <a:defRPr/>
            </a:pPr>
            <a:r>
              <a:rPr lang="es-MX" b="1" dirty="0">
                <a:solidFill>
                  <a:schemeClr val="bg1">
                    <a:lumMod val="95000"/>
                  </a:schemeClr>
                </a:solidFill>
                <a:latin typeface="Calibri" pitchFamily="34" charset="0"/>
              </a:rPr>
              <a:t>2.2 Solicitudes de acceso, rectificación, cancelación u oposición de datos personales recibidas por Ente obligado. </a:t>
            </a:r>
          </a:p>
          <a:p>
            <a:pPr eaLnBrk="0" hangingPunct="0">
              <a:defRPr/>
            </a:pPr>
            <a:r>
              <a:rPr lang="pt-BR" sz="1400" b="1" i="1" dirty="0">
                <a:solidFill>
                  <a:schemeClr val="bg1"/>
                </a:solidFill>
                <a:latin typeface="Calibri" pitchFamily="34" charset="0"/>
              </a:rPr>
              <a:t>2014 a 2t 2017</a:t>
            </a:r>
            <a:endParaRPr lang="es-ES" sz="1400" b="1" i="1" dirty="0">
              <a:solidFill>
                <a:schemeClr val="bg1">
                  <a:lumMod val="95000"/>
                </a:schemeClr>
              </a:solidFill>
              <a:latin typeface="Calibri" pitchFamily="34" charset="0"/>
            </a:endParaRPr>
          </a:p>
        </p:txBody>
      </p:sp>
      <p:graphicFrame>
        <p:nvGraphicFramePr>
          <p:cNvPr id="4" name="3 Tabla"/>
          <p:cNvGraphicFramePr>
            <a:graphicFrameLocks noGrp="1"/>
          </p:cNvGraphicFramePr>
          <p:nvPr/>
        </p:nvGraphicFramePr>
        <p:xfrm>
          <a:off x="571500" y="1000125"/>
          <a:ext cx="8143932" cy="5462119"/>
        </p:xfrm>
        <a:graphic>
          <a:graphicData uri="http://schemas.openxmlformats.org/drawingml/2006/table">
            <a:tbl>
              <a:tblPr/>
              <a:tblGrid>
                <a:gridCol w="5413314"/>
                <a:gridCol w="718583"/>
                <a:gridCol w="718583"/>
                <a:gridCol w="646726"/>
                <a:gridCol w="646726"/>
              </a:tblGrid>
              <a:tr h="183547">
                <a:tc>
                  <a:txBody>
                    <a:bodyPr/>
                    <a:lstStyle/>
                    <a:p>
                      <a:pPr algn="l" rtl="0" fontAlgn="t"/>
                      <a:r>
                        <a:rPr lang="es-ES" sz="1000" b="1" i="0" u="none" strike="noStrike">
                          <a:solidFill>
                            <a:srgbClr val="000000"/>
                          </a:solidFill>
                          <a:latin typeface="Calibri"/>
                        </a:rPr>
                        <a:t>Servicio de Transportes Eléctricos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3547">
                <a:tc>
                  <a:txBody>
                    <a:bodyPr/>
                    <a:lstStyle/>
                    <a:p>
                      <a:pPr algn="l" rtl="0" fontAlgn="t"/>
                      <a:r>
                        <a:rPr lang="es-ES" sz="1000" b="1" i="0" u="none" strike="noStrike">
                          <a:solidFill>
                            <a:srgbClr val="000000"/>
                          </a:solidFill>
                          <a:latin typeface="Calibri"/>
                        </a:rPr>
                        <a:t>Servicios de Salud Pública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514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2,810</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5248</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809</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213562">
                <a:tc>
                  <a:txBody>
                    <a:bodyPr/>
                    <a:lstStyle/>
                    <a:p>
                      <a:pPr algn="l" rtl="0" fontAlgn="t"/>
                      <a:r>
                        <a:rPr lang="es-ES" sz="1000" b="1" i="0" u="none" strike="noStrike">
                          <a:solidFill>
                            <a:srgbClr val="000000"/>
                          </a:solidFill>
                          <a:latin typeface="Calibri"/>
                        </a:rPr>
                        <a:t>Servicios Metropolitanos, S.A. de C.V.</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3547">
                <a:tc>
                  <a:txBody>
                    <a:bodyPr/>
                    <a:lstStyle/>
                    <a:p>
                      <a:pPr algn="l" rtl="0" fontAlgn="t"/>
                      <a:r>
                        <a:rPr lang="es-ES" sz="1000" b="1" i="0" u="none" strike="noStrike">
                          <a:solidFill>
                            <a:srgbClr val="000000"/>
                          </a:solidFill>
                          <a:latin typeface="Calibri"/>
                        </a:rPr>
                        <a:t>Sistema de Aguas de la Ciudad de México</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50</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99</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94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52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231206">
                <a:tc>
                  <a:txBody>
                    <a:bodyPr/>
                    <a:lstStyle/>
                    <a:p>
                      <a:pPr algn="l" rtl="0" fontAlgn="t"/>
                      <a:r>
                        <a:rPr lang="es-ES" sz="1000" b="1" i="0" u="none" strike="noStrike">
                          <a:solidFill>
                            <a:srgbClr val="000000"/>
                          </a:solidFill>
                          <a:latin typeface="Calibri"/>
                        </a:rPr>
                        <a:t>Sistema de Radio y Televisión Digital del Gobierno del Distrito Federal (Capital 21)</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3547">
                <a:tc>
                  <a:txBody>
                    <a:bodyPr/>
                    <a:lstStyle/>
                    <a:p>
                      <a:pPr algn="l" rtl="0" fontAlgn="t"/>
                      <a:r>
                        <a:rPr lang="es-ES" sz="1000" b="1" i="0" u="none" strike="noStrike">
                          <a:solidFill>
                            <a:srgbClr val="000000"/>
                          </a:solidFill>
                          <a:latin typeface="Calibri"/>
                        </a:rPr>
                        <a:t>Sistema de Transporte Colectivo</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30</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28</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28</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3547">
                <a:tc>
                  <a:txBody>
                    <a:bodyPr/>
                    <a:lstStyle/>
                    <a:p>
                      <a:pPr algn="l" rtl="0" fontAlgn="t"/>
                      <a:r>
                        <a:rPr lang="es-ES" sz="1000" b="1" i="0" u="none" strike="noStrike">
                          <a:solidFill>
                            <a:srgbClr val="000000"/>
                          </a:solidFill>
                          <a:latin typeface="Calibri"/>
                        </a:rPr>
                        <a:t>Sistema para el Desarrollo Integral de la Familia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73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36</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213562">
                <a:tc>
                  <a:txBody>
                    <a:bodyPr/>
                    <a:lstStyle/>
                    <a:p>
                      <a:pPr algn="l" rtl="0" fontAlgn="t"/>
                      <a:r>
                        <a:rPr lang="es-ES" sz="1000" b="1" i="0" u="none" strike="noStrike">
                          <a:solidFill>
                            <a:srgbClr val="000000"/>
                          </a:solidFill>
                          <a:latin typeface="Calibri"/>
                        </a:rPr>
                        <a:t>Tribunal de lo Contencioso Administrativo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9</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8</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3547">
                <a:tc>
                  <a:txBody>
                    <a:bodyPr/>
                    <a:lstStyle/>
                    <a:p>
                      <a:pPr algn="l" rtl="0" fontAlgn="t"/>
                      <a:r>
                        <a:rPr lang="es-ES" sz="1000" b="1" i="0" u="none" strike="noStrike">
                          <a:solidFill>
                            <a:srgbClr val="000000"/>
                          </a:solidFill>
                          <a:latin typeface="Calibri"/>
                        </a:rPr>
                        <a:t>Tribunal Electoral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7</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8</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6</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3547">
                <a:tc>
                  <a:txBody>
                    <a:bodyPr/>
                    <a:lstStyle/>
                    <a:p>
                      <a:pPr algn="l" rtl="0" fontAlgn="t"/>
                      <a:r>
                        <a:rPr lang="es-ES" sz="1000" b="1" i="0" u="none" strike="noStrike">
                          <a:solidFill>
                            <a:srgbClr val="000000"/>
                          </a:solidFill>
                          <a:latin typeface="Calibri"/>
                        </a:rPr>
                        <a:t>Tribunal Superior de Justicia del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37</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63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64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48</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213562">
                <a:tc>
                  <a:txBody>
                    <a:bodyPr/>
                    <a:lstStyle/>
                    <a:p>
                      <a:pPr algn="l" rtl="0" fontAlgn="t"/>
                      <a:r>
                        <a:rPr lang="es-ES" sz="1000" b="1" i="0" u="none" strike="noStrike">
                          <a:solidFill>
                            <a:srgbClr val="000000"/>
                          </a:solidFill>
                          <a:latin typeface="Calibri"/>
                        </a:rPr>
                        <a:t>Universidad Autónoma de la Ciudad de México</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8</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10</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10</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7</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213562">
                <a:tc>
                  <a:txBody>
                    <a:bodyPr/>
                    <a:lstStyle/>
                    <a:p>
                      <a:pPr algn="l" rtl="0" fontAlgn="t"/>
                      <a:r>
                        <a:rPr lang="es-ES" sz="1000" b="1" i="0" u="none" strike="noStrike">
                          <a:solidFill>
                            <a:srgbClr val="000000"/>
                          </a:solidFill>
                          <a:latin typeface="Calibri"/>
                        </a:rPr>
                        <a:t>Encuentro Social en el Distrito Federal </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213562">
                <a:tc>
                  <a:txBody>
                    <a:bodyPr/>
                    <a:lstStyle/>
                    <a:p>
                      <a:pPr algn="l" rtl="0" fontAlgn="t"/>
                      <a:r>
                        <a:rPr lang="es-ES" sz="1000" b="1" i="0" u="none" strike="noStrike">
                          <a:solidFill>
                            <a:srgbClr val="000000"/>
                          </a:solidFill>
                          <a:latin typeface="Calibri"/>
                        </a:rPr>
                        <a:t>MORENA en el Distrito Federal </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3547">
                <a:tc>
                  <a:txBody>
                    <a:bodyPr/>
                    <a:lstStyle/>
                    <a:p>
                      <a:pPr algn="l" rtl="0" fontAlgn="t"/>
                      <a:r>
                        <a:rPr lang="es-ES" sz="1000" b="1" i="0" u="none" strike="noStrike">
                          <a:solidFill>
                            <a:srgbClr val="000000"/>
                          </a:solidFill>
                          <a:latin typeface="Calibri"/>
                        </a:rPr>
                        <a:t>Movimiento Ciudadano en 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3547">
                <a:tc>
                  <a:txBody>
                    <a:bodyPr/>
                    <a:lstStyle/>
                    <a:p>
                      <a:pPr algn="l" rtl="0" fontAlgn="t"/>
                      <a:r>
                        <a:rPr lang="es-ES" sz="1000" b="1" i="0" u="none" strike="noStrike">
                          <a:solidFill>
                            <a:srgbClr val="000000"/>
                          </a:solidFill>
                          <a:latin typeface="Calibri"/>
                        </a:rPr>
                        <a:t>Nueva Alianza en 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213562">
                <a:tc>
                  <a:txBody>
                    <a:bodyPr/>
                    <a:lstStyle/>
                    <a:p>
                      <a:pPr algn="l" rtl="0" fontAlgn="t"/>
                      <a:r>
                        <a:rPr lang="es-ES" sz="1000" b="1" i="0" u="none" strike="noStrike">
                          <a:solidFill>
                            <a:srgbClr val="000000"/>
                          </a:solidFill>
                          <a:latin typeface="Calibri"/>
                        </a:rPr>
                        <a:t>Partido Acción Nacional en 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3547">
                <a:tc>
                  <a:txBody>
                    <a:bodyPr/>
                    <a:lstStyle/>
                    <a:p>
                      <a:pPr algn="l" rtl="0" fontAlgn="t"/>
                      <a:r>
                        <a:rPr lang="es-ES" sz="1000" b="1" i="0" u="none" strike="noStrike">
                          <a:solidFill>
                            <a:srgbClr val="000000"/>
                          </a:solidFill>
                          <a:latin typeface="Calibri"/>
                        </a:rPr>
                        <a:t>Partido de la Revolución Democrática en 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8</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5</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3547">
                <a:tc>
                  <a:txBody>
                    <a:bodyPr/>
                    <a:lstStyle/>
                    <a:p>
                      <a:pPr algn="l" rtl="0" fontAlgn="t"/>
                      <a:r>
                        <a:rPr lang="es-ES" sz="1000" b="1" i="0" u="none" strike="noStrike">
                          <a:solidFill>
                            <a:srgbClr val="000000"/>
                          </a:solidFill>
                          <a:latin typeface="Calibri"/>
                        </a:rPr>
                        <a:t>Partido del Trabajo en 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dirty="0">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3547">
                <a:tc>
                  <a:txBody>
                    <a:bodyPr/>
                    <a:lstStyle/>
                    <a:p>
                      <a:pPr algn="l" rtl="0" fontAlgn="t"/>
                      <a:r>
                        <a:rPr lang="es-ES" sz="1000" b="1" i="0" u="none" strike="noStrike">
                          <a:solidFill>
                            <a:srgbClr val="000000"/>
                          </a:solidFill>
                          <a:latin typeface="Calibri"/>
                        </a:rPr>
                        <a:t>Partido Humanista en el Distrito Federal </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 </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83547">
                <a:tc>
                  <a:txBody>
                    <a:bodyPr/>
                    <a:lstStyle/>
                    <a:p>
                      <a:pPr algn="l" rtl="0" fontAlgn="t"/>
                      <a:r>
                        <a:rPr lang="es-ES" sz="1000" b="1" i="0" u="none" strike="noStrike">
                          <a:solidFill>
                            <a:srgbClr val="000000"/>
                          </a:solidFill>
                          <a:latin typeface="Calibri"/>
                        </a:rPr>
                        <a:t>Partido Revolucionario Institucional en 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6</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6</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4</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2</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195917">
                <a:tc>
                  <a:txBody>
                    <a:bodyPr/>
                    <a:lstStyle/>
                    <a:p>
                      <a:pPr algn="l" rtl="0" fontAlgn="t"/>
                      <a:r>
                        <a:rPr lang="es-ES" sz="1000" b="1" i="0" u="none" strike="noStrike">
                          <a:solidFill>
                            <a:srgbClr val="000000"/>
                          </a:solidFill>
                          <a:latin typeface="Calibri"/>
                        </a:rPr>
                        <a:t>Partido Socialdemócrata en 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t"/>
                      <a:r>
                        <a:rPr lang="es-ES" sz="1000" b="1" i="0" u="none" strike="noStrike">
                          <a:solidFill>
                            <a:srgbClr val="000000"/>
                          </a:solidFill>
                          <a:latin typeface="Calibri"/>
                        </a:rPr>
                        <a:t>-</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t"/>
                      <a:r>
                        <a:rPr lang="es-ES" sz="1000" b="1" i="0" u="none" strike="noStrike">
                          <a:solidFill>
                            <a:srgbClr val="000000"/>
                          </a:solidFill>
                          <a:latin typeface="Calibri"/>
                        </a:rPr>
                        <a:t>- </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t"/>
                      <a:r>
                        <a:rPr lang="es-ES" sz="1000" b="1" i="0" u="none" strike="noStrike">
                          <a:solidFill>
                            <a:srgbClr val="000000"/>
                          </a:solidFill>
                          <a:latin typeface="Calibri"/>
                        </a:rPr>
                        <a:t>-</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a:t>
                      </a:r>
                    </a:p>
                  </a:txBody>
                  <a:tcPr marL="9525" marR="9525" marT="9525" marB="0" anchor="b">
                    <a:lnL w="6350" cap="flat" cmpd="sng" algn="ctr">
                      <a:solidFill>
                        <a:srgbClr val="CC0066"/>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250747">
                <a:tc>
                  <a:txBody>
                    <a:bodyPr/>
                    <a:lstStyle/>
                    <a:p>
                      <a:pPr algn="l" rtl="0" fontAlgn="t"/>
                      <a:r>
                        <a:rPr lang="es-ES" sz="1000" b="1" i="0" u="none" strike="noStrike">
                          <a:solidFill>
                            <a:srgbClr val="000000"/>
                          </a:solidFill>
                          <a:latin typeface="Calibri"/>
                        </a:rPr>
                        <a:t>Partido Verde Ecologista de México en el Distrito Federal</a:t>
                      </a:r>
                    </a:p>
                  </a:txBody>
                  <a:tcPr marL="9525" marR="9525" marT="9525" marB="0">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3</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10</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000" b="1" i="0" u="none" strike="noStrike" dirty="0">
                          <a:solidFill>
                            <a:srgbClr val="000000"/>
                          </a:solidFill>
                          <a:latin typeface="Calibri"/>
                        </a:rPr>
                        <a:t>1</a:t>
                      </a:r>
                    </a:p>
                  </a:txBody>
                  <a:tcPr marL="9525" marR="9525" marT="9525" marB="0" anchor="b">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250747">
                <a:tc>
                  <a:txBody>
                    <a:bodyPr/>
                    <a:lstStyle/>
                    <a:p>
                      <a:pPr algn="l" rtl="0" fontAlgn="t"/>
                      <a:r>
                        <a:rPr lang="es-ES" sz="1000" b="1" i="0" u="none" strike="noStrike" dirty="0">
                          <a:solidFill>
                            <a:srgbClr val="FFFFFF"/>
                          </a:solidFill>
                          <a:latin typeface="Calibri"/>
                        </a:rPr>
                        <a:t> Total</a:t>
                      </a:r>
                    </a:p>
                  </a:txBody>
                  <a:tcPr marL="5672" marR="5672" marT="5672" marB="0">
                    <a:lnL w="6350" cap="flat" cmpd="sng" algn="ctr">
                      <a:solidFill>
                        <a:srgbClr val="CC0066"/>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c>
                  <a:txBody>
                    <a:bodyPr/>
                    <a:lstStyle/>
                    <a:p>
                      <a:pPr algn="ctr" rtl="0" fontAlgn="t"/>
                      <a:r>
                        <a:rPr lang="es-ES" sz="1000" b="1" i="0" u="none" strike="noStrike" dirty="0">
                          <a:solidFill>
                            <a:srgbClr val="FFFFFF"/>
                          </a:solidFill>
                          <a:latin typeface="Calibri"/>
                        </a:rPr>
                        <a:t>7,656</a:t>
                      </a:r>
                    </a:p>
                  </a:txBody>
                  <a:tcPr marL="5672" marR="5672" marT="56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c>
                  <a:txBody>
                    <a:bodyPr/>
                    <a:lstStyle/>
                    <a:p>
                      <a:pPr algn="ctr" rtl="0" fontAlgn="t"/>
                      <a:r>
                        <a:rPr lang="es-MX" sz="1000" b="1" i="0" u="none" strike="noStrike" dirty="0" smtClean="0">
                          <a:solidFill>
                            <a:srgbClr val="FFFFFF"/>
                          </a:solidFill>
                          <a:latin typeface="+mn-lt"/>
                        </a:rPr>
                        <a:t>10,265</a:t>
                      </a:r>
                      <a:endParaRPr lang="es-ES" sz="1000" b="1" i="0" u="none" strike="noStrike" dirty="0">
                        <a:solidFill>
                          <a:srgbClr val="FFFFFF"/>
                        </a:solidFill>
                        <a:latin typeface="Calibri"/>
                      </a:endParaRPr>
                    </a:p>
                  </a:txBody>
                  <a:tcPr marL="5672" marR="5672" marT="56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c>
                  <a:txBody>
                    <a:bodyPr/>
                    <a:lstStyle/>
                    <a:p>
                      <a:pPr algn="ctr" rtl="0" fontAlgn="t"/>
                      <a:r>
                        <a:rPr lang="es-MX" sz="1000" b="1" i="0" u="none" strike="noStrike" dirty="0" smtClean="0">
                          <a:solidFill>
                            <a:srgbClr val="FFFFFF"/>
                          </a:solidFill>
                          <a:latin typeface="Calibri"/>
                        </a:rPr>
                        <a:t>13,055</a:t>
                      </a:r>
                      <a:endParaRPr lang="es-ES" sz="1000" b="1" i="0" u="none" strike="noStrike" dirty="0">
                        <a:solidFill>
                          <a:srgbClr val="FFFFFF"/>
                        </a:solidFill>
                        <a:latin typeface="Calibri"/>
                      </a:endParaRPr>
                    </a:p>
                  </a:txBody>
                  <a:tcPr marL="5672" marR="5672" marT="56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c>
                  <a:txBody>
                    <a:bodyPr/>
                    <a:lstStyle/>
                    <a:p>
                      <a:pPr algn="ctr" rtl="0" fontAlgn="t"/>
                      <a:r>
                        <a:rPr lang="es-MX" sz="1000" b="1" i="0" u="none" strike="noStrike" dirty="0" smtClean="0">
                          <a:solidFill>
                            <a:srgbClr val="FFFFFF"/>
                          </a:solidFill>
                          <a:latin typeface="Calibri"/>
                        </a:rPr>
                        <a:t>4,544</a:t>
                      </a:r>
                      <a:endParaRPr lang="es-ES" sz="1000" b="1" i="0" u="none" strike="noStrike" dirty="0">
                        <a:solidFill>
                          <a:srgbClr val="FFFFFF"/>
                        </a:solidFill>
                        <a:latin typeface="Calibri"/>
                      </a:endParaRPr>
                    </a:p>
                  </a:txBody>
                  <a:tcPr marL="5672" marR="5672" marT="5672" marB="0" anchor="ctr">
                    <a:lnL w="6350" cap="flat" cmpd="sng" algn="ctr">
                      <a:solidFill>
                        <a:srgbClr val="FFFFFF"/>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r>
              <a:tr h="606387">
                <a:tc>
                  <a:txBody>
                    <a:bodyPr/>
                    <a:lstStyle/>
                    <a:p>
                      <a:pPr algn="l" rtl="0" fontAlgn="ctr"/>
                      <a:r>
                        <a:rPr lang="es-ES" sz="1000" b="1" i="0" u="none" strike="noStrike" dirty="0">
                          <a:solidFill>
                            <a:srgbClr val="000000"/>
                          </a:solidFill>
                          <a:latin typeface="Arial"/>
                        </a:rPr>
                        <a:t> </a:t>
                      </a:r>
                      <a:endParaRPr lang="es-ES" sz="1000" b="1" i="0" u="none" strike="noStrike" dirty="0" smtClean="0">
                        <a:solidFill>
                          <a:srgbClr val="000000"/>
                        </a:solidFill>
                        <a:latin typeface="Arial"/>
                      </a:endParaRPr>
                    </a:p>
                    <a:p>
                      <a:pPr algn="l" rtl="0" fontAlgn="ctr"/>
                      <a:endParaRPr lang="es-ES" sz="1000" b="1" i="0" u="none" strike="noStrike" dirty="0" smtClean="0">
                        <a:solidFill>
                          <a:srgbClr val="000000"/>
                        </a:solidFill>
                        <a:latin typeface="Arial"/>
                      </a:endParaRPr>
                    </a:p>
                    <a:p>
                      <a:pPr algn="l" rtl="0" fontAlgn="ctr"/>
                      <a:endParaRPr lang="es-ES" sz="1000" b="1" i="0" u="none" strike="noStrike" dirty="0" smtClean="0">
                        <a:solidFill>
                          <a:srgbClr val="000000"/>
                        </a:solidFill>
                        <a:latin typeface="Arial"/>
                      </a:endParaRPr>
                    </a:p>
                    <a:p>
                      <a:pPr algn="l" rtl="0" fontAlgn="ctr"/>
                      <a:endParaRPr lang="es-ES" sz="1000" b="1" i="0" u="none" strike="noStrike" dirty="0">
                        <a:solidFill>
                          <a:srgbClr val="000000"/>
                        </a:solidFill>
                        <a:latin typeface="Arial"/>
                      </a:endParaRPr>
                    </a:p>
                  </a:txBody>
                  <a:tcPr marL="5672" marR="5672" marT="5672" marB="0" anchor="ctr">
                    <a:lnL>
                      <a:noFill/>
                    </a:lnL>
                    <a:lnR>
                      <a:noFill/>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l" fontAlgn="b"/>
                      <a:r>
                        <a:rPr lang="es-ES" sz="1000" b="1" i="0" u="none" strike="noStrike" dirty="0">
                          <a:solidFill>
                            <a:srgbClr val="000000"/>
                          </a:solidFill>
                          <a:latin typeface="Arial"/>
                        </a:rPr>
                        <a:t> </a:t>
                      </a:r>
                    </a:p>
                  </a:txBody>
                  <a:tcPr marL="5672" marR="5672" marT="5672" marB="0" anchor="ctr">
                    <a:lnL>
                      <a:noFill/>
                    </a:lnL>
                    <a:lnR>
                      <a:noFill/>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l" fontAlgn="b"/>
                      <a:r>
                        <a:rPr lang="es-ES" sz="1000" b="1" i="0" u="none" strike="noStrike" dirty="0">
                          <a:solidFill>
                            <a:srgbClr val="000000"/>
                          </a:solidFill>
                          <a:latin typeface="Arial"/>
                        </a:rPr>
                        <a:t> </a:t>
                      </a:r>
                    </a:p>
                  </a:txBody>
                  <a:tcPr marL="5672" marR="5672" marT="5672" marB="0" anchor="ctr">
                    <a:lnL>
                      <a:noFill/>
                    </a:lnL>
                    <a:lnR>
                      <a:noFill/>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l" fontAlgn="b"/>
                      <a:endParaRPr lang="es-ES" sz="1000" b="1" i="0" u="none" strike="noStrike" dirty="0">
                        <a:solidFill>
                          <a:srgbClr val="000000"/>
                        </a:solidFill>
                        <a:latin typeface="Calibri"/>
                      </a:endParaRPr>
                    </a:p>
                  </a:txBody>
                  <a:tcPr marL="5672" marR="5672" marT="5672" marB="0" anchor="ctr">
                    <a:lnL>
                      <a:noFill/>
                    </a:lnL>
                    <a:lnR>
                      <a:noFill/>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l" fontAlgn="b"/>
                      <a:endParaRPr lang="es-ES" sz="1000" b="1" i="0" u="none" strike="noStrike" dirty="0">
                        <a:solidFill>
                          <a:srgbClr val="000000"/>
                        </a:solidFill>
                        <a:latin typeface="Calibri"/>
                      </a:endParaRPr>
                    </a:p>
                  </a:txBody>
                  <a:tcPr marL="5672" marR="5672" marT="5672" marB="0" anchor="ctr">
                    <a:lnL>
                      <a:noFill/>
                    </a:lnL>
                    <a:lnR>
                      <a:noFill/>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250747">
                <a:tc>
                  <a:txBody>
                    <a:bodyPr/>
                    <a:lstStyle/>
                    <a:p>
                      <a:pPr algn="l" rtl="0" fontAlgn="t"/>
                      <a:r>
                        <a:rPr lang="es-ES" sz="1000" b="1" i="0" u="none" strike="noStrike" dirty="0">
                          <a:solidFill>
                            <a:srgbClr val="FFFFFF"/>
                          </a:solidFill>
                          <a:latin typeface="Calibri"/>
                        </a:rPr>
                        <a:t> Total Entes obligados por año</a:t>
                      </a:r>
                    </a:p>
                  </a:txBody>
                  <a:tcPr marL="5672" marR="5672" marT="5672" marB="0">
                    <a:lnL w="6350" cap="flat" cmpd="sng" algn="ctr">
                      <a:solidFill>
                        <a:srgbClr val="CC0066"/>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c>
                  <a:txBody>
                    <a:bodyPr/>
                    <a:lstStyle/>
                    <a:p>
                      <a:pPr algn="ctr" rtl="0" fontAlgn="t"/>
                      <a:r>
                        <a:rPr lang="es-ES" sz="1000" b="1" i="0" u="none" strike="noStrike" dirty="0">
                          <a:solidFill>
                            <a:srgbClr val="FFFFFF"/>
                          </a:solidFill>
                          <a:latin typeface="Calibri"/>
                        </a:rPr>
                        <a:t>121</a:t>
                      </a:r>
                    </a:p>
                  </a:txBody>
                  <a:tcPr marL="5672" marR="5672" marT="56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c>
                  <a:txBody>
                    <a:bodyPr/>
                    <a:lstStyle/>
                    <a:p>
                      <a:pPr algn="ctr" rtl="0" fontAlgn="t"/>
                      <a:r>
                        <a:rPr lang="es-MX" sz="1000" b="1" i="0" u="none" strike="noStrike" dirty="0" smtClean="0">
                          <a:solidFill>
                            <a:srgbClr val="FFFFFF"/>
                          </a:solidFill>
                          <a:latin typeface="Calibri"/>
                        </a:rPr>
                        <a:t>123</a:t>
                      </a:r>
                      <a:endParaRPr lang="es-ES" sz="1000" b="1" i="0" u="none" strike="noStrike" dirty="0">
                        <a:solidFill>
                          <a:srgbClr val="FFFFFF"/>
                        </a:solidFill>
                        <a:latin typeface="Calibri"/>
                      </a:endParaRPr>
                    </a:p>
                  </a:txBody>
                  <a:tcPr marL="5672" marR="5672" marT="56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c>
                  <a:txBody>
                    <a:bodyPr/>
                    <a:lstStyle/>
                    <a:p>
                      <a:pPr algn="ctr" rtl="0" fontAlgn="t"/>
                      <a:r>
                        <a:rPr lang="es-MX" sz="1000" b="1" i="0" u="none" strike="noStrike" dirty="0" smtClean="0">
                          <a:solidFill>
                            <a:srgbClr val="FFFFFF"/>
                          </a:solidFill>
                          <a:latin typeface="Calibri"/>
                        </a:rPr>
                        <a:t>122</a:t>
                      </a:r>
                      <a:endParaRPr lang="es-ES" sz="1000" b="1" i="0" u="none" strike="noStrike" dirty="0">
                        <a:solidFill>
                          <a:srgbClr val="FFFFFF"/>
                        </a:solidFill>
                        <a:latin typeface="Calibri"/>
                      </a:endParaRPr>
                    </a:p>
                  </a:txBody>
                  <a:tcPr marL="5672" marR="5672" marT="56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c>
                  <a:txBody>
                    <a:bodyPr/>
                    <a:lstStyle/>
                    <a:p>
                      <a:pPr algn="ctr" rtl="0" fontAlgn="t"/>
                      <a:r>
                        <a:rPr lang="es-MX" sz="1000" b="1" i="0" u="none" strike="noStrike" dirty="0" smtClean="0">
                          <a:solidFill>
                            <a:srgbClr val="FFFFFF"/>
                          </a:solidFill>
                          <a:latin typeface="Calibri"/>
                        </a:rPr>
                        <a:t>123</a:t>
                      </a:r>
                      <a:endParaRPr lang="es-ES" sz="1000" b="1" i="0" u="none" strike="noStrike" dirty="0">
                        <a:solidFill>
                          <a:srgbClr val="FFFFFF"/>
                        </a:solidFill>
                        <a:latin typeface="Calibri"/>
                      </a:endParaRPr>
                    </a:p>
                  </a:txBody>
                  <a:tcPr marL="5672" marR="5672" marT="5672" marB="0" anchor="ctr">
                    <a:lnL w="6350" cap="flat" cmpd="sng" algn="ctr">
                      <a:solidFill>
                        <a:srgbClr val="FFFFFF"/>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r>
            </a:tbl>
          </a:graphicData>
        </a:graphic>
      </p:graphicFrame>
      <p:sp>
        <p:nvSpPr>
          <p:cNvPr id="30894" name="4 Rectángulo"/>
          <p:cNvSpPr>
            <a:spLocks noChangeArrowheads="1"/>
          </p:cNvSpPr>
          <p:nvPr/>
        </p:nvSpPr>
        <p:spPr bwMode="auto">
          <a:xfrm>
            <a:off x="785813" y="5589588"/>
            <a:ext cx="7708900" cy="600075"/>
          </a:xfrm>
          <a:prstGeom prst="rect">
            <a:avLst/>
          </a:prstGeom>
          <a:noFill/>
          <a:ln w="9525">
            <a:noFill/>
            <a:miter lim="800000"/>
            <a:headEnd/>
            <a:tailEnd/>
          </a:ln>
        </p:spPr>
        <p:txBody>
          <a:bodyPr anchor="ctr">
            <a:spAutoFit/>
          </a:bodyPr>
          <a:lstStyle/>
          <a:p>
            <a:pPr eaLnBrk="0" hangingPunct="0"/>
            <a:r>
              <a:rPr lang="es-MX" sz="1100" b="1">
                <a:solidFill>
                  <a:srgbClr val="000000"/>
                </a:solidFill>
                <a:latin typeface="Calibri" pitchFamily="34" charset="0"/>
                <a:ea typeface="Calibri" pitchFamily="34" charset="0"/>
                <a:cs typeface="Calibri" pitchFamily="34" charset="0"/>
              </a:rPr>
              <a:t>S/D. Sin Dato. Entes obligados que no presentaron su informe estadístico de solicitudes de datos personales, y por lo tanto, incumplieron con lo establecido en los Lineamientos para la Protección de Datos Personales en el Distrito Federal, numeral 37, fracciones I y II, referentes a la fracción III, Artículo 21 de la LPDPDF</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7 Marcador de número de diapositiva"/>
          <p:cNvSpPr>
            <a:spLocks noGrp="1"/>
          </p:cNvSpPr>
          <p:nvPr>
            <p:ph type="sldNum" sz="quarter" idx="12"/>
          </p:nvPr>
        </p:nvSpPr>
        <p:spPr bwMode="auto">
          <a:xfrm>
            <a:off x="8636000" y="6438900"/>
            <a:ext cx="441325" cy="365125"/>
          </a:xfrm>
          <a:noFill/>
          <a:ln>
            <a:miter lim="800000"/>
            <a:headEnd/>
            <a:tailEnd/>
          </a:ln>
        </p:spPr>
        <p:txBody>
          <a:bodyPr anchor="b"/>
          <a:lstStyle/>
          <a:p>
            <a:fld id="{A8D425DD-CAE1-465D-BF17-98442F05FBE7}" type="slidenum">
              <a:rPr lang="es-MX" sz="1000" b="1" smtClean="0"/>
              <a:pPr/>
              <a:t>27</a:t>
            </a:fld>
            <a:endParaRPr lang="es-MX" sz="1000" b="1" smtClean="0"/>
          </a:p>
        </p:txBody>
      </p:sp>
      <p:sp>
        <p:nvSpPr>
          <p:cNvPr id="6" name="1 CuadroTexto"/>
          <p:cNvSpPr txBox="1"/>
          <p:nvPr/>
        </p:nvSpPr>
        <p:spPr>
          <a:xfrm>
            <a:off x="76200" y="63500"/>
            <a:ext cx="8024813" cy="863600"/>
          </a:xfrm>
          <a:prstGeom prst="rect">
            <a:avLst/>
          </a:prstGeom>
          <a:noFill/>
        </p:spPr>
        <p:txBody>
          <a:bodyPr anchor="ctr"/>
          <a:lstStyle/>
          <a:p>
            <a:pPr eaLnBrk="0" hangingPunct="0">
              <a:defRPr/>
            </a:pPr>
            <a:r>
              <a:rPr lang="es-ES" b="1" dirty="0">
                <a:solidFill>
                  <a:schemeClr val="bg1"/>
                </a:solidFill>
                <a:latin typeface="Calibri" pitchFamily="34" charset="0"/>
              </a:rPr>
              <a:t>2.3 Solicitudes de acceso, rectificación, cancelación u oposición de datos personales recibidas por Órgano de gobierno</a:t>
            </a:r>
          </a:p>
          <a:p>
            <a:pPr eaLnBrk="0" hangingPunct="0">
              <a:defRPr/>
            </a:pPr>
            <a:r>
              <a:rPr lang="pt-BR" sz="1400" b="1" i="1" dirty="0">
                <a:solidFill>
                  <a:schemeClr val="bg1"/>
                </a:solidFill>
                <a:latin typeface="Calibri" pitchFamily="34" charset="0"/>
              </a:rPr>
              <a:t>2014 a 2t 2017</a:t>
            </a:r>
            <a:endParaRPr lang="es-ES" sz="1400" b="1" i="1" dirty="0">
              <a:solidFill>
                <a:schemeClr val="bg1">
                  <a:lumMod val="95000"/>
                </a:schemeClr>
              </a:solidFill>
              <a:latin typeface="Calibri" pitchFamily="34" charset="0"/>
            </a:endParaRPr>
          </a:p>
        </p:txBody>
      </p:sp>
      <p:sp>
        <p:nvSpPr>
          <p:cNvPr id="7" name="Rectangle 3"/>
          <p:cNvSpPr txBox="1">
            <a:spLocks noChangeArrowheads="1"/>
          </p:cNvSpPr>
          <p:nvPr/>
        </p:nvSpPr>
        <p:spPr>
          <a:xfrm>
            <a:off x="1187450" y="6084888"/>
            <a:ext cx="6697663" cy="419100"/>
          </a:xfrm>
          <a:prstGeom prst="rect">
            <a:avLst/>
          </a:prstGeom>
        </p:spPr>
        <p:txBody>
          <a:bodyPr/>
          <a:lstStyle/>
          <a:p>
            <a:pPr marL="85725" indent="-85725" algn="just" eaLnBrk="0" fontAlgn="auto" hangingPunct="0">
              <a:spcBef>
                <a:spcPts val="0"/>
              </a:spcBef>
              <a:spcAft>
                <a:spcPts val="0"/>
              </a:spcAft>
              <a:defRPr/>
            </a:pPr>
            <a:r>
              <a:rPr lang="es-MX" sz="1000" b="1" kern="0" baseline="30000" dirty="0">
                <a:solidFill>
                  <a:sysClr val="windowText" lastClr="000000"/>
                </a:solidFill>
                <a:latin typeface="Calibri" pitchFamily="34" charset="0"/>
                <a:cs typeface="Arial" pitchFamily="34" charset="0"/>
              </a:rPr>
              <a:t>1 </a:t>
            </a:r>
            <a:r>
              <a:rPr lang="es-MX" sz="1000" b="1" dirty="0">
                <a:latin typeface="Calibri" pitchFamily="34" charset="0"/>
              </a:rPr>
              <a:t>Conforme al artículo 97 del Estatuto de Gobierno del D.F., la Administración Pública Paraestatal está integrada por los Organismos Descentralizados, las Empresas de Participación Estatal Mayoritaria y los Fideicomisos Públicos</a:t>
            </a:r>
            <a:r>
              <a:rPr lang="es-MX" sz="1000" b="1" kern="0" dirty="0">
                <a:solidFill>
                  <a:sysClr val="windowText" lastClr="000000"/>
                </a:solidFill>
                <a:latin typeface="Calibri" pitchFamily="34" charset="0"/>
                <a:cs typeface="Arial" pitchFamily="34" charset="0"/>
              </a:rPr>
              <a:t>.</a:t>
            </a:r>
          </a:p>
        </p:txBody>
      </p:sp>
      <p:graphicFrame>
        <p:nvGraphicFramePr>
          <p:cNvPr id="8" name="7 Tabla"/>
          <p:cNvGraphicFramePr>
            <a:graphicFrameLocks noGrp="1"/>
          </p:cNvGraphicFramePr>
          <p:nvPr/>
        </p:nvGraphicFramePr>
        <p:xfrm>
          <a:off x="928688" y="1357313"/>
          <a:ext cx="7429551" cy="4286284"/>
        </p:xfrm>
        <a:graphic>
          <a:graphicData uri="http://schemas.openxmlformats.org/drawingml/2006/table">
            <a:tbl>
              <a:tblPr/>
              <a:tblGrid>
                <a:gridCol w="1305906"/>
                <a:gridCol w="874806"/>
                <a:gridCol w="777605"/>
                <a:gridCol w="874806"/>
                <a:gridCol w="680405"/>
                <a:gridCol w="874806"/>
                <a:gridCol w="680405"/>
                <a:gridCol w="736080"/>
                <a:gridCol w="624732"/>
              </a:tblGrid>
              <a:tr h="263233">
                <a:tc rowSpan="2">
                  <a:txBody>
                    <a:bodyPr/>
                    <a:lstStyle/>
                    <a:p>
                      <a:pPr algn="ctr" fontAlgn="ctr"/>
                      <a:r>
                        <a:rPr lang="es-MX" sz="1000" b="1" i="0" u="none" strike="noStrike" dirty="0">
                          <a:solidFill>
                            <a:srgbClr val="FFFFFF"/>
                          </a:solidFill>
                          <a:effectLst/>
                          <a:latin typeface="Calibri"/>
                        </a:rPr>
                        <a:t>Órgano de gobierno</a:t>
                      </a:r>
                    </a:p>
                  </a:txBody>
                  <a:tcPr marL="6117" marR="6117" marT="6117"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gridSpan="2">
                  <a:txBody>
                    <a:bodyPr/>
                    <a:lstStyle/>
                    <a:p>
                      <a:pPr algn="ctr" fontAlgn="ctr"/>
                      <a:r>
                        <a:rPr lang="es-MX" sz="1400" b="1" i="0" u="none" strike="noStrike" dirty="0">
                          <a:solidFill>
                            <a:srgbClr val="FFFFFF"/>
                          </a:solidFill>
                          <a:effectLst/>
                          <a:latin typeface="Calibri"/>
                        </a:rPr>
                        <a:t>2014</a:t>
                      </a:r>
                    </a:p>
                  </a:txBody>
                  <a:tcPr marL="6117" marR="6117" marT="6117"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42C9E"/>
                    </a:solidFill>
                  </a:tcPr>
                </a:tc>
                <a:tc hMerge="1">
                  <a:txBody>
                    <a:bodyPr/>
                    <a:lstStyle/>
                    <a:p>
                      <a:endParaRPr lang="es-MX"/>
                    </a:p>
                  </a:txBody>
                  <a:tcPr/>
                </a:tc>
                <a:tc gridSpan="2">
                  <a:txBody>
                    <a:bodyPr/>
                    <a:lstStyle/>
                    <a:p>
                      <a:pPr algn="ctr" fontAlgn="ctr"/>
                      <a:r>
                        <a:rPr lang="es-MX" sz="1400" b="1" i="0" u="none" strike="noStrike" dirty="0" smtClean="0">
                          <a:solidFill>
                            <a:srgbClr val="FFFFFF"/>
                          </a:solidFill>
                          <a:effectLst/>
                          <a:latin typeface="Calibri"/>
                        </a:rPr>
                        <a:t>2015</a:t>
                      </a:r>
                      <a:endParaRPr lang="es-MX" sz="1400" b="1" i="0" u="none" strike="noStrike" dirty="0">
                        <a:solidFill>
                          <a:srgbClr val="FFFFFF"/>
                        </a:solidFill>
                        <a:effectLst/>
                        <a:latin typeface="Calibri"/>
                      </a:endParaRPr>
                    </a:p>
                  </a:txBody>
                  <a:tcPr marL="6117" marR="6117" marT="6117"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42C9E"/>
                    </a:solidFill>
                  </a:tcPr>
                </a:tc>
                <a:tc hMerge="1">
                  <a:txBody>
                    <a:bodyPr/>
                    <a:lstStyle/>
                    <a:p>
                      <a:pPr algn="ctr" fontAlgn="ctr"/>
                      <a:endParaRPr lang="es-MX" sz="1100" b="1" i="0" u="none" strike="noStrike" dirty="0">
                        <a:solidFill>
                          <a:srgbClr val="FFFFFF"/>
                        </a:solidFill>
                        <a:effectLst/>
                        <a:latin typeface="Calibri"/>
                      </a:endParaRPr>
                    </a:p>
                  </a:txBody>
                  <a:tcPr marL="6117" marR="6117" marT="6117" marB="0" anchor="ctr"/>
                </a:tc>
                <a:tc gridSpan="2">
                  <a:txBody>
                    <a:bodyPr/>
                    <a:lstStyle/>
                    <a:p>
                      <a:pPr algn="ctr" fontAlgn="ctr"/>
                      <a:r>
                        <a:rPr lang="es-MX" sz="1400" b="1" i="0" u="none" strike="noStrike" dirty="0" smtClean="0">
                          <a:solidFill>
                            <a:srgbClr val="FFFFFF"/>
                          </a:solidFill>
                          <a:effectLst/>
                          <a:latin typeface="Calibri"/>
                        </a:rPr>
                        <a:t>2016</a:t>
                      </a:r>
                      <a:endParaRPr lang="es-MX" sz="1400" b="1" i="0" u="none" strike="noStrike" dirty="0">
                        <a:solidFill>
                          <a:srgbClr val="FFFFFF"/>
                        </a:solidFill>
                        <a:effectLst/>
                        <a:latin typeface="Calibri"/>
                      </a:endParaRPr>
                    </a:p>
                  </a:txBody>
                  <a:tcPr marL="6117" marR="6117" marT="6117"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42C9E"/>
                    </a:solidFill>
                  </a:tcPr>
                </a:tc>
                <a:tc hMerge="1">
                  <a:txBody>
                    <a:bodyPr/>
                    <a:lstStyle/>
                    <a:p>
                      <a:pPr algn="ctr" fontAlgn="ctr"/>
                      <a:endParaRPr lang="es-MX" sz="1100" b="1" i="0" u="none" strike="noStrike" dirty="0">
                        <a:solidFill>
                          <a:srgbClr val="FFFFFF"/>
                        </a:solidFill>
                        <a:effectLst/>
                        <a:latin typeface="Calibri"/>
                      </a:endParaRPr>
                    </a:p>
                  </a:txBody>
                  <a:tcPr marL="6117" marR="6117" marT="6117" marB="0" anchor="ctr"/>
                </a:tc>
                <a:tc gridSpan="2">
                  <a:txBody>
                    <a:bodyPr/>
                    <a:lstStyle/>
                    <a:p>
                      <a:pPr algn="ctr" fontAlgn="ctr"/>
                      <a:r>
                        <a:rPr lang="es-MX" sz="1400" b="1" i="0" u="none" strike="noStrike" dirty="0" smtClean="0">
                          <a:solidFill>
                            <a:srgbClr val="FFFFFF"/>
                          </a:solidFill>
                          <a:effectLst/>
                          <a:latin typeface="Calibri"/>
                        </a:rPr>
                        <a:t>2t 2017</a:t>
                      </a:r>
                      <a:endParaRPr lang="es-MX" sz="1400" b="1" i="0" u="none" strike="noStrike" dirty="0">
                        <a:solidFill>
                          <a:srgbClr val="FFFFFF"/>
                        </a:solidFill>
                        <a:effectLst/>
                        <a:latin typeface="Calibri"/>
                      </a:endParaRPr>
                    </a:p>
                  </a:txBody>
                  <a:tcPr marL="6117" marR="6117" marT="6117"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42C9E"/>
                    </a:solidFill>
                  </a:tcPr>
                </a:tc>
                <a:tc hMerge="1">
                  <a:txBody>
                    <a:bodyPr/>
                    <a:lstStyle/>
                    <a:p>
                      <a:pPr algn="ctr" fontAlgn="ctr"/>
                      <a:endParaRPr lang="es-MX" sz="1100" b="1" i="0" u="none" strike="noStrike" dirty="0">
                        <a:solidFill>
                          <a:srgbClr val="FFFFFF"/>
                        </a:solidFill>
                        <a:effectLst/>
                        <a:latin typeface="Calibri"/>
                      </a:endParaRPr>
                    </a:p>
                  </a:txBody>
                  <a:tcPr marL="6117" marR="6117" marT="6117"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42C9E"/>
                    </a:solidFill>
                  </a:tcPr>
                </a:tc>
              </a:tr>
              <a:tr h="482594">
                <a:tc vMerge="1">
                  <a:txBody>
                    <a:bodyPr/>
                    <a:lstStyle/>
                    <a:p>
                      <a:endParaRPr lang="es-MX"/>
                    </a:p>
                  </a:txBody>
                  <a:tcPr/>
                </a:tc>
                <a:tc>
                  <a:txBody>
                    <a:bodyPr/>
                    <a:lstStyle/>
                    <a:p>
                      <a:pPr algn="ctr" fontAlgn="ctr"/>
                      <a:r>
                        <a:rPr lang="es-MX" sz="1000" b="1" i="0" u="none" strike="noStrike" dirty="0">
                          <a:solidFill>
                            <a:srgbClr val="FFFFFF"/>
                          </a:solidFill>
                          <a:effectLst/>
                          <a:latin typeface="Calibri"/>
                        </a:rPr>
                        <a:t>Solicitudes ARCO </a:t>
                      </a:r>
                    </a:p>
                  </a:txBody>
                  <a:tcPr marL="6117" marR="6117" marT="6117"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1000" b="1" i="0" u="none" strike="noStrike" dirty="0">
                          <a:solidFill>
                            <a:srgbClr val="FFFFFF"/>
                          </a:solidFill>
                          <a:effectLst/>
                          <a:latin typeface="Calibri"/>
                        </a:rPr>
                        <a:t>%</a:t>
                      </a:r>
                    </a:p>
                  </a:txBody>
                  <a:tcPr marL="6117" marR="6117" marT="6117"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1000" b="1" i="0" u="none" strike="noStrike" dirty="0">
                          <a:solidFill>
                            <a:srgbClr val="FFFFFF"/>
                          </a:solidFill>
                          <a:effectLst/>
                          <a:latin typeface="Calibri"/>
                        </a:rPr>
                        <a:t>Solicitudes ARCO </a:t>
                      </a:r>
                    </a:p>
                  </a:txBody>
                  <a:tcPr marL="6117" marR="6117" marT="6117"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1000" b="1" i="0" u="none" strike="noStrike" dirty="0">
                          <a:solidFill>
                            <a:srgbClr val="FFFFFF"/>
                          </a:solidFill>
                          <a:effectLst/>
                          <a:latin typeface="Calibri"/>
                        </a:rPr>
                        <a:t>%</a:t>
                      </a:r>
                    </a:p>
                  </a:txBody>
                  <a:tcPr marL="6117" marR="6117" marT="6117"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1000" b="1" i="0" u="none" strike="noStrike" dirty="0">
                          <a:solidFill>
                            <a:srgbClr val="FFFFFF"/>
                          </a:solidFill>
                          <a:effectLst/>
                          <a:latin typeface="Calibri"/>
                        </a:rPr>
                        <a:t>Solicitudes ARCO </a:t>
                      </a:r>
                    </a:p>
                  </a:txBody>
                  <a:tcPr marL="6117" marR="6117" marT="6117"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1000" b="1" i="0" u="none" strike="noStrike" dirty="0">
                          <a:solidFill>
                            <a:srgbClr val="FFFFFF"/>
                          </a:solidFill>
                          <a:effectLst/>
                          <a:latin typeface="Calibri"/>
                        </a:rPr>
                        <a:t>%</a:t>
                      </a:r>
                    </a:p>
                  </a:txBody>
                  <a:tcPr marL="6117" marR="6117" marT="6117"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1000" b="1" i="0" u="none" strike="noStrike" dirty="0">
                          <a:solidFill>
                            <a:srgbClr val="FFFFFF"/>
                          </a:solidFill>
                          <a:effectLst/>
                          <a:latin typeface="Calibri"/>
                        </a:rPr>
                        <a:t>Solicitudes ARCO </a:t>
                      </a:r>
                    </a:p>
                  </a:txBody>
                  <a:tcPr marL="6117" marR="6117" marT="6117"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1000" b="1" i="0" u="none" strike="noStrike" dirty="0">
                          <a:solidFill>
                            <a:srgbClr val="FFFFFF"/>
                          </a:solidFill>
                          <a:effectLst/>
                          <a:latin typeface="Calibri"/>
                        </a:rPr>
                        <a:t>%</a:t>
                      </a:r>
                    </a:p>
                  </a:txBody>
                  <a:tcPr marL="6117" marR="6117" marT="6117"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r>
              <a:tr h="263233">
                <a:tc>
                  <a:txBody>
                    <a:bodyPr/>
                    <a:lstStyle/>
                    <a:p>
                      <a:pPr algn="l" fontAlgn="ctr"/>
                      <a:r>
                        <a:rPr lang="es-MX" sz="1000" b="1" i="0" u="none" strike="noStrike" dirty="0">
                          <a:solidFill>
                            <a:srgbClr val="000000"/>
                          </a:solidFill>
                          <a:effectLst/>
                          <a:latin typeface="Arial" panose="020B0604020202020204" pitchFamily="34" charset="0"/>
                          <a:cs typeface="Arial" panose="020B0604020202020204" pitchFamily="34" charset="0"/>
                        </a:rPr>
                        <a:t>Ejecutivo</a:t>
                      </a: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MX" sz="1000" b="1" i="0" u="none" strike="noStrike" dirty="0" smtClean="0">
                          <a:solidFill>
                            <a:srgbClr val="000000"/>
                          </a:solidFill>
                          <a:effectLst/>
                          <a:latin typeface="Arial" panose="020B0604020202020204" pitchFamily="34" charset="0"/>
                          <a:cs typeface="Arial" panose="020B0604020202020204" pitchFamily="34" charset="0"/>
                        </a:rPr>
                        <a:t>7,208</a:t>
                      </a:r>
                      <a:endParaRPr lang="es-MX" sz="1000" b="1" i="0" u="none" strike="noStrike" dirty="0">
                        <a:solidFill>
                          <a:srgbClr val="000000"/>
                        </a:solidFill>
                        <a:effectLst/>
                        <a:latin typeface="Arial" panose="020B0604020202020204" pitchFamily="34" charset="0"/>
                        <a:cs typeface="Arial" panose="020B0604020202020204" pitchFamily="34" charset="0"/>
                      </a:endParaRP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MX" sz="1000" b="1" i="0" u="none" strike="noStrike" dirty="0" smtClean="0">
                          <a:solidFill>
                            <a:srgbClr val="000000"/>
                          </a:solidFill>
                          <a:effectLst/>
                          <a:latin typeface="Arial" panose="020B0604020202020204" pitchFamily="34" charset="0"/>
                          <a:cs typeface="Arial" panose="020B0604020202020204" pitchFamily="34" charset="0"/>
                        </a:rPr>
                        <a:t>94.1</a:t>
                      </a:r>
                      <a:endParaRPr lang="es-MX" sz="1000" b="1" i="0" u="none" strike="noStrike" dirty="0">
                        <a:solidFill>
                          <a:srgbClr val="000000"/>
                        </a:solidFill>
                        <a:effectLst/>
                        <a:latin typeface="Arial" panose="020B0604020202020204" pitchFamily="34" charset="0"/>
                        <a:cs typeface="Arial" panose="020B0604020202020204" pitchFamily="34" charset="0"/>
                      </a:endParaRP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MX" sz="1000" b="1" i="0" u="none" strike="noStrike" dirty="0" smtClean="0">
                          <a:solidFill>
                            <a:srgbClr val="000000"/>
                          </a:solidFill>
                          <a:effectLst/>
                          <a:latin typeface="Arial" panose="020B0604020202020204" pitchFamily="34" charset="0"/>
                          <a:cs typeface="Arial" panose="020B0604020202020204" pitchFamily="34" charset="0"/>
                        </a:rPr>
                        <a:t>9,837</a:t>
                      </a:r>
                      <a:endParaRPr lang="es-MX" sz="1000" b="1" i="0" u="none" strike="noStrike" dirty="0">
                        <a:solidFill>
                          <a:srgbClr val="000000"/>
                        </a:solidFill>
                        <a:effectLst/>
                        <a:latin typeface="Arial" panose="020B0604020202020204" pitchFamily="34" charset="0"/>
                        <a:cs typeface="Arial" panose="020B0604020202020204" pitchFamily="34" charset="0"/>
                      </a:endParaRP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MX" sz="1000" b="1" i="0" u="none" strike="noStrike" dirty="0" smtClean="0">
                          <a:solidFill>
                            <a:srgbClr val="000000"/>
                          </a:solidFill>
                          <a:effectLst/>
                          <a:latin typeface="Arial" panose="020B0604020202020204" pitchFamily="34" charset="0"/>
                          <a:cs typeface="Arial" panose="020B0604020202020204" pitchFamily="34" charset="0"/>
                        </a:rPr>
                        <a:t>95.83</a:t>
                      </a:r>
                      <a:endParaRPr lang="es-MX" sz="1000" b="1" i="0" u="none" strike="noStrike" dirty="0">
                        <a:solidFill>
                          <a:srgbClr val="000000"/>
                        </a:solidFill>
                        <a:effectLst/>
                        <a:latin typeface="Arial" panose="020B0604020202020204" pitchFamily="34" charset="0"/>
                        <a:cs typeface="Arial" panose="020B0604020202020204" pitchFamily="34" charset="0"/>
                      </a:endParaRP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MX" sz="1000" b="1" i="0" u="none" strike="noStrike" dirty="0" smtClean="0">
                          <a:solidFill>
                            <a:srgbClr val="000000"/>
                          </a:solidFill>
                          <a:effectLst/>
                          <a:latin typeface="Arial" panose="020B0604020202020204" pitchFamily="34" charset="0"/>
                          <a:cs typeface="Arial" panose="020B0604020202020204" pitchFamily="34" charset="0"/>
                        </a:rPr>
                        <a:t>12,511</a:t>
                      </a:r>
                      <a:endParaRPr lang="es-MX" sz="1000" b="1" i="0" u="none" strike="noStrike" dirty="0">
                        <a:solidFill>
                          <a:srgbClr val="000000"/>
                        </a:solidFill>
                        <a:effectLst/>
                        <a:latin typeface="Arial" panose="020B0604020202020204" pitchFamily="34" charset="0"/>
                        <a:cs typeface="Arial" panose="020B0604020202020204" pitchFamily="34" charset="0"/>
                      </a:endParaRP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MX" sz="1000" b="1" i="0" u="none" strike="noStrike" dirty="0" smtClean="0">
                          <a:solidFill>
                            <a:srgbClr val="000000"/>
                          </a:solidFill>
                          <a:effectLst/>
                          <a:latin typeface="Arial" panose="020B0604020202020204" pitchFamily="34" charset="0"/>
                          <a:cs typeface="Arial" panose="020B0604020202020204" pitchFamily="34" charset="0"/>
                        </a:rPr>
                        <a:t>95.83</a:t>
                      </a: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MX" sz="1000" b="1" i="0" u="none" strike="noStrike" dirty="0" smtClean="0">
                          <a:solidFill>
                            <a:srgbClr val="000000"/>
                          </a:solidFill>
                          <a:effectLst/>
                          <a:latin typeface="Arial" panose="020B0604020202020204" pitchFamily="34" charset="0"/>
                          <a:cs typeface="Arial" panose="020B0604020202020204" pitchFamily="34" charset="0"/>
                        </a:rPr>
                        <a:t>4,089</a:t>
                      </a:r>
                      <a:endParaRPr lang="es-MX" sz="1000" b="1" i="0" u="none" strike="noStrike" dirty="0">
                        <a:solidFill>
                          <a:srgbClr val="000000"/>
                        </a:solidFill>
                        <a:effectLst/>
                        <a:latin typeface="Arial" panose="020B0604020202020204" pitchFamily="34" charset="0"/>
                        <a:cs typeface="Arial" panose="020B0604020202020204" pitchFamily="34" charset="0"/>
                      </a:endParaRP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b"/>
                      <a:r>
                        <a:rPr lang="es-MX" sz="1100" b="1" i="0" u="none" strike="noStrike" dirty="0" smtClean="0">
                          <a:latin typeface="+mn-lt"/>
                        </a:rPr>
                        <a:t>89.99</a:t>
                      </a:r>
                      <a:endParaRPr lang="es-ES" sz="1100" b="1" i="0" u="none" strike="noStrike" dirty="0">
                        <a:latin typeface="+mn-lt"/>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r>
              <a:tr h="663415">
                <a:tc>
                  <a:txBody>
                    <a:bodyPr/>
                    <a:lstStyle/>
                    <a:p>
                      <a:pPr lvl="0" algn="l" fontAlgn="ctr"/>
                      <a:r>
                        <a:rPr lang="es-MX" sz="1000" b="1" i="0" u="none" strike="noStrike" dirty="0">
                          <a:solidFill>
                            <a:srgbClr val="000000"/>
                          </a:solidFill>
                          <a:effectLst/>
                          <a:latin typeface="Arial"/>
                        </a:rPr>
                        <a:t>  </a:t>
                      </a:r>
                      <a:r>
                        <a:rPr lang="es-MX" sz="1000" b="1" i="0" u="none" strike="noStrike" dirty="0" smtClean="0">
                          <a:solidFill>
                            <a:srgbClr val="000000"/>
                          </a:solidFill>
                          <a:effectLst/>
                          <a:latin typeface="Arial"/>
                        </a:rPr>
                        <a:t>Administración</a:t>
                      </a:r>
                    </a:p>
                    <a:p>
                      <a:pPr lvl="0" algn="l" fontAlgn="ctr"/>
                      <a:r>
                        <a:rPr lang="es-MX" sz="1000" b="1" i="0" u="none" strike="noStrike" dirty="0" smtClean="0">
                          <a:solidFill>
                            <a:srgbClr val="000000"/>
                          </a:solidFill>
                          <a:effectLst/>
                          <a:latin typeface="Arial"/>
                        </a:rPr>
                        <a:t> </a:t>
                      </a:r>
                      <a:r>
                        <a:rPr lang="es-MX" sz="1000" b="1" i="0" u="none" strike="noStrike" dirty="0">
                          <a:solidFill>
                            <a:srgbClr val="000000"/>
                          </a:solidFill>
                          <a:effectLst/>
                          <a:latin typeface="Arial"/>
                        </a:rPr>
                        <a:t>Pública Central</a:t>
                      </a: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000" b="1" i="0" u="none" strike="noStrike" dirty="0" smtClean="0">
                          <a:solidFill>
                            <a:srgbClr val="000000"/>
                          </a:solidFill>
                          <a:effectLst/>
                          <a:latin typeface="Arial"/>
                        </a:rPr>
                        <a:t>3,797</a:t>
                      </a: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000" b="1" i="0" u="none" strike="noStrike" dirty="0" smtClean="0">
                          <a:solidFill>
                            <a:srgbClr val="000000"/>
                          </a:solidFill>
                          <a:effectLst/>
                          <a:latin typeface="Arial"/>
                        </a:rPr>
                        <a:t>49.5</a:t>
                      </a:r>
                      <a:endParaRPr lang="es-MX" sz="1000" b="1" i="0" u="none" strike="noStrike" dirty="0">
                        <a:solidFill>
                          <a:srgbClr val="000000"/>
                        </a:solidFill>
                        <a:effectLst/>
                        <a:latin typeface="Arial"/>
                      </a:endParaRP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000" b="1" i="0" u="none" strike="noStrike" dirty="0" smtClean="0">
                          <a:solidFill>
                            <a:srgbClr val="000000"/>
                          </a:solidFill>
                          <a:effectLst/>
                          <a:latin typeface="Arial"/>
                        </a:rPr>
                        <a:t>3,997</a:t>
                      </a:r>
                      <a:endParaRPr lang="es-MX" sz="1000" b="1" i="0" u="none" strike="noStrike" dirty="0">
                        <a:solidFill>
                          <a:srgbClr val="000000"/>
                        </a:solidFill>
                        <a:effectLst/>
                        <a:latin typeface="Arial"/>
                      </a:endParaRP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000" b="1" i="0" u="none" strike="noStrike" dirty="0" smtClean="0">
                          <a:solidFill>
                            <a:srgbClr val="000000"/>
                          </a:solidFill>
                          <a:effectLst/>
                          <a:latin typeface="Arial"/>
                        </a:rPr>
                        <a:t>38.94</a:t>
                      </a:r>
                      <a:endParaRPr lang="es-MX" sz="1000" b="1" i="0" u="none" strike="noStrike" dirty="0">
                        <a:solidFill>
                          <a:srgbClr val="000000"/>
                        </a:solidFill>
                        <a:effectLst/>
                        <a:latin typeface="Arial"/>
                      </a:endParaRP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a:solidFill>
                            <a:srgbClr val="000000"/>
                          </a:solidFill>
                          <a:latin typeface="Calibri"/>
                        </a:rPr>
                        <a:t>4,412</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a:solidFill>
                            <a:srgbClr val="000000"/>
                          </a:solidFill>
                          <a:latin typeface="Calibri"/>
                        </a:rPr>
                        <a:t>33.80</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a:solidFill>
                            <a:srgbClr val="000000"/>
                          </a:solidFill>
                          <a:latin typeface="Calibri"/>
                        </a:rPr>
                        <a:t>1,832</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40.32</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398330">
                <a:tc>
                  <a:txBody>
                    <a:bodyPr/>
                    <a:lstStyle/>
                    <a:p>
                      <a:pPr algn="l" fontAlgn="ctr"/>
                      <a:r>
                        <a:rPr lang="es-MX" sz="1000" b="1" i="0" u="none" strike="noStrike" dirty="0">
                          <a:solidFill>
                            <a:srgbClr val="000000"/>
                          </a:solidFill>
                          <a:effectLst/>
                          <a:latin typeface="Arial"/>
                        </a:rPr>
                        <a:t> </a:t>
                      </a:r>
                      <a:r>
                        <a:rPr lang="es-MX" sz="1000" b="1" i="0" u="none" strike="noStrike" dirty="0" smtClean="0">
                          <a:solidFill>
                            <a:srgbClr val="000000"/>
                          </a:solidFill>
                          <a:effectLst/>
                          <a:latin typeface="Arial"/>
                        </a:rPr>
                        <a:t>Desconcentrados </a:t>
                      </a:r>
                      <a:r>
                        <a:rPr lang="es-MX" sz="1000" b="1" i="0" u="none" strike="noStrike" dirty="0">
                          <a:solidFill>
                            <a:srgbClr val="000000"/>
                          </a:solidFill>
                          <a:effectLst/>
                          <a:latin typeface="Arial"/>
                        </a:rPr>
                        <a:t>y </a:t>
                      </a:r>
                      <a:r>
                        <a:rPr lang="es-MX" sz="1000" b="1" i="0" u="none" strike="noStrike" dirty="0" smtClean="0">
                          <a:solidFill>
                            <a:srgbClr val="000000"/>
                          </a:solidFill>
                          <a:effectLst/>
                          <a:latin typeface="Arial"/>
                        </a:rPr>
                        <a:t>Paraestatales1</a:t>
                      </a:r>
                      <a:endParaRPr lang="es-MX" sz="1000" b="1" i="0" u="none" strike="noStrike" dirty="0">
                        <a:solidFill>
                          <a:srgbClr val="000000"/>
                        </a:solidFill>
                        <a:effectLst/>
                        <a:latin typeface="Arial"/>
                      </a:endParaRP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000" b="1" i="0" u="none" strike="noStrike" dirty="0" smtClean="0">
                          <a:solidFill>
                            <a:srgbClr val="000000"/>
                          </a:solidFill>
                          <a:effectLst/>
                          <a:latin typeface="Arial"/>
                        </a:rPr>
                        <a:t>2,790</a:t>
                      </a:r>
                      <a:endParaRPr lang="es-MX" sz="1000" b="1" i="0" u="none" strike="noStrike" dirty="0">
                        <a:solidFill>
                          <a:srgbClr val="000000"/>
                        </a:solidFill>
                        <a:effectLst/>
                        <a:latin typeface="Arial"/>
                      </a:endParaRP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000" b="1" i="0" u="none" strike="noStrike" dirty="0" smtClean="0">
                          <a:solidFill>
                            <a:srgbClr val="000000"/>
                          </a:solidFill>
                          <a:effectLst/>
                          <a:latin typeface="Arial"/>
                        </a:rPr>
                        <a:t>36.4</a:t>
                      </a:r>
                      <a:endParaRPr lang="es-MX" sz="1000" b="1" i="0" u="none" strike="noStrike" dirty="0">
                        <a:solidFill>
                          <a:srgbClr val="000000"/>
                        </a:solidFill>
                        <a:effectLst/>
                        <a:latin typeface="Arial"/>
                      </a:endParaRP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000" b="1" i="0" u="none" strike="noStrike" dirty="0" smtClean="0">
                          <a:solidFill>
                            <a:srgbClr val="000000"/>
                          </a:solidFill>
                          <a:effectLst/>
                          <a:latin typeface="Arial"/>
                        </a:rPr>
                        <a:t>5,104</a:t>
                      </a:r>
                      <a:endParaRPr lang="es-MX" sz="1000" b="1" i="0" u="none" strike="noStrike" dirty="0">
                        <a:solidFill>
                          <a:srgbClr val="000000"/>
                        </a:solidFill>
                        <a:effectLst/>
                        <a:latin typeface="Arial"/>
                      </a:endParaRP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000" b="1" i="0" u="none" strike="noStrike" dirty="0" smtClean="0">
                          <a:solidFill>
                            <a:srgbClr val="000000"/>
                          </a:solidFill>
                          <a:effectLst/>
                          <a:latin typeface="Arial"/>
                        </a:rPr>
                        <a:t>49.72</a:t>
                      </a: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a:solidFill>
                            <a:srgbClr val="000000"/>
                          </a:solidFill>
                          <a:latin typeface="Calibri"/>
                        </a:rPr>
                        <a:t>7,518</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a:solidFill>
                            <a:srgbClr val="000000"/>
                          </a:solidFill>
                          <a:latin typeface="Calibri"/>
                        </a:rPr>
                        <a:t>57.59</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1,972</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43.40</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499132">
                <a:tc>
                  <a:txBody>
                    <a:bodyPr/>
                    <a:lstStyle/>
                    <a:p>
                      <a:pPr algn="l" fontAlgn="ctr"/>
                      <a:r>
                        <a:rPr lang="es-MX" sz="1000" b="1" i="0" u="none" strike="noStrike" dirty="0">
                          <a:solidFill>
                            <a:srgbClr val="000000"/>
                          </a:solidFill>
                          <a:effectLst/>
                          <a:latin typeface="Arial"/>
                        </a:rPr>
                        <a:t> </a:t>
                      </a:r>
                      <a:r>
                        <a:rPr lang="es-MX" sz="1000" b="1" i="0" u="none" strike="noStrike" dirty="0" smtClean="0">
                          <a:solidFill>
                            <a:srgbClr val="000000"/>
                          </a:solidFill>
                          <a:effectLst/>
                          <a:latin typeface="Arial"/>
                        </a:rPr>
                        <a:t>Delegaciones </a:t>
                      </a:r>
                      <a:r>
                        <a:rPr lang="es-MX" sz="1000" b="1" i="0" u="none" strike="noStrike" dirty="0">
                          <a:solidFill>
                            <a:srgbClr val="000000"/>
                          </a:solidFill>
                          <a:effectLst/>
                          <a:latin typeface="Arial"/>
                        </a:rPr>
                        <a:t>Políticas</a:t>
                      </a: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000" b="1" i="0" u="none" strike="noStrike" dirty="0" smtClean="0">
                          <a:solidFill>
                            <a:srgbClr val="000000"/>
                          </a:solidFill>
                          <a:effectLst/>
                          <a:latin typeface="Arial"/>
                        </a:rPr>
                        <a:t>621</a:t>
                      </a:r>
                      <a:endParaRPr lang="es-MX" sz="1000" b="1" i="0" u="none" strike="noStrike" dirty="0">
                        <a:solidFill>
                          <a:srgbClr val="000000"/>
                        </a:solidFill>
                        <a:effectLst/>
                        <a:latin typeface="Arial"/>
                      </a:endParaRP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000" b="1" i="0" u="none" strike="noStrike" dirty="0" smtClean="0">
                          <a:solidFill>
                            <a:srgbClr val="000000"/>
                          </a:solidFill>
                          <a:effectLst/>
                          <a:latin typeface="Arial"/>
                        </a:rPr>
                        <a:t>8.1</a:t>
                      </a:r>
                      <a:endParaRPr lang="es-MX" sz="1000" b="1" i="0" u="none" strike="noStrike" dirty="0">
                        <a:solidFill>
                          <a:srgbClr val="000000"/>
                        </a:solidFill>
                        <a:effectLst/>
                        <a:latin typeface="Arial"/>
                      </a:endParaRP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000" b="1" i="0" u="none" strike="noStrike" dirty="0" smtClean="0">
                          <a:solidFill>
                            <a:srgbClr val="000000"/>
                          </a:solidFill>
                          <a:effectLst/>
                          <a:latin typeface="Arial"/>
                        </a:rPr>
                        <a:t>666</a:t>
                      </a:r>
                      <a:endParaRPr lang="es-MX" sz="1000" b="1" i="0" u="none" strike="noStrike" dirty="0">
                        <a:solidFill>
                          <a:srgbClr val="000000"/>
                        </a:solidFill>
                        <a:effectLst/>
                        <a:latin typeface="Arial"/>
                      </a:endParaRP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000" b="1" i="0" u="none" strike="noStrike" dirty="0" smtClean="0">
                          <a:solidFill>
                            <a:srgbClr val="000000"/>
                          </a:solidFill>
                          <a:effectLst/>
                          <a:latin typeface="Arial"/>
                        </a:rPr>
                        <a:t>6.49</a:t>
                      </a:r>
                      <a:endParaRPr lang="es-MX" sz="1000" b="1" i="0" u="none" strike="noStrike" dirty="0">
                        <a:solidFill>
                          <a:srgbClr val="000000"/>
                        </a:solidFill>
                        <a:effectLst/>
                        <a:latin typeface="Arial"/>
                      </a:endParaRP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a:solidFill>
                            <a:srgbClr val="000000"/>
                          </a:solidFill>
                          <a:latin typeface="Calibri"/>
                        </a:rPr>
                        <a:t>581</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a:solidFill>
                            <a:srgbClr val="000000"/>
                          </a:solidFill>
                          <a:latin typeface="Calibri"/>
                        </a:rPr>
                        <a:t>4.45</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285</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a:solidFill>
                            <a:srgbClr val="000000"/>
                          </a:solidFill>
                          <a:latin typeface="Calibri"/>
                        </a:rPr>
                        <a:t>6.27</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263233">
                <a:tc>
                  <a:txBody>
                    <a:bodyPr/>
                    <a:lstStyle/>
                    <a:p>
                      <a:pPr algn="l" fontAlgn="ctr"/>
                      <a:r>
                        <a:rPr lang="es-MX" sz="1000" b="1" i="0" u="none" strike="noStrike" dirty="0">
                          <a:solidFill>
                            <a:srgbClr val="000000"/>
                          </a:solidFill>
                          <a:effectLst/>
                          <a:latin typeface="Arial"/>
                        </a:rPr>
                        <a:t>Judicial</a:t>
                      </a: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MX" sz="1000" b="1" i="0" u="none" strike="noStrike" dirty="0" smtClean="0">
                          <a:solidFill>
                            <a:srgbClr val="000000"/>
                          </a:solidFill>
                          <a:effectLst/>
                          <a:latin typeface="Arial"/>
                        </a:rPr>
                        <a:t>53</a:t>
                      </a:r>
                      <a:endParaRPr lang="es-MX" sz="1000" b="1" i="0" u="none" strike="noStrike" dirty="0">
                        <a:solidFill>
                          <a:srgbClr val="000000"/>
                        </a:solidFill>
                        <a:effectLst/>
                        <a:latin typeface="Arial"/>
                      </a:endParaRP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MX" sz="1000" b="1" i="0" u="none" strike="noStrike" dirty="0" smtClean="0">
                          <a:solidFill>
                            <a:srgbClr val="000000"/>
                          </a:solidFill>
                          <a:effectLst/>
                          <a:latin typeface="Arial"/>
                        </a:rPr>
                        <a:t>0.6</a:t>
                      </a:r>
                      <a:endParaRPr lang="es-MX" sz="1000" b="1" i="0" u="none" strike="noStrike" dirty="0">
                        <a:solidFill>
                          <a:srgbClr val="000000"/>
                        </a:solidFill>
                        <a:effectLst/>
                        <a:latin typeface="Arial"/>
                      </a:endParaRP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MX" sz="1000" b="1" i="0" u="none" strike="noStrike" dirty="0" smtClean="0">
                          <a:solidFill>
                            <a:srgbClr val="000000"/>
                          </a:solidFill>
                          <a:effectLst/>
                          <a:latin typeface="Arial"/>
                        </a:rPr>
                        <a:t>70</a:t>
                      </a:r>
                      <a:endParaRPr lang="es-MX" sz="1000" b="1" i="0" u="none" strike="noStrike" dirty="0">
                        <a:solidFill>
                          <a:srgbClr val="000000"/>
                        </a:solidFill>
                        <a:effectLst/>
                        <a:latin typeface="Arial"/>
                      </a:endParaRP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MX" sz="1000" b="1" i="0" u="none" strike="noStrike" dirty="0" smtClean="0">
                          <a:solidFill>
                            <a:srgbClr val="000000"/>
                          </a:solidFill>
                          <a:effectLst/>
                          <a:latin typeface="Arial"/>
                        </a:rPr>
                        <a:t>0.68</a:t>
                      </a:r>
                      <a:endParaRPr lang="es-MX" sz="1000" b="1" i="0" u="none" strike="noStrike" dirty="0">
                        <a:solidFill>
                          <a:srgbClr val="000000"/>
                        </a:solidFill>
                        <a:effectLst/>
                        <a:latin typeface="Arial"/>
                      </a:endParaRP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ES" sz="1100" b="1" i="0" u="none" strike="noStrike" dirty="0">
                          <a:solidFill>
                            <a:srgbClr val="000000"/>
                          </a:solidFill>
                          <a:latin typeface="Calibri"/>
                        </a:rPr>
                        <a:t>75</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ES" sz="1100" b="1" i="0" u="none" strike="noStrike" dirty="0">
                          <a:solidFill>
                            <a:srgbClr val="000000"/>
                          </a:solidFill>
                          <a:latin typeface="Calibri"/>
                        </a:rPr>
                        <a:t>0.57</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ES" sz="1100" b="1" i="0" u="none" strike="noStrike" dirty="0">
                          <a:solidFill>
                            <a:srgbClr val="000000"/>
                          </a:solidFill>
                          <a:latin typeface="Calibri"/>
                        </a:rPr>
                        <a:t>63</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ES" sz="1100" b="1" i="0" u="none" strike="noStrike">
                          <a:solidFill>
                            <a:srgbClr val="000000"/>
                          </a:solidFill>
                          <a:latin typeface="Calibri"/>
                        </a:rPr>
                        <a:t>1.39</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r>
              <a:tr h="263233">
                <a:tc>
                  <a:txBody>
                    <a:bodyPr/>
                    <a:lstStyle/>
                    <a:p>
                      <a:pPr algn="l" fontAlgn="ctr"/>
                      <a:r>
                        <a:rPr lang="es-MX" sz="1000" b="1" i="0" u="none" strike="noStrike" dirty="0">
                          <a:solidFill>
                            <a:srgbClr val="000000"/>
                          </a:solidFill>
                          <a:effectLst/>
                          <a:latin typeface="Arial"/>
                        </a:rPr>
                        <a:t>Legislativo</a:t>
                      </a: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MX" sz="1000" b="1" i="0" u="none" strike="noStrike" dirty="0" smtClean="0">
                          <a:solidFill>
                            <a:srgbClr val="000000"/>
                          </a:solidFill>
                          <a:effectLst/>
                          <a:latin typeface="Arial"/>
                        </a:rPr>
                        <a:t>84</a:t>
                      </a:r>
                      <a:endParaRPr lang="es-MX" sz="1000" b="1" i="0" u="none" strike="noStrike" dirty="0">
                        <a:solidFill>
                          <a:srgbClr val="000000"/>
                        </a:solidFill>
                        <a:effectLst/>
                        <a:latin typeface="Arial"/>
                      </a:endParaRP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MX" sz="1000" b="1" i="0" u="none" strike="noStrike" dirty="0" smtClean="0">
                          <a:solidFill>
                            <a:srgbClr val="000000"/>
                          </a:solidFill>
                          <a:effectLst/>
                          <a:latin typeface="Arial"/>
                        </a:rPr>
                        <a:t>1.0</a:t>
                      </a:r>
                      <a:endParaRPr lang="es-MX" sz="1000" b="1" i="0" u="none" strike="noStrike" dirty="0">
                        <a:solidFill>
                          <a:srgbClr val="000000"/>
                        </a:solidFill>
                        <a:effectLst/>
                        <a:latin typeface="Arial"/>
                      </a:endParaRP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MX" sz="1000" b="1" i="0" u="none" strike="noStrike" dirty="0" smtClean="0">
                          <a:solidFill>
                            <a:srgbClr val="000000"/>
                          </a:solidFill>
                          <a:effectLst/>
                          <a:latin typeface="Arial"/>
                        </a:rPr>
                        <a:t>58</a:t>
                      </a:r>
                      <a:endParaRPr lang="es-MX" sz="1000" b="1" i="0" u="none" strike="noStrike" dirty="0">
                        <a:solidFill>
                          <a:srgbClr val="000000"/>
                        </a:solidFill>
                        <a:effectLst/>
                        <a:latin typeface="Arial"/>
                      </a:endParaRP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MX" sz="1000" b="1" i="0" u="none" strike="noStrike" dirty="0" smtClean="0">
                          <a:solidFill>
                            <a:srgbClr val="000000"/>
                          </a:solidFill>
                          <a:effectLst/>
                          <a:latin typeface="Arial"/>
                        </a:rPr>
                        <a:t>0.57</a:t>
                      </a:r>
                      <a:endParaRPr lang="es-MX" sz="1000" b="1" i="0" u="none" strike="noStrike" dirty="0">
                        <a:solidFill>
                          <a:srgbClr val="000000"/>
                        </a:solidFill>
                        <a:effectLst/>
                        <a:latin typeface="Arial"/>
                      </a:endParaRP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ES" sz="1100" b="1" i="0" u="none" strike="noStrike">
                          <a:solidFill>
                            <a:srgbClr val="000000"/>
                          </a:solidFill>
                          <a:latin typeface="Calibri"/>
                        </a:rPr>
                        <a:t>84</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ES" sz="1100" b="1" i="0" u="none" strike="noStrike" dirty="0">
                          <a:solidFill>
                            <a:srgbClr val="000000"/>
                          </a:solidFill>
                          <a:latin typeface="Calibri"/>
                        </a:rPr>
                        <a:t>0.64</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ES" sz="1100" b="1" i="0" u="none" strike="noStrike">
                          <a:solidFill>
                            <a:srgbClr val="000000"/>
                          </a:solidFill>
                          <a:latin typeface="Calibri"/>
                        </a:rPr>
                        <a:t>41</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ES" sz="1100" b="1" i="0" u="none" strike="noStrike">
                          <a:solidFill>
                            <a:srgbClr val="000000"/>
                          </a:solidFill>
                          <a:latin typeface="Calibri"/>
                        </a:rPr>
                        <a:t>0.90</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r>
              <a:tr h="263233">
                <a:tc>
                  <a:txBody>
                    <a:bodyPr/>
                    <a:lstStyle/>
                    <a:p>
                      <a:pPr algn="l" fontAlgn="ctr"/>
                      <a:r>
                        <a:rPr lang="es-MX" sz="1000" b="1" i="0" u="none" strike="noStrike" dirty="0">
                          <a:solidFill>
                            <a:srgbClr val="000000"/>
                          </a:solidFill>
                          <a:effectLst/>
                          <a:latin typeface="Arial"/>
                        </a:rPr>
                        <a:t>Autónomo</a:t>
                      </a: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MX" sz="1000" b="1" i="0" u="none" strike="noStrike" dirty="0" smtClean="0">
                          <a:solidFill>
                            <a:srgbClr val="000000"/>
                          </a:solidFill>
                          <a:effectLst/>
                          <a:latin typeface="Arial"/>
                        </a:rPr>
                        <a:t>282</a:t>
                      </a:r>
                      <a:endParaRPr lang="es-MX" sz="1000" b="1" i="0" u="none" strike="noStrike" dirty="0">
                        <a:solidFill>
                          <a:srgbClr val="000000"/>
                        </a:solidFill>
                        <a:effectLst/>
                        <a:latin typeface="Arial"/>
                      </a:endParaRP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MX" sz="1000" b="1" i="0" u="none" strike="noStrike" dirty="0" smtClean="0">
                          <a:solidFill>
                            <a:srgbClr val="000000"/>
                          </a:solidFill>
                          <a:effectLst/>
                          <a:latin typeface="Arial"/>
                        </a:rPr>
                        <a:t>3.6</a:t>
                      </a:r>
                      <a:endParaRPr lang="es-MX" sz="1000" b="1" i="0" u="none" strike="noStrike" dirty="0">
                        <a:solidFill>
                          <a:srgbClr val="000000"/>
                        </a:solidFill>
                        <a:effectLst/>
                        <a:latin typeface="Arial"/>
                      </a:endParaRP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MX" sz="1000" b="1" i="0" u="none" strike="noStrike" dirty="0" smtClean="0">
                          <a:solidFill>
                            <a:srgbClr val="000000"/>
                          </a:solidFill>
                          <a:effectLst/>
                          <a:latin typeface="Arial"/>
                        </a:rPr>
                        <a:t>335</a:t>
                      </a:r>
                      <a:endParaRPr lang="es-MX" sz="1000" b="1" i="0" u="none" strike="noStrike" dirty="0">
                        <a:solidFill>
                          <a:srgbClr val="000000"/>
                        </a:solidFill>
                        <a:effectLst/>
                        <a:latin typeface="Arial"/>
                      </a:endParaRP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MX" sz="1000" b="1" i="0" u="none" strike="noStrike" dirty="0" smtClean="0">
                          <a:solidFill>
                            <a:srgbClr val="000000"/>
                          </a:solidFill>
                          <a:effectLst/>
                          <a:latin typeface="Arial"/>
                        </a:rPr>
                        <a:t>3.26</a:t>
                      </a:r>
                      <a:endParaRPr lang="es-MX" sz="1000" b="1" i="0" u="none" strike="noStrike" dirty="0">
                        <a:solidFill>
                          <a:srgbClr val="000000"/>
                        </a:solidFill>
                        <a:effectLst/>
                        <a:latin typeface="Arial"/>
                      </a:endParaRP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ES" sz="1100" b="1" i="0" u="none" strike="noStrike">
                          <a:solidFill>
                            <a:srgbClr val="000000"/>
                          </a:solidFill>
                          <a:latin typeface="Calibri"/>
                        </a:rPr>
                        <a:t>362</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ES" sz="1100" b="1" i="0" u="none" strike="noStrike" dirty="0">
                          <a:solidFill>
                            <a:srgbClr val="000000"/>
                          </a:solidFill>
                          <a:latin typeface="Calibri"/>
                        </a:rPr>
                        <a:t>2.77</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ES" sz="1100" b="1" i="0" u="none" strike="noStrike">
                          <a:solidFill>
                            <a:srgbClr val="000000"/>
                          </a:solidFill>
                          <a:latin typeface="Calibri"/>
                        </a:rPr>
                        <a:t>330</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ES" sz="1100" b="1" i="0" u="none" strike="noStrike">
                          <a:solidFill>
                            <a:srgbClr val="000000"/>
                          </a:solidFill>
                          <a:latin typeface="Calibri"/>
                        </a:rPr>
                        <a:t>7.26</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r>
              <a:tr h="663415">
                <a:tc>
                  <a:txBody>
                    <a:bodyPr/>
                    <a:lstStyle/>
                    <a:p>
                      <a:pPr algn="l" fontAlgn="ctr"/>
                      <a:r>
                        <a:rPr lang="es-MX" sz="1000" b="1" i="0" u="none" strike="noStrike" dirty="0">
                          <a:solidFill>
                            <a:srgbClr val="000000"/>
                          </a:solidFill>
                          <a:effectLst/>
                          <a:latin typeface="Arial"/>
                        </a:rPr>
                        <a:t>Partidos Políticos en el Distrito Federal</a:t>
                      </a: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MX" sz="1000" b="1" i="0" u="none" strike="noStrike" dirty="0" smtClean="0">
                          <a:solidFill>
                            <a:srgbClr val="000000"/>
                          </a:solidFill>
                          <a:effectLst/>
                          <a:latin typeface="Arial"/>
                        </a:rPr>
                        <a:t>29</a:t>
                      </a:r>
                      <a:endParaRPr lang="es-MX" sz="1000" b="1" i="0" u="none" strike="noStrike" dirty="0">
                        <a:solidFill>
                          <a:srgbClr val="000000"/>
                        </a:solidFill>
                        <a:effectLst/>
                        <a:latin typeface="Arial"/>
                      </a:endParaRP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MX" sz="1000" b="1" i="0" u="none" strike="noStrike" dirty="0" smtClean="0">
                          <a:solidFill>
                            <a:srgbClr val="000000"/>
                          </a:solidFill>
                          <a:effectLst/>
                          <a:latin typeface="Arial"/>
                        </a:rPr>
                        <a:t>0.3</a:t>
                      </a:r>
                      <a:endParaRPr lang="es-MX" sz="1000" b="1" i="0" u="none" strike="noStrike" dirty="0">
                        <a:solidFill>
                          <a:srgbClr val="000000"/>
                        </a:solidFill>
                        <a:effectLst/>
                        <a:latin typeface="Arial"/>
                      </a:endParaRP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MX" sz="1000" b="1" i="0" u="none" strike="noStrike" dirty="0" smtClean="0">
                          <a:solidFill>
                            <a:srgbClr val="000000"/>
                          </a:solidFill>
                          <a:effectLst/>
                          <a:latin typeface="Arial"/>
                        </a:rPr>
                        <a:t>35</a:t>
                      </a:r>
                      <a:endParaRPr lang="es-MX" sz="1000" b="1" i="0" u="none" strike="noStrike" dirty="0">
                        <a:solidFill>
                          <a:srgbClr val="000000"/>
                        </a:solidFill>
                        <a:effectLst/>
                        <a:latin typeface="Arial"/>
                      </a:endParaRP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MX" sz="1000" b="1" i="0" u="none" strike="noStrike" dirty="0" smtClean="0">
                          <a:solidFill>
                            <a:srgbClr val="000000"/>
                          </a:solidFill>
                          <a:effectLst/>
                          <a:latin typeface="Arial"/>
                        </a:rPr>
                        <a:t>0.34</a:t>
                      </a:r>
                      <a:endParaRPr lang="es-MX" sz="1000" b="1" i="0" u="none" strike="noStrike" dirty="0">
                        <a:solidFill>
                          <a:srgbClr val="000000"/>
                        </a:solidFill>
                        <a:effectLst/>
                        <a:latin typeface="Arial"/>
                      </a:endParaRPr>
                    </a:p>
                  </a:txBody>
                  <a:tcPr marL="6117" marR="6117" marT="6117"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ES" sz="1100" b="1" i="0" u="none" strike="noStrike">
                          <a:solidFill>
                            <a:srgbClr val="000000"/>
                          </a:solidFill>
                          <a:latin typeface="Calibri"/>
                        </a:rPr>
                        <a:t>23</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ES" sz="1100" b="1" i="0" u="none" strike="noStrike" dirty="0">
                          <a:solidFill>
                            <a:srgbClr val="000000"/>
                          </a:solidFill>
                          <a:latin typeface="Calibri"/>
                        </a:rPr>
                        <a:t>0.18</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ES" sz="1100" b="1" i="0" u="none" strike="noStrike">
                          <a:solidFill>
                            <a:srgbClr val="000000"/>
                          </a:solidFill>
                          <a:latin typeface="Calibri"/>
                        </a:rPr>
                        <a:t>21</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c>
                  <a:txBody>
                    <a:bodyPr/>
                    <a:lstStyle/>
                    <a:p>
                      <a:pPr algn="ctr" fontAlgn="ctr"/>
                      <a:r>
                        <a:rPr lang="es-ES" sz="1100" b="1" i="0" u="none" strike="noStrike" dirty="0">
                          <a:solidFill>
                            <a:srgbClr val="000000"/>
                          </a:solidFill>
                          <a:latin typeface="Calibri"/>
                        </a:rPr>
                        <a:t>0.46</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FF99FF"/>
                    </a:solidFill>
                  </a:tcPr>
                </a:tc>
              </a:tr>
              <a:tr h="263233">
                <a:tc>
                  <a:txBody>
                    <a:bodyPr/>
                    <a:lstStyle/>
                    <a:p>
                      <a:pPr algn="ctr" fontAlgn="ctr"/>
                      <a:r>
                        <a:rPr lang="es-MX" sz="1000" b="1" i="0" u="none" strike="noStrike" dirty="0">
                          <a:solidFill>
                            <a:srgbClr val="FFFFFF"/>
                          </a:solidFill>
                          <a:effectLst/>
                          <a:latin typeface="Arial"/>
                        </a:rPr>
                        <a:t>Total</a:t>
                      </a:r>
                    </a:p>
                  </a:txBody>
                  <a:tcPr marL="6117" marR="6117" marT="6117"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1000" b="1" i="0" u="none" strike="noStrike" dirty="0" smtClean="0">
                          <a:solidFill>
                            <a:srgbClr val="FFFFFF"/>
                          </a:solidFill>
                          <a:effectLst/>
                          <a:latin typeface="Arial"/>
                        </a:rPr>
                        <a:t>7,656</a:t>
                      </a:r>
                      <a:endParaRPr lang="es-MX" sz="1000" b="1" i="0" u="none" strike="noStrike" dirty="0">
                        <a:solidFill>
                          <a:srgbClr val="FFFFFF"/>
                        </a:solidFill>
                        <a:effectLst/>
                        <a:latin typeface="Arial"/>
                      </a:endParaRPr>
                    </a:p>
                  </a:txBody>
                  <a:tcPr marL="6117" marR="6117" marT="6117"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1000" b="1" i="0" u="none" strike="noStrike" dirty="0">
                          <a:solidFill>
                            <a:srgbClr val="FFFFFF"/>
                          </a:solidFill>
                          <a:effectLst/>
                          <a:latin typeface="Arial"/>
                        </a:rPr>
                        <a:t>100</a:t>
                      </a:r>
                    </a:p>
                  </a:txBody>
                  <a:tcPr marL="6117" marR="6117" marT="6117"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1000" b="1" i="0" u="none" strike="noStrike" dirty="0" smtClean="0">
                          <a:solidFill>
                            <a:srgbClr val="FFFFFF"/>
                          </a:solidFill>
                          <a:effectLst/>
                          <a:latin typeface="Arial"/>
                        </a:rPr>
                        <a:t>10,265</a:t>
                      </a:r>
                      <a:endParaRPr lang="es-MX" sz="1000" b="1" i="0" u="none" strike="noStrike" dirty="0">
                        <a:solidFill>
                          <a:srgbClr val="FFFFFF"/>
                        </a:solidFill>
                        <a:effectLst/>
                        <a:latin typeface="Arial"/>
                      </a:endParaRPr>
                    </a:p>
                  </a:txBody>
                  <a:tcPr marL="6117" marR="6117" marT="6117"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1000" b="1" i="0" u="none" strike="noStrike" dirty="0" smtClean="0">
                          <a:solidFill>
                            <a:srgbClr val="FFFFFF"/>
                          </a:solidFill>
                          <a:effectLst/>
                          <a:latin typeface="Arial"/>
                        </a:rPr>
                        <a:t>100</a:t>
                      </a:r>
                      <a:endParaRPr lang="es-MX" sz="1000" b="1" i="0" u="none" strike="noStrike" dirty="0">
                        <a:solidFill>
                          <a:srgbClr val="FFFFFF"/>
                        </a:solidFill>
                        <a:effectLst/>
                        <a:latin typeface="Arial"/>
                      </a:endParaRPr>
                    </a:p>
                  </a:txBody>
                  <a:tcPr marL="6117" marR="6117" marT="6117"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1000" b="1" i="0" u="none" strike="noStrike" dirty="0" smtClean="0">
                          <a:solidFill>
                            <a:srgbClr val="FFFFFF"/>
                          </a:solidFill>
                          <a:effectLst/>
                          <a:latin typeface="Arial"/>
                        </a:rPr>
                        <a:t>13,055</a:t>
                      </a:r>
                      <a:endParaRPr lang="es-MX" sz="1000" b="1" i="0" u="none" strike="noStrike" dirty="0">
                        <a:solidFill>
                          <a:srgbClr val="FFFFFF"/>
                        </a:solidFill>
                        <a:effectLst/>
                        <a:latin typeface="Arial"/>
                      </a:endParaRPr>
                    </a:p>
                  </a:txBody>
                  <a:tcPr marL="6117" marR="6117" marT="6117"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1000" b="1" i="0" u="none" strike="noStrike" dirty="0" smtClean="0">
                          <a:solidFill>
                            <a:srgbClr val="FFFFFF"/>
                          </a:solidFill>
                          <a:effectLst/>
                          <a:latin typeface="Arial"/>
                        </a:rPr>
                        <a:t>100</a:t>
                      </a:r>
                      <a:endParaRPr lang="es-MX" sz="1000" b="1" i="0" u="none" strike="noStrike" dirty="0">
                        <a:solidFill>
                          <a:srgbClr val="FFFFFF"/>
                        </a:solidFill>
                        <a:effectLst/>
                        <a:latin typeface="Arial"/>
                      </a:endParaRPr>
                    </a:p>
                  </a:txBody>
                  <a:tcPr marL="6117" marR="6117" marT="6117"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1000" b="1" i="0" u="none" strike="noStrike" dirty="0" smtClean="0">
                          <a:solidFill>
                            <a:srgbClr val="FFFFFF"/>
                          </a:solidFill>
                          <a:effectLst/>
                          <a:latin typeface="Arial"/>
                        </a:rPr>
                        <a:t>4,544</a:t>
                      </a:r>
                      <a:endParaRPr lang="es-MX" sz="1000" b="1" i="0" u="none" strike="noStrike" dirty="0">
                        <a:solidFill>
                          <a:srgbClr val="FFFFFF"/>
                        </a:solidFill>
                        <a:effectLst/>
                        <a:latin typeface="Arial"/>
                      </a:endParaRPr>
                    </a:p>
                  </a:txBody>
                  <a:tcPr marL="6117" marR="6117" marT="6117"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b"/>
                      <a:r>
                        <a:rPr lang="es-ES" sz="1100" b="1" i="0" u="none" strike="noStrike" dirty="0" smtClean="0">
                          <a:solidFill>
                            <a:schemeClr val="bg1"/>
                          </a:solidFill>
                          <a:latin typeface="+mn-lt"/>
                        </a:rPr>
                        <a:t>100</a:t>
                      </a:r>
                      <a:endParaRPr lang="es-ES" sz="1100" b="1" i="0" u="none" strike="noStrike" dirty="0">
                        <a:solidFill>
                          <a:schemeClr val="bg1"/>
                        </a:solidFill>
                        <a:latin typeface="+mn-lt"/>
                      </a:endParaRP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7 Marcador de número de diapositiva"/>
          <p:cNvSpPr>
            <a:spLocks noGrp="1"/>
          </p:cNvSpPr>
          <p:nvPr>
            <p:ph type="sldNum" sz="quarter" idx="12"/>
          </p:nvPr>
        </p:nvSpPr>
        <p:spPr bwMode="auto">
          <a:xfrm>
            <a:off x="8636000" y="6438900"/>
            <a:ext cx="441325" cy="365125"/>
          </a:xfrm>
          <a:noFill/>
          <a:ln>
            <a:miter lim="800000"/>
            <a:headEnd/>
            <a:tailEnd/>
          </a:ln>
        </p:spPr>
        <p:txBody>
          <a:bodyPr anchor="b"/>
          <a:lstStyle/>
          <a:p>
            <a:fld id="{0497D566-E82E-49C2-BD6D-1E489AA70C3E}" type="slidenum">
              <a:rPr lang="es-MX" sz="1000" b="1" smtClean="0"/>
              <a:pPr/>
              <a:t>28</a:t>
            </a:fld>
            <a:endParaRPr lang="es-MX" sz="1000" b="1" smtClean="0"/>
          </a:p>
        </p:txBody>
      </p:sp>
      <p:sp>
        <p:nvSpPr>
          <p:cNvPr id="32771" name="1 CuadroTexto"/>
          <p:cNvSpPr txBox="1">
            <a:spLocks noChangeArrowheads="1"/>
          </p:cNvSpPr>
          <p:nvPr/>
        </p:nvSpPr>
        <p:spPr bwMode="auto">
          <a:xfrm>
            <a:off x="76200" y="63500"/>
            <a:ext cx="8024813" cy="863600"/>
          </a:xfrm>
          <a:prstGeom prst="rect">
            <a:avLst/>
          </a:prstGeom>
          <a:noFill/>
          <a:ln w="9525">
            <a:noFill/>
            <a:miter lim="800000"/>
            <a:headEnd/>
            <a:tailEnd/>
          </a:ln>
        </p:spPr>
        <p:txBody>
          <a:bodyPr anchor="ctr"/>
          <a:lstStyle/>
          <a:p>
            <a:pPr eaLnBrk="0" hangingPunct="0"/>
            <a:r>
              <a:rPr lang="es-ES" b="1">
                <a:solidFill>
                  <a:schemeClr val="bg1"/>
                </a:solidFill>
                <a:latin typeface="Calibri" pitchFamily="34" charset="0"/>
              </a:rPr>
              <a:t>2.4 Entes obligados con el mayor número de solicitudes de acceso, rectificación, cancelación u oposición de datos personales </a:t>
            </a:r>
          </a:p>
          <a:p>
            <a:pPr eaLnBrk="0" hangingPunct="0"/>
            <a:r>
              <a:rPr lang="es-ES" sz="1400" b="1" i="1">
                <a:solidFill>
                  <a:schemeClr val="bg1"/>
                </a:solidFill>
                <a:latin typeface="Calibri" pitchFamily="34" charset="0"/>
              </a:rPr>
              <a:t>2t 2017</a:t>
            </a:r>
          </a:p>
        </p:txBody>
      </p:sp>
      <p:graphicFrame>
        <p:nvGraphicFramePr>
          <p:cNvPr id="7" name="6 Tabla"/>
          <p:cNvGraphicFramePr>
            <a:graphicFrameLocks noGrp="1"/>
          </p:cNvGraphicFramePr>
          <p:nvPr/>
        </p:nvGraphicFramePr>
        <p:xfrm>
          <a:off x="857250" y="1000125"/>
          <a:ext cx="8122161" cy="5627245"/>
        </p:xfrm>
        <a:graphic>
          <a:graphicData uri="http://schemas.openxmlformats.org/drawingml/2006/table">
            <a:tbl>
              <a:tblPr/>
              <a:tblGrid>
                <a:gridCol w="5535613"/>
                <a:gridCol w="1293274"/>
                <a:gridCol w="1293274"/>
              </a:tblGrid>
              <a:tr h="168096">
                <a:tc rowSpan="2">
                  <a:txBody>
                    <a:bodyPr/>
                    <a:lstStyle/>
                    <a:p>
                      <a:pPr algn="ctr" fontAlgn="ctr"/>
                      <a:r>
                        <a:rPr lang="es-ES" sz="1100" b="1" i="0" u="none" strike="noStrike" dirty="0">
                          <a:solidFill>
                            <a:srgbClr val="FFFFFF"/>
                          </a:solidFill>
                          <a:latin typeface="Arial"/>
                        </a:rPr>
                        <a:t>Entes </a:t>
                      </a:r>
                      <a:r>
                        <a:rPr lang="es-ES" sz="1100" b="1" i="0" u="none" strike="noStrike" dirty="0" smtClean="0">
                          <a:solidFill>
                            <a:srgbClr val="FFFFFF"/>
                          </a:solidFill>
                          <a:latin typeface="Arial"/>
                        </a:rPr>
                        <a:t>obligados</a:t>
                      </a:r>
                      <a:endParaRPr lang="es-ES" sz="1100" b="1" i="0" u="none" strike="noStrike" dirty="0">
                        <a:solidFill>
                          <a:srgbClr val="FFFFFF"/>
                        </a:solidFill>
                        <a:latin typeface="Arial"/>
                      </a:endParaRPr>
                    </a:p>
                  </a:txBody>
                  <a:tcPr marL="4726" marR="4726" marT="472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2C9E"/>
                    </a:solidFill>
                  </a:tcPr>
                </a:tc>
                <a:tc gridSpan="2">
                  <a:txBody>
                    <a:bodyPr/>
                    <a:lstStyle/>
                    <a:p>
                      <a:pPr algn="ctr" fontAlgn="ctr"/>
                      <a:r>
                        <a:rPr lang="es-MX" sz="1100" b="1" i="0" u="none" strike="noStrike" baseline="0" dirty="0" smtClean="0">
                          <a:solidFill>
                            <a:srgbClr val="FFFFFF"/>
                          </a:solidFill>
                          <a:latin typeface="Arial"/>
                        </a:rPr>
                        <a:t>2t 2017</a:t>
                      </a:r>
                      <a:endParaRPr lang="es-ES" sz="1100" b="1" i="0" u="none" strike="noStrike" dirty="0">
                        <a:solidFill>
                          <a:srgbClr val="FFFFFF"/>
                        </a:solidFill>
                        <a:latin typeface="Arial"/>
                      </a:endParaRPr>
                    </a:p>
                  </a:txBody>
                  <a:tcPr marL="4726" marR="4726" marT="472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42C9E"/>
                    </a:solidFill>
                  </a:tcPr>
                </a:tc>
                <a:tc hMerge="1">
                  <a:txBody>
                    <a:bodyPr/>
                    <a:lstStyle/>
                    <a:p>
                      <a:endParaRPr lang="es-ES"/>
                    </a:p>
                  </a:txBody>
                  <a:tcPr/>
                </a:tc>
              </a:tr>
              <a:tr h="184824">
                <a:tc vMerge="1">
                  <a:txBody>
                    <a:bodyPr/>
                    <a:lstStyle/>
                    <a:p>
                      <a:endParaRPr lang="es-ES"/>
                    </a:p>
                  </a:txBody>
                  <a:tcPr/>
                </a:tc>
                <a:tc>
                  <a:txBody>
                    <a:bodyPr/>
                    <a:lstStyle/>
                    <a:p>
                      <a:pPr algn="ctr" fontAlgn="ctr"/>
                      <a:r>
                        <a:rPr lang="es-ES" sz="1100" b="1" i="0" u="none" strike="noStrike" dirty="0">
                          <a:solidFill>
                            <a:srgbClr val="FFFFFF"/>
                          </a:solidFill>
                          <a:latin typeface="Arial"/>
                        </a:rPr>
                        <a:t>Solicitudes ARCO</a:t>
                      </a:r>
                    </a:p>
                  </a:txBody>
                  <a:tcPr marL="4726" marR="4726" marT="472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2C9E"/>
                    </a:solidFill>
                  </a:tcPr>
                </a:tc>
                <a:tc>
                  <a:txBody>
                    <a:bodyPr/>
                    <a:lstStyle/>
                    <a:p>
                      <a:pPr algn="ctr" fontAlgn="ctr"/>
                      <a:r>
                        <a:rPr lang="es-ES" sz="1100" b="1" i="0" u="none" strike="noStrike" dirty="0">
                          <a:solidFill>
                            <a:srgbClr val="FFFFFF"/>
                          </a:solidFill>
                          <a:latin typeface="Arial"/>
                        </a:rPr>
                        <a:t>%</a:t>
                      </a:r>
                    </a:p>
                  </a:txBody>
                  <a:tcPr marL="4726" marR="4726" marT="472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2C9E"/>
                    </a:solidFill>
                  </a:tcPr>
                </a:tc>
              </a:tr>
              <a:tr h="168096">
                <a:tc>
                  <a:txBody>
                    <a:bodyPr/>
                    <a:lstStyle/>
                    <a:p>
                      <a:pPr algn="l" fontAlgn="b"/>
                      <a:r>
                        <a:rPr lang="es-ES" sz="1100" b="1" i="0" u="none" strike="noStrike">
                          <a:solidFill>
                            <a:srgbClr val="000000"/>
                          </a:solidFill>
                          <a:latin typeface="Calibri"/>
                        </a:rPr>
                        <a:t>Secretaría de Salud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986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21.70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096">
                <a:tc>
                  <a:txBody>
                    <a:bodyPr/>
                    <a:lstStyle/>
                    <a:p>
                      <a:pPr algn="l" fontAlgn="b"/>
                      <a:r>
                        <a:rPr lang="es-ES" sz="1100" b="1" i="0" u="none" strike="noStrike">
                          <a:solidFill>
                            <a:srgbClr val="000000"/>
                          </a:solidFill>
                          <a:latin typeface="Calibri"/>
                        </a:rPr>
                        <a:t>Servicios de Salud Pública del Distrito Federal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809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17.80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096">
                <a:tc>
                  <a:txBody>
                    <a:bodyPr/>
                    <a:lstStyle/>
                    <a:p>
                      <a:pPr algn="l" fontAlgn="b"/>
                      <a:r>
                        <a:rPr lang="es-ES" sz="1100" b="1" i="0" u="none" strike="noStrike">
                          <a:solidFill>
                            <a:srgbClr val="000000"/>
                          </a:solidFill>
                          <a:latin typeface="Calibri"/>
                        </a:rPr>
                        <a:t>Policía Auxiliar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414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9.11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491">
                <a:tc>
                  <a:txBody>
                    <a:bodyPr/>
                    <a:lstStyle/>
                    <a:p>
                      <a:pPr algn="l" fontAlgn="b"/>
                      <a:r>
                        <a:rPr lang="es-ES" sz="1100" b="1" i="0" u="none" strike="noStrike">
                          <a:solidFill>
                            <a:srgbClr val="000000"/>
                          </a:solidFill>
                          <a:latin typeface="Calibri"/>
                        </a:rPr>
                        <a:t>Oficialía Mayor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230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5.06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491">
                <a:tc>
                  <a:txBody>
                    <a:bodyPr/>
                    <a:lstStyle/>
                    <a:p>
                      <a:pPr algn="l" fontAlgn="b"/>
                      <a:r>
                        <a:rPr lang="es-ES" sz="1100" b="1" i="0" u="none" strike="noStrike">
                          <a:solidFill>
                            <a:srgbClr val="000000"/>
                          </a:solidFill>
                          <a:latin typeface="Calibri"/>
                        </a:rPr>
                        <a:t>Instituto de Acceso a la Información Pública y Protección de Datos Personales del Distrito Federal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4.42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096">
                <a:tc>
                  <a:txBody>
                    <a:bodyPr/>
                    <a:lstStyle/>
                    <a:p>
                      <a:pPr algn="l" fontAlgn="b"/>
                      <a:r>
                        <a:rPr lang="es-ES" sz="1100" b="1" i="0" u="none" strike="noStrike">
                          <a:solidFill>
                            <a:srgbClr val="000000"/>
                          </a:solidFill>
                          <a:latin typeface="Calibri"/>
                        </a:rPr>
                        <a:t>Caja de Previsión de la Policía Auxiliar del Distrito Federal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172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3.79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096">
                <a:tc>
                  <a:txBody>
                    <a:bodyPr/>
                    <a:lstStyle/>
                    <a:p>
                      <a:pPr algn="l" fontAlgn="b"/>
                      <a:r>
                        <a:rPr lang="es-ES" sz="1100" b="1" i="0" u="none" strike="noStrike">
                          <a:solidFill>
                            <a:srgbClr val="000000"/>
                          </a:solidFill>
                          <a:latin typeface="Calibri"/>
                        </a:rPr>
                        <a:t>Secretaría de Movilidad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147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488">
                <a:tc>
                  <a:txBody>
                    <a:bodyPr/>
                    <a:lstStyle/>
                    <a:p>
                      <a:pPr algn="l" fontAlgn="b"/>
                      <a:r>
                        <a:rPr lang="es-ES" sz="1100" b="1" i="0" u="none" strike="noStrike">
                          <a:solidFill>
                            <a:srgbClr val="000000"/>
                          </a:solidFill>
                          <a:latin typeface="Calibri"/>
                        </a:rPr>
                        <a:t>Secretaría de Seguridad Pública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110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2.42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096">
                <a:tc>
                  <a:txBody>
                    <a:bodyPr/>
                    <a:lstStyle/>
                    <a:p>
                      <a:pPr algn="l" fontAlgn="b"/>
                      <a:r>
                        <a:rPr lang="es-ES" sz="1100" b="1" i="0" u="none" strike="noStrike">
                          <a:solidFill>
                            <a:srgbClr val="000000"/>
                          </a:solidFill>
                          <a:latin typeface="Calibri"/>
                        </a:rPr>
                        <a:t>Caja de Previsión para Trabajadores a Lista de Raya del Distrito Federal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2.22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096">
                <a:tc>
                  <a:txBody>
                    <a:bodyPr/>
                    <a:lstStyle/>
                    <a:p>
                      <a:pPr algn="l" fontAlgn="b"/>
                      <a:r>
                        <a:rPr lang="es-ES" sz="1100" b="1" i="0" u="none" strike="noStrike">
                          <a:solidFill>
                            <a:srgbClr val="000000"/>
                          </a:solidFill>
                          <a:latin typeface="Calibri"/>
                        </a:rPr>
                        <a:t>Caja de Previsión de la Policía Preventiva del Distrito Federal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096">
                <a:tc>
                  <a:txBody>
                    <a:bodyPr/>
                    <a:lstStyle/>
                    <a:p>
                      <a:pPr algn="l" fontAlgn="b"/>
                      <a:r>
                        <a:rPr lang="es-ES" sz="1100" b="1" i="0" u="none" strike="noStrike">
                          <a:solidFill>
                            <a:srgbClr val="000000"/>
                          </a:solidFill>
                          <a:latin typeface="Calibri"/>
                        </a:rPr>
                        <a:t>Procuraduría General de Justicia del Distrito Federal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1.58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8096">
                <a:tc>
                  <a:txBody>
                    <a:bodyPr/>
                    <a:lstStyle/>
                    <a:p>
                      <a:pPr algn="l" fontAlgn="b"/>
                      <a:r>
                        <a:rPr lang="es-ES" sz="1100" b="1" i="0" u="none" strike="noStrike">
                          <a:solidFill>
                            <a:srgbClr val="000000"/>
                          </a:solidFill>
                          <a:latin typeface="Calibri"/>
                        </a:rPr>
                        <a:t>Instituto de Vivienda del Distrito Federal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1.25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8096">
                <a:tc>
                  <a:txBody>
                    <a:bodyPr/>
                    <a:lstStyle/>
                    <a:p>
                      <a:pPr algn="l" fontAlgn="b"/>
                      <a:r>
                        <a:rPr lang="es-ES" sz="1100" b="1" i="0" u="none" strike="noStrike">
                          <a:solidFill>
                            <a:srgbClr val="000000"/>
                          </a:solidFill>
                          <a:latin typeface="Calibri"/>
                        </a:rPr>
                        <a:t>Agencia de Gestión Urbana de la Ciudad de México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491">
                <a:tc>
                  <a:txBody>
                    <a:bodyPr/>
                    <a:lstStyle/>
                    <a:p>
                      <a:pPr algn="l" fontAlgn="b"/>
                      <a:r>
                        <a:rPr lang="es-ES" sz="1100" b="1" i="0" u="none" strike="noStrike">
                          <a:solidFill>
                            <a:srgbClr val="000000"/>
                          </a:solidFill>
                          <a:latin typeface="Calibri"/>
                        </a:rPr>
                        <a:t>Comisión de Derechos Humanos del Distrito Federal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8096">
                <a:tc>
                  <a:txBody>
                    <a:bodyPr/>
                    <a:lstStyle/>
                    <a:p>
                      <a:pPr algn="l" fontAlgn="b"/>
                      <a:r>
                        <a:rPr lang="es-ES" sz="1100" b="1" i="0" u="none" strike="noStrike">
                          <a:solidFill>
                            <a:srgbClr val="000000"/>
                          </a:solidFill>
                          <a:latin typeface="Calibri"/>
                        </a:rPr>
                        <a:t>Secretaría de Gobierno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1.14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491">
                <a:tc>
                  <a:txBody>
                    <a:bodyPr/>
                    <a:lstStyle/>
                    <a:p>
                      <a:pPr algn="l" fontAlgn="b"/>
                      <a:r>
                        <a:rPr lang="es-ES" sz="1100" b="1" i="0" u="none" strike="noStrike">
                          <a:solidFill>
                            <a:srgbClr val="000000"/>
                          </a:solidFill>
                          <a:latin typeface="Calibri"/>
                        </a:rPr>
                        <a:t>Sistema de Aguas de la Ciudad de México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1.14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8096">
                <a:tc>
                  <a:txBody>
                    <a:bodyPr/>
                    <a:lstStyle/>
                    <a:p>
                      <a:pPr algn="l" fontAlgn="b"/>
                      <a:r>
                        <a:rPr lang="es-ES" sz="1100" b="1" i="0" u="none" strike="noStrike">
                          <a:solidFill>
                            <a:srgbClr val="000000"/>
                          </a:solidFill>
                          <a:latin typeface="Calibri"/>
                        </a:rPr>
                        <a:t>Tribunal Superior de Justicia de la Ciudad de México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8096">
                <a:tc>
                  <a:txBody>
                    <a:bodyPr/>
                    <a:lstStyle/>
                    <a:p>
                      <a:pPr algn="l" fontAlgn="b"/>
                      <a:r>
                        <a:rPr lang="es-ES" sz="1100" b="1" i="0" u="none" strike="noStrike">
                          <a:solidFill>
                            <a:srgbClr val="000000"/>
                          </a:solidFill>
                          <a:latin typeface="Calibri"/>
                        </a:rPr>
                        <a:t>Consejería Jurídica y de Servicios Legales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0.84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491">
                <a:tc>
                  <a:txBody>
                    <a:bodyPr/>
                    <a:lstStyle/>
                    <a:p>
                      <a:pPr algn="l" fontAlgn="b"/>
                      <a:r>
                        <a:rPr lang="es-ES" sz="1100" b="1" i="0" u="none" strike="noStrike">
                          <a:solidFill>
                            <a:srgbClr val="000000"/>
                          </a:solidFill>
                          <a:latin typeface="Calibri"/>
                        </a:rPr>
                        <a:t>Sistema para el Desarrollo Integral de la Familia del Distrito Federal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0.79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8096">
                <a:tc>
                  <a:txBody>
                    <a:bodyPr/>
                    <a:lstStyle/>
                    <a:p>
                      <a:pPr algn="l" fontAlgn="b"/>
                      <a:r>
                        <a:rPr lang="es-ES" sz="1100" b="1" i="0" u="none" strike="noStrike">
                          <a:solidFill>
                            <a:srgbClr val="000000"/>
                          </a:solidFill>
                          <a:latin typeface="Calibri"/>
                        </a:rPr>
                        <a:t>Contraloría General del Distrito Federal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0.77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8096">
                <a:tc>
                  <a:txBody>
                    <a:bodyPr/>
                    <a:lstStyle/>
                    <a:p>
                      <a:pPr algn="l" fontAlgn="b"/>
                      <a:r>
                        <a:rPr lang="es-ES" sz="1100" b="1" i="0" u="none" strike="noStrike">
                          <a:solidFill>
                            <a:srgbClr val="000000"/>
                          </a:solidFill>
                          <a:latin typeface="Calibri"/>
                        </a:rPr>
                        <a:t>Secretaría de Educación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0.77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8096">
                <a:tc>
                  <a:txBody>
                    <a:bodyPr/>
                    <a:lstStyle/>
                    <a:p>
                      <a:pPr algn="l" fontAlgn="b"/>
                      <a:r>
                        <a:rPr lang="es-ES" sz="1100" b="1" i="0" u="none" strike="noStrike">
                          <a:solidFill>
                            <a:srgbClr val="000000"/>
                          </a:solidFill>
                          <a:latin typeface="Calibri"/>
                        </a:rPr>
                        <a:t>Secretaría de Finanzas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0.73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491">
                <a:tc>
                  <a:txBody>
                    <a:bodyPr/>
                    <a:lstStyle/>
                    <a:p>
                      <a:pPr algn="l" fontAlgn="b"/>
                      <a:r>
                        <a:rPr lang="es-ES" sz="1100" b="1" i="0" u="none" strike="noStrike">
                          <a:solidFill>
                            <a:srgbClr val="000000"/>
                          </a:solidFill>
                          <a:latin typeface="Calibri"/>
                        </a:rPr>
                        <a:t>Junta Local de Conciliación y Arbitraje del Distrito Federal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0.70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8096">
                <a:tc>
                  <a:txBody>
                    <a:bodyPr/>
                    <a:lstStyle/>
                    <a:p>
                      <a:pPr algn="l" fontAlgn="b"/>
                      <a:r>
                        <a:rPr lang="es-ES" sz="1100" b="1" i="0" u="none" strike="noStrike">
                          <a:solidFill>
                            <a:srgbClr val="000000"/>
                          </a:solidFill>
                          <a:latin typeface="Calibri"/>
                        </a:rPr>
                        <a:t>Delegación La Magdalena Contreras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0.66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096">
                <a:tc>
                  <a:txBody>
                    <a:bodyPr/>
                    <a:lstStyle/>
                    <a:p>
                      <a:pPr algn="l" fontAlgn="b"/>
                      <a:r>
                        <a:rPr lang="es-ES" sz="1100" b="1" i="0" u="none" strike="noStrike">
                          <a:solidFill>
                            <a:srgbClr val="000000"/>
                          </a:solidFill>
                          <a:latin typeface="Calibri"/>
                        </a:rPr>
                        <a:t>Delegación Miguel Hidalgo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dirty="0">
                          <a:solidFill>
                            <a:srgbClr val="000000"/>
                          </a:solidFill>
                          <a:latin typeface="Calibri"/>
                        </a:rPr>
                        <a:t>0.64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096">
                <a:tc>
                  <a:txBody>
                    <a:bodyPr/>
                    <a:lstStyle/>
                    <a:p>
                      <a:pPr algn="ctr" fontAlgn="ctr"/>
                      <a:r>
                        <a:rPr lang="es-ES" sz="1100" b="1" i="0" u="none" strike="noStrike" dirty="0">
                          <a:solidFill>
                            <a:srgbClr val="FFFFFF"/>
                          </a:solidFill>
                          <a:latin typeface="Arial"/>
                        </a:rPr>
                        <a:t>Total</a:t>
                      </a:r>
                    </a:p>
                  </a:txBody>
                  <a:tcPr marL="4726" marR="4726" marT="472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42C9E"/>
                    </a:solidFill>
                  </a:tcPr>
                </a:tc>
                <a:tc>
                  <a:txBody>
                    <a:bodyPr/>
                    <a:lstStyle/>
                    <a:p>
                      <a:pPr algn="ctr" fontAlgn="ctr"/>
                      <a:r>
                        <a:rPr lang="es-MX" sz="1400" b="1" i="0" u="none" strike="noStrike" dirty="0" smtClean="0">
                          <a:solidFill>
                            <a:srgbClr val="FFFFFF"/>
                          </a:solidFill>
                          <a:latin typeface="+mn-lt"/>
                        </a:rPr>
                        <a:t>3,920</a:t>
                      </a:r>
                      <a:endParaRPr lang="es-ES" sz="1400" b="1" i="0" u="none" strike="noStrike" dirty="0">
                        <a:solidFill>
                          <a:srgbClr val="FFFFFF"/>
                        </a:solidFill>
                        <a:latin typeface="+mn-lt"/>
                      </a:endParaRPr>
                    </a:p>
                  </a:txBody>
                  <a:tcPr marL="4726" marR="4726" marT="472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42C9E"/>
                    </a:solidFill>
                  </a:tcPr>
                </a:tc>
                <a:tc>
                  <a:txBody>
                    <a:bodyPr/>
                    <a:lstStyle/>
                    <a:p>
                      <a:pPr algn="ctr" fontAlgn="b"/>
                      <a:r>
                        <a:rPr lang="es-MX" sz="1400" b="1" i="0" u="none" strike="noStrike" dirty="0" smtClean="0">
                          <a:solidFill>
                            <a:schemeClr val="bg1"/>
                          </a:solidFill>
                          <a:latin typeface="+mn-lt"/>
                        </a:rPr>
                        <a:t>100</a:t>
                      </a:r>
                      <a:endParaRPr lang="es-ES" sz="1400" b="1" i="0" u="none" strike="noStrike" dirty="0">
                        <a:solidFill>
                          <a:schemeClr val="bg1"/>
                        </a:solidFill>
                        <a:latin typeface="+mn-lt"/>
                      </a:endParaRPr>
                    </a:p>
                  </a:txBody>
                  <a:tcPr marL="9525" marR="9525" marT="9525" marB="0" anchor="b">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42C9E"/>
                    </a:solidFill>
                  </a:tcPr>
                </a:tc>
              </a:tr>
              <a:tr h="168096">
                <a:tc>
                  <a:txBody>
                    <a:bodyPr/>
                    <a:lstStyle/>
                    <a:p>
                      <a:pPr algn="l" fontAlgn="b"/>
                      <a:endParaRPr lang="es-ES" sz="1100" b="0" i="0" u="none" strike="noStrike" dirty="0">
                        <a:solidFill>
                          <a:srgbClr val="000000"/>
                        </a:solidFill>
                        <a:latin typeface="Calibri"/>
                      </a:endParaRPr>
                    </a:p>
                  </a:txBody>
                  <a:tcPr marL="4726" marR="4726" marT="4726" marB="0" anchor="b">
                    <a:lnL>
                      <a:noFill/>
                    </a:lnL>
                    <a:lnR>
                      <a:noFill/>
                    </a:lnR>
                    <a:lnT>
                      <a:noFill/>
                    </a:lnT>
                    <a:lnB>
                      <a:noFill/>
                    </a:lnB>
                  </a:tcPr>
                </a:tc>
                <a:tc>
                  <a:txBody>
                    <a:bodyPr/>
                    <a:lstStyle/>
                    <a:p>
                      <a:pPr algn="l" fontAlgn="b"/>
                      <a:endParaRPr lang="es-ES" sz="1100" b="0" i="0" u="none" strike="noStrike" dirty="0">
                        <a:solidFill>
                          <a:srgbClr val="000000"/>
                        </a:solidFill>
                        <a:latin typeface="Calibri"/>
                      </a:endParaRPr>
                    </a:p>
                  </a:txBody>
                  <a:tcPr marL="4726" marR="4726" marT="4726" marB="0" anchor="b">
                    <a:lnL>
                      <a:noFill/>
                    </a:lnL>
                    <a:lnR>
                      <a:noFill/>
                    </a:lnR>
                    <a:lnT>
                      <a:noFill/>
                    </a:lnT>
                    <a:lnB>
                      <a:noFill/>
                    </a:lnB>
                  </a:tcPr>
                </a:tc>
                <a:tc>
                  <a:txBody>
                    <a:bodyPr/>
                    <a:lstStyle/>
                    <a:p>
                      <a:pPr algn="l" fontAlgn="b"/>
                      <a:endParaRPr lang="es-ES" sz="1100" b="0" i="0" u="none" strike="noStrike" dirty="0">
                        <a:solidFill>
                          <a:srgbClr val="000000"/>
                        </a:solidFill>
                        <a:latin typeface="Calibri"/>
                      </a:endParaRPr>
                    </a:p>
                  </a:txBody>
                  <a:tcPr marL="4726" marR="4726" marT="4726" marB="0" anchor="b">
                    <a:lnL>
                      <a:noFill/>
                    </a:lnL>
                    <a:lnR>
                      <a:noFill/>
                    </a:lnR>
                    <a:lnT>
                      <a:noFill/>
                    </a:lnT>
                    <a:lnB>
                      <a:noFill/>
                    </a:lnB>
                  </a:tcPr>
                </a:tc>
              </a:tr>
              <a:tr h="168096">
                <a:tc>
                  <a:txBody>
                    <a:bodyPr/>
                    <a:lstStyle/>
                    <a:p>
                      <a:pPr algn="ctr" fontAlgn="ctr"/>
                      <a:r>
                        <a:rPr lang="es-ES" sz="1100" b="1" i="0" u="none" strike="noStrike" dirty="0">
                          <a:solidFill>
                            <a:srgbClr val="FFFFFF"/>
                          </a:solidFill>
                          <a:latin typeface="Arial"/>
                        </a:rPr>
                        <a:t>Total de solicitudes ARCO</a:t>
                      </a:r>
                    </a:p>
                  </a:txBody>
                  <a:tcPr marL="4726" marR="4726" marT="472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a:noFill/>
                    </a:lnB>
                    <a:solidFill>
                      <a:srgbClr val="A42C9E"/>
                    </a:solidFill>
                  </a:tcPr>
                </a:tc>
                <a:tc>
                  <a:txBody>
                    <a:bodyPr/>
                    <a:lstStyle/>
                    <a:p>
                      <a:pPr algn="ctr" fontAlgn="ctr"/>
                      <a:r>
                        <a:rPr lang="es-MX" sz="1400" b="1" i="0" u="none" strike="noStrike" dirty="0" smtClean="0">
                          <a:solidFill>
                            <a:srgbClr val="FFFFFF"/>
                          </a:solidFill>
                          <a:latin typeface="+mn-lt"/>
                        </a:rPr>
                        <a:t>4,544</a:t>
                      </a:r>
                      <a:endParaRPr lang="es-ES" sz="1400" b="1" i="0" u="none" strike="noStrike" dirty="0">
                        <a:solidFill>
                          <a:srgbClr val="FFFFFF"/>
                        </a:solidFill>
                        <a:latin typeface="+mn-lt"/>
                      </a:endParaRPr>
                    </a:p>
                  </a:txBody>
                  <a:tcPr marL="4726" marR="4726" marT="472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a:noFill/>
                    </a:lnB>
                    <a:solidFill>
                      <a:srgbClr val="A42C9E"/>
                    </a:solidFill>
                  </a:tcPr>
                </a:tc>
                <a:tc>
                  <a:txBody>
                    <a:bodyPr/>
                    <a:lstStyle/>
                    <a:p>
                      <a:pPr algn="ctr" fontAlgn="ctr"/>
                      <a:r>
                        <a:rPr lang="es-MX" sz="1400" b="1" i="0" u="none" strike="noStrike" dirty="0" smtClean="0">
                          <a:solidFill>
                            <a:srgbClr val="FFFFFF"/>
                          </a:solidFill>
                          <a:latin typeface="+mn-lt"/>
                        </a:rPr>
                        <a:t>86.27</a:t>
                      </a:r>
                      <a:endParaRPr lang="es-ES" sz="1400" b="1" i="0" u="none" strike="noStrike" dirty="0">
                        <a:solidFill>
                          <a:srgbClr val="FFFFFF"/>
                        </a:solidFill>
                        <a:latin typeface="+mn-lt"/>
                      </a:endParaRPr>
                    </a:p>
                  </a:txBody>
                  <a:tcPr marL="4726" marR="4726" marT="472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a:noFill/>
                    </a:lnB>
                    <a:solidFill>
                      <a:srgbClr val="A42C9E"/>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7 Marcador de número de diapositiva"/>
          <p:cNvSpPr>
            <a:spLocks noGrp="1"/>
          </p:cNvSpPr>
          <p:nvPr>
            <p:ph type="sldNum" sz="quarter" idx="12"/>
          </p:nvPr>
        </p:nvSpPr>
        <p:spPr bwMode="auto">
          <a:xfrm>
            <a:off x="8636000" y="6438900"/>
            <a:ext cx="441325" cy="365125"/>
          </a:xfrm>
          <a:noFill/>
          <a:ln>
            <a:miter lim="800000"/>
            <a:headEnd/>
            <a:tailEnd/>
          </a:ln>
        </p:spPr>
        <p:txBody>
          <a:bodyPr anchor="b"/>
          <a:lstStyle/>
          <a:p>
            <a:fld id="{31591D6D-4348-42BF-912F-64C92895BB9B}" type="slidenum">
              <a:rPr lang="es-MX" sz="1000" b="1" smtClean="0"/>
              <a:pPr/>
              <a:t>29</a:t>
            </a:fld>
            <a:endParaRPr lang="es-MX" sz="1000" b="1" smtClean="0"/>
          </a:p>
        </p:txBody>
      </p:sp>
      <p:sp>
        <p:nvSpPr>
          <p:cNvPr id="6" name="1 CuadroTexto"/>
          <p:cNvSpPr txBox="1"/>
          <p:nvPr/>
        </p:nvSpPr>
        <p:spPr>
          <a:xfrm>
            <a:off x="76200" y="63500"/>
            <a:ext cx="8024813" cy="863600"/>
          </a:xfrm>
          <a:prstGeom prst="rect">
            <a:avLst/>
          </a:prstGeom>
          <a:noFill/>
        </p:spPr>
        <p:txBody>
          <a:bodyPr anchor="ctr"/>
          <a:lstStyle/>
          <a:p>
            <a:pPr eaLnBrk="0" hangingPunct="0">
              <a:defRPr/>
            </a:pPr>
            <a:r>
              <a:rPr lang="es-ES" b="1" dirty="0">
                <a:solidFill>
                  <a:schemeClr val="bg1"/>
                </a:solidFill>
                <a:latin typeface="Calibri" pitchFamily="34" charset="0"/>
              </a:rPr>
              <a:t>2.5 Medio por el que se presentó  la solicitud de acceso, rectificación, cancelación u oposición de datos personales</a:t>
            </a:r>
          </a:p>
          <a:p>
            <a:pPr eaLnBrk="0" hangingPunct="0">
              <a:defRPr/>
            </a:pPr>
            <a:r>
              <a:rPr lang="pt-BR" sz="1400" b="1" i="1" dirty="0">
                <a:solidFill>
                  <a:schemeClr val="bg1"/>
                </a:solidFill>
                <a:latin typeface="Calibri" pitchFamily="34" charset="0"/>
              </a:rPr>
              <a:t>2014 a </a:t>
            </a:r>
            <a:r>
              <a:rPr lang="pt-BR" sz="1400" b="1" i="1" dirty="0">
                <a:solidFill>
                  <a:schemeClr val="bg1"/>
                </a:solidFill>
                <a:latin typeface="Calibri" pitchFamily="34" charset="0"/>
              </a:rPr>
              <a:t>2t </a:t>
            </a:r>
            <a:r>
              <a:rPr lang="pt-BR" sz="1400" b="1" i="1" dirty="0">
                <a:solidFill>
                  <a:schemeClr val="bg1"/>
                </a:solidFill>
                <a:latin typeface="Calibri" pitchFamily="34" charset="0"/>
              </a:rPr>
              <a:t>2017</a:t>
            </a:r>
            <a:endParaRPr lang="es-ES" sz="1400" b="1" i="1" dirty="0">
              <a:solidFill>
                <a:schemeClr val="bg1">
                  <a:lumMod val="95000"/>
                </a:schemeClr>
              </a:solidFill>
              <a:latin typeface="Calibri" pitchFamily="34" charset="0"/>
            </a:endParaRPr>
          </a:p>
        </p:txBody>
      </p:sp>
      <p:graphicFrame>
        <p:nvGraphicFramePr>
          <p:cNvPr id="33796" name="1 Gráfico"/>
          <p:cNvGraphicFramePr>
            <a:graphicFrameLocks/>
          </p:cNvGraphicFramePr>
          <p:nvPr/>
        </p:nvGraphicFramePr>
        <p:xfrm>
          <a:off x="76200" y="1052513"/>
          <a:ext cx="8888413" cy="5545137"/>
        </p:xfrm>
        <a:graphic>
          <a:graphicData uri="http://schemas.openxmlformats.org/presentationml/2006/ole">
            <p:oleObj spid="_x0000_s2050" r:id="rId3" imgW="8888738" imgH="5541744" progId="Excel.Chart.8">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17 Marcador de número de diapositiva"/>
          <p:cNvSpPr>
            <a:spLocks noGrp="1"/>
          </p:cNvSpPr>
          <p:nvPr>
            <p:ph type="sldNum" sz="quarter" idx="12"/>
          </p:nvPr>
        </p:nvSpPr>
        <p:spPr>
          <a:xfrm>
            <a:off x="8636034" y="6439217"/>
            <a:ext cx="441297" cy="365125"/>
          </a:xfrm>
        </p:spPr>
        <p:txBody>
          <a:bodyPr anchor="b"/>
          <a:lstStyle>
            <a:lvl1pPr>
              <a:defRPr sz="1000" b="1">
                <a:latin typeface="Calibri" pitchFamily="34" charset="0"/>
              </a:defRPr>
            </a:lvl1pPr>
          </a:lstStyle>
          <a:p>
            <a:pPr>
              <a:defRPr/>
            </a:pPr>
            <a:fld id="{BD43386B-512A-4F48-AC60-1F2A615D5642}" type="slidenum">
              <a:rPr lang="es-MX" smtClean="0"/>
              <a:pPr>
                <a:defRPr/>
              </a:pPr>
              <a:t>3</a:t>
            </a:fld>
            <a:endParaRPr lang="es-MX" dirty="0"/>
          </a:p>
        </p:txBody>
      </p:sp>
      <p:sp>
        <p:nvSpPr>
          <p:cNvPr id="6" name="Rectangle 3"/>
          <p:cNvSpPr txBox="1">
            <a:spLocks noChangeArrowheads="1"/>
          </p:cNvSpPr>
          <p:nvPr/>
        </p:nvSpPr>
        <p:spPr>
          <a:xfrm>
            <a:off x="814387" y="1268760"/>
            <a:ext cx="7500937" cy="5022438"/>
          </a:xfrm>
          <a:prstGeom prst="rect">
            <a:avLst/>
          </a:prstGeom>
        </p:spPr>
        <p:txBody>
          <a:bodyPr anchor="ctr"/>
          <a:lstStyle/>
          <a:p>
            <a:pPr marL="533400" indent="-533400" fontAlgn="auto">
              <a:lnSpc>
                <a:spcPct val="150000"/>
              </a:lnSpc>
              <a:spcBef>
                <a:spcPts val="0"/>
              </a:spcBef>
              <a:spcAft>
                <a:spcPts val="0"/>
              </a:spcAft>
              <a:buFont typeface="Wingdings" pitchFamily="2" charset="2"/>
              <a:buChar char="§"/>
              <a:defRPr/>
            </a:pPr>
            <a:r>
              <a:rPr lang="es-MX" sz="2000" b="1" kern="0" dirty="0" smtClean="0">
                <a:solidFill>
                  <a:sysClr val="windowText" lastClr="000000"/>
                </a:solidFill>
                <a:latin typeface="Calibri" pitchFamily="34" charset="0"/>
                <a:cs typeface="Arial" pitchFamily="34" charset="0"/>
              </a:rPr>
              <a:t>Introducción ……………………………………………………..……………..…. 4</a:t>
            </a:r>
          </a:p>
          <a:p>
            <a:pPr marL="533400" indent="-533400" fontAlgn="auto">
              <a:lnSpc>
                <a:spcPct val="150000"/>
              </a:lnSpc>
              <a:spcBef>
                <a:spcPts val="0"/>
              </a:spcBef>
              <a:spcAft>
                <a:spcPts val="0"/>
              </a:spcAft>
              <a:buFont typeface="Wingdings" pitchFamily="2" charset="2"/>
              <a:buChar char="§"/>
              <a:defRPr/>
            </a:pPr>
            <a:endParaRPr lang="es-MX" sz="2000" b="1" kern="0" dirty="0" smtClean="0">
              <a:solidFill>
                <a:sysClr val="windowText" lastClr="000000"/>
              </a:solidFill>
              <a:latin typeface="Calibri" pitchFamily="34" charset="0"/>
              <a:cs typeface="Arial" pitchFamily="34" charset="0"/>
            </a:endParaRPr>
          </a:p>
          <a:p>
            <a:pPr marL="533400" indent="-533400" fontAlgn="auto">
              <a:lnSpc>
                <a:spcPct val="150000"/>
              </a:lnSpc>
              <a:spcBef>
                <a:spcPts val="0"/>
              </a:spcBef>
              <a:spcAft>
                <a:spcPts val="0"/>
              </a:spcAft>
              <a:buFont typeface="+mj-lt"/>
              <a:buAutoNum type="arabicPeriod"/>
              <a:defRPr/>
            </a:pPr>
            <a:r>
              <a:rPr lang="es-MX" sz="2000" b="1" kern="0" dirty="0" smtClean="0">
                <a:solidFill>
                  <a:sysClr val="windowText" lastClr="000000"/>
                </a:solidFill>
                <a:latin typeface="Calibri" pitchFamily="34" charset="0"/>
                <a:cs typeface="Arial" pitchFamily="34" charset="0"/>
              </a:rPr>
              <a:t>Total de solicitudes</a:t>
            </a:r>
          </a:p>
          <a:p>
            <a:pPr marL="990600" indent="-457200" fontAlgn="auto">
              <a:lnSpc>
                <a:spcPct val="150000"/>
              </a:lnSpc>
              <a:spcBef>
                <a:spcPts val="0"/>
              </a:spcBef>
              <a:spcAft>
                <a:spcPts val="0"/>
              </a:spcAft>
              <a:defRPr/>
            </a:pPr>
            <a:r>
              <a:rPr lang="es-MX" sz="2000" b="1" kern="0" dirty="0" smtClean="0">
                <a:solidFill>
                  <a:sysClr val="windowText" lastClr="000000"/>
                </a:solidFill>
                <a:latin typeface="Calibri" pitchFamily="34" charset="0"/>
                <a:cs typeface="Arial" pitchFamily="34" charset="0"/>
              </a:rPr>
              <a:t>(de Información pública y de datos personales) ……….………….. 6</a:t>
            </a:r>
          </a:p>
          <a:p>
            <a:pPr marL="533400" indent="-533400" fontAlgn="auto">
              <a:lnSpc>
                <a:spcPct val="150000"/>
              </a:lnSpc>
              <a:spcBef>
                <a:spcPts val="0"/>
              </a:spcBef>
              <a:spcAft>
                <a:spcPts val="0"/>
              </a:spcAft>
              <a:buFont typeface="Wingdings" pitchFamily="2" charset="2"/>
              <a:buChar char="§"/>
              <a:defRPr/>
            </a:pPr>
            <a:endParaRPr lang="es-MX" sz="2000" b="1" kern="0" dirty="0">
              <a:solidFill>
                <a:sysClr val="windowText" lastClr="000000"/>
              </a:solidFill>
              <a:latin typeface="Calibri" pitchFamily="34" charset="0"/>
              <a:cs typeface="Arial" pitchFamily="34" charset="0"/>
            </a:endParaRPr>
          </a:p>
          <a:p>
            <a:pPr marL="533400" indent="-533400" fontAlgn="auto">
              <a:lnSpc>
                <a:spcPct val="150000"/>
              </a:lnSpc>
              <a:spcBef>
                <a:spcPts val="0"/>
              </a:spcBef>
              <a:spcAft>
                <a:spcPts val="0"/>
              </a:spcAft>
              <a:buFont typeface="+mj-lt"/>
              <a:buAutoNum type="arabicPeriod" startAt="2"/>
              <a:defRPr/>
            </a:pPr>
            <a:r>
              <a:rPr lang="es-MX" sz="2000" b="1" kern="0" dirty="0" smtClean="0">
                <a:solidFill>
                  <a:sysClr val="windowText" lastClr="000000"/>
                </a:solidFill>
                <a:latin typeface="Calibri" pitchFamily="34" charset="0"/>
                <a:cs typeface="Arial" pitchFamily="34" charset="0"/>
              </a:rPr>
              <a:t>Resultados</a:t>
            </a:r>
            <a:r>
              <a:rPr lang="es-MX" sz="2000" b="1" kern="0" dirty="0">
                <a:solidFill>
                  <a:sysClr val="windowText" lastClr="000000"/>
                </a:solidFill>
                <a:latin typeface="Calibri" pitchFamily="34" charset="0"/>
                <a:cs typeface="Arial" pitchFamily="34" charset="0"/>
              </a:rPr>
              <a:t> del Ejercicio del Derecho de </a:t>
            </a:r>
            <a:r>
              <a:rPr lang="es-MX" sz="2000" b="1" kern="0" dirty="0" smtClean="0">
                <a:solidFill>
                  <a:sysClr val="windowText" lastClr="000000"/>
                </a:solidFill>
                <a:latin typeface="Calibri" pitchFamily="34" charset="0"/>
                <a:cs typeface="Arial" pitchFamily="34" charset="0"/>
              </a:rPr>
              <a:t>Acceso </a:t>
            </a:r>
            <a:r>
              <a:rPr lang="es-MX" sz="2000" b="1" kern="0" dirty="0">
                <a:solidFill>
                  <a:sysClr val="windowText" lastClr="000000"/>
                </a:solidFill>
                <a:latin typeface="Calibri" pitchFamily="34" charset="0"/>
                <a:cs typeface="Arial" pitchFamily="34" charset="0"/>
              </a:rPr>
              <a:t>a </a:t>
            </a:r>
            <a:r>
              <a:rPr lang="es-MX" sz="2000" b="1" kern="0" dirty="0" smtClean="0">
                <a:solidFill>
                  <a:sysClr val="windowText" lastClr="000000"/>
                </a:solidFill>
                <a:latin typeface="Calibri" pitchFamily="34" charset="0"/>
                <a:cs typeface="Arial" pitchFamily="34" charset="0"/>
              </a:rPr>
              <a:t>la</a:t>
            </a:r>
          </a:p>
          <a:p>
            <a:pPr marL="990600" indent="-457200" fontAlgn="auto">
              <a:lnSpc>
                <a:spcPct val="150000"/>
              </a:lnSpc>
              <a:spcBef>
                <a:spcPts val="0"/>
              </a:spcBef>
              <a:spcAft>
                <a:spcPts val="0"/>
              </a:spcAft>
              <a:defRPr/>
            </a:pPr>
            <a:r>
              <a:rPr lang="es-MX" sz="2000" b="1" kern="0" dirty="0" smtClean="0">
                <a:solidFill>
                  <a:sysClr val="windowText" lastClr="000000"/>
                </a:solidFill>
                <a:latin typeface="Calibri" pitchFamily="34" charset="0"/>
                <a:cs typeface="Arial" pitchFamily="34" charset="0"/>
              </a:rPr>
              <a:t>Información </a:t>
            </a:r>
            <a:r>
              <a:rPr lang="es-MX" sz="2000" b="1" kern="0" dirty="0">
                <a:solidFill>
                  <a:sysClr val="windowText" lastClr="000000"/>
                </a:solidFill>
                <a:latin typeface="Calibri" pitchFamily="34" charset="0"/>
                <a:cs typeface="Arial" pitchFamily="34" charset="0"/>
              </a:rPr>
              <a:t>Pública en la Ciudad de México </a:t>
            </a:r>
            <a:r>
              <a:rPr lang="es-MX" sz="2000" b="1" kern="0" dirty="0" smtClean="0">
                <a:solidFill>
                  <a:sysClr val="windowText" lastClr="000000"/>
                </a:solidFill>
                <a:latin typeface="Calibri" pitchFamily="34" charset="0"/>
                <a:cs typeface="Arial" pitchFamily="34" charset="0"/>
              </a:rPr>
              <a:t>…………………….…. 20</a:t>
            </a:r>
          </a:p>
          <a:p>
            <a:pPr marL="990600" indent="-457200" fontAlgn="auto">
              <a:lnSpc>
                <a:spcPct val="150000"/>
              </a:lnSpc>
              <a:spcBef>
                <a:spcPts val="0"/>
              </a:spcBef>
              <a:spcAft>
                <a:spcPts val="0"/>
              </a:spcAft>
              <a:buFont typeface="Wingdings" pitchFamily="2" charset="2"/>
              <a:buChar char="§"/>
              <a:defRPr/>
            </a:pPr>
            <a:endParaRPr lang="es-MX" sz="2000" b="1" kern="0" dirty="0" smtClean="0">
              <a:solidFill>
                <a:sysClr val="windowText" lastClr="000000"/>
              </a:solidFill>
              <a:latin typeface="Calibri" pitchFamily="34" charset="0"/>
              <a:cs typeface="Arial" pitchFamily="34" charset="0"/>
            </a:endParaRPr>
          </a:p>
          <a:p>
            <a:pPr marL="533400" indent="-533400" fontAlgn="auto">
              <a:lnSpc>
                <a:spcPct val="150000"/>
              </a:lnSpc>
              <a:spcBef>
                <a:spcPts val="0"/>
              </a:spcBef>
              <a:spcAft>
                <a:spcPts val="0"/>
              </a:spcAft>
              <a:buFont typeface="+mj-lt"/>
              <a:buAutoNum type="arabicPeriod" startAt="3"/>
              <a:defRPr/>
            </a:pPr>
            <a:r>
              <a:rPr lang="es-MX" sz="2000" b="1" kern="0" dirty="0" smtClean="0">
                <a:solidFill>
                  <a:sysClr val="windowText" lastClr="000000"/>
                </a:solidFill>
                <a:latin typeface="Calibri" pitchFamily="34" charset="0"/>
                <a:cs typeface="Arial" pitchFamily="34" charset="0"/>
              </a:rPr>
              <a:t>Perfil sociodemográfico de los solicitantes ……………..…………..  63</a:t>
            </a:r>
          </a:p>
          <a:p>
            <a:pPr marL="533400" indent="-533400" fontAlgn="auto">
              <a:lnSpc>
                <a:spcPct val="150000"/>
              </a:lnSpc>
              <a:spcBef>
                <a:spcPts val="0"/>
              </a:spcBef>
              <a:spcAft>
                <a:spcPts val="0"/>
              </a:spcAft>
              <a:buFont typeface="+mj-lt"/>
              <a:buAutoNum type="arabicPeriod" startAt="3"/>
              <a:defRPr/>
            </a:pPr>
            <a:endParaRPr lang="es-MX" sz="2000" b="1" kern="0" dirty="0" smtClean="0">
              <a:solidFill>
                <a:sysClr val="windowText" lastClr="000000"/>
              </a:solidFill>
              <a:latin typeface="Calibri" pitchFamily="34" charset="0"/>
              <a:cs typeface="Arial" pitchFamily="34" charset="0"/>
            </a:endParaRPr>
          </a:p>
          <a:p>
            <a:pPr marL="533400" indent="-533400" fontAlgn="auto">
              <a:lnSpc>
                <a:spcPct val="150000"/>
              </a:lnSpc>
              <a:spcBef>
                <a:spcPts val="0"/>
              </a:spcBef>
              <a:spcAft>
                <a:spcPts val="0"/>
              </a:spcAft>
              <a:buFont typeface="+mj-lt"/>
              <a:buAutoNum type="arabicPeriod" startAt="4"/>
              <a:defRPr/>
            </a:pPr>
            <a:r>
              <a:rPr lang="es-MX" sz="2000" b="1" kern="0" dirty="0" smtClean="0">
                <a:solidFill>
                  <a:sysClr val="windowText" lastClr="000000"/>
                </a:solidFill>
                <a:latin typeface="Calibri" pitchFamily="34" charset="0"/>
                <a:cs typeface="Arial" pitchFamily="34" charset="0"/>
              </a:rPr>
              <a:t>Nota …….……………………………………………………………..….………….. 69</a:t>
            </a:r>
          </a:p>
        </p:txBody>
      </p:sp>
      <p:sp>
        <p:nvSpPr>
          <p:cNvPr id="8" name="1 CuadroTexto"/>
          <p:cNvSpPr txBox="1"/>
          <p:nvPr/>
        </p:nvSpPr>
        <p:spPr>
          <a:xfrm>
            <a:off x="76169" y="62842"/>
            <a:ext cx="8024223" cy="864000"/>
          </a:xfrm>
          <a:prstGeom prst="rect">
            <a:avLst/>
          </a:prstGeom>
          <a:noFill/>
        </p:spPr>
        <p:txBody>
          <a:bodyPr wrap="square" rtlCol="0" anchor="ctr">
            <a:noAutofit/>
          </a:bodyPr>
          <a:lstStyle/>
          <a:p>
            <a:pPr algn="ctr"/>
            <a:r>
              <a:rPr lang="es-ES" sz="2000" b="1" dirty="0">
                <a:solidFill>
                  <a:schemeClr val="bg1"/>
                </a:solidFill>
                <a:latin typeface="Calibri" pitchFamily="34" charset="0"/>
                <a:ea typeface="ヒラギノ角ゴ Pro W3" pitchFamily="16" charset="-128"/>
              </a:rPr>
              <a:t>Índice</a:t>
            </a:r>
            <a:endParaRPr lang="es-ES" sz="1600" b="1" i="1" dirty="0">
              <a:solidFill>
                <a:schemeClr val="bg1"/>
              </a:solidFill>
              <a:latin typeface="Calibri" pitchFamily="34" charset="0"/>
            </a:endParaRPr>
          </a:p>
        </p:txBody>
      </p:sp>
    </p:spTree>
    <p:extLst>
      <p:ext uri="{BB962C8B-B14F-4D97-AF65-F5344CB8AC3E}">
        <p14:creationId xmlns:p14="http://schemas.microsoft.com/office/powerpoint/2010/main" xmlns="" val="2622267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7 Marcador de número de diapositiva"/>
          <p:cNvSpPr>
            <a:spLocks noGrp="1"/>
          </p:cNvSpPr>
          <p:nvPr>
            <p:ph type="sldNum" sz="quarter" idx="12"/>
          </p:nvPr>
        </p:nvSpPr>
        <p:spPr bwMode="auto">
          <a:xfrm>
            <a:off x="8636000" y="6438900"/>
            <a:ext cx="441325" cy="365125"/>
          </a:xfrm>
          <a:noFill/>
          <a:ln>
            <a:miter lim="800000"/>
            <a:headEnd/>
            <a:tailEnd/>
          </a:ln>
        </p:spPr>
        <p:txBody>
          <a:bodyPr anchor="b"/>
          <a:lstStyle/>
          <a:p>
            <a:fld id="{8A84B1EB-64DE-467F-B38E-01923DECA3CE}" type="slidenum">
              <a:rPr lang="es-MX" sz="1000" b="1" smtClean="0"/>
              <a:pPr/>
              <a:t>30</a:t>
            </a:fld>
            <a:endParaRPr lang="es-MX" sz="1000" b="1" smtClean="0"/>
          </a:p>
        </p:txBody>
      </p:sp>
      <p:sp>
        <p:nvSpPr>
          <p:cNvPr id="6" name="1 CuadroTexto"/>
          <p:cNvSpPr txBox="1"/>
          <p:nvPr/>
        </p:nvSpPr>
        <p:spPr>
          <a:xfrm>
            <a:off x="76200" y="63500"/>
            <a:ext cx="8024813" cy="863600"/>
          </a:xfrm>
          <a:prstGeom prst="rect">
            <a:avLst/>
          </a:prstGeom>
          <a:noFill/>
        </p:spPr>
        <p:txBody>
          <a:bodyPr anchor="ctr"/>
          <a:lstStyle/>
          <a:p>
            <a:pPr eaLnBrk="0" hangingPunct="0">
              <a:defRPr/>
            </a:pPr>
            <a:r>
              <a:rPr lang="es-ES" b="1" dirty="0">
                <a:solidFill>
                  <a:schemeClr val="bg1"/>
                </a:solidFill>
                <a:latin typeface="Calibri" pitchFamily="34" charset="0"/>
              </a:rPr>
              <a:t>2.6 Medio por el que se notificó la respuesta</a:t>
            </a:r>
          </a:p>
          <a:p>
            <a:pPr eaLnBrk="0" hangingPunct="0">
              <a:defRPr/>
            </a:pPr>
            <a:endParaRPr lang="es-ES" sz="1400" b="1" i="1" dirty="0">
              <a:solidFill>
                <a:schemeClr val="bg1"/>
              </a:solidFill>
              <a:latin typeface="Calibri" pitchFamily="34" charset="0"/>
            </a:endParaRPr>
          </a:p>
          <a:p>
            <a:pPr eaLnBrk="0" hangingPunct="0">
              <a:defRPr/>
            </a:pPr>
            <a:r>
              <a:rPr lang="pt-BR" sz="1400" b="1" i="1" dirty="0">
                <a:solidFill>
                  <a:schemeClr val="bg1"/>
                </a:solidFill>
                <a:latin typeface="Calibri" pitchFamily="34" charset="0"/>
              </a:rPr>
              <a:t>2014 a </a:t>
            </a:r>
            <a:r>
              <a:rPr lang="pt-BR" sz="1400" b="1" i="1" dirty="0">
                <a:solidFill>
                  <a:schemeClr val="bg1"/>
                </a:solidFill>
                <a:latin typeface="Calibri" pitchFamily="34" charset="0"/>
              </a:rPr>
              <a:t>2t </a:t>
            </a:r>
            <a:r>
              <a:rPr lang="pt-BR" sz="1400" b="1" i="1" dirty="0">
                <a:solidFill>
                  <a:schemeClr val="bg1"/>
                </a:solidFill>
                <a:latin typeface="Calibri" pitchFamily="34" charset="0"/>
              </a:rPr>
              <a:t>2017</a:t>
            </a:r>
            <a:endParaRPr lang="es-ES" sz="1400" b="1" i="1" dirty="0">
              <a:solidFill>
                <a:schemeClr val="bg1">
                  <a:lumMod val="95000"/>
                </a:schemeClr>
              </a:solidFill>
              <a:latin typeface="Calibri" pitchFamily="34" charset="0"/>
            </a:endParaRPr>
          </a:p>
        </p:txBody>
      </p:sp>
      <p:graphicFrame>
        <p:nvGraphicFramePr>
          <p:cNvPr id="34820" name="1 Gráfico"/>
          <p:cNvGraphicFramePr>
            <a:graphicFrameLocks/>
          </p:cNvGraphicFramePr>
          <p:nvPr/>
        </p:nvGraphicFramePr>
        <p:xfrm>
          <a:off x="111125" y="1447800"/>
          <a:ext cx="8610600" cy="5221288"/>
        </p:xfrm>
        <a:graphic>
          <a:graphicData uri="http://schemas.openxmlformats.org/presentationml/2006/ole">
            <p:oleObj spid="_x0000_s3074" r:id="rId3" imgW="8614395" imgH="5218628" progId="Excel.Chart.8">
              <p:embed/>
            </p:oleObj>
          </a:graphicData>
        </a:graphic>
      </p:graphicFrame>
      <p:sp>
        <p:nvSpPr>
          <p:cNvPr id="34821" name="11 CuadroTexto"/>
          <p:cNvSpPr txBox="1">
            <a:spLocks noChangeArrowheads="1"/>
          </p:cNvSpPr>
          <p:nvPr/>
        </p:nvSpPr>
        <p:spPr bwMode="auto">
          <a:xfrm>
            <a:off x="1357313" y="1143000"/>
            <a:ext cx="6350000" cy="292100"/>
          </a:xfrm>
          <a:prstGeom prst="rect">
            <a:avLst/>
          </a:prstGeom>
          <a:noFill/>
          <a:ln w="9525">
            <a:noFill/>
            <a:miter lim="800000"/>
            <a:headEnd/>
            <a:tailEnd/>
          </a:ln>
        </p:spPr>
        <p:txBody>
          <a:bodyPr>
            <a:spAutoFit/>
          </a:bodyPr>
          <a:lstStyle/>
          <a:p>
            <a:pPr algn="ctr" eaLnBrk="0" hangingPunct="0"/>
            <a:r>
              <a:rPr lang="es-MX" sz="1300" b="1" i="1" u="sng">
                <a:solidFill>
                  <a:srgbClr val="000000"/>
                </a:solidFill>
                <a:latin typeface="Calibri" pitchFamily="34" charset="0"/>
              </a:rPr>
              <a:t>Sólo solicitudes ARCO de datos personales “Procedentes” o “Improcedentes”</a:t>
            </a:r>
            <a:endParaRPr lang="es-ES" sz="1300" b="1" i="1" u="sng">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7 Marcador de número de diapositiva"/>
          <p:cNvSpPr>
            <a:spLocks noGrp="1"/>
          </p:cNvSpPr>
          <p:nvPr>
            <p:ph type="sldNum" sz="quarter" idx="12"/>
          </p:nvPr>
        </p:nvSpPr>
        <p:spPr bwMode="auto">
          <a:xfrm>
            <a:off x="8636000" y="6438900"/>
            <a:ext cx="441325" cy="365125"/>
          </a:xfrm>
          <a:noFill/>
          <a:ln>
            <a:miter lim="800000"/>
            <a:headEnd/>
            <a:tailEnd/>
          </a:ln>
        </p:spPr>
        <p:txBody>
          <a:bodyPr anchor="b"/>
          <a:lstStyle/>
          <a:p>
            <a:fld id="{9BA3D325-D5B8-4F5F-8048-E0060484682D}" type="slidenum">
              <a:rPr lang="es-MX" sz="1000" b="1" smtClean="0"/>
              <a:pPr/>
              <a:t>31</a:t>
            </a:fld>
            <a:endParaRPr lang="es-MX" sz="1000" b="1" smtClean="0"/>
          </a:p>
        </p:txBody>
      </p:sp>
      <p:sp>
        <p:nvSpPr>
          <p:cNvPr id="6" name="1 CuadroTexto"/>
          <p:cNvSpPr txBox="1"/>
          <p:nvPr/>
        </p:nvSpPr>
        <p:spPr>
          <a:xfrm>
            <a:off x="76200" y="63500"/>
            <a:ext cx="8024813" cy="863600"/>
          </a:xfrm>
          <a:prstGeom prst="rect">
            <a:avLst/>
          </a:prstGeom>
          <a:noFill/>
        </p:spPr>
        <p:txBody>
          <a:bodyPr anchor="ctr"/>
          <a:lstStyle/>
          <a:p>
            <a:pPr eaLnBrk="0" hangingPunct="0">
              <a:defRPr/>
            </a:pPr>
            <a:r>
              <a:rPr lang="es-ES" b="1" dirty="0">
                <a:solidFill>
                  <a:schemeClr val="bg1"/>
                </a:solidFill>
                <a:latin typeface="Calibri" pitchFamily="34" charset="0"/>
              </a:rPr>
              <a:t>2.7 Derecho objeto de la solicitud de acceso, rectificación, cancelación u oposición de datos personales</a:t>
            </a:r>
          </a:p>
          <a:p>
            <a:pPr eaLnBrk="0" hangingPunct="0">
              <a:defRPr/>
            </a:pPr>
            <a:r>
              <a:rPr lang="pt-BR" sz="1400" b="1" i="1" dirty="0">
                <a:solidFill>
                  <a:schemeClr val="bg1"/>
                </a:solidFill>
                <a:latin typeface="Calibri" pitchFamily="34" charset="0"/>
              </a:rPr>
              <a:t>2014 a </a:t>
            </a:r>
            <a:r>
              <a:rPr lang="pt-BR" sz="1400" b="1" i="1" dirty="0">
                <a:solidFill>
                  <a:schemeClr val="bg1"/>
                </a:solidFill>
                <a:latin typeface="Calibri" pitchFamily="34" charset="0"/>
              </a:rPr>
              <a:t>2t </a:t>
            </a:r>
            <a:r>
              <a:rPr lang="pt-BR" sz="1400" b="1" i="1" dirty="0">
                <a:solidFill>
                  <a:schemeClr val="bg1"/>
                </a:solidFill>
                <a:latin typeface="Calibri" pitchFamily="34" charset="0"/>
              </a:rPr>
              <a:t>2017</a:t>
            </a:r>
            <a:endParaRPr lang="es-ES" sz="1400" b="1" i="1" dirty="0">
              <a:solidFill>
                <a:schemeClr val="bg1">
                  <a:lumMod val="95000"/>
                </a:schemeClr>
              </a:solidFill>
              <a:latin typeface="Calibri" pitchFamily="34" charset="0"/>
            </a:endParaRPr>
          </a:p>
        </p:txBody>
      </p:sp>
      <p:graphicFrame>
        <p:nvGraphicFramePr>
          <p:cNvPr id="35844" name="1 Gráfico"/>
          <p:cNvGraphicFramePr>
            <a:graphicFrameLocks/>
          </p:cNvGraphicFramePr>
          <p:nvPr/>
        </p:nvGraphicFramePr>
        <p:xfrm>
          <a:off x="85725" y="1557338"/>
          <a:ext cx="8772525" cy="4991100"/>
        </p:xfrm>
        <a:graphic>
          <a:graphicData uri="http://schemas.openxmlformats.org/presentationml/2006/ole">
            <p:oleObj spid="_x0000_s4098" r:id="rId3" imgW="8772904" imgH="4993057" progId="Excel.Chart.8">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7 Marcador de número de diapositiva"/>
          <p:cNvSpPr>
            <a:spLocks noGrp="1"/>
          </p:cNvSpPr>
          <p:nvPr>
            <p:ph type="sldNum" sz="quarter" idx="12"/>
          </p:nvPr>
        </p:nvSpPr>
        <p:spPr bwMode="auto">
          <a:xfrm>
            <a:off x="8636000" y="6438900"/>
            <a:ext cx="441325" cy="365125"/>
          </a:xfrm>
          <a:noFill/>
          <a:ln>
            <a:miter lim="800000"/>
            <a:headEnd/>
            <a:tailEnd/>
          </a:ln>
        </p:spPr>
        <p:txBody>
          <a:bodyPr anchor="b"/>
          <a:lstStyle/>
          <a:p>
            <a:fld id="{67124ACD-BD99-43ED-B838-5388781184BA}" type="slidenum">
              <a:rPr lang="es-MX" sz="1000" b="1" smtClean="0"/>
              <a:pPr/>
              <a:t>32</a:t>
            </a:fld>
            <a:endParaRPr lang="es-MX" sz="1000" b="1" smtClean="0"/>
          </a:p>
        </p:txBody>
      </p:sp>
      <p:sp>
        <p:nvSpPr>
          <p:cNvPr id="6" name="1 CuadroTexto"/>
          <p:cNvSpPr txBox="1"/>
          <p:nvPr/>
        </p:nvSpPr>
        <p:spPr>
          <a:xfrm>
            <a:off x="76200" y="63500"/>
            <a:ext cx="8024813" cy="863600"/>
          </a:xfrm>
          <a:prstGeom prst="rect">
            <a:avLst/>
          </a:prstGeom>
          <a:noFill/>
        </p:spPr>
        <p:txBody>
          <a:bodyPr anchor="ctr"/>
          <a:lstStyle/>
          <a:p>
            <a:pPr eaLnBrk="0" hangingPunct="0">
              <a:defRPr/>
            </a:pPr>
            <a:r>
              <a:rPr lang="es-ES" b="1" dirty="0">
                <a:solidFill>
                  <a:schemeClr val="bg1"/>
                </a:solidFill>
                <a:latin typeface="Calibri" pitchFamily="34" charset="0"/>
              </a:rPr>
              <a:t>2.8 Categoría de datos personales sobre las que recae la solicitud de acceso, rectificación, cancelación u oposición de datos personales</a:t>
            </a:r>
          </a:p>
          <a:p>
            <a:pPr eaLnBrk="0" hangingPunct="0">
              <a:defRPr/>
            </a:pPr>
            <a:r>
              <a:rPr lang="pt-BR" sz="1400" b="1" i="1" dirty="0">
                <a:solidFill>
                  <a:schemeClr val="bg1"/>
                </a:solidFill>
                <a:latin typeface="Calibri" pitchFamily="34" charset="0"/>
              </a:rPr>
              <a:t>2014 a </a:t>
            </a:r>
            <a:r>
              <a:rPr lang="pt-BR" sz="1400" b="1" i="1" dirty="0">
                <a:solidFill>
                  <a:schemeClr val="bg1"/>
                </a:solidFill>
                <a:latin typeface="Calibri" pitchFamily="34" charset="0"/>
              </a:rPr>
              <a:t>2t </a:t>
            </a:r>
            <a:r>
              <a:rPr lang="pt-BR" sz="1400" b="1" i="1" dirty="0">
                <a:solidFill>
                  <a:schemeClr val="bg1"/>
                </a:solidFill>
                <a:latin typeface="Calibri" pitchFamily="34" charset="0"/>
              </a:rPr>
              <a:t>2017</a:t>
            </a:r>
            <a:endParaRPr lang="es-ES" sz="1400" b="1" i="1" dirty="0">
              <a:solidFill>
                <a:schemeClr val="bg1">
                  <a:lumMod val="95000"/>
                </a:schemeClr>
              </a:solidFill>
              <a:latin typeface="Calibri" pitchFamily="34" charset="0"/>
            </a:endParaRPr>
          </a:p>
        </p:txBody>
      </p:sp>
      <p:graphicFrame>
        <p:nvGraphicFramePr>
          <p:cNvPr id="36868" name="5 Gráfico"/>
          <p:cNvGraphicFramePr>
            <a:graphicFrameLocks/>
          </p:cNvGraphicFramePr>
          <p:nvPr/>
        </p:nvGraphicFramePr>
        <p:xfrm>
          <a:off x="179388" y="1125538"/>
          <a:ext cx="8569325" cy="5543550"/>
        </p:xfrm>
        <a:graphic>
          <a:graphicData uri="http://schemas.openxmlformats.org/presentationml/2006/ole">
            <p:oleObj spid="_x0000_s5122" r:id="rId3" imgW="8571719" imgH="5541744" progId="Excel.Chart.8">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7 Marcador de número de diapositiva"/>
          <p:cNvSpPr>
            <a:spLocks noGrp="1"/>
          </p:cNvSpPr>
          <p:nvPr>
            <p:ph type="sldNum" sz="quarter" idx="12"/>
          </p:nvPr>
        </p:nvSpPr>
        <p:spPr bwMode="auto">
          <a:xfrm>
            <a:off x="8636000" y="6438900"/>
            <a:ext cx="441325" cy="365125"/>
          </a:xfrm>
          <a:noFill/>
          <a:ln>
            <a:miter lim="800000"/>
            <a:headEnd/>
            <a:tailEnd/>
          </a:ln>
        </p:spPr>
        <p:txBody>
          <a:bodyPr anchor="b"/>
          <a:lstStyle/>
          <a:p>
            <a:fld id="{5A47AEFD-836D-43C3-A07F-BDCC17E79A1A}" type="slidenum">
              <a:rPr lang="es-MX" sz="1000" b="1" smtClean="0"/>
              <a:pPr/>
              <a:t>33</a:t>
            </a:fld>
            <a:endParaRPr lang="es-MX" sz="1000" b="1" smtClean="0"/>
          </a:p>
        </p:txBody>
      </p:sp>
      <p:sp>
        <p:nvSpPr>
          <p:cNvPr id="6" name="1 CuadroTexto"/>
          <p:cNvSpPr txBox="1"/>
          <p:nvPr/>
        </p:nvSpPr>
        <p:spPr>
          <a:xfrm>
            <a:off x="76200" y="63500"/>
            <a:ext cx="8024813" cy="863600"/>
          </a:xfrm>
          <a:prstGeom prst="rect">
            <a:avLst/>
          </a:prstGeom>
          <a:noFill/>
        </p:spPr>
        <p:txBody>
          <a:bodyPr anchor="ctr"/>
          <a:lstStyle/>
          <a:p>
            <a:pPr eaLnBrk="0" hangingPunct="0">
              <a:defRPr/>
            </a:pPr>
            <a:r>
              <a:rPr lang="es-ES" b="1" dirty="0">
                <a:solidFill>
                  <a:schemeClr val="bg1"/>
                </a:solidFill>
                <a:latin typeface="Calibri" pitchFamily="34" charset="0"/>
              </a:rPr>
              <a:t>2.9 Estado en que se encontraba la solicitud ARCO de datos personales al final del periodo del corte</a:t>
            </a:r>
          </a:p>
          <a:p>
            <a:pPr eaLnBrk="0" hangingPunct="0">
              <a:defRPr/>
            </a:pPr>
            <a:r>
              <a:rPr lang="pt-BR" sz="1400" b="1" i="1" dirty="0">
                <a:solidFill>
                  <a:schemeClr val="bg1"/>
                </a:solidFill>
                <a:latin typeface="Calibri" pitchFamily="34" charset="0"/>
              </a:rPr>
              <a:t>2014 a </a:t>
            </a:r>
            <a:r>
              <a:rPr lang="pt-BR" sz="1400" b="1" i="1" dirty="0">
                <a:solidFill>
                  <a:schemeClr val="bg1"/>
                </a:solidFill>
                <a:latin typeface="Calibri" pitchFamily="34" charset="0"/>
              </a:rPr>
              <a:t>2t </a:t>
            </a:r>
            <a:r>
              <a:rPr lang="pt-BR" sz="1400" b="1" i="1" dirty="0">
                <a:solidFill>
                  <a:schemeClr val="bg1"/>
                </a:solidFill>
                <a:latin typeface="Calibri" pitchFamily="34" charset="0"/>
              </a:rPr>
              <a:t>2017</a:t>
            </a:r>
            <a:endParaRPr lang="es-ES" sz="1400" b="1" i="1" dirty="0">
              <a:solidFill>
                <a:schemeClr val="bg1">
                  <a:lumMod val="95000"/>
                </a:schemeClr>
              </a:solidFill>
              <a:latin typeface="Calibri" pitchFamily="34" charset="0"/>
            </a:endParaRPr>
          </a:p>
        </p:txBody>
      </p:sp>
      <p:graphicFrame>
        <p:nvGraphicFramePr>
          <p:cNvPr id="10" name="9 Tabla"/>
          <p:cNvGraphicFramePr>
            <a:graphicFrameLocks noGrp="1"/>
          </p:cNvGraphicFramePr>
          <p:nvPr/>
        </p:nvGraphicFramePr>
        <p:xfrm>
          <a:off x="857250" y="1214438"/>
          <a:ext cx="7429552" cy="5214976"/>
        </p:xfrm>
        <a:graphic>
          <a:graphicData uri="http://schemas.openxmlformats.org/drawingml/2006/table">
            <a:tbl>
              <a:tblPr/>
              <a:tblGrid>
                <a:gridCol w="2442985"/>
                <a:gridCol w="801412"/>
                <a:gridCol w="534275"/>
                <a:gridCol w="712367"/>
                <a:gridCol w="445229"/>
                <a:gridCol w="623321"/>
                <a:gridCol w="534275"/>
                <a:gridCol w="712367"/>
                <a:gridCol w="623321"/>
              </a:tblGrid>
              <a:tr h="500638">
                <a:tc rowSpan="2">
                  <a:txBody>
                    <a:bodyPr/>
                    <a:lstStyle/>
                    <a:p>
                      <a:pPr algn="ctr" fontAlgn="ctr"/>
                      <a:r>
                        <a:rPr lang="es-MX" sz="1000" b="1" i="0" u="none" strike="noStrike" dirty="0">
                          <a:solidFill>
                            <a:srgbClr val="FFFFFF"/>
                          </a:solidFill>
                          <a:effectLst/>
                          <a:latin typeface="Calibri"/>
                        </a:rPr>
                        <a:t>Estado de la solicitud a la fecha de corte</a:t>
                      </a:r>
                    </a:p>
                  </a:txBody>
                  <a:tcPr marL="6694" marR="6694" marT="669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CC0066"/>
                    </a:solidFill>
                  </a:tcPr>
                </a:tc>
                <a:tc gridSpan="2">
                  <a:txBody>
                    <a:bodyPr/>
                    <a:lstStyle/>
                    <a:p>
                      <a:pPr algn="ctr" fontAlgn="ctr"/>
                      <a:r>
                        <a:rPr lang="es-MX" sz="1000" b="1" i="0" u="none" strike="noStrike" dirty="0">
                          <a:solidFill>
                            <a:srgbClr val="FFFFFF"/>
                          </a:solidFill>
                          <a:effectLst/>
                          <a:latin typeface="Calibri"/>
                        </a:rPr>
                        <a:t>2014</a:t>
                      </a:r>
                    </a:p>
                  </a:txBody>
                  <a:tcPr marL="6694" marR="6694" marT="669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0066"/>
                    </a:solidFill>
                  </a:tcPr>
                </a:tc>
                <a:tc hMerge="1">
                  <a:txBody>
                    <a:bodyPr/>
                    <a:lstStyle/>
                    <a:p>
                      <a:endParaRPr lang="es-MX"/>
                    </a:p>
                  </a:txBody>
                  <a:tcPr/>
                </a:tc>
                <a:tc gridSpan="2">
                  <a:txBody>
                    <a:bodyPr/>
                    <a:lstStyle/>
                    <a:p>
                      <a:pPr algn="ctr" fontAlgn="ctr"/>
                      <a:r>
                        <a:rPr lang="es-MX" sz="1000" b="1" i="0" u="none" strike="noStrike" dirty="0" smtClean="0">
                          <a:solidFill>
                            <a:srgbClr val="FFFFFF"/>
                          </a:solidFill>
                          <a:effectLst/>
                          <a:latin typeface="Calibri"/>
                        </a:rPr>
                        <a:t>2015</a:t>
                      </a:r>
                      <a:endParaRPr lang="es-MX" sz="1000" b="1" i="0" u="none" strike="noStrike" dirty="0">
                        <a:solidFill>
                          <a:srgbClr val="FFFFFF"/>
                        </a:solidFill>
                        <a:effectLst/>
                        <a:latin typeface="Calibri"/>
                      </a:endParaRPr>
                    </a:p>
                  </a:txBody>
                  <a:tcPr marL="6694" marR="6694" marT="669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0066"/>
                    </a:solidFill>
                  </a:tcPr>
                </a:tc>
                <a:tc hMerge="1">
                  <a:txBody>
                    <a:bodyPr/>
                    <a:lstStyle/>
                    <a:p>
                      <a:pPr algn="ctr" fontAlgn="ctr"/>
                      <a:endParaRPr lang="es-MX" sz="800" b="1" i="0" u="none" strike="noStrike" dirty="0">
                        <a:solidFill>
                          <a:srgbClr val="FFFFFF"/>
                        </a:solidFill>
                        <a:effectLst/>
                        <a:latin typeface="Calibri"/>
                      </a:endParaRPr>
                    </a:p>
                  </a:txBody>
                  <a:tcPr marL="6694" marR="6694" marT="6694" marB="0" anchor="ctr"/>
                </a:tc>
                <a:tc gridSpan="2">
                  <a:txBody>
                    <a:bodyPr/>
                    <a:lstStyle/>
                    <a:p>
                      <a:pPr algn="ctr" fontAlgn="ctr"/>
                      <a:r>
                        <a:rPr lang="es-MX" sz="1000" b="1" i="0" u="none" strike="noStrike" dirty="0" smtClean="0">
                          <a:solidFill>
                            <a:srgbClr val="FFFFFF"/>
                          </a:solidFill>
                          <a:effectLst/>
                          <a:latin typeface="Calibri"/>
                        </a:rPr>
                        <a:t>2016</a:t>
                      </a:r>
                      <a:endParaRPr lang="es-MX" sz="1000" b="1" i="0" u="none" strike="noStrike" dirty="0">
                        <a:solidFill>
                          <a:srgbClr val="FFFFFF"/>
                        </a:solidFill>
                        <a:effectLst/>
                        <a:latin typeface="Calibri"/>
                      </a:endParaRPr>
                    </a:p>
                  </a:txBody>
                  <a:tcPr marL="6694" marR="6694" marT="669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0066"/>
                    </a:solidFill>
                  </a:tcPr>
                </a:tc>
                <a:tc hMerge="1">
                  <a:txBody>
                    <a:bodyPr/>
                    <a:lstStyle/>
                    <a:p>
                      <a:pPr algn="ctr" fontAlgn="ctr"/>
                      <a:endParaRPr lang="es-MX" sz="800" b="1" i="0" u="none" strike="noStrike" dirty="0">
                        <a:solidFill>
                          <a:srgbClr val="FFFFFF"/>
                        </a:solidFill>
                        <a:effectLst/>
                        <a:latin typeface="Calibri"/>
                      </a:endParaRPr>
                    </a:p>
                  </a:txBody>
                  <a:tcPr marL="6694" marR="6694" marT="6694" marB="0" anchor="ctr"/>
                </a:tc>
                <a:tc gridSpan="2">
                  <a:txBody>
                    <a:bodyPr/>
                    <a:lstStyle/>
                    <a:p>
                      <a:pPr algn="ctr" fontAlgn="ctr"/>
                      <a:r>
                        <a:rPr lang="es-MX" sz="1000" b="1" i="0" u="none" strike="noStrike" dirty="0" smtClean="0">
                          <a:solidFill>
                            <a:srgbClr val="FFFFFF"/>
                          </a:solidFill>
                          <a:effectLst/>
                          <a:latin typeface="Calibri"/>
                        </a:rPr>
                        <a:t>2t 2017</a:t>
                      </a:r>
                      <a:endParaRPr lang="es-MX" sz="1000" b="1" i="0" u="none" strike="noStrike" dirty="0">
                        <a:solidFill>
                          <a:srgbClr val="FFFFFF"/>
                        </a:solidFill>
                        <a:effectLst/>
                        <a:latin typeface="Calibri"/>
                      </a:endParaRPr>
                    </a:p>
                  </a:txBody>
                  <a:tcPr marL="6694" marR="6694" marT="669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0066"/>
                    </a:solidFill>
                  </a:tcPr>
                </a:tc>
                <a:tc hMerge="1">
                  <a:txBody>
                    <a:bodyPr/>
                    <a:lstStyle/>
                    <a:p>
                      <a:pPr algn="ctr" fontAlgn="ctr"/>
                      <a:endParaRPr lang="es-MX" sz="800" b="1" i="0" u="none" strike="noStrike" dirty="0">
                        <a:solidFill>
                          <a:srgbClr val="FFFFFF"/>
                        </a:solidFill>
                        <a:effectLst/>
                        <a:latin typeface="Calibri"/>
                      </a:endParaRPr>
                    </a:p>
                  </a:txBody>
                  <a:tcPr marL="6694" marR="6694" marT="669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42C9E"/>
                    </a:solidFill>
                  </a:tcPr>
                </a:tc>
              </a:tr>
              <a:tr h="1022134">
                <a:tc vMerge="1">
                  <a:txBody>
                    <a:bodyPr/>
                    <a:lstStyle/>
                    <a:p>
                      <a:endParaRPr lang="es-MX"/>
                    </a:p>
                  </a:txBody>
                  <a:tcPr/>
                </a:tc>
                <a:tc>
                  <a:txBody>
                    <a:bodyPr/>
                    <a:lstStyle/>
                    <a:p>
                      <a:pPr algn="ctr" fontAlgn="ctr"/>
                      <a:r>
                        <a:rPr lang="es-MX" sz="1000" b="1" i="0" u="none" strike="noStrike" dirty="0">
                          <a:solidFill>
                            <a:srgbClr val="FFFFFF"/>
                          </a:solidFill>
                          <a:effectLst/>
                          <a:latin typeface="Calibri"/>
                        </a:rPr>
                        <a:t>Solicitudes ARCO </a:t>
                      </a:r>
                    </a:p>
                  </a:txBody>
                  <a:tcPr marL="6694" marR="6694" marT="669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CC0066"/>
                    </a:solidFill>
                  </a:tcPr>
                </a:tc>
                <a:tc>
                  <a:txBody>
                    <a:bodyPr/>
                    <a:lstStyle/>
                    <a:p>
                      <a:pPr algn="ctr" fontAlgn="ctr"/>
                      <a:r>
                        <a:rPr lang="es-MX" sz="1400" b="1" i="0" u="none" strike="noStrike" dirty="0">
                          <a:solidFill>
                            <a:srgbClr val="FFFFFF"/>
                          </a:solidFill>
                          <a:effectLst/>
                          <a:latin typeface="Calibri"/>
                        </a:rPr>
                        <a:t>%</a:t>
                      </a:r>
                    </a:p>
                  </a:txBody>
                  <a:tcPr marL="6694" marR="6694" marT="669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CC006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s-MX" sz="1000" b="1" i="0" u="none" strike="noStrike" dirty="0" smtClean="0">
                        <a:solidFill>
                          <a:srgbClr val="FFFFFF"/>
                        </a:solidFill>
                        <a:effectLst/>
                        <a:latin typeface="Calibri"/>
                      </a:endParaRPr>
                    </a:p>
                    <a:p>
                      <a:pPr marL="0" marR="0" indent="0" algn="ctr" defTabSz="914400" rtl="0" eaLnBrk="1" fontAlgn="ctr" latinLnBrk="0" hangingPunct="1">
                        <a:lnSpc>
                          <a:spcPct val="100000"/>
                        </a:lnSpc>
                        <a:spcBef>
                          <a:spcPts val="0"/>
                        </a:spcBef>
                        <a:spcAft>
                          <a:spcPts val="0"/>
                        </a:spcAft>
                        <a:buClrTx/>
                        <a:buSzTx/>
                        <a:buFontTx/>
                        <a:buNone/>
                        <a:tabLst/>
                        <a:defRPr/>
                      </a:pPr>
                      <a:r>
                        <a:rPr lang="es-MX" sz="1000" b="1" i="0" u="none" strike="noStrike" dirty="0" smtClean="0">
                          <a:solidFill>
                            <a:srgbClr val="FFFFFF"/>
                          </a:solidFill>
                          <a:effectLst/>
                          <a:latin typeface="Calibri"/>
                        </a:rPr>
                        <a:t>Solicitudes ARCO </a:t>
                      </a:r>
                    </a:p>
                  </a:txBody>
                  <a:tcPr marL="6694" marR="6694" marT="669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CC0066"/>
                    </a:solidFill>
                  </a:tcPr>
                </a:tc>
                <a:tc>
                  <a:txBody>
                    <a:bodyPr/>
                    <a:lstStyle/>
                    <a:p>
                      <a:pPr algn="ctr" fontAlgn="ctr"/>
                      <a:r>
                        <a:rPr lang="es-MX" sz="1400" b="1" i="0" u="none" strike="noStrike" dirty="0" smtClean="0">
                          <a:solidFill>
                            <a:srgbClr val="FFFFFF"/>
                          </a:solidFill>
                          <a:effectLst/>
                          <a:latin typeface="Calibri"/>
                        </a:rPr>
                        <a:t>%</a:t>
                      </a:r>
                      <a:endParaRPr lang="es-MX" sz="1400" b="1" i="0" u="none" strike="noStrike" dirty="0">
                        <a:solidFill>
                          <a:srgbClr val="FFFFFF"/>
                        </a:solidFill>
                        <a:effectLst/>
                        <a:latin typeface="Calibri"/>
                      </a:endParaRPr>
                    </a:p>
                  </a:txBody>
                  <a:tcPr marL="6694" marR="6694" marT="669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CC006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s-MX" sz="1000" b="1" i="0" u="none" strike="noStrike" dirty="0" smtClean="0">
                        <a:solidFill>
                          <a:srgbClr val="FFFFFF"/>
                        </a:solidFill>
                        <a:effectLst/>
                        <a:latin typeface="Calibri"/>
                      </a:endParaRPr>
                    </a:p>
                    <a:p>
                      <a:pPr marL="0" marR="0" indent="0" algn="ctr" defTabSz="914400" rtl="0" eaLnBrk="1" fontAlgn="ctr" latinLnBrk="0" hangingPunct="1">
                        <a:lnSpc>
                          <a:spcPct val="100000"/>
                        </a:lnSpc>
                        <a:spcBef>
                          <a:spcPts val="0"/>
                        </a:spcBef>
                        <a:spcAft>
                          <a:spcPts val="0"/>
                        </a:spcAft>
                        <a:buClrTx/>
                        <a:buSzTx/>
                        <a:buFontTx/>
                        <a:buNone/>
                        <a:tabLst/>
                        <a:defRPr/>
                      </a:pPr>
                      <a:r>
                        <a:rPr lang="es-MX" sz="1000" b="1" i="0" u="none" strike="noStrike" dirty="0" smtClean="0">
                          <a:solidFill>
                            <a:srgbClr val="FFFFFF"/>
                          </a:solidFill>
                          <a:effectLst/>
                          <a:latin typeface="Calibri"/>
                        </a:rPr>
                        <a:t>Solicitudes ARCO </a:t>
                      </a:r>
                    </a:p>
                  </a:txBody>
                  <a:tcPr marL="6694" marR="6694" marT="669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CC0066"/>
                    </a:solidFill>
                  </a:tcPr>
                </a:tc>
                <a:tc>
                  <a:txBody>
                    <a:bodyPr/>
                    <a:lstStyle/>
                    <a:p>
                      <a:pPr algn="ctr" fontAlgn="ctr"/>
                      <a:r>
                        <a:rPr lang="es-MX" sz="1400" b="1" i="0" u="none" strike="noStrike" dirty="0" smtClean="0">
                          <a:solidFill>
                            <a:srgbClr val="FFFFFF"/>
                          </a:solidFill>
                          <a:effectLst/>
                          <a:latin typeface="Calibri"/>
                        </a:rPr>
                        <a:t>%</a:t>
                      </a:r>
                      <a:endParaRPr lang="es-MX" sz="1400" b="1" i="0" u="none" strike="noStrike" dirty="0">
                        <a:solidFill>
                          <a:srgbClr val="FFFFFF"/>
                        </a:solidFill>
                        <a:effectLst/>
                        <a:latin typeface="Calibri"/>
                      </a:endParaRPr>
                    </a:p>
                  </a:txBody>
                  <a:tcPr marL="6694" marR="6694" marT="669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CC006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s-MX" sz="1000" b="1" i="0" u="none" strike="noStrike" dirty="0" smtClean="0">
                        <a:solidFill>
                          <a:srgbClr val="FFFFFF"/>
                        </a:solidFill>
                        <a:effectLst/>
                        <a:latin typeface="Calibri"/>
                      </a:endParaRPr>
                    </a:p>
                    <a:p>
                      <a:pPr marL="0" marR="0" indent="0" algn="ctr" defTabSz="914400" rtl="0" eaLnBrk="1" fontAlgn="ctr" latinLnBrk="0" hangingPunct="1">
                        <a:lnSpc>
                          <a:spcPct val="100000"/>
                        </a:lnSpc>
                        <a:spcBef>
                          <a:spcPts val="0"/>
                        </a:spcBef>
                        <a:spcAft>
                          <a:spcPts val="0"/>
                        </a:spcAft>
                        <a:buClrTx/>
                        <a:buSzTx/>
                        <a:buFontTx/>
                        <a:buNone/>
                        <a:tabLst/>
                        <a:defRPr/>
                      </a:pPr>
                      <a:r>
                        <a:rPr lang="es-MX" sz="1000" b="1" i="0" u="none" strike="noStrike" dirty="0" smtClean="0">
                          <a:solidFill>
                            <a:srgbClr val="FFFFFF"/>
                          </a:solidFill>
                          <a:effectLst/>
                          <a:latin typeface="Calibri"/>
                        </a:rPr>
                        <a:t>Solicitudes ARCO </a:t>
                      </a:r>
                    </a:p>
                    <a:p>
                      <a:pPr algn="ctr" fontAlgn="ctr"/>
                      <a:endParaRPr lang="es-MX" sz="1000" b="1" i="0" u="none" strike="noStrike" dirty="0">
                        <a:solidFill>
                          <a:srgbClr val="FFFFFF"/>
                        </a:solidFill>
                        <a:effectLst/>
                        <a:latin typeface="Calibri"/>
                      </a:endParaRPr>
                    </a:p>
                  </a:txBody>
                  <a:tcPr marL="6694" marR="6694" marT="669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CC0066"/>
                    </a:solidFill>
                  </a:tcPr>
                </a:tc>
                <a:tc>
                  <a:txBody>
                    <a:bodyPr/>
                    <a:lstStyle/>
                    <a:p>
                      <a:pPr algn="ctr" fontAlgn="ctr"/>
                      <a:r>
                        <a:rPr lang="es-MX" sz="1400" b="1" i="0" u="none" strike="noStrike" dirty="0" smtClean="0">
                          <a:solidFill>
                            <a:srgbClr val="FFFFFF"/>
                          </a:solidFill>
                          <a:effectLst/>
                          <a:latin typeface="Calibri"/>
                        </a:rPr>
                        <a:t>%</a:t>
                      </a:r>
                      <a:endParaRPr lang="es-MX" sz="1400" b="1" i="0" u="none" strike="noStrike" dirty="0">
                        <a:solidFill>
                          <a:srgbClr val="FFFFFF"/>
                        </a:solidFill>
                        <a:effectLst/>
                        <a:latin typeface="Calibri"/>
                      </a:endParaRPr>
                    </a:p>
                  </a:txBody>
                  <a:tcPr marL="6694" marR="6694" marT="669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CC0066"/>
                    </a:solidFill>
                  </a:tcPr>
                </a:tc>
              </a:tr>
              <a:tr h="500638">
                <a:tc>
                  <a:txBody>
                    <a:bodyPr/>
                    <a:lstStyle/>
                    <a:p>
                      <a:pPr algn="l" fontAlgn="ctr"/>
                      <a:r>
                        <a:rPr lang="es-MX" sz="900" b="1" i="0" u="none" strike="noStrike" dirty="0">
                          <a:solidFill>
                            <a:srgbClr val="000000"/>
                          </a:solidFill>
                          <a:effectLst/>
                          <a:latin typeface="Arial"/>
                        </a:rPr>
                        <a:t>Procedente</a:t>
                      </a:r>
                    </a:p>
                  </a:txBody>
                  <a:tcPr marL="6694" marR="6694" marT="6694"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5,707</a:t>
                      </a:r>
                      <a:endParaRPr lang="es-MX" sz="1100" b="1" i="0" u="none" strike="noStrike" dirty="0">
                        <a:solidFill>
                          <a:srgbClr val="000000"/>
                        </a:solidFill>
                        <a:effectLst/>
                        <a:latin typeface="+mn-lt"/>
                      </a:endParaRPr>
                    </a:p>
                  </a:txBody>
                  <a:tcPr marL="6694" marR="6694" marT="6694"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74.5</a:t>
                      </a:r>
                      <a:endParaRPr lang="es-MX" sz="1100" b="1" i="0" u="none" strike="noStrike" dirty="0">
                        <a:solidFill>
                          <a:srgbClr val="000000"/>
                        </a:solidFill>
                        <a:effectLst/>
                        <a:latin typeface="+mn-lt"/>
                      </a:endParaRPr>
                    </a:p>
                  </a:txBody>
                  <a:tcPr marL="6694" marR="6694" marT="6694"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smtClean="0">
                          <a:solidFill>
                            <a:srgbClr val="000000"/>
                          </a:solidFill>
                          <a:latin typeface="Calibri"/>
                        </a:rPr>
                        <a:t>8,207</a:t>
                      </a:r>
                      <a:endParaRPr lang="es-ES" sz="1100" b="1" i="0" u="none" strike="noStrike" dirty="0">
                        <a:solidFill>
                          <a:srgbClr val="000000"/>
                        </a:solidFill>
                        <a:latin typeface="Calibri"/>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smtClean="0">
                          <a:solidFill>
                            <a:srgbClr val="000000"/>
                          </a:solidFill>
                          <a:latin typeface="Calibri"/>
                        </a:rPr>
                        <a:t>80.0</a:t>
                      </a:r>
                      <a:endParaRPr lang="es-ES" sz="1100" b="1" i="0" u="none" strike="noStrike" dirty="0">
                        <a:solidFill>
                          <a:srgbClr val="000000"/>
                        </a:solidFill>
                        <a:latin typeface="Calibri"/>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latin typeface="Calibri"/>
                        </a:rPr>
                        <a:t>10,570</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latin typeface="Calibri"/>
                        </a:rPr>
                        <a:t>80.97</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a:latin typeface="Calibri"/>
                        </a:rPr>
                        <a:t>2930</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a:latin typeface="Calibri"/>
                        </a:rPr>
                        <a:t>64.48</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500638">
                <a:tc>
                  <a:txBody>
                    <a:bodyPr/>
                    <a:lstStyle/>
                    <a:p>
                      <a:pPr algn="l" fontAlgn="ctr"/>
                      <a:r>
                        <a:rPr lang="es-MX" sz="900" b="1" i="0" u="none" strike="noStrike" dirty="0">
                          <a:solidFill>
                            <a:srgbClr val="000000"/>
                          </a:solidFill>
                          <a:effectLst/>
                          <a:latin typeface="Arial"/>
                        </a:rPr>
                        <a:t>Improcedente</a:t>
                      </a:r>
                    </a:p>
                  </a:txBody>
                  <a:tcPr marL="6694" marR="6694" marT="6694"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1,091</a:t>
                      </a:r>
                      <a:endParaRPr lang="es-MX" sz="1100" b="1" i="0" u="none" strike="noStrike" dirty="0">
                        <a:solidFill>
                          <a:srgbClr val="000000"/>
                        </a:solidFill>
                        <a:effectLst/>
                        <a:latin typeface="+mn-lt"/>
                      </a:endParaRPr>
                    </a:p>
                  </a:txBody>
                  <a:tcPr marL="6694" marR="6694" marT="6694"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14.3</a:t>
                      </a:r>
                      <a:endParaRPr lang="es-MX" sz="1100" b="1" i="0" u="none" strike="noStrike" dirty="0">
                        <a:solidFill>
                          <a:srgbClr val="000000"/>
                        </a:solidFill>
                        <a:effectLst/>
                        <a:latin typeface="+mn-lt"/>
                      </a:endParaRPr>
                    </a:p>
                  </a:txBody>
                  <a:tcPr marL="6694" marR="6694" marT="6694"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smtClean="0">
                          <a:solidFill>
                            <a:srgbClr val="000000"/>
                          </a:solidFill>
                          <a:latin typeface="Calibri"/>
                        </a:rPr>
                        <a:t>1,261</a:t>
                      </a:r>
                      <a:endParaRPr lang="es-ES" sz="1100" b="1" i="0" u="none" strike="noStrike" dirty="0">
                        <a:solidFill>
                          <a:srgbClr val="000000"/>
                        </a:solidFill>
                        <a:latin typeface="Calibri"/>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smtClean="0">
                          <a:solidFill>
                            <a:srgbClr val="000000"/>
                          </a:solidFill>
                          <a:latin typeface="Calibri"/>
                        </a:rPr>
                        <a:t>12.3</a:t>
                      </a:r>
                      <a:endParaRPr lang="es-ES" sz="1100" b="1" i="0" u="none" strike="noStrike" dirty="0">
                        <a:solidFill>
                          <a:srgbClr val="000000"/>
                        </a:solidFill>
                        <a:latin typeface="Calibri"/>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latin typeface="Calibri"/>
                        </a:rPr>
                        <a:t>1,250</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latin typeface="Calibri"/>
                        </a:rPr>
                        <a:t>9.57</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a:latin typeface="Calibri"/>
                        </a:rPr>
                        <a:t>908</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a:latin typeface="Calibri"/>
                        </a:rPr>
                        <a:t>19.98</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500638">
                <a:tc>
                  <a:txBody>
                    <a:bodyPr/>
                    <a:lstStyle/>
                    <a:p>
                      <a:pPr algn="l" fontAlgn="ctr"/>
                      <a:r>
                        <a:rPr lang="es-MX" sz="900" b="1" i="0" u="none" strike="noStrike" dirty="0">
                          <a:solidFill>
                            <a:srgbClr val="000000"/>
                          </a:solidFill>
                          <a:effectLst/>
                          <a:latin typeface="Arial"/>
                        </a:rPr>
                        <a:t>En trámite</a:t>
                      </a:r>
                    </a:p>
                  </a:txBody>
                  <a:tcPr marL="6694" marR="6694" marT="6694"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455</a:t>
                      </a:r>
                      <a:endParaRPr lang="es-MX" sz="1100" b="1" i="0" u="none" strike="noStrike" dirty="0">
                        <a:solidFill>
                          <a:srgbClr val="000000"/>
                        </a:solidFill>
                        <a:effectLst/>
                        <a:latin typeface="+mn-lt"/>
                      </a:endParaRPr>
                    </a:p>
                  </a:txBody>
                  <a:tcPr marL="6694" marR="6694" marT="6694"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5.9</a:t>
                      </a:r>
                      <a:endParaRPr lang="es-MX" sz="1100" b="1" i="0" u="none" strike="noStrike" dirty="0">
                        <a:solidFill>
                          <a:srgbClr val="000000"/>
                        </a:solidFill>
                        <a:effectLst/>
                        <a:latin typeface="+mn-lt"/>
                      </a:endParaRPr>
                    </a:p>
                  </a:txBody>
                  <a:tcPr marL="6694" marR="6694" marT="6694"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smtClean="0">
                          <a:solidFill>
                            <a:srgbClr val="000000"/>
                          </a:solidFill>
                          <a:latin typeface="Calibri"/>
                        </a:rPr>
                        <a:t>382</a:t>
                      </a:r>
                      <a:endParaRPr lang="es-ES" sz="1100" b="1" i="0" u="none" strike="noStrike" dirty="0">
                        <a:solidFill>
                          <a:srgbClr val="000000"/>
                        </a:solidFill>
                        <a:latin typeface="Calibri"/>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smtClean="0">
                          <a:solidFill>
                            <a:srgbClr val="000000"/>
                          </a:solidFill>
                          <a:latin typeface="Calibri"/>
                        </a:rPr>
                        <a:t>3.7</a:t>
                      </a:r>
                      <a:endParaRPr lang="es-ES" sz="1100" b="1" i="0" u="none" strike="noStrike" dirty="0">
                        <a:solidFill>
                          <a:srgbClr val="000000"/>
                        </a:solidFill>
                        <a:latin typeface="Calibri"/>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latin typeface="Calibri"/>
                        </a:rPr>
                        <a:t>757</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latin typeface="Calibri"/>
                        </a:rPr>
                        <a:t>5.80</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a:latin typeface="Calibri"/>
                        </a:rPr>
                        <a:t>423</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a:latin typeface="Calibri"/>
                        </a:rPr>
                        <a:t>9.31</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500638">
                <a:tc>
                  <a:txBody>
                    <a:bodyPr/>
                    <a:lstStyle/>
                    <a:p>
                      <a:pPr algn="l" fontAlgn="ctr"/>
                      <a:r>
                        <a:rPr lang="es-MX" sz="900" b="1" i="0" u="none" strike="noStrike" dirty="0">
                          <a:solidFill>
                            <a:srgbClr val="000000"/>
                          </a:solidFill>
                          <a:effectLst/>
                          <a:latin typeface="Arial"/>
                        </a:rPr>
                        <a:t>Prevenida</a:t>
                      </a:r>
                    </a:p>
                  </a:txBody>
                  <a:tcPr marL="6694" marR="6694" marT="6694"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45</a:t>
                      </a:r>
                      <a:endParaRPr lang="es-MX" sz="1100" b="1" i="0" u="none" strike="noStrike" dirty="0">
                        <a:solidFill>
                          <a:srgbClr val="000000"/>
                        </a:solidFill>
                        <a:effectLst/>
                        <a:latin typeface="+mn-lt"/>
                      </a:endParaRPr>
                    </a:p>
                  </a:txBody>
                  <a:tcPr marL="6694" marR="6694" marT="6694"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0.6</a:t>
                      </a:r>
                      <a:endParaRPr lang="es-MX" sz="1100" b="1" i="0" u="none" strike="noStrike" dirty="0">
                        <a:solidFill>
                          <a:srgbClr val="000000"/>
                        </a:solidFill>
                        <a:effectLst/>
                        <a:latin typeface="+mn-lt"/>
                      </a:endParaRPr>
                    </a:p>
                  </a:txBody>
                  <a:tcPr marL="6694" marR="6694" marT="6694"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smtClean="0">
                          <a:solidFill>
                            <a:srgbClr val="000000"/>
                          </a:solidFill>
                          <a:latin typeface="Calibri"/>
                        </a:rPr>
                        <a:t>69</a:t>
                      </a:r>
                      <a:endParaRPr lang="es-ES" sz="1100" b="1" i="0" u="none" strike="noStrike" dirty="0">
                        <a:solidFill>
                          <a:srgbClr val="000000"/>
                        </a:solidFill>
                        <a:latin typeface="Calibri"/>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smtClean="0">
                          <a:solidFill>
                            <a:srgbClr val="000000"/>
                          </a:solidFill>
                          <a:latin typeface="Calibri"/>
                        </a:rPr>
                        <a:t>0.7</a:t>
                      </a:r>
                      <a:endParaRPr lang="es-ES" sz="1100" b="1" i="0" u="none" strike="noStrike" dirty="0">
                        <a:solidFill>
                          <a:srgbClr val="000000"/>
                        </a:solidFill>
                        <a:latin typeface="Calibri"/>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latin typeface="Calibri"/>
                        </a:rPr>
                        <a:t>83</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latin typeface="Calibri"/>
                        </a:rPr>
                        <a:t>0.64</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a:latin typeface="Calibri"/>
                        </a:rPr>
                        <a:t>34</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a:latin typeface="Calibri"/>
                        </a:rPr>
                        <a:t>0.75</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688376">
                <a:tc>
                  <a:txBody>
                    <a:bodyPr/>
                    <a:lstStyle/>
                    <a:p>
                      <a:pPr algn="l" fontAlgn="ctr"/>
                      <a:r>
                        <a:rPr lang="es-MX" sz="900" b="1" i="0" u="none" strike="noStrike" dirty="0">
                          <a:solidFill>
                            <a:srgbClr val="000000"/>
                          </a:solidFill>
                          <a:effectLst/>
                          <a:latin typeface="Arial"/>
                        </a:rPr>
                        <a:t>Cancelada porque el solicitante no atendió la prevención</a:t>
                      </a:r>
                    </a:p>
                  </a:txBody>
                  <a:tcPr marL="6694" marR="6694" marT="6694"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356</a:t>
                      </a:r>
                      <a:endParaRPr lang="es-MX" sz="1100" b="1" i="0" u="none" strike="noStrike" dirty="0">
                        <a:solidFill>
                          <a:srgbClr val="000000"/>
                        </a:solidFill>
                        <a:effectLst/>
                        <a:latin typeface="+mn-lt"/>
                      </a:endParaRPr>
                    </a:p>
                  </a:txBody>
                  <a:tcPr marL="6694" marR="6694" marT="6694"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4.6</a:t>
                      </a:r>
                      <a:endParaRPr lang="es-MX" sz="1100" b="1" i="0" u="none" strike="noStrike" dirty="0">
                        <a:solidFill>
                          <a:srgbClr val="000000"/>
                        </a:solidFill>
                        <a:effectLst/>
                        <a:latin typeface="+mn-lt"/>
                      </a:endParaRPr>
                    </a:p>
                  </a:txBody>
                  <a:tcPr marL="6694" marR="6694" marT="6694"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smtClean="0">
                          <a:solidFill>
                            <a:srgbClr val="000000"/>
                          </a:solidFill>
                          <a:latin typeface="Calibri"/>
                        </a:rPr>
                        <a:t>338</a:t>
                      </a:r>
                      <a:endParaRPr lang="es-ES" sz="1100" b="1" i="0" u="none" strike="noStrike" dirty="0">
                        <a:solidFill>
                          <a:srgbClr val="000000"/>
                        </a:solidFill>
                        <a:latin typeface="Calibri"/>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smtClean="0">
                          <a:solidFill>
                            <a:srgbClr val="000000"/>
                          </a:solidFill>
                          <a:latin typeface="Calibri"/>
                        </a:rPr>
                        <a:t>3.3</a:t>
                      </a:r>
                      <a:endParaRPr lang="es-ES" sz="1100" b="1" i="0" u="none" strike="noStrike" dirty="0">
                        <a:solidFill>
                          <a:srgbClr val="000000"/>
                        </a:solidFill>
                        <a:latin typeface="Calibri"/>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a:latin typeface="Calibri"/>
                        </a:rPr>
                        <a:t>388</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latin typeface="Calibri"/>
                        </a:rPr>
                        <a:t>2.97</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a:latin typeface="Calibri"/>
                        </a:rPr>
                        <a:t>247</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a:latin typeface="Calibri"/>
                        </a:rPr>
                        <a:t>5.44</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500638">
                <a:tc>
                  <a:txBody>
                    <a:bodyPr/>
                    <a:lstStyle/>
                    <a:p>
                      <a:pPr algn="l" fontAlgn="ctr"/>
                      <a:r>
                        <a:rPr lang="es-MX" sz="900" b="1" i="0" u="none" strike="noStrike" dirty="0">
                          <a:solidFill>
                            <a:srgbClr val="000000"/>
                          </a:solidFill>
                          <a:effectLst/>
                          <a:latin typeface="Arial"/>
                        </a:rPr>
                        <a:t>Cancelada a petición del solicitante</a:t>
                      </a:r>
                    </a:p>
                  </a:txBody>
                  <a:tcPr marL="6694" marR="6694" marT="6694"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2</a:t>
                      </a:r>
                      <a:endParaRPr lang="es-MX" sz="1100" b="1" i="0" u="none" strike="noStrike" dirty="0">
                        <a:solidFill>
                          <a:srgbClr val="000000"/>
                        </a:solidFill>
                        <a:effectLst/>
                        <a:latin typeface="+mn-lt"/>
                      </a:endParaRPr>
                    </a:p>
                  </a:txBody>
                  <a:tcPr marL="6694" marR="6694" marT="6694"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a:solidFill>
                            <a:srgbClr val="000000"/>
                          </a:solidFill>
                          <a:effectLst/>
                          <a:latin typeface="+mn-lt"/>
                        </a:rPr>
                        <a:t>0.0</a:t>
                      </a:r>
                    </a:p>
                  </a:txBody>
                  <a:tcPr marL="6694" marR="6694" marT="6694"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a:solidFill>
                            <a:srgbClr val="000000"/>
                          </a:solidFill>
                          <a:latin typeface="Calibri"/>
                        </a:rPr>
                        <a:t>8</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smtClean="0">
                          <a:solidFill>
                            <a:srgbClr val="000000"/>
                          </a:solidFill>
                          <a:latin typeface="Calibri"/>
                        </a:rPr>
                        <a:t>0.1</a:t>
                      </a:r>
                      <a:endParaRPr lang="es-ES" sz="1100" b="1" i="0" u="none" strike="noStrike" dirty="0">
                        <a:solidFill>
                          <a:srgbClr val="000000"/>
                        </a:solidFill>
                        <a:latin typeface="Calibri"/>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latin typeface="Calibri"/>
                        </a:rPr>
                        <a:t>7</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latin typeface="Calibri"/>
                        </a:rPr>
                        <a:t>0.05</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a:latin typeface="Calibri"/>
                        </a:rPr>
                        <a:t>2</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a:latin typeface="Calibri"/>
                        </a:rPr>
                        <a:t>0.04</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500638">
                <a:tc>
                  <a:txBody>
                    <a:bodyPr/>
                    <a:lstStyle/>
                    <a:p>
                      <a:pPr algn="ctr" fontAlgn="ctr"/>
                      <a:r>
                        <a:rPr lang="es-MX" sz="900" b="1" i="0" u="none" strike="noStrike" dirty="0">
                          <a:solidFill>
                            <a:srgbClr val="FFFFFF"/>
                          </a:solidFill>
                          <a:effectLst/>
                          <a:latin typeface="Arial"/>
                        </a:rPr>
                        <a:t>Total</a:t>
                      </a:r>
                    </a:p>
                  </a:txBody>
                  <a:tcPr marL="6694" marR="6694" marT="669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CC0066"/>
                    </a:solidFill>
                  </a:tcPr>
                </a:tc>
                <a:tc>
                  <a:txBody>
                    <a:bodyPr/>
                    <a:lstStyle/>
                    <a:p>
                      <a:pPr algn="ctr" fontAlgn="ctr"/>
                      <a:r>
                        <a:rPr lang="es-MX" sz="900" b="1" i="0" u="none" strike="noStrike" dirty="0" smtClean="0">
                          <a:solidFill>
                            <a:srgbClr val="FFFFFF"/>
                          </a:solidFill>
                          <a:effectLst/>
                          <a:latin typeface="Arial"/>
                        </a:rPr>
                        <a:t>7,656</a:t>
                      </a:r>
                      <a:endParaRPr lang="es-MX" sz="900" b="1" i="0" u="none" strike="noStrike" dirty="0">
                        <a:solidFill>
                          <a:srgbClr val="FFFFFF"/>
                        </a:solidFill>
                        <a:effectLst/>
                        <a:latin typeface="Arial"/>
                      </a:endParaRPr>
                    </a:p>
                  </a:txBody>
                  <a:tcPr marL="6694" marR="6694" marT="669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CC0066"/>
                    </a:solidFill>
                  </a:tcPr>
                </a:tc>
                <a:tc>
                  <a:txBody>
                    <a:bodyPr/>
                    <a:lstStyle/>
                    <a:p>
                      <a:pPr algn="ctr" fontAlgn="ctr"/>
                      <a:r>
                        <a:rPr lang="es-MX" sz="900" b="1" i="0" u="none" strike="noStrike" dirty="0">
                          <a:solidFill>
                            <a:srgbClr val="FFFFFF"/>
                          </a:solidFill>
                          <a:effectLst/>
                          <a:latin typeface="Arial"/>
                        </a:rPr>
                        <a:t>100</a:t>
                      </a:r>
                    </a:p>
                  </a:txBody>
                  <a:tcPr marL="6694" marR="6694" marT="669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CC0066"/>
                    </a:solidFill>
                  </a:tcPr>
                </a:tc>
                <a:tc>
                  <a:txBody>
                    <a:bodyPr/>
                    <a:lstStyle/>
                    <a:p>
                      <a:pPr algn="ctr" fontAlgn="ctr"/>
                      <a:r>
                        <a:rPr lang="es-MX" sz="1100" b="1" i="0" u="none" strike="noStrike" dirty="0" smtClean="0">
                          <a:solidFill>
                            <a:srgbClr val="FFFFFF"/>
                          </a:solidFill>
                          <a:latin typeface="Calibri"/>
                        </a:rPr>
                        <a:t>10,265</a:t>
                      </a:r>
                      <a:endParaRPr lang="es-ES" sz="1100" b="1" i="0" u="none" strike="noStrike" dirty="0">
                        <a:solidFill>
                          <a:srgbClr val="FFFFFF"/>
                        </a:solidFill>
                        <a:latin typeface="Calibri"/>
                      </a:endParaRPr>
                    </a:p>
                  </a:txBody>
                  <a:tcPr marL="0" marR="0" marT="0"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CC0066"/>
                    </a:solidFill>
                  </a:tcPr>
                </a:tc>
                <a:tc>
                  <a:txBody>
                    <a:bodyPr/>
                    <a:lstStyle/>
                    <a:p>
                      <a:pPr algn="ctr" fontAlgn="ctr"/>
                      <a:r>
                        <a:rPr lang="es-ES" sz="1100" b="1" i="0" u="none" strike="noStrike" dirty="0">
                          <a:solidFill>
                            <a:srgbClr val="FFFFFF"/>
                          </a:solidFill>
                          <a:latin typeface="Calibri"/>
                        </a:rPr>
                        <a:t>100</a:t>
                      </a:r>
                    </a:p>
                  </a:txBody>
                  <a:tcPr marL="0" marR="0" marT="0"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CC0066"/>
                    </a:solidFill>
                  </a:tcPr>
                </a:tc>
                <a:tc>
                  <a:txBody>
                    <a:bodyPr/>
                    <a:lstStyle/>
                    <a:p>
                      <a:pPr algn="ctr" fontAlgn="ctr"/>
                      <a:r>
                        <a:rPr lang="es-ES" sz="1100" b="1" i="0" u="none" strike="noStrike">
                          <a:solidFill>
                            <a:srgbClr val="FFFFFF"/>
                          </a:solidFill>
                          <a:latin typeface="Calibri"/>
                        </a:rPr>
                        <a:t>13,055</a:t>
                      </a:r>
                    </a:p>
                  </a:txBody>
                  <a:tcPr marL="0" marR="0" marT="0"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CC0066"/>
                    </a:solidFill>
                  </a:tcPr>
                </a:tc>
                <a:tc>
                  <a:txBody>
                    <a:bodyPr/>
                    <a:lstStyle/>
                    <a:p>
                      <a:pPr algn="ctr" fontAlgn="ctr"/>
                      <a:r>
                        <a:rPr lang="es-ES" sz="1100" b="1" i="0" u="none" strike="noStrike" dirty="0">
                          <a:solidFill>
                            <a:srgbClr val="FFFFFF"/>
                          </a:solidFill>
                          <a:latin typeface="Calibri"/>
                        </a:rPr>
                        <a:t>100</a:t>
                      </a:r>
                    </a:p>
                  </a:txBody>
                  <a:tcPr marL="0" marR="0" marT="0"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CC0066"/>
                    </a:solidFill>
                  </a:tcPr>
                </a:tc>
                <a:tc>
                  <a:txBody>
                    <a:bodyPr/>
                    <a:lstStyle/>
                    <a:p>
                      <a:pPr algn="ctr" fontAlgn="ctr"/>
                      <a:r>
                        <a:rPr lang="es-ES" sz="1100" b="1" i="0" u="none" strike="noStrike">
                          <a:solidFill>
                            <a:srgbClr val="FFFFFF"/>
                          </a:solidFill>
                          <a:latin typeface="Calibri"/>
                        </a:rPr>
                        <a:t>4,544</a:t>
                      </a:r>
                    </a:p>
                  </a:txBody>
                  <a:tcPr marL="0" marR="0" marT="0"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CC0066"/>
                    </a:solidFill>
                  </a:tcPr>
                </a:tc>
                <a:tc>
                  <a:txBody>
                    <a:bodyPr/>
                    <a:lstStyle/>
                    <a:p>
                      <a:pPr algn="ctr" fontAlgn="ctr"/>
                      <a:r>
                        <a:rPr lang="es-ES" sz="1100" b="1" i="0" u="none" strike="noStrike" dirty="0">
                          <a:solidFill>
                            <a:srgbClr val="FFFFFF"/>
                          </a:solidFill>
                          <a:latin typeface="Calibri"/>
                        </a:rPr>
                        <a:t>100</a:t>
                      </a:r>
                    </a:p>
                  </a:txBody>
                  <a:tcPr marL="0" marR="0" marT="0"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CC0066"/>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7 Marcador de número de diapositiva"/>
          <p:cNvSpPr>
            <a:spLocks noGrp="1"/>
          </p:cNvSpPr>
          <p:nvPr>
            <p:ph type="sldNum" sz="quarter" idx="12"/>
          </p:nvPr>
        </p:nvSpPr>
        <p:spPr bwMode="auto">
          <a:xfrm>
            <a:off x="8636000" y="6438900"/>
            <a:ext cx="441325" cy="365125"/>
          </a:xfrm>
          <a:noFill/>
          <a:ln>
            <a:miter lim="800000"/>
            <a:headEnd/>
            <a:tailEnd/>
          </a:ln>
        </p:spPr>
        <p:txBody>
          <a:bodyPr anchor="b"/>
          <a:lstStyle/>
          <a:p>
            <a:fld id="{E01D5B6B-F292-454D-99D0-030B50C851F9}" type="slidenum">
              <a:rPr lang="es-MX" sz="1000" b="1" smtClean="0"/>
              <a:pPr/>
              <a:t>34</a:t>
            </a:fld>
            <a:endParaRPr lang="es-MX" sz="1000" b="1" smtClean="0"/>
          </a:p>
        </p:txBody>
      </p:sp>
      <p:sp>
        <p:nvSpPr>
          <p:cNvPr id="6" name="1 CuadroTexto"/>
          <p:cNvSpPr txBox="1"/>
          <p:nvPr/>
        </p:nvSpPr>
        <p:spPr>
          <a:xfrm>
            <a:off x="76200" y="63500"/>
            <a:ext cx="8024813" cy="863600"/>
          </a:xfrm>
          <a:prstGeom prst="rect">
            <a:avLst/>
          </a:prstGeom>
          <a:noFill/>
        </p:spPr>
        <p:txBody>
          <a:bodyPr anchor="ctr"/>
          <a:lstStyle/>
          <a:p>
            <a:pPr eaLnBrk="0" hangingPunct="0">
              <a:defRPr/>
            </a:pPr>
            <a:r>
              <a:rPr lang="es-ES" b="1" dirty="0">
                <a:solidFill>
                  <a:schemeClr val="bg1"/>
                </a:solidFill>
                <a:latin typeface="Calibri" pitchFamily="34" charset="0"/>
              </a:rPr>
              <a:t>2.10 ¿Se previno al solicitante  antes de tramitar y atender esta solicitud acceso, rectificación, cancelación u oposición de datos personales</a:t>
            </a:r>
          </a:p>
          <a:p>
            <a:pPr eaLnBrk="0" hangingPunct="0">
              <a:defRPr/>
            </a:pPr>
            <a:r>
              <a:rPr lang="pt-BR" sz="1400" b="1" i="1" dirty="0">
                <a:solidFill>
                  <a:schemeClr val="bg1"/>
                </a:solidFill>
                <a:latin typeface="Calibri" pitchFamily="34" charset="0"/>
              </a:rPr>
              <a:t>2014 a </a:t>
            </a:r>
            <a:r>
              <a:rPr lang="pt-BR" sz="1400" b="1" i="1" dirty="0">
                <a:solidFill>
                  <a:schemeClr val="bg1"/>
                </a:solidFill>
                <a:latin typeface="Calibri" pitchFamily="34" charset="0"/>
              </a:rPr>
              <a:t>2t </a:t>
            </a:r>
            <a:r>
              <a:rPr lang="pt-BR" sz="1400" b="1" i="1" dirty="0">
                <a:solidFill>
                  <a:schemeClr val="bg1"/>
                </a:solidFill>
                <a:latin typeface="Calibri" pitchFamily="34" charset="0"/>
              </a:rPr>
              <a:t>2017</a:t>
            </a:r>
            <a:endParaRPr lang="es-ES" sz="1400" b="1" i="1" dirty="0">
              <a:solidFill>
                <a:schemeClr val="bg1">
                  <a:lumMod val="95000"/>
                </a:schemeClr>
              </a:solidFill>
              <a:latin typeface="Calibri" pitchFamily="34" charset="0"/>
            </a:endParaRPr>
          </a:p>
        </p:txBody>
      </p:sp>
      <p:sp>
        <p:nvSpPr>
          <p:cNvPr id="38916" name="11 CuadroTexto"/>
          <p:cNvSpPr txBox="1">
            <a:spLocks noChangeArrowheads="1"/>
          </p:cNvSpPr>
          <p:nvPr/>
        </p:nvSpPr>
        <p:spPr bwMode="auto">
          <a:xfrm>
            <a:off x="1390650" y="1006475"/>
            <a:ext cx="6350000" cy="292100"/>
          </a:xfrm>
          <a:prstGeom prst="rect">
            <a:avLst/>
          </a:prstGeom>
          <a:noFill/>
          <a:ln w="9525">
            <a:noFill/>
            <a:miter lim="800000"/>
            <a:headEnd/>
            <a:tailEnd/>
          </a:ln>
        </p:spPr>
        <p:txBody>
          <a:bodyPr>
            <a:spAutoFit/>
          </a:bodyPr>
          <a:lstStyle/>
          <a:p>
            <a:pPr algn="ctr" eaLnBrk="0" hangingPunct="0"/>
            <a:r>
              <a:rPr lang="es-MX" sz="1300" b="1" i="1" u="sng">
                <a:solidFill>
                  <a:srgbClr val="000000"/>
                </a:solidFill>
                <a:latin typeface="Calibri" pitchFamily="34" charset="0"/>
              </a:rPr>
              <a:t>Sólo solicitudes ARCO de datos personales “Procedentes” e “Improcedentes”</a:t>
            </a:r>
            <a:endParaRPr lang="es-ES" sz="1300" b="1" i="1" u="sng">
              <a:solidFill>
                <a:srgbClr val="000000"/>
              </a:solidFill>
              <a:latin typeface="Calibri" pitchFamily="34" charset="0"/>
            </a:endParaRPr>
          </a:p>
        </p:txBody>
      </p:sp>
      <p:graphicFrame>
        <p:nvGraphicFramePr>
          <p:cNvPr id="38917" name="1 Gráfico"/>
          <p:cNvGraphicFramePr>
            <a:graphicFrameLocks/>
          </p:cNvGraphicFramePr>
          <p:nvPr/>
        </p:nvGraphicFramePr>
        <p:xfrm>
          <a:off x="395288" y="1557338"/>
          <a:ext cx="8497887" cy="5040312"/>
        </p:xfrm>
        <a:graphic>
          <a:graphicData uri="http://schemas.openxmlformats.org/presentationml/2006/ole">
            <p:oleObj spid="_x0000_s6146" r:id="rId3" imgW="8498561" imgH="5041829" progId="Excel.Chart.8">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7 Marcador de número de diapositiva"/>
          <p:cNvSpPr>
            <a:spLocks noGrp="1"/>
          </p:cNvSpPr>
          <p:nvPr>
            <p:ph type="sldNum" sz="quarter" idx="12"/>
          </p:nvPr>
        </p:nvSpPr>
        <p:spPr bwMode="auto">
          <a:xfrm>
            <a:off x="8636000" y="6438900"/>
            <a:ext cx="441325" cy="365125"/>
          </a:xfrm>
          <a:noFill/>
          <a:ln>
            <a:miter lim="800000"/>
            <a:headEnd/>
            <a:tailEnd/>
          </a:ln>
        </p:spPr>
        <p:txBody>
          <a:bodyPr anchor="b"/>
          <a:lstStyle/>
          <a:p>
            <a:fld id="{79079D22-B7B9-4329-B013-44D2AFC6C7D9}" type="slidenum">
              <a:rPr lang="es-MX" sz="1000" b="1" smtClean="0"/>
              <a:pPr/>
              <a:t>35</a:t>
            </a:fld>
            <a:endParaRPr lang="es-MX" sz="1000" b="1" smtClean="0"/>
          </a:p>
        </p:txBody>
      </p:sp>
      <p:sp>
        <p:nvSpPr>
          <p:cNvPr id="6" name="1 CuadroTexto"/>
          <p:cNvSpPr txBox="1"/>
          <p:nvPr/>
        </p:nvSpPr>
        <p:spPr>
          <a:xfrm>
            <a:off x="76200" y="63500"/>
            <a:ext cx="8024813" cy="863600"/>
          </a:xfrm>
          <a:prstGeom prst="rect">
            <a:avLst/>
          </a:prstGeom>
          <a:noFill/>
        </p:spPr>
        <p:txBody>
          <a:bodyPr anchor="ctr"/>
          <a:lstStyle/>
          <a:p>
            <a:pPr eaLnBrk="0" hangingPunct="0">
              <a:defRPr/>
            </a:pPr>
            <a:r>
              <a:rPr lang="es-ES" b="1" dirty="0">
                <a:solidFill>
                  <a:schemeClr val="bg1"/>
                </a:solidFill>
                <a:latin typeface="Calibri" pitchFamily="34" charset="0"/>
              </a:rPr>
              <a:t>2.11 Sentido de la repuesta de las solicitudes ARCO</a:t>
            </a:r>
          </a:p>
          <a:p>
            <a:pPr eaLnBrk="0" hangingPunct="0">
              <a:defRPr/>
            </a:pPr>
            <a:endParaRPr lang="es-ES" sz="1400" b="1" dirty="0">
              <a:solidFill>
                <a:schemeClr val="bg1"/>
              </a:solidFill>
              <a:latin typeface="Calibri" pitchFamily="34" charset="0"/>
            </a:endParaRPr>
          </a:p>
          <a:p>
            <a:pPr eaLnBrk="0" hangingPunct="0">
              <a:defRPr/>
            </a:pPr>
            <a:r>
              <a:rPr lang="pt-BR" sz="1400" b="1" i="1" dirty="0">
                <a:solidFill>
                  <a:schemeClr val="bg1"/>
                </a:solidFill>
                <a:latin typeface="Calibri" pitchFamily="34" charset="0"/>
              </a:rPr>
              <a:t>2014 a </a:t>
            </a:r>
            <a:r>
              <a:rPr lang="pt-BR" sz="1400" b="1" i="1" dirty="0">
                <a:solidFill>
                  <a:schemeClr val="bg1"/>
                </a:solidFill>
                <a:latin typeface="Calibri" pitchFamily="34" charset="0"/>
              </a:rPr>
              <a:t>2t </a:t>
            </a:r>
            <a:r>
              <a:rPr lang="pt-BR" sz="1400" b="1" i="1" dirty="0">
                <a:solidFill>
                  <a:schemeClr val="bg1"/>
                </a:solidFill>
                <a:latin typeface="Calibri" pitchFamily="34" charset="0"/>
              </a:rPr>
              <a:t>2017</a:t>
            </a:r>
            <a:endParaRPr lang="es-ES" sz="1400" b="1" i="1" dirty="0">
              <a:solidFill>
                <a:schemeClr val="bg1">
                  <a:lumMod val="95000"/>
                </a:schemeClr>
              </a:solidFill>
              <a:latin typeface="Calibri" pitchFamily="34" charset="0"/>
            </a:endParaRPr>
          </a:p>
        </p:txBody>
      </p:sp>
      <p:sp>
        <p:nvSpPr>
          <p:cNvPr id="39940" name="11 CuadroTexto"/>
          <p:cNvSpPr txBox="1">
            <a:spLocks noChangeArrowheads="1"/>
          </p:cNvSpPr>
          <p:nvPr/>
        </p:nvSpPr>
        <p:spPr bwMode="auto">
          <a:xfrm>
            <a:off x="1390650" y="1152525"/>
            <a:ext cx="6350000" cy="292100"/>
          </a:xfrm>
          <a:prstGeom prst="rect">
            <a:avLst/>
          </a:prstGeom>
          <a:noFill/>
          <a:ln w="9525">
            <a:noFill/>
            <a:miter lim="800000"/>
            <a:headEnd/>
            <a:tailEnd/>
          </a:ln>
        </p:spPr>
        <p:txBody>
          <a:bodyPr>
            <a:spAutoFit/>
          </a:bodyPr>
          <a:lstStyle/>
          <a:p>
            <a:pPr algn="ctr" eaLnBrk="0" hangingPunct="0"/>
            <a:r>
              <a:rPr lang="es-MX" sz="1300" b="1" i="1" u="sng">
                <a:solidFill>
                  <a:srgbClr val="000000"/>
                </a:solidFill>
                <a:latin typeface="Calibri" pitchFamily="34" charset="0"/>
              </a:rPr>
              <a:t>Sólo solicitudes ARCO de datos personales “Procedentes” e “Improcedentes”</a:t>
            </a:r>
            <a:endParaRPr lang="es-ES" sz="1300" b="1" i="1" u="sng">
              <a:solidFill>
                <a:srgbClr val="000000"/>
              </a:solidFill>
              <a:latin typeface="Calibri" pitchFamily="34" charset="0"/>
            </a:endParaRPr>
          </a:p>
        </p:txBody>
      </p:sp>
      <p:graphicFrame>
        <p:nvGraphicFramePr>
          <p:cNvPr id="7" name="6 Tabla"/>
          <p:cNvGraphicFramePr>
            <a:graphicFrameLocks noGrp="1"/>
          </p:cNvGraphicFramePr>
          <p:nvPr/>
        </p:nvGraphicFramePr>
        <p:xfrm>
          <a:off x="1285875" y="1500188"/>
          <a:ext cx="6643734" cy="4929223"/>
        </p:xfrm>
        <a:graphic>
          <a:graphicData uri="http://schemas.openxmlformats.org/drawingml/2006/table">
            <a:tbl>
              <a:tblPr/>
              <a:tblGrid>
                <a:gridCol w="2032659"/>
                <a:gridCol w="663136"/>
                <a:gridCol w="496894"/>
                <a:gridCol w="663595"/>
                <a:gridCol w="489320"/>
                <a:gridCol w="588276"/>
                <a:gridCol w="475953"/>
                <a:gridCol w="608147"/>
                <a:gridCol w="625754"/>
              </a:tblGrid>
              <a:tr h="549689">
                <a:tc rowSpan="2">
                  <a:txBody>
                    <a:bodyPr/>
                    <a:lstStyle/>
                    <a:p>
                      <a:pPr algn="ctr" fontAlgn="ctr"/>
                      <a:r>
                        <a:rPr lang="es-MX" sz="900" b="1" i="0" u="none" strike="noStrike" dirty="0">
                          <a:solidFill>
                            <a:srgbClr val="FFFFFF"/>
                          </a:solidFill>
                          <a:effectLst/>
                          <a:latin typeface="Calibri"/>
                        </a:rPr>
                        <a:t>Sentido de la respuesta</a:t>
                      </a:r>
                    </a:p>
                  </a:txBody>
                  <a:tcPr marL="7169" marR="7169" marT="7169"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CC0066"/>
                    </a:solidFill>
                  </a:tcPr>
                </a:tc>
                <a:tc gridSpan="2">
                  <a:txBody>
                    <a:bodyPr/>
                    <a:lstStyle/>
                    <a:p>
                      <a:pPr algn="ctr" fontAlgn="ctr"/>
                      <a:r>
                        <a:rPr lang="es-MX" sz="1000" b="1" i="0" u="none" strike="noStrike" dirty="0">
                          <a:solidFill>
                            <a:srgbClr val="FFFFFF"/>
                          </a:solidFill>
                          <a:effectLst/>
                          <a:latin typeface="Calibri"/>
                        </a:rPr>
                        <a:t>2014</a:t>
                      </a:r>
                    </a:p>
                  </a:txBody>
                  <a:tcPr marL="7169" marR="7169" marT="7169"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0066"/>
                    </a:solidFill>
                  </a:tcPr>
                </a:tc>
                <a:tc hMerge="1">
                  <a:txBody>
                    <a:bodyPr/>
                    <a:lstStyle/>
                    <a:p>
                      <a:endParaRPr lang="es-MX"/>
                    </a:p>
                  </a:txBody>
                  <a:tcPr/>
                </a:tc>
                <a:tc gridSpan="2">
                  <a:txBody>
                    <a:bodyPr/>
                    <a:lstStyle/>
                    <a:p>
                      <a:pPr algn="ctr" fontAlgn="ctr"/>
                      <a:r>
                        <a:rPr lang="es-MX" sz="1000" b="1" i="0" u="none" strike="noStrike" dirty="0" smtClean="0">
                          <a:solidFill>
                            <a:srgbClr val="FFFFFF"/>
                          </a:solidFill>
                          <a:effectLst/>
                          <a:latin typeface="Calibri"/>
                        </a:rPr>
                        <a:t>2015</a:t>
                      </a:r>
                    </a:p>
                  </a:txBody>
                  <a:tcPr marL="7169" marR="7169" marT="7169"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0066"/>
                    </a:solidFill>
                  </a:tcPr>
                </a:tc>
                <a:tc hMerge="1">
                  <a:txBody>
                    <a:bodyPr/>
                    <a:lstStyle/>
                    <a:p>
                      <a:pPr algn="ctr" fontAlgn="ctr"/>
                      <a:endParaRPr lang="es-MX" sz="800" b="1" i="0" u="none" strike="noStrike" dirty="0">
                        <a:solidFill>
                          <a:srgbClr val="FFFFFF"/>
                        </a:solidFill>
                        <a:effectLst/>
                        <a:latin typeface="Calibri"/>
                      </a:endParaRPr>
                    </a:p>
                  </a:txBody>
                  <a:tcPr marL="7169" marR="7169" marT="7169" marB="0" anchor="ctr"/>
                </a:tc>
                <a:tc gridSpan="2">
                  <a:txBody>
                    <a:bodyPr/>
                    <a:lstStyle/>
                    <a:p>
                      <a:pPr algn="ctr" fontAlgn="ctr"/>
                      <a:r>
                        <a:rPr lang="es-MX" sz="1000" b="1" i="0" u="none" strike="noStrike" dirty="0" smtClean="0">
                          <a:solidFill>
                            <a:srgbClr val="FFFFFF"/>
                          </a:solidFill>
                          <a:effectLst/>
                          <a:latin typeface="Calibri"/>
                        </a:rPr>
                        <a:t>2016</a:t>
                      </a:r>
                    </a:p>
                  </a:txBody>
                  <a:tcPr marL="7169" marR="7169" marT="7169"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0066"/>
                    </a:solidFill>
                  </a:tcPr>
                </a:tc>
                <a:tc hMerge="1">
                  <a:txBody>
                    <a:bodyPr/>
                    <a:lstStyle/>
                    <a:p>
                      <a:pPr algn="ctr" fontAlgn="ctr"/>
                      <a:endParaRPr lang="es-MX" sz="800" b="1" i="0" u="none" strike="noStrike" dirty="0">
                        <a:solidFill>
                          <a:srgbClr val="FFFFFF"/>
                        </a:solidFill>
                        <a:effectLst/>
                        <a:latin typeface="Calibri"/>
                      </a:endParaRPr>
                    </a:p>
                  </a:txBody>
                  <a:tcPr marL="7169" marR="7169" marT="7169" marB="0" anchor="ctr"/>
                </a:tc>
                <a:tc gridSpan="2">
                  <a:txBody>
                    <a:bodyPr/>
                    <a:lstStyle/>
                    <a:p>
                      <a:pPr algn="ctr" fontAlgn="ctr"/>
                      <a:r>
                        <a:rPr lang="es-MX" sz="1000" b="1" i="0" u="none" strike="noStrike" dirty="0" smtClean="0">
                          <a:solidFill>
                            <a:srgbClr val="FFFFFF"/>
                          </a:solidFill>
                          <a:effectLst/>
                          <a:latin typeface="Calibri"/>
                        </a:rPr>
                        <a:t>2t 2017</a:t>
                      </a:r>
                    </a:p>
                  </a:txBody>
                  <a:tcPr marL="7169" marR="7169" marT="7169"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0066"/>
                    </a:solidFill>
                  </a:tcPr>
                </a:tc>
                <a:tc hMerge="1">
                  <a:txBody>
                    <a:bodyPr/>
                    <a:lstStyle/>
                    <a:p>
                      <a:pPr algn="ctr" fontAlgn="ctr"/>
                      <a:endParaRPr lang="es-MX" sz="800" b="1" i="0" u="none" strike="noStrike" dirty="0">
                        <a:solidFill>
                          <a:srgbClr val="FFFFFF"/>
                        </a:solidFill>
                        <a:effectLst/>
                        <a:latin typeface="Calibri"/>
                      </a:endParaRPr>
                    </a:p>
                  </a:txBody>
                  <a:tcPr marL="7169" marR="7169" marT="7169"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42C9E"/>
                    </a:solidFill>
                  </a:tcPr>
                </a:tc>
              </a:tr>
              <a:tr h="829116">
                <a:tc vMerge="1">
                  <a:txBody>
                    <a:bodyPr/>
                    <a:lstStyle/>
                    <a:p>
                      <a:endParaRPr lang="es-MX"/>
                    </a:p>
                  </a:txBody>
                  <a:tcPr/>
                </a:tc>
                <a:tc>
                  <a:txBody>
                    <a:bodyPr/>
                    <a:lstStyle/>
                    <a:p>
                      <a:pPr algn="ctr" fontAlgn="ctr"/>
                      <a:r>
                        <a:rPr lang="es-MX" sz="900" b="1" i="0" u="none" strike="noStrike" dirty="0">
                          <a:solidFill>
                            <a:srgbClr val="FFFFFF"/>
                          </a:solidFill>
                          <a:effectLst/>
                          <a:latin typeface="Calibri"/>
                        </a:rPr>
                        <a:t>Solicitudes ARCO </a:t>
                      </a:r>
                    </a:p>
                  </a:txBody>
                  <a:tcPr marL="7169" marR="7169" marT="7169"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CC0066"/>
                    </a:solidFill>
                  </a:tcPr>
                </a:tc>
                <a:tc>
                  <a:txBody>
                    <a:bodyPr/>
                    <a:lstStyle/>
                    <a:p>
                      <a:pPr algn="ctr" fontAlgn="ctr"/>
                      <a:r>
                        <a:rPr lang="es-MX" sz="1200" b="1" i="0" u="none" strike="noStrike" dirty="0">
                          <a:solidFill>
                            <a:srgbClr val="FFFFFF"/>
                          </a:solidFill>
                          <a:effectLst/>
                          <a:latin typeface="Calibri"/>
                        </a:rPr>
                        <a:t>%</a:t>
                      </a:r>
                    </a:p>
                  </a:txBody>
                  <a:tcPr marL="7169" marR="7169" marT="7169"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CC006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900" b="1" i="0" u="none" strike="noStrike" dirty="0" smtClean="0">
                          <a:solidFill>
                            <a:srgbClr val="FFFFFF"/>
                          </a:solidFill>
                          <a:effectLst/>
                          <a:latin typeface="Calibri"/>
                        </a:rPr>
                        <a:t>Solicitudes ARCO </a:t>
                      </a:r>
                    </a:p>
                  </a:txBody>
                  <a:tcPr marL="7169" marR="7169" marT="7169"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CC0066"/>
                    </a:solidFill>
                  </a:tcPr>
                </a:tc>
                <a:tc>
                  <a:txBody>
                    <a:bodyPr/>
                    <a:lstStyle/>
                    <a:p>
                      <a:pPr algn="ctr" fontAlgn="ctr"/>
                      <a:r>
                        <a:rPr lang="es-MX" sz="1200" b="1" i="0" u="none" strike="noStrike" dirty="0" smtClean="0">
                          <a:solidFill>
                            <a:srgbClr val="FFFFFF"/>
                          </a:solidFill>
                          <a:effectLst/>
                          <a:latin typeface="Calibri"/>
                        </a:rPr>
                        <a:t>%</a:t>
                      </a:r>
                      <a:endParaRPr lang="es-MX" sz="1200" b="1" i="0" u="none" strike="noStrike" dirty="0">
                        <a:solidFill>
                          <a:srgbClr val="FFFFFF"/>
                        </a:solidFill>
                        <a:effectLst/>
                        <a:latin typeface="Calibri"/>
                      </a:endParaRPr>
                    </a:p>
                  </a:txBody>
                  <a:tcPr marL="7169" marR="7169" marT="7169"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CC006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900" b="1" i="0" u="none" strike="noStrike" dirty="0" smtClean="0">
                          <a:solidFill>
                            <a:srgbClr val="FFFFFF"/>
                          </a:solidFill>
                          <a:effectLst/>
                          <a:latin typeface="Calibri"/>
                        </a:rPr>
                        <a:t>Solicitudes ARCO </a:t>
                      </a:r>
                    </a:p>
                  </a:txBody>
                  <a:tcPr marL="7169" marR="7169" marT="7169"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CC0066"/>
                    </a:solidFill>
                  </a:tcPr>
                </a:tc>
                <a:tc>
                  <a:txBody>
                    <a:bodyPr/>
                    <a:lstStyle/>
                    <a:p>
                      <a:pPr algn="ctr" fontAlgn="ctr"/>
                      <a:r>
                        <a:rPr lang="es-MX" sz="1200" b="1" i="0" u="none" strike="noStrike" dirty="0" smtClean="0">
                          <a:solidFill>
                            <a:srgbClr val="FFFFFF"/>
                          </a:solidFill>
                          <a:effectLst/>
                          <a:latin typeface="Calibri"/>
                        </a:rPr>
                        <a:t>%</a:t>
                      </a:r>
                      <a:endParaRPr lang="es-MX" sz="1200" b="1" i="0" u="none" strike="noStrike" dirty="0">
                        <a:solidFill>
                          <a:srgbClr val="FFFFFF"/>
                        </a:solidFill>
                        <a:effectLst/>
                        <a:latin typeface="Calibri"/>
                      </a:endParaRPr>
                    </a:p>
                  </a:txBody>
                  <a:tcPr marL="7169" marR="7169" marT="7169"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CC006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900" b="1" i="0" u="none" strike="noStrike" dirty="0" smtClean="0">
                          <a:solidFill>
                            <a:srgbClr val="FFFFFF"/>
                          </a:solidFill>
                          <a:effectLst/>
                          <a:latin typeface="Calibri"/>
                        </a:rPr>
                        <a:t>Solicitudes ARCO </a:t>
                      </a:r>
                    </a:p>
                    <a:p>
                      <a:pPr algn="ctr" fontAlgn="ctr"/>
                      <a:endParaRPr lang="es-MX" sz="900" b="1" i="0" u="none" strike="noStrike" dirty="0">
                        <a:solidFill>
                          <a:srgbClr val="FFFFFF"/>
                        </a:solidFill>
                        <a:effectLst/>
                        <a:latin typeface="Calibri"/>
                      </a:endParaRPr>
                    </a:p>
                  </a:txBody>
                  <a:tcPr marL="7169" marR="7169" marT="7169"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CC0066"/>
                    </a:solidFill>
                  </a:tcPr>
                </a:tc>
                <a:tc>
                  <a:txBody>
                    <a:bodyPr/>
                    <a:lstStyle/>
                    <a:p>
                      <a:pPr algn="ctr" fontAlgn="ctr"/>
                      <a:r>
                        <a:rPr lang="es-MX" sz="1200" b="1" i="0" u="none" strike="noStrike" dirty="0" smtClean="0">
                          <a:solidFill>
                            <a:srgbClr val="FFFFFF"/>
                          </a:solidFill>
                          <a:effectLst/>
                          <a:latin typeface="Calibri"/>
                        </a:rPr>
                        <a:t>%</a:t>
                      </a:r>
                      <a:endParaRPr lang="es-MX" sz="1200" b="1" i="0" u="none" strike="noStrike" dirty="0">
                        <a:solidFill>
                          <a:srgbClr val="FFFFFF"/>
                        </a:solidFill>
                        <a:effectLst/>
                        <a:latin typeface="Calibri"/>
                      </a:endParaRPr>
                    </a:p>
                  </a:txBody>
                  <a:tcPr marL="7169" marR="7169" marT="7169"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CC0066"/>
                    </a:solidFill>
                  </a:tcPr>
                </a:tc>
              </a:tr>
              <a:tr h="549689">
                <a:tc>
                  <a:txBody>
                    <a:bodyPr/>
                    <a:lstStyle/>
                    <a:p>
                      <a:pPr algn="l" fontAlgn="ctr"/>
                      <a:r>
                        <a:rPr lang="es-MX" sz="900" b="1" i="0" u="none" strike="noStrike" dirty="0">
                          <a:solidFill>
                            <a:srgbClr val="000000"/>
                          </a:solidFill>
                          <a:effectLst/>
                          <a:latin typeface="Arial"/>
                        </a:rPr>
                        <a:t>Procedente con información total</a:t>
                      </a:r>
                    </a:p>
                  </a:txBody>
                  <a:tcPr marL="7169" marR="7169" marT="7169"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5,584</a:t>
                      </a:r>
                      <a:endParaRPr lang="es-MX" sz="1100" b="1" i="0" u="none" strike="noStrike" dirty="0">
                        <a:solidFill>
                          <a:srgbClr val="000000"/>
                        </a:solidFill>
                        <a:effectLst/>
                        <a:latin typeface="+mn-lt"/>
                      </a:endParaRPr>
                    </a:p>
                  </a:txBody>
                  <a:tcPr marL="7169" marR="7169" marT="7169"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82.1</a:t>
                      </a:r>
                      <a:endParaRPr lang="es-MX" sz="1100" b="1" i="0" u="none" strike="noStrike" dirty="0">
                        <a:solidFill>
                          <a:srgbClr val="000000"/>
                        </a:solidFill>
                        <a:effectLst/>
                        <a:latin typeface="+mn-lt"/>
                      </a:endParaRPr>
                    </a:p>
                  </a:txBody>
                  <a:tcPr marL="7169" marR="7169" marT="7169"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smtClean="0">
                          <a:solidFill>
                            <a:srgbClr val="000000"/>
                          </a:solidFill>
                          <a:latin typeface="+mn-lt"/>
                        </a:rPr>
                        <a:t>8,091</a:t>
                      </a:r>
                      <a:endParaRPr lang="es-ES" sz="1100" b="1" i="0" u="none" strike="noStrike" dirty="0">
                        <a:solidFill>
                          <a:srgbClr val="000000"/>
                        </a:solidFill>
                        <a:latin typeface="+mn-lt"/>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smtClean="0">
                          <a:solidFill>
                            <a:srgbClr val="000000"/>
                          </a:solidFill>
                          <a:latin typeface="+mn-lt"/>
                        </a:rPr>
                        <a:t>85.46</a:t>
                      </a:r>
                      <a:endParaRPr lang="es-ES" sz="1100" b="1" i="0" u="none" strike="noStrike" dirty="0">
                        <a:solidFill>
                          <a:srgbClr val="000000"/>
                        </a:solidFill>
                        <a:latin typeface="+mn-lt"/>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10,464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88.53</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2891</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75.33</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801973">
                <a:tc>
                  <a:txBody>
                    <a:bodyPr/>
                    <a:lstStyle/>
                    <a:p>
                      <a:pPr algn="l" fontAlgn="ctr"/>
                      <a:r>
                        <a:rPr lang="es-MX" sz="900" b="1" i="0" u="none" strike="noStrike" dirty="0">
                          <a:solidFill>
                            <a:srgbClr val="000000"/>
                          </a:solidFill>
                          <a:effectLst/>
                          <a:latin typeface="Arial"/>
                        </a:rPr>
                        <a:t>Procedente con información parcial</a:t>
                      </a:r>
                    </a:p>
                  </a:txBody>
                  <a:tcPr marL="7169" marR="7169" marT="7169"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60</a:t>
                      </a:r>
                      <a:endParaRPr lang="es-MX" sz="1100" b="1" i="0" u="none" strike="noStrike" dirty="0">
                        <a:solidFill>
                          <a:srgbClr val="000000"/>
                        </a:solidFill>
                        <a:effectLst/>
                        <a:latin typeface="+mn-lt"/>
                      </a:endParaRPr>
                    </a:p>
                  </a:txBody>
                  <a:tcPr marL="7169" marR="7169" marT="7169"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0.9</a:t>
                      </a:r>
                      <a:endParaRPr lang="es-MX" sz="1100" b="1" i="0" u="none" strike="noStrike" dirty="0">
                        <a:solidFill>
                          <a:srgbClr val="000000"/>
                        </a:solidFill>
                        <a:effectLst/>
                        <a:latin typeface="+mn-lt"/>
                      </a:endParaRPr>
                    </a:p>
                  </a:txBody>
                  <a:tcPr marL="7169" marR="7169" marT="7169"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smtClean="0">
                          <a:solidFill>
                            <a:srgbClr val="000000"/>
                          </a:solidFill>
                          <a:latin typeface="+mn-lt"/>
                        </a:rPr>
                        <a:t>48</a:t>
                      </a:r>
                      <a:endParaRPr lang="es-ES" sz="1100" b="1" i="0" u="none" strike="noStrike" dirty="0">
                        <a:solidFill>
                          <a:srgbClr val="000000"/>
                        </a:solidFill>
                        <a:latin typeface="+mn-lt"/>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smtClean="0">
                          <a:solidFill>
                            <a:srgbClr val="000000"/>
                          </a:solidFill>
                          <a:latin typeface="+mn-lt"/>
                        </a:rPr>
                        <a:t>0.51</a:t>
                      </a:r>
                      <a:endParaRPr lang="es-ES" sz="1100" b="1" i="0" u="none" strike="noStrike" dirty="0">
                        <a:solidFill>
                          <a:srgbClr val="000000"/>
                        </a:solidFill>
                        <a:latin typeface="+mn-lt"/>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44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0.37</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17</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0.44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549689">
                <a:tc>
                  <a:txBody>
                    <a:bodyPr/>
                    <a:lstStyle/>
                    <a:p>
                      <a:pPr algn="l" fontAlgn="ctr"/>
                      <a:r>
                        <a:rPr lang="es-MX" sz="900" b="1" i="0" u="none" strike="noStrike" dirty="0">
                          <a:solidFill>
                            <a:srgbClr val="000000"/>
                          </a:solidFill>
                          <a:effectLst/>
                          <a:latin typeface="Arial"/>
                        </a:rPr>
                        <a:t>Improcedente</a:t>
                      </a:r>
                    </a:p>
                  </a:txBody>
                  <a:tcPr marL="7169" marR="7169" marT="7169"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1,021</a:t>
                      </a:r>
                      <a:endParaRPr lang="es-MX" sz="1100" b="1" i="0" u="none" strike="noStrike" dirty="0">
                        <a:solidFill>
                          <a:srgbClr val="000000"/>
                        </a:solidFill>
                        <a:effectLst/>
                        <a:latin typeface="+mn-lt"/>
                      </a:endParaRPr>
                    </a:p>
                  </a:txBody>
                  <a:tcPr marL="7169" marR="7169" marT="7169"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15.0</a:t>
                      </a:r>
                      <a:endParaRPr lang="es-MX" sz="1100" b="1" i="0" u="none" strike="noStrike" dirty="0">
                        <a:solidFill>
                          <a:srgbClr val="000000"/>
                        </a:solidFill>
                        <a:effectLst/>
                        <a:latin typeface="+mn-lt"/>
                      </a:endParaRPr>
                    </a:p>
                  </a:txBody>
                  <a:tcPr marL="7169" marR="7169" marT="7169"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smtClean="0">
                          <a:solidFill>
                            <a:srgbClr val="000000"/>
                          </a:solidFill>
                          <a:latin typeface="+mn-lt"/>
                        </a:rPr>
                        <a:t>1,179</a:t>
                      </a:r>
                      <a:endParaRPr lang="es-ES" sz="1100" b="1" i="0" u="none" strike="noStrike" dirty="0">
                        <a:solidFill>
                          <a:srgbClr val="000000"/>
                        </a:solidFill>
                        <a:latin typeface="+mn-lt"/>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smtClean="0">
                          <a:solidFill>
                            <a:srgbClr val="000000"/>
                          </a:solidFill>
                          <a:latin typeface="+mn-lt"/>
                        </a:rPr>
                        <a:t>12.45</a:t>
                      </a:r>
                      <a:endParaRPr lang="es-ES" sz="1100" b="1" i="0" u="none" strike="noStrike" dirty="0">
                        <a:solidFill>
                          <a:srgbClr val="000000"/>
                        </a:solidFill>
                        <a:latin typeface="+mn-lt"/>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1215</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10.28</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883</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23.01</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549689">
                <a:tc>
                  <a:txBody>
                    <a:bodyPr/>
                    <a:lstStyle/>
                    <a:p>
                      <a:pPr algn="l" fontAlgn="ctr"/>
                      <a:r>
                        <a:rPr lang="es-MX" sz="900" b="1" i="0" u="none" strike="noStrike" dirty="0">
                          <a:solidFill>
                            <a:srgbClr val="000000"/>
                          </a:solidFill>
                          <a:effectLst/>
                          <a:latin typeface="Arial"/>
                        </a:rPr>
                        <a:t>Inexistencia de información</a:t>
                      </a:r>
                    </a:p>
                  </a:txBody>
                  <a:tcPr marL="7169" marR="7169" marT="7169"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63</a:t>
                      </a:r>
                      <a:endParaRPr lang="es-MX" sz="1100" b="1" i="0" u="none" strike="noStrike" dirty="0">
                        <a:solidFill>
                          <a:srgbClr val="000000"/>
                        </a:solidFill>
                        <a:effectLst/>
                        <a:latin typeface="+mn-lt"/>
                      </a:endParaRPr>
                    </a:p>
                  </a:txBody>
                  <a:tcPr marL="7169" marR="7169" marT="7169"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0.9</a:t>
                      </a:r>
                      <a:endParaRPr lang="es-MX" sz="1100" b="1" i="0" u="none" strike="noStrike" dirty="0">
                        <a:solidFill>
                          <a:srgbClr val="000000"/>
                        </a:solidFill>
                        <a:effectLst/>
                        <a:latin typeface="+mn-lt"/>
                      </a:endParaRPr>
                    </a:p>
                  </a:txBody>
                  <a:tcPr marL="7169" marR="7169" marT="7169"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smtClean="0">
                          <a:solidFill>
                            <a:srgbClr val="000000"/>
                          </a:solidFill>
                          <a:latin typeface="+mn-lt"/>
                        </a:rPr>
                        <a:t>68</a:t>
                      </a:r>
                      <a:endParaRPr lang="es-ES" sz="1100" b="1" i="0" u="none" strike="noStrike" dirty="0">
                        <a:solidFill>
                          <a:srgbClr val="000000"/>
                        </a:solidFill>
                        <a:latin typeface="+mn-lt"/>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smtClean="0">
                          <a:solidFill>
                            <a:srgbClr val="000000"/>
                          </a:solidFill>
                          <a:latin typeface="+mn-lt"/>
                        </a:rPr>
                        <a:t>0.72</a:t>
                      </a:r>
                      <a:endParaRPr lang="es-ES" sz="1100" b="1" i="0" u="none" strike="noStrike" dirty="0">
                        <a:solidFill>
                          <a:srgbClr val="000000"/>
                        </a:solidFill>
                        <a:latin typeface="+mn-lt"/>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62</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0.52</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22</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0.57</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549689">
                <a:tc>
                  <a:txBody>
                    <a:bodyPr/>
                    <a:lstStyle/>
                    <a:p>
                      <a:pPr algn="l" fontAlgn="ctr"/>
                      <a:r>
                        <a:rPr lang="es-MX" sz="900" b="1" i="0" u="none" strike="noStrike" dirty="0">
                          <a:solidFill>
                            <a:srgbClr val="000000"/>
                          </a:solidFill>
                          <a:effectLst/>
                          <a:latin typeface="Arial"/>
                        </a:rPr>
                        <a:t>Redireccionada</a:t>
                      </a:r>
                    </a:p>
                  </a:txBody>
                  <a:tcPr marL="7169" marR="7169" marT="7169"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70</a:t>
                      </a:r>
                      <a:endParaRPr lang="es-MX" sz="1100" b="1" i="0" u="none" strike="noStrike" dirty="0">
                        <a:solidFill>
                          <a:srgbClr val="000000"/>
                        </a:solidFill>
                        <a:effectLst/>
                        <a:latin typeface="+mn-lt"/>
                      </a:endParaRPr>
                    </a:p>
                  </a:txBody>
                  <a:tcPr marL="7169" marR="7169" marT="7169"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a:solidFill>
                            <a:srgbClr val="000000"/>
                          </a:solidFill>
                          <a:effectLst/>
                          <a:latin typeface="+mn-lt"/>
                        </a:rPr>
                        <a:t>1.0</a:t>
                      </a:r>
                    </a:p>
                  </a:txBody>
                  <a:tcPr marL="7169" marR="7169" marT="7169"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smtClean="0">
                          <a:solidFill>
                            <a:srgbClr val="000000"/>
                          </a:solidFill>
                          <a:latin typeface="+mn-lt"/>
                        </a:rPr>
                        <a:t>82</a:t>
                      </a:r>
                      <a:endParaRPr lang="es-ES" sz="1100" b="1" i="0" u="none" strike="noStrike" dirty="0">
                        <a:solidFill>
                          <a:srgbClr val="000000"/>
                        </a:solidFill>
                        <a:latin typeface="+mn-lt"/>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smtClean="0">
                          <a:solidFill>
                            <a:srgbClr val="000000"/>
                          </a:solidFill>
                          <a:latin typeface="+mn-lt"/>
                        </a:rPr>
                        <a:t>0.87</a:t>
                      </a:r>
                      <a:endParaRPr lang="es-ES" sz="1100" b="1" i="0" u="none" strike="noStrike" dirty="0">
                        <a:solidFill>
                          <a:srgbClr val="000000"/>
                        </a:solidFill>
                        <a:latin typeface="+mn-lt"/>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35</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0.30</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25</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0.65</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549689">
                <a:tc>
                  <a:txBody>
                    <a:bodyPr/>
                    <a:lstStyle/>
                    <a:p>
                      <a:pPr algn="l" fontAlgn="ctr"/>
                      <a:r>
                        <a:rPr lang="es-MX" sz="900" b="1" i="0" u="none" strike="noStrike" dirty="0">
                          <a:solidFill>
                            <a:srgbClr val="FFFFFF"/>
                          </a:solidFill>
                          <a:effectLst/>
                          <a:latin typeface="Arial"/>
                        </a:rPr>
                        <a:t>Total</a:t>
                      </a:r>
                    </a:p>
                  </a:txBody>
                  <a:tcPr marL="7169" marR="7169" marT="7169"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CC0066"/>
                    </a:solidFill>
                  </a:tcPr>
                </a:tc>
                <a:tc>
                  <a:txBody>
                    <a:bodyPr/>
                    <a:lstStyle/>
                    <a:p>
                      <a:pPr algn="ctr" fontAlgn="ctr"/>
                      <a:r>
                        <a:rPr lang="es-MX" sz="1100" b="1" i="0" u="none" strike="noStrike" dirty="0" smtClean="0">
                          <a:solidFill>
                            <a:srgbClr val="FFFFFF"/>
                          </a:solidFill>
                          <a:effectLst/>
                          <a:latin typeface="+mn-lt"/>
                        </a:rPr>
                        <a:t>6,798</a:t>
                      </a:r>
                      <a:endParaRPr lang="es-MX" sz="1100" b="1" i="0" u="none" strike="noStrike" dirty="0">
                        <a:solidFill>
                          <a:srgbClr val="FFFFFF"/>
                        </a:solidFill>
                        <a:effectLst/>
                        <a:latin typeface="+mn-lt"/>
                      </a:endParaRPr>
                    </a:p>
                  </a:txBody>
                  <a:tcPr marL="7169" marR="7169" marT="7169"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CC0066"/>
                    </a:solidFill>
                  </a:tcPr>
                </a:tc>
                <a:tc>
                  <a:txBody>
                    <a:bodyPr/>
                    <a:lstStyle/>
                    <a:p>
                      <a:pPr algn="ctr" fontAlgn="ctr"/>
                      <a:r>
                        <a:rPr lang="es-MX" sz="1100" b="1" i="0" u="none" strike="noStrike" dirty="0">
                          <a:solidFill>
                            <a:srgbClr val="FFFFFF"/>
                          </a:solidFill>
                          <a:effectLst/>
                          <a:latin typeface="+mn-lt"/>
                        </a:rPr>
                        <a:t>100</a:t>
                      </a:r>
                    </a:p>
                  </a:txBody>
                  <a:tcPr marL="7169" marR="7169" marT="7169"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CC0066"/>
                    </a:solidFill>
                  </a:tcPr>
                </a:tc>
                <a:tc>
                  <a:txBody>
                    <a:bodyPr/>
                    <a:lstStyle/>
                    <a:p>
                      <a:pPr algn="ctr" fontAlgn="ctr"/>
                      <a:r>
                        <a:rPr lang="es-ES" sz="1100" b="1" i="0" u="none" strike="noStrike" dirty="0" smtClean="0">
                          <a:solidFill>
                            <a:srgbClr val="FFFFFF"/>
                          </a:solidFill>
                          <a:latin typeface="+mn-lt"/>
                        </a:rPr>
                        <a:t>9,468</a:t>
                      </a:r>
                      <a:endParaRPr lang="es-ES" sz="1100" b="1" i="0" u="none" strike="noStrike" dirty="0">
                        <a:solidFill>
                          <a:srgbClr val="FFFFFF"/>
                        </a:solidFill>
                        <a:latin typeface="+mn-lt"/>
                      </a:endParaRPr>
                    </a:p>
                  </a:txBody>
                  <a:tcPr marL="0" marR="0" marT="0"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CC0066"/>
                    </a:solidFill>
                  </a:tcPr>
                </a:tc>
                <a:tc>
                  <a:txBody>
                    <a:bodyPr/>
                    <a:lstStyle/>
                    <a:p>
                      <a:pPr algn="ctr" fontAlgn="ctr"/>
                      <a:r>
                        <a:rPr lang="es-ES" sz="1200" b="1" i="0" u="none" strike="noStrike" dirty="0" smtClean="0">
                          <a:solidFill>
                            <a:srgbClr val="FFFFFF"/>
                          </a:solidFill>
                          <a:latin typeface="+mn-lt"/>
                        </a:rPr>
                        <a:t>100</a:t>
                      </a:r>
                      <a:endParaRPr lang="es-ES" sz="1200" b="1" i="0" u="none" strike="noStrike" dirty="0">
                        <a:solidFill>
                          <a:srgbClr val="FFFFFF"/>
                        </a:solidFill>
                        <a:latin typeface="+mn-lt"/>
                      </a:endParaRPr>
                    </a:p>
                  </a:txBody>
                  <a:tcPr marL="0" marR="0" marT="0"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CC0066"/>
                    </a:solidFill>
                  </a:tcPr>
                </a:tc>
                <a:tc>
                  <a:txBody>
                    <a:bodyPr/>
                    <a:lstStyle/>
                    <a:p>
                      <a:pPr algn="ctr" fontAlgn="ctr"/>
                      <a:r>
                        <a:rPr lang="es-ES" sz="1100" b="1" i="0" u="none" strike="noStrike" dirty="0">
                          <a:solidFill>
                            <a:srgbClr val="FFFFFF"/>
                          </a:solidFill>
                          <a:latin typeface="Calibri"/>
                        </a:rPr>
                        <a:t>11,820</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CC0066"/>
                    </a:solidFill>
                  </a:tcPr>
                </a:tc>
                <a:tc>
                  <a:txBody>
                    <a:bodyPr/>
                    <a:lstStyle/>
                    <a:p>
                      <a:pPr algn="ctr" fontAlgn="ctr"/>
                      <a:r>
                        <a:rPr lang="es-ES" sz="1200" b="1" i="0" u="none" strike="noStrike" dirty="0">
                          <a:solidFill>
                            <a:srgbClr val="FFFFFF"/>
                          </a:solidFill>
                          <a:latin typeface="Calibri"/>
                        </a:rPr>
                        <a:t>100</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CC0066"/>
                    </a:solidFill>
                  </a:tcPr>
                </a:tc>
                <a:tc>
                  <a:txBody>
                    <a:bodyPr/>
                    <a:lstStyle/>
                    <a:p>
                      <a:pPr algn="ctr" fontAlgn="ctr"/>
                      <a:r>
                        <a:rPr lang="es-ES" sz="1100" b="1" i="0" u="none" strike="noStrike">
                          <a:solidFill>
                            <a:srgbClr val="FFFFFF"/>
                          </a:solidFill>
                          <a:latin typeface="Calibri"/>
                        </a:rPr>
                        <a:t>3,838</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CC0066"/>
                    </a:solidFill>
                  </a:tcPr>
                </a:tc>
                <a:tc>
                  <a:txBody>
                    <a:bodyPr/>
                    <a:lstStyle/>
                    <a:p>
                      <a:pPr algn="ctr" fontAlgn="ctr"/>
                      <a:r>
                        <a:rPr lang="es-ES" sz="1200" b="1" i="0" u="none" strike="noStrike" dirty="0">
                          <a:solidFill>
                            <a:srgbClr val="FFFFFF"/>
                          </a:solidFill>
                          <a:latin typeface="Calibri"/>
                        </a:rPr>
                        <a:t>100</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CC0066"/>
                    </a:solid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7 Marcador de número de diapositiva"/>
          <p:cNvSpPr>
            <a:spLocks noGrp="1"/>
          </p:cNvSpPr>
          <p:nvPr>
            <p:ph type="sldNum" sz="quarter" idx="12"/>
          </p:nvPr>
        </p:nvSpPr>
        <p:spPr bwMode="auto">
          <a:xfrm>
            <a:off x="8636000" y="6438900"/>
            <a:ext cx="441325" cy="365125"/>
          </a:xfrm>
          <a:noFill/>
          <a:ln>
            <a:miter lim="800000"/>
            <a:headEnd/>
            <a:tailEnd/>
          </a:ln>
        </p:spPr>
        <p:txBody>
          <a:bodyPr anchor="b"/>
          <a:lstStyle/>
          <a:p>
            <a:fld id="{710B41B2-7B2C-445A-B5B8-502A211EDB38}" type="slidenum">
              <a:rPr lang="es-MX" sz="1000" b="1" smtClean="0"/>
              <a:pPr/>
              <a:t>36</a:t>
            </a:fld>
            <a:endParaRPr lang="es-MX" sz="1000" b="1" smtClean="0"/>
          </a:p>
        </p:txBody>
      </p:sp>
      <p:sp>
        <p:nvSpPr>
          <p:cNvPr id="6" name="1 CuadroTexto"/>
          <p:cNvSpPr txBox="1"/>
          <p:nvPr/>
        </p:nvSpPr>
        <p:spPr>
          <a:xfrm>
            <a:off x="76200" y="63500"/>
            <a:ext cx="8024813" cy="863600"/>
          </a:xfrm>
          <a:prstGeom prst="rect">
            <a:avLst/>
          </a:prstGeom>
          <a:noFill/>
        </p:spPr>
        <p:txBody>
          <a:bodyPr anchor="ctr"/>
          <a:lstStyle/>
          <a:p>
            <a:pPr eaLnBrk="0" hangingPunct="0">
              <a:defRPr/>
            </a:pPr>
            <a:r>
              <a:rPr lang="es-ES" b="1" dirty="0">
                <a:solidFill>
                  <a:schemeClr val="bg1"/>
                </a:solidFill>
                <a:latin typeface="Calibri" pitchFamily="34" charset="0"/>
              </a:rPr>
              <a:t>2.12 Días hábiles transcurridos entre la recepción y la respuesta</a:t>
            </a:r>
          </a:p>
          <a:p>
            <a:pPr eaLnBrk="0" hangingPunct="0">
              <a:defRPr/>
            </a:pPr>
            <a:endParaRPr lang="es-ES" sz="1400" b="1" dirty="0">
              <a:solidFill>
                <a:schemeClr val="bg1"/>
              </a:solidFill>
              <a:latin typeface="Calibri" pitchFamily="34" charset="0"/>
            </a:endParaRPr>
          </a:p>
          <a:p>
            <a:pPr eaLnBrk="0" hangingPunct="0">
              <a:defRPr/>
            </a:pPr>
            <a:r>
              <a:rPr lang="pt-BR" sz="1400" b="1" i="1" dirty="0">
                <a:solidFill>
                  <a:schemeClr val="bg1"/>
                </a:solidFill>
                <a:latin typeface="Calibri" pitchFamily="34" charset="0"/>
              </a:rPr>
              <a:t>2014 a </a:t>
            </a:r>
            <a:r>
              <a:rPr lang="pt-BR" sz="1400" b="1" i="1" dirty="0">
                <a:solidFill>
                  <a:schemeClr val="bg1"/>
                </a:solidFill>
                <a:latin typeface="Calibri" pitchFamily="34" charset="0"/>
              </a:rPr>
              <a:t>2t </a:t>
            </a:r>
            <a:r>
              <a:rPr lang="pt-BR" sz="1400" b="1" i="1" dirty="0">
                <a:solidFill>
                  <a:schemeClr val="bg1"/>
                </a:solidFill>
                <a:latin typeface="Calibri" pitchFamily="34" charset="0"/>
              </a:rPr>
              <a:t>2017</a:t>
            </a:r>
            <a:endParaRPr lang="es-ES" sz="1400" b="1" i="1" dirty="0">
              <a:solidFill>
                <a:schemeClr val="bg1">
                  <a:lumMod val="95000"/>
                </a:schemeClr>
              </a:solidFill>
              <a:latin typeface="Calibri" pitchFamily="34" charset="0"/>
            </a:endParaRPr>
          </a:p>
        </p:txBody>
      </p:sp>
      <p:graphicFrame>
        <p:nvGraphicFramePr>
          <p:cNvPr id="7" name="6 Tabla"/>
          <p:cNvGraphicFramePr>
            <a:graphicFrameLocks noGrp="1"/>
          </p:cNvGraphicFramePr>
          <p:nvPr/>
        </p:nvGraphicFramePr>
        <p:xfrm>
          <a:off x="2071688" y="1714500"/>
          <a:ext cx="5391453" cy="4668200"/>
        </p:xfrm>
        <a:graphic>
          <a:graphicData uri="http://schemas.openxmlformats.org/drawingml/2006/table">
            <a:tbl>
              <a:tblPr/>
              <a:tblGrid>
                <a:gridCol w="777631"/>
                <a:gridCol w="477291"/>
                <a:gridCol w="556841"/>
                <a:gridCol w="556841"/>
                <a:gridCol w="556841"/>
                <a:gridCol w="556841"/>
                <a:gridCol w="636389"/>
                <a:gridCol w="636389"/>
                <a:gridCol w="636389"/>
              </a:tblGrid>
              <a:tr h="235181">
                <a:tc>
                  <a:txBody>
                    <a:bodyPr/>
                    <a:lstStyle/>
                    <a:p>
                      <a:pPr algn="ctr" rtl="0" fontAlgn="ctr"/>
                      <a:r>
                        <a:rPr lang="es-ES" sz="1100" b="1" i="0" u="none" strike="noStrike" dirty="0">
                          <a:solidFill>
                            <a:srgbClr val="FFFFFF"/>
                          </a:solidFill>
                          <a:latin typeface="Calibri"/>
                        </a:rPr>
                        <a:t>Días</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CC0066"/>
                      </a:solidFill>
                      <a:prstDash val="solid"/>
                      <a:round/>
                      <a:headEnd type="none" w="med" len="med"/>
                      <a:tailEnd type="none" w="med" len="med"/>
                    </a:lnT>
                    <a:lnB>
                      <a:noFill/>
                    </a:lnB>
                    <a:solidFill>
                      <a:srgbClr val="CC0066"/>
                    </a:solidFill>
                  </a:tcPr>
                </a:tc>
                <a:tc gridSpan="2">
                  <a:txBody>
                    <a:bodyPr/>
                    <a:lstStyle/>
                    <a:p>
                      <a:pPr algn="ctr" rtl="0" fontAlgn="ctr"/>
                      <a:r>
                        <a:rPr lang="es-ES" sz="1100" b="1" i="0" u="none" strike="noStrike" dirty="0">
                          <a:solidFill>
                            <a:srgbClr val="FFFFFF"/>
                          </a:solidFill>
                          <a:latin typeface="Calibri"/>
                        </a:rPr>
                        <a:t>2014</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0066"/>
                    </a:solidFill>
                  </a:tcPr>
                </a:tc>
                <a:tc hMerge="1">
                  <a:txBody>
                    <a:bodyPr/>
                    <a:lstStyle/>
                    <a:p>
                      <a:endParaRPr lang="es-ES"/>
                    </a:p>
                  </a:txBody>
                  <a:tcPr/>
                </a:tc>
                <a:tc gridSpan="2">
                  <a:txBody>
                    <a:bodyPr/>
                    <a:lstStyle/>
                    <a:p>
                      <a:pPr algn="ctr" rtl="0" fontAlgn="ctr"/>
                      <a:r>
                        <a:rPr lang="es-MX" sz="1100" b="1" i="0" u="none" strike="noStrike" dirty="0" smtClean="0">
                          <a:solidFill>
                            <a:srgbClr val="FFFFFF"/>
                          </a:solidFill>
                          <a:latin typeface="Calibri"/>
                        </a:rPr>
                        <a:t>2015</a:t>
                      </a:r>
                      <a:endParaRPr lang="es-ES" sz="1100" b="1" i="0" u="none" strike="noStrike" dirty="0">
                        <a:solidFill>
                          <a:srgbClr val="FFFFFF"/>
                        </a:solidFill>
                        <a:latin typeface="Calibri"/>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0066"/>
                    </a:solidFill>
                  </a:tcPr>
                </a:tc>
                <a:tc hMerge="1">
                  <a:txBody>
                    <a:bodyPr/>
                    <a:lstStyle/>
                    <a:p>
                      <a:pPr algn="ctr" rtl="0" fontAlgn="ctr"/>
                      <a:endParaRPr lang="es-ES" sz="1100" b="1" i="0" u="none" strike="noStrike" dirty="0">
                        <a:solidFill>
                          <a:srgbClr val="FFFFFF"/>
                        </a:solidFill>
                        <a:latin typeface="Calibri"/>
                      </a:endParaRPr>
                    </a:p>
                  </a:txBody>
                  <a:tcPr marL="0" marR="0" marT="0" marB="0" anchor="ctr"/>
                </a:tc>
                <a:tc gridSpan="2">
                  <a:txBody>
                    <a:bodyPr/>
                    <a:lstStyle/>
                    <a:p>
                      <a:pPr algn="ctr" rtl="0" fontAlgn="ctr"/>
                      <a:r>
                        <a:rPr lang="es-MX" sz="1100" b="1" i="0" u="none" strike="noStrike" dirty="0" smtClean="0">
                          <a:solidFill>
                            <a:srgbClr val="FFFFFF"/>
                          </a:solidFill>
                          <a:latin typeface="Calibri"/>
                        </a:rPr>
                        <a:t>2016</a:t>
                      </a:r>
                      <a:endParaRPr lang="es-ES" sz="1100" b="1" i="0" u="none" strike="noStrike" dirty="0">
                        <a:solidFill>
                          <a:srgbClr val="FFFFFF"/>
                        </a:solidFill>
                        <a:latin typeface="Calibri"/>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0066"/>
                    </a:solidFill>
                  </a:tcPr>
                </a:tc>
                <a:tc hMerge="1">
                  <a:txBody>
                    <a:bodyPr/>
                    <a:lstStyle/>
                    <a:p>
                      <a:pPr algn="ctr" rtl="0" fontAlgn="ctr"/>
                      <a:endParaRPr lang="es-ES" sz="1100" b="1" i="0" u="none" strike="noStrike" dirty="0">
                        <a:solidFill>
                          <a:srgbClr val="FFFFFF"/>
                        </a:solidFill>
                        <a:latin typeface="Calibri"/>
                      </a:endParaRPr>
                    </a:p>
                  </a:txBody>
                  <a:tcPr marL="0" marR="0" marT="0" marB="0" anchor="ctr"/>
                </a:tc>
                <a:tc gridSpan="2">
                  <a:txBody>
                    <a:bodyPr/>
                    <a:lstStyle/>
                    <a:p>
                      <a:pPr algn="ctr" rtl="0" fontAlgn="ctr"/>
                      <a:r>
                        <a:rPr lang="es-MX" sz="1100" b="1" i="0" u="none" strike="noStrike" dirty="0" smtClean="0">
                          <a:solidFill>
                            <a:srgbClr val="FFFFFF"/>
                          </a:solidFill>
                          <a:latin typeface="Calibri"/>
                        </a:rPr>
                        <a:t>2t 2017</a:t>
                      </a:r>
                      <a:endParaRPr lang="es-ES" sz="1100" b="1" i="0" u="none" strike="noStrike" dirty="0">
                        <a:solidFill>
                          <a:srgbClr val="FFFFFF"/>
                        </a:solidFill>
                        <a:latin typeface="Calibri"/>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0066"/>
                    </a:solidFill>
                  </a:tcPr>
                </a:tc>
                <a:tc hMerge="1">
                  <a:txBody>
                    <a:bodyPr/>
                    <a:lstStyle/>
                    <a:p>
                      <a:pPr algn="ctr" rtl="0" fontAlgn="ctr"/>
                      <a:endParaRPr lang="es-ES" sz="1100" b="1" i="0" u="none" strike="noStrike" dirty="0">
                        <a:solidFill>
                          <a:srgbClr val="FFFFFF"/>
                        </a:solidFill>
                        <a:latin typeface="Calibri"/>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0066"/>
                    </a:solidFill>
                  </a:tcPr>
                </a:tc>
              </a:tr>
              <a:tr h="235181">
                <a:tc>
                  <a:txBody>
                    <a:bodyPr/>
                    <a:lstStyle/>
                    <a:p>
                      <a:pPr algn="ctr" rtl="0" fontAlgn="ctr"/>
                      <a:r>
                        <a:rPr lang="es-ES" sz="1100" b="1" i="0" u="none" strike="noStrike" dirty="0">
                          <a:solidFill>
                            <a:srgbClr val="FFFFFF"/>
                          </a:solidFill>
                          <a:latin typeface="Calibri"/>
                        </a:rPr>
                        <a:t>hábiles</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CC0066"/>
                      </a:solidFill>
                      <a:prstDash val="solid"/>
                      <a:round/>
                      <a:headEnd type="none" w="med" len="med"/>
                      <a:tailEnd type="none" w="med" len="med"/>
                    </a:lnB>
                    <a:solidFill>
                      <a:srgbClr val="CC0066"/>
                    </a:solidFill>
                  </a:tcPr>
                </a:tc>
                <a:tc>
                  <a:txBody>
                    <a:bodyPr/>
                    <a:lstStyle/>
                    <a:p>
                      <a:pPr algn="ctr" rtl="0" fontAlgn="ctr"/>
                      <a:r>
                        <a:rPr lang="es-ES" sz="1100" b="1" i="0" u="none" strike="noStrike" dirty="0">
                          <a:solidFill>
                            <a:srgbClr val="FFFFFF"/>
                          </a:solidFill>
                          <a:latin typeface="Calibri"/>
                        </a:rPr>
                        <a:t>ARCO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c>
                  <a:txBody>
                    <a:bodyPr/>
                    <a:lstStyle/>
                    <a:p>
                      <a:pPr algn="ctr" rtl="0" fontAlgn="ctr"/>
                      <a:r>
                        <a:rPr lang="es-ES" sz="1100" b="1" i="0" u="none" strike="noStrike" dirty="0">
                          <a:solidFill>
                            <a:srgbClr val="FFFFFF"/>
                          </a:solidFill>
                          <a:latin typeface="Calibri"/>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c>
                  <a:txBody>
                    <a:bodyPr/>
                    <a:lstStyle/>
                    <a:p>
                      <a:pPr algn="ctr" rtl="0" fontAlgn="ctr"/>
                      <a:r>
                        <a:rPr lang="es-MX" sz="1100" b="1" i="0" u="none" strike="noStrike" dirty="0" smtClean="0">
                          <a:solidFill>
                            <a:srgbClr val="FFFFFF"/>
                          </a:solidFill>
                          <a:latin typeface="Calibri"/>
                        </a:rPr>
                        <a:t>ARCO</a:t>
                      </a:r>
                      <a:endParaRPr lang="es-ES" sz="1100" b="1" i="0" u="none" strike="noStrike" dirty="0">
                        <a:solidFill>
                          <a:srgbClr val="FFFFFF"/>
                        </a:solidFill>
                        <a:latin typeface="Calibri"/>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c>
                  <a:txBody>
                    <a:bodyPr/>
                    <a:lstStyle/>
                    <a:p>
                      <a:pPr algn="ctr" rtl="0" fontAlgn="ctr"/>
                      <a:r>
                        <a:rPr lang="es-MX"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c>
                  <a:txBody>
                    <a:bodyPr/>
                    <a:lstStyle/>
                    <a:p>
                      <a:pPr algn="ctr" rtl="0" fontAlgn="ctr"/>
                      <a:r>
                        <a:rPr lang="es-MX" sz="1100" b="1" i="0" u="none" strike="noStrike" dirty="0" smtClean="0">
                          <a:solidFill>
                            <a:srgbClr val="FFFFFF"/>
                          </a:solidFill>
                          <a:latin typeface="Calibri"/>
                        </a:rPr>
                        <a:t>ARCO</a:t>
                      </a:r>
                      <a:endParaRPr lang="es-ES" sz="1100" b="1" i="0" u="none" strike="noStrike" dirty="0">
                        <a:solidFill>
                          <a:srgbClr val="FFFFFF"/>
                        </a:solidFill>
                        <a:latin typeface="Calibri"/>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c>
                  <a:txBody>
                    <a:bodyPr/>
                    <a:lstStyle/>
                    <a:p>
                      <a:pPr algn="ctr" rtl="0" fontAlgn="ctr"/>
                      <a:r>
                        <a:rPr lang="es-MX"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C0066"/>
                    </a:solidFill>
                  </a:tcPr>
                </a:tc>
                <a:tc>
                  <a:txBody>
                    <a:bodyPr/>
                    <a:lstStyle/>
                    <a:p>
                      <a:pPr algn="ctr" rtl="0" fontAlgn="ctr"/>
                      <a:r>
                        <a:rPr lang="es-MX" sz="1100" b="1" i="0" u="none" strike="noStrike" dirty="0" smtClean="0">
                          <a:solidFill>
                            <a:srgbClr val="FFFFFF"/>
                          </a:solidFill>
                          <a:latin typeface="Calibri"/>
                        </a:rPr>
                        <a:t>ARCO</a:t>
                      </a:r>
                      <a:endParaRPr lang="es-ES" sz="1100" b="1" i="0" u="none" strike="noStrike" dirty="0">
                        <a:solidFill>
                          <a:srgbClr val="FFFFFF"/>
                        </a:solidFill>
                        <a:latin typeface="Calibri"/>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C0066"/>
                    </a:solidFill>
                  </a:tcPr>
                </a:tc>
                <a:tc>
                  <a:txBody>
                    <a:bodyPr/>
                    <a:lstStyle/>
                    <a:p>
                      <a:pPr algn="ctr" rtl="0" fontAlgn="ctr"/>
                      <a:r>
                        <a:rPr lang="es-MX"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C0066"/>
                    </a:solidFill>
                  </a:tcPr>
                </a:tc>
              </a:tr>
              <a:tr h="235181">
                <a:tc>
                  <a:txBody>
                    <a:bodyPr/>
                    <a:lstStyle/>
                    <a:p>
                      <a:pPr algn="ctr" rtl="0" fontAlgn="b"/>
                      <a:r>
                        <a:rPr lang="es-ES" sz="1100" b="1" i="0" u="none" strike="noStrike" dirty="0">
                          <a:solidFill>
                            <a:srgbClr val="000000"/>
                          </a:solidFill>
                          <a:latin typeface="Calibri"/>
                        </a:rPr>
                        <a:t>0</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t"/>
                      <a:r>
                        <a:rPr lang="es-ES" sz="1050" b="1" i="0" u="none" strike="noStrike" dirty="0">
                          <a:solidFill>
                            <a:srgbClr val="000000"/>
                          </a:solidFill>
                          <a:latin typeface="+mn-lt"/>
                        </a:rPr>
                        <a:t>232</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mn-lt"/>
                        </a:rPr>
                        <a:t>3.41</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050" b="1" i="0" u="none" strike="noStrike" dirty="0">
                          <a:effectLst/>
                          <a:latin typeface="+mn-lt"/>
                        </a:rPr>
                        <a:t>272</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050" b="1" i="0" u="none" strike="noStrike" dirty="0">
                          <a:effectLst/>
                          <a:latin typeface="+mn-lt"/>
                        </a:rPr>
                        <a:t>2.87</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050" b="1" i="0" u="none" strike="noStrike" dirty="0">
                          <a:solidFill>
                            <a:srgbClr val="000000"/>
                          </a:solidFill>
                          <a:latin typeface="Calibri"/>
                        </a:rPr>
                        <a:t>460</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050" b="1" i="0" u="none" strike="noStrike">
                          <a:solidFill>
                            <a:srgbClr val="000000"/>
                          </a:solidFill>
                          <a:latin typeface="Calibri"/>
                        </a:rPr>
                        <a:t>3.89</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a:noFill/>
                    </a:lnT>
                    <a:lnB w="6350" cap="flat" cmpd="sng" algn="ctr">
                      <a:solidFill>
                        <a:srgbClr val="CC0066"/>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369</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a:noFill/>
                    </a:lnT>
                    <a:lnB w="6350" cap="flat" cmpd="sng" algn="ctr">
                      <a:solidFill>
                        <a:srgbClr val="CC0066"/>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9.61</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a:noFill/>
                    </a:lnT>
                    <a:lnB w="6350" cap="flat" cmpd="sng" algn="ctr">
                      <a:solidFill>
                        <a:srgbClr val="CC0066"/>
                      </a:solidFill>
                      <a:prstDash val="solid"/>
                      <a:round/>
                      <a:headEnd type="none" w="med" len="med"/>
                      <a:tailEnd type="none" w="med" len="med"/>
                    </a:lnB>
                  </a:tcPr>
                </a:tc>
              </a:tr>
              <a:tr h="235181">
                <a:tc>
                  <a:txBody>
                    <a:bodyPr/>
                    <a:lstStyle/>
                    <a:p>
                      <a:pPr algn="ctr" rtl="0" fontAlgn="b"/>
                      <a:r>
                        <a:rPr lang="es-ES" sz="1100" b="1" i="0" u="none" strike="noStrike" dirty="0">
                          <a:solidFill>
                            <a:srgbClr val="000000"/>
                          </a:solidFill>
                          <a:latin typeface="Calibri"/>
                        </a:rPr>
                        <a:t>1</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t"/>
                      <a:r>
                        <a:rPr lang="es-ES" sz="1050" b="1" i="0" u="none" strike="noStrike" dirty="0">
                          <a:solidFill>
                            <a:srgbClr val="000000"/>
                          </a:solidFill>
                          <a:latin typeface="+mn-lt"/>
                        </a:rPr>
                        <a:t>292</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mn-lt"/>
                        </a:rPr>
                        <a:t>4.29</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050" b="1" i="0" u="none" strike="noStrike" dirty="0">
                          <a:effectLst/>
                          <a:latin typeface="+mn-lt"/>
                        </a:rPr>
                        <a:t>336</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050" b="1" i="0" u="none" strike="noStrike" dirty="0">
                          <a:effectLst/>
                          <a:latin typeface="+mn-lt"/>
                        </a:rPr>
                        <a:t>3.55</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050" b="1" i="0" u="none" strike="noStrike">
                          <a:solidFill>
                            <a:srgbClr val="000000"/>
                          </a:solidFill>
                          <a:latin typeface="Calibri"/>
                        </a:rPr>
                        <a:t>317</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050" b="1" i="0" u="none" strike="noStrike" dirty="0">
                          <a:solidFill>
                            <a:srgbClr val="000000"/>
                          </a:solidFill>
                          <a:latin typeface="Calibri"/>
                        </a:rPr>
                        <a:t>2.68</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137</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3.57</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235181">
                <a:tc>
                  <a:txBody>
                    <a:bodyPr/>
                    <a:lstStyle/>
                    <a:p>
                      <a:pPr algn="ctr" rtl="0" fontAlgn="b"/>
                      <a:r>
                        <a:rPr lang="es-ES" sz="1100" b="1" i="0" u="none" strike="noStrike" dirty="0">
                          <a:solidFill>
                            <a:srgbClr val="000000"/>
                          </a:solidFill>
                          <a:latin typeface="Calibri"/>
                        </a:rPr>
                        <a:t>2</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t"/>
                      <a:r>
                        <a:rPr lang="es-ES" sz="1050" b="1" i="0" u="none" strike="noStrike" dirty="0">
                          <a:solidFill>
                            <a:srgbClr val="000000"/>
                          </a:solidFill>
                          <a:latin typeface="+mn-lt"/>
                        </a:rPr>
                        <a:t>180</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mn-lt"/>
                        </a:rPr>
                        <a:t>2.6</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050" b="1" i="0" u="none" strike="noStrike" dirty="0">
                          <a:effectLst/>
                          <a:latin typeface="+mn-lt"/>
                        </a:rPr>
                        <a:t>207</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050" b="1" i="0" u="none" strike="noStrike">
                          <a:effectLst/>
                          <a:latin typeface="+mn-lt"/>
                        </a:rPr>
                        <a:t>2.19</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050" b="1" i="0" u="none" strike="noStrike" dirty="0">
                          <a:solidFill>
                            <a:srgbClr val="000000"/>
                          </a:solidFill>
                          <a:latin typeface="Calibri"/>
                        </a:rPr>
                        <a:t>248</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050" b="1" i="0" u="none" strike="noStrike">
                          <a:solidFill>
                            <a:srgbClr val="000000"/>
                          </a:solidFill>
                          <a:latin typeface="Calibri"/>
                        </a:rPr>
                        <a:t>2.10</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142</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3.70</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235181">
                <a:tc>
                  <a:txBody>
                    <a:bodyPr/>
                    <a:lstStyle/>
                    <a:p>
                      <a:pPr algn="ctr" rtl="0" fontAlgn="b"/>
                      <a:r>
                        <a:rPr lang="es-ES" sz="1100" b="1" i="0" u="none" strike="noStrike" dirty="0">
                          <a:solidFill>
                            <a:srgbClr val="000000"/>
                          </a:solidFill>
                          <a:latin typeface="Calibri"/>
                        </a:rPr>
                        <a:t>3</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t"/>
                      <a:r>
                        <a:rPr lang="es-ES" sz="1050" b="1" i="0" u="none" strike="noStrike" dirty="0">
                          <a:solidFill>
                            <a:srgbClr val="000000"/>
                          </a:solidFill>
                          <a:latin typeface="+mn-lt"/>
                        </a:rPr>
                        <a:t>213</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mn-lt"/>
                        </a:rPr>
                        <a:t>3.13</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050" b="1" i="0" u="none" strike="noStrike" dirty="0">
                          <a:effectLst/>
                          <a:latin typeface="+mn-lt"/>
                        </a:rPr>
                        <a:t>254</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050" b="1" i="0" u="none" strike="noStrike">
                          <a:effectLst/>
                          <a:latin typeface="+mn-lt"/>
                        </a:rPr>
                        <a:t>2.68</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050" b="1" i="0" u="none" strike="noStrike" dirty="0">
                          <a:solidFill>
                            <a:srgbClr val="000000"/>
                          </a:solidFill>
                          <a:latin typeface="Calibri"/>
                        </a:rPr>
                        <a:t>441</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050" b="1" i="0" u="none" strike="noStrike">
                          <a:solidFill>
                            <a:srgbClr val="000000"/>
                          </a:solidFill>
                          <a:latin typeface="Calibri"/>
                        </a:rPr>
                        <a:t>3.73</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150</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3.91</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235181">
                <a:tc>
                  <a:txBody>
                    <a:bodyPr/>
                    <a:lstStyle/>
                    <a:p>
                      <a:pPr algn="ctr" rtl="0" fontAlgn="b"/>
                      <a:r>
                        <a:rPr lang="es-ES" sz="1100" b="1" i="0" u="none" strike="noStrike" dirty="0">
                          <a:solidFill>
                            <a:srgbClr val="000000"/>
                          </a:solidFill>
                          <a:latin typeface="Calibri"/>
                        </a:rPr>
                        <a:t>4</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t"/>
                      <a:r>
                        <a:rPr lang="es-ES" sz="1050" b="1" i="0" u="none" strike="noStrike" dirty="0">
                          <a:solidFill>
                            <a:srgbClr val="000000"/>
                          </a:solidFill>
                          <a:latin typeface="+mn-lt"/>
                        </a:rPr>
                        <a:t>330</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mn-lt"/>
                        </a:rPr>
                        <a:t>4.85</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050" b="1" i="0" u="none" strike="noStrike" dirty="0">
                          <a:effectLst/>
                          <a:latin typeface="+mn-lt"/>
                        </a:rPr>
                        <a:t>450</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050" b="1" i="0" u="none" strike="noStrike" dirty="0">
                          <a:effectLst/>
                          <a:latin typeface="+mn-lt"/>
                        </a:rPr>
                        <a:t>4.75</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050" b="1" i="0" u="none" strike="noStrike" dirty="0">
                          <a:solidFill>
                            <a:srgbClr val="000000"/>
                          </a:solidFill>
                          <a:latin typeface="Calibri"/>
                        </a:rPr>
                        <a:t>654</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050" b="1" i="0" u="none" strike="noStrike">
                          <a:solidFill>
                            <a:srgbClr val="000000"/>
                          </a:solidFill>
                          <a:latin typeface="Calibri"/>
                        </a:rPr>
                        <a:t>5.53</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190</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4.95</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235181">
                <a:tc>
                  <a:txBody>
                    <a:bodyPr/>
                    <a:lstStyle/>
                    <a:p>
                      <a:pPr algn="ctr" rtl="0" fontAlgn="b"/>
                      <a:r>
                        <a:rPr lang="es-ES" sz="1100" b="1" i="0" u="none" strike="noStrike" dirty="0">
                          <a:solidFill>
                            <a:srgbClr val="000000"/>
                          </a:solidFill>
                          <a:latin typeface="Calibri"/>
                        </a:rPr>
                        <a:t>5</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t"/>
                      <a:r>
                        <a:rPr lang="es-ES" sz="1050" b="1" i="0" u="none" strike="noStrike" dirty="0">
                          <a:solidFill>
                            <a:srgbClr val="000000"/>
                          </a:solidFill>
                          <a:latin typeface="+mn-lt"/>
                        </a:rPr>
                        <a:t>448</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mn-lt"/>
                        </a:rPr>
                        <a:t>6.5</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050" b="1" i="0" u="none" strike="noStrike" dirty="0">
                          <a:effectLst/>
                          <a:latin typeface="+mn-lt"/>
                        </a:rPr>
                        <a:t>681</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050" b="1" i="0" u="none" strike="noStrike" dirty="0">
                          <a:effectLst/>
                          <a:latin typeface="+mn-lt"/>
                        </a:rPr>
                        <a:t>7.19</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050" b="1" i="0" u="none" strike="noStrike" dirty="0">
                          <a:solidFill>
                            <a:srgbClr val="000000"/>
                          </a:solidFill>
                          <a:latin typeface="Calibri"/>
                        </a:rPr>
                        <a:t>810</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050" b="1" i="0" u="none" strike="noStrike">
                          <a:solidFill>
                            <a:srgbClr val="000000"/>
                          </a:solidFill>
                          <a:latin typeface="Calibri"/>
                        </a:rPr>
                        <a:t>6.85</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277</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7.22</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235181">
                <a:tc>
                  <a:txBody>
                    <a:bodyPr/>
                    <a:lstStyle/>
                    <a:p>
                      <a:pPr algn="ctr" rtl="0" fontAlgn="b"/>
                      <a:r>
                        <a:rPr lang="es-ES" sz="1100" b="1" i="0" u="none" strike="noStrike" dirty="0">
                          <a:solidFill>
                            <a:srgbClr val="000000"/>
                          </a:solidFill>
                          <a:latin typeface="Calibri"/>
                        </a:rPr>
                        <a:t>6</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t"/>
                      <a:r>
                        <a:rPr lang="es-ES" sz="1050" b="1" i="0" u="none" strike="noStrike" dirty="0">
                          <a:solidFill>
                            <a:srgbClr val="000000"/>
                          </a:solidFill>
                          <a:latin typeface="+mn-lt"/>
                        </a:rPr>
                        <a:t>356</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mn-lt"/>
                        </a:rPr>
                        <a:t>5.23</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050" b="1" i="0" u="none" strike="noStrike" dirty="0">
                          <a:effectLst/>
                          <a:latin typeface="+mn-lt"/>
                        </a:rPr>
                        <a:t>531</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050" b="1" i="0" u="none" strike="noStrike" dirty="0">
                          <a:effectLst/>
                          <a:latin typeface="+mn-lt"/>
                        </a:rPr>
                        <a:t>5.61</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050" b="1" i="0" u="none" strike="noStrike" dirty="0">
                          <a:solidFill>
                            <a:srgbClr val="000000"/>
                          </a:solidFill>
                          <a:latin typeface="Calibri"/>
                        </a:rPr>
                        <a:t>731</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050" b="1" i="0" u="none" strike="noStrike" dirty="0">
                          <a:solidFill>
                            <a:srgbClr val="000000"/>
                          </a:solidFill>
                          <a:latin typeface="Calibri"/>
                        </a:rPr>
                        <a:t>6.18</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149</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3.88</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215048">
                <a:tc>
                  <a:txBody>
                    <a:bodyPr/>
                    <a:lstStyle/>
                    <a:p>
                      <a:pPr algn="ctr" rtl="0" fontAlgn="b"/>
                      <a:r>
                        <a:rPr lang="es-ES" sz="1100" b="1" i="0" u="none" strike="noStrike" dirty="0">
                          <a:solidFill>
                            <a:srgbClr val="000000"/>
                          </a:solidFill>
                          <a:latin typeface="Calibri"/>
                        </a:rPr>
                        <a:t>7</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t"/>
                      <a:r>
                        <a:rPr lang="es-ES" sz="1050" b="1" i="0" u="none" strike="noStrike" dirty="0">
                          <a:solidFill>
                            <a:srgbClr val="000000"/>
                          </a:solidFill>
                          <a:latin typeface="+mn-lt"/>
                        </a:rPr>
                        <a:t>379</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mn-lt"/>
                        </a:rPr>
                        <a:t>5.57</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050" b="1" i="0" u="none" strike="noStrike" dirty="0">
                          <a:effectLst/>
                          <a:latin typeface="+mn-lt"/>
                        </a:rPr>
                        <a:t>619</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050" b="1" i="0" u="none" strike="noStrike" dirty="0">
                          <a:effectLst/>
                          <a:latin typeface="+mn-lt"/>
                        </a:rPr>
                        <a:t>6.54</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050" b="1" i="0" u="none" strike="noStrike">
                          <a:solidFill>
                            <a:srgbClr val="000000"/>
                          </a:solidFill>
                          <a:latin typeface="Calibri"/>
                        </a:rPr>
                        <a:t>764</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050" b="1" i="0" u="none" strike="noStrike">
                          <a:solidFill>
                            <a:srgbClr val="000000"/>
                          </a:solidFill>
                          <a:latin typeface="Calibri"/>
                        </a:rPr>
                        <a:t>6.46</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160</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4.17</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235181">
                <a:tc>
                  <a:txBody>
                    <a:bodyPr/>
                    <a:lstStyle/>
                    <a:p>
                      <a:pPr algn="ctr" rtl="0" fontAlgn="b"/>
                      <a:r>
                        <a:rPr lang="es-ES" sz="1100" b="1" i="0" u="none" strike="noStrike" dirty="0">
                          <a:solidFill>
                            <a:srgbClr val="000000"/>
                          </a:solidFill>
                          <a:latin typeface="Calibri"/>
                        </a:rPr>
                        <a:t>8</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t"/>
                      <a:r>
                        <a:rPr lang="es-ES" sz="1050" b="1" i="0" u="none" strike="noStrike" dirty="0">
                          <a:solidFill>
                            <a:srgbClr val="000000"/>
                          </a:solidFill>
                          <a:latin typeface="+mn-lt"/>
                        </a:rPr>
                        <a:t>391</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mn-lt"/>
                        </a:rPr>
                        <a:t>5.57</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050" b="1" i="0" u="none" strike="noStrike" dirty="0">
                          <a:effectLst/>
                          <a:latin typeface="+mn-lt"/>
                        </a:rPr>
                        <a:t>751</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050" b="1" i="0" u="none" strike="noStrike" dirty="0">
                          <a:effectLst/>
                          <a:latin typeface="+mn-lt"/>
                        </a:rPr>
                        <a:t>7.93</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050" b="1" i="0" u="none" strike="noStrike">
                          <a:solidFill>
                            <a:srgbClr val="000000"/>
                          </a:solidFill>
                          <a:latin typeface="Calibri"/>
                        </a:rPr>
                        <a:t>698</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050" b="1" i="0" u="none" strike="noStrike" dirty="0">
                          <a:solidFill>
                            <a:srgbClr val="000000"/>
                          </a:solidFill>
                          <a:latin typeface="Calibri"/>
                        </a:rPr>
                        <a:t>5.91</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165</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4.30</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235181">
                <a:tc>
                  <a:txBody>
                    <a:bodyPr/>
                    <a:lstStyle/>
                    <a:p>
                      <a:pPr algn="ctr" rtl="0" fontAlgn="b"/>
                      <a:r>
                        <a:rPr lang="es-ES" sz="1100" b="1" i="0" u="none" strike="noStrike" dirty="0">
                          <a:solidFill>
                            <a:srgbClr val="000000"/>
                          </a:solidFill>
                          <a:latin typeface="Calibri"/>
                        </a:rPr>
                        <a:t>9</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t"/>
                      <a:r>
                        <a:rPr lang="es-ES" sz="1050" b="1" i="0" u="none" strike="noStrike" dirty="0">
                          <a:solidFill>
                            <a:srgbClr val="000000"/>
                          </a:solidFill>
                          <a:latin typeface="+mn-lt"/>
                        </a:rPr>
                        <a:t>342</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mn-lt"/>
                        </a:rPr>
                        <a:t>5.03</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050" b="1" i="0" u="none" strike="noStrike" dirty="0">
                          <a:effectLst/>
                          <a:latin typeface="+mn-lt"/>
                        </a:rPr>
                        <a:t>626</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050" b="1" i="0" u="none" strike="noStrike" dirty="0">
                          <a:effectLst/>
                          <a:latin typeface="+mn-lt"/>
                        </a:rPr>
                        <a:t>6.61</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050" b="1" i="0" u="none" strike="noStrike">
                          <a:solidFill>
                            <a:srgbClr val="000000"/>
                          </a:solidFill>
                          <a:latin typeface="Calibri"/>
                        </a:rPr>
                        <a:t>713</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050" b="1" i="0" u="none" strike="noStrike">
                          <a:solidFill>
                            <a:srgbClr val="000000"/>
                          </a:solidFill>
                          <a:latin typeface="Calibri"/>
                        </a:rPr>
                        <a:t>6.03</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171</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4.46</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219894">
                <a:tc>
                  <a:txBody>
                    <a:bodyPr/>
                    <a:lstStyle/>
                    <a:p>
                      <a:pPr algn="ctr" rtl="0" fontAlgn="b"/>
                      <a:r>
                        <a:rPr lang="es-ES" sz="1100" b="1" i="0" u="none" strike="noStrike" dirty="0">
                          <a:solidFill>
                            <a:srgbClr val="000000"/>
                          </a:solidFill>
                          <a:latin typeface="Calibri"/>
                        </a:rPr>
                        <a:t>10</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t"/>
                      <a:r>
                        <a:rPr lang="es-ES" sz="1050" b="1" i="0" u="none" strike="noStrike" dirty="0">
                          <a:solidFill>
                            <a:srgbClr val="000000"/>
                          </a:solidFill>
                          <a:latin typeface="+mn-lt"/>
                        </a:rPr>
                        <a:t>301</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mn-lt"/>
                        </a:rPr>
                        <a:t>4.42</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050" b="1" i="0" u="none" strike="noStrike" dirty="0">
                          <a:effectLst/>
                          <a:latin typeface="+mn-lt"/>
                        </a:rPr>
                        <a:t>597</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050" b="1" i="0" u="none" strike="noStrike" dirty="0">
                          <a:effectLst/>
                          <a:latin typeface="+mn-lt"/>
                        </a:rPr>
                        <a:t>6.31</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050" b="1" i="0" u="none" strike="noStrike">
                          <a:solidFill>
                            <a:srgbClr val="000000"/>
                          </a:solidFill>
                          <a:latin typeface="Calibri"/>
                        </a:rPr>
                        <a:t>643</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050" b="1" i="0" u="none" strike="noStrike" dirty="0">
                          <a:solidFill>
                            <a:srgbClr val="000000"/>
                          </a:solidFill>
                          <a:latin typeface="Calibri"/>
                        </a:rPr>
                        <a:t>5.44</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142</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3.70</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235181">
                <a:tc>
                  <a:txBody>
                    <a:bodyPr/>
                    <a:lstStyle/>
                    <a:p>
                      <a:pPr algn="ctr" rtl="0" fontAlgn="b"/>
                      <a:r>
                        <a:rPr lang="es-ES" sz="1100" b="1" i="0" u="none" strike="noStrike" dirty="0">
                          <a:solidFill>
                            <a:srgbClr val="000000"/>
                          </a:solidFill>
                          <a:latin typeface="Calibri"/>
                        </a:rPr>
                        <a:t>11</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t"/>
                      <a:r>
                        <a:rPr lang="es-ES" sz="1050" b="1" i="0" u="none" strike="noStrike" dirty="0">
                          <a:solidFill>
                            <a:srgbClr val="000000"/>
                          </a:solidFill>
                          <a:latin typeface="+mn-lt"/>
                        </a:rPr>
                        <a:t>329</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mn-lt"/>
                        </a:rPr>
                        <a:t>4.83</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050" b="1" i="0" u="none" strike="noStrike" dirty="0">
                          <a:effectLst/>
                          <a:latin typeface="+mn-lt"/>
                        </a:rPr>
                        <a:t>472</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050" b="1" i="0" u="none" strike="noStrike" dirty="0">
                          <a:effectLst/>
                          <a:latin typeface="+mn-lt"/>
                        </a:rPr>
                        <a:t>4.99</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050" b="1" i="0" u="none" strike="noStrike">
                          <a:solidFill>
                            <a:srgbClr val="000000"/>
                          </a:solidFill>
                          <a:latin typeface="Calibri"/>
                        </a:rPr>
                        <a:t>567</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050" b="1" i="0" u="none" strike="noStrike">
                          <a:solidFill>
                            <a:srgbClr val="000000"/>
                          </a:solidFill>
                          <a:latin typeface="Calibri"/>
                        </a:rPr>
                        <a:t>4.80</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153</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3.99</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235181">
                <a:tc>
                  <a:txBody>
                    <a:bodyPr/>
                    <a:lstStyle/>
                    <a:p>
                      <a:pPr algn="ctr" rtl="0" fontAlgn="b"/>
                      <a:r>
                        <a:rPr lang="es-ES" sz="1100" b="1" i="0" u="none" strike="noStrike" dirty="0">
                          <a:solidFill>
                            <a:srgbClr val="000000"/>
                          </a:solidFill>
                          <a:latin typeface="Calibri"/>
                        </a:rPr>
                        <a:t>12</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t"/>
                      <a:r>
                        <a:rPr lang="es-ES" sz="1050" b="1" i="0" u="none" strike="noStrike" dirty="0">
                          <a:solidFill>
                            <a:srgbClr val="000000"/>
                          </a:solidFill>
                          <a:latin typeface="+mn-lt"/>
                        </a:rPr>
                        <a:t>251</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mn-lt"/>
                        </a:rPr>
                        <a:t>3.69</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050" b="1" i="0" u="none" strike="noStrike" dirty="0">
                          <a:effectLst/>
                          <a:latin typeface="+mn-lt"/>
                        </a:rPr>
                        <a:t>503</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050" b="1" i="0" u="none" strike="noStrike" dirty="0">
                          <a:effectLst/>
                          <a:latin typeface="+mn-lt"/>
                        </a:rPr>
                        <a:t>5.31</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050" b="1" i="0" u="none" strike="noStrike">
                          <a:solidFill>
                            <a:srgbClr val="000000"/>
                          </a:solidFill>
                          <a:latin typeface="Calibri"/>
                        </a:rPr>
                        <a:t>531</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050" b="1" i="0" u="none" strike="noStrike" dirty="0">
                          <a:solidFill>
                            <a:srgbClr val="000000"/>
                          </a:solidFill>
                          <a:latin typeface="Calibri"/>
                        </a:rPr>
                        <a:t>4.49</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148</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3.86</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235181">
                <a:tc>
                  <a:txBody>
                    <a:bodyPr/>
                    <a:lstStyle/>
                    <a:p>
                      <a:pPr algn="ctr" rtl="0" fontAlgn="b"/>
                      <a:r>
                        <a:rPr lang="es-ES" sz="1100" b="1" i="0" u="none" strike="noStrike" dirty="0">
                          <a:solidFill>
                            <a:srgbClr val="000000"/>
                          </a:solidFill>
                          <a:latin typeface="Calibri"/>
                        </a:rPr>
                        <a:t>13</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t"/>
                      <a:r>
                        <a:rPr lang="es-ES" sz="1050" b="1" i="0" u="none" strike="noStrike" dirty="0">
                          <a:solidFill>
                            <a:srgbClr val="000000"/>
                          </a:solidFill>
                          <a:latin typeface="+mn-lt"/>
                        </a:rPr>
                        <a:t>311</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mn-lt"/>
                        </a:rPr>
                        <a:t>4.57</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050" b="1" i="0" u="none" strike="noStrike" dirty="0">
                          <a:effectLst/>
                          <a:latin typeface="+mn-lt"/>
                        </a:rPr>
                        <a:t>473</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050" b="1" i="0" u="none" strike="noStrike" dirty="0">
                          <a:effectLst/>
                          <a:latin typeface="+mn-lt"/>
                        </a:rPr>
                        <a:t>5.00</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050" b="1" i="0" u="none" strike="noStrike">
                          <a:solidFill>
                            <a:srgbClr val="000000"/>
                          </a:solidFill>
                          <a:latin typeface="Calibri"/>
                        </a:rPr>
                        <a:t>598</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050" b="1" i="0" u="none" strike="noStrike">
                          <a:solidFill>
                            <a:srgbClr val="000000"/>
                          </a:solidFill>
                          <a:latin typeface="Calibri"/>
                        </a:rPr>
                        <a:t>5.06</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168</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4.38</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235181">
                <a:tc>
                  <a:txBody>
                    <a:bodyPr/>
                    <a:lstStyle/>
                    <a:p>
                      <a:pPr algn="ctr" rtl="0" fontAlgn="b"/>
                      <a:r>
                        <a:rPr lang="es-ES" sz="1100" b="1" i="0" u="none" strike="noStrike" dirty="0">
                          <a:solidFill>
                            <a:srgbClr val="000000"/>
                          </a:solidFill>
                          <a:latin typeface="Calibri"/>
                        </a:rPr>
                        <a:t>14</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t"/>
                      <a:r>
                        <a:rPr lang="es-ES" sz="1050" b="1" i="0" u="none" strike="noStrike" dirty="0">
                          <a:solidFill>
                            <a:srgbClr val="000000"/>
                          </a:solidFill>
                          <a:latin typeface="+mn-lt"/>
                        </a:rPr>
                        <a:t>408</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mn-lt"/>
                        </a:rPr>
                        <a:t>6</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050" b="1" i="0" u="none" strike="noStrike" dirty="0">
                          <a:effectLst/>
                          <a:latin typeface="+mn-lt"/>
                        </a:rPr>
                        <a:t>624</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050" b="1" i="0" u="none" strike="noStrike" dirty="0">
                          <a:effectLst/>
                          <a:latin typeface="+mn-lt"/>
                        </a:rPr>
                        <a:t>6.59</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050" b="1" i="0" u="none" strike="noStrike">
                          <a:solidFill>
                            <a:srgbClr val="000000"/>
                          </a:solidFill>
                          <a:latin typeface="Calibri"/>
                        </a:rPr>
                        <a:t>966</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050" b="1" i="0" u="none" strike="noStrike" dirty="0">
                          <a:solidFill>
                            <a:srgbClr val="000000"/>
                          </a:solidFill>
                          <a:latin typeface="Calibri"/>
                        </a:rPr>
                        <a:t>8.17</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287</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7.48</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235181">
                <a:tc>
                  <a:txBody>
                    <a:bodyPr/>
                    <a:lstStyle/>
                    <a:p>
                      <a:pPr algn="ctr" rtl="0" fontAlgn="b"/>
                      <a:r>
                        <a:rPr lang="es-ES" sz="1100" b="1" i="0" u="none" strike="noStrike" dirty="0">
                          <a:solidFill>
                            <a:srgbClr val="000000"/>
                          </a:solidFill>
                          <a:latin typeface="Calibri"/>
                        </a:rPr>
                        <a:t>15</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t"/>
                      <a:r>
                        <a:rPr lang="es-ES" sz="1050" b="1" i="0" u="none" strike="noStrike" dirty="0">
                          <a:solidFill>
                            <a:srgbClr val="000000"/>
                          </a:solidFill>
                          <a:latin typeface="+mn-lt"/>
                        </a:rPr>
                        <a:t>1501</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mn-lt"/>
                        </a:rPr>
                        <a:t>22.08</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050" b="1" i="0" u="none" strike="noStrike">
                          <a:effectLst/>
                          <a:latin typeface="+mn-lt"/>
                        </a:rPr>
                        <a:t>1711</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050" b="1" i="0" u="none" strike="noStrike" dirty="0">
                          <a:effectLst/>
                          <a:latin typeface="+mn-lt"/>
                        </a:rPr>
                        <a:t>18.07</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050" b="1" i="0" u="none" strike="noStrike">
                          <a:solidFill>
                            <a:srgbClr val="000000"/>
                          </a:solidFill>
                          <a:latin typeface="Calibri"/>
                        </a:rPr>
                        <a:t>2369</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050" b="1" i="0" u="none" strike="noStrike">
                          <a:solidFill>
                            <a:srgbClr val="000000"/>
                          </a:solidFill>
                          <a:latin typeface="Calibri"/>
                        </a:rPr>
                        <a:t>20.04</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920</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23.97</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235181">
                <a:tc>
                  <a:txBody>
                    <a:bodyPr/>
                    <a:lstStyle/>
                    <a:p>
                      <a:pPr algn="ctr" rtl="0" fontAlgn="b"/>
                      <a:r>
                        <a:rPr lang="es-ES" sz="1100" b="1" i="0" u="none" strike="noStrike" dirty="0">
                          <a:solidFill>
                            <a:srgbClr val="000000"/>
                          </a:solidFill>
                          <a:latin typeface="Calibri"/>
                        </a:rPr>
                        <a:t>16 o más</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t"/>
                      <a:r>
                        <a:rPr lang="es-ES" sz="1050" b="1" i="0" u="none" strike="noStrike" dirty="0">
                          <a:solidFill>
                            <a:srgbClr val="000000"/>
                          </a:solidFill>
                          <a:latin typeface="+mn-lt"/>
                        </a:rPr>
                        <a:t>534</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mn-lt"/>
                        </a:rPr>
                        <a:t>7</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050" b="1" i="0" u="none" strike="noStrike">
                          <a:effectLst/>
                          <a:latin typeface="+mn-lt"/>
                        </a:rPr>
                        <a:t>361</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050" b="1" i="0" u="none" strike="noStrike" dirty="0">
                          <a:effectLst/>
                          <a:latin typeface="+mn-lt"/>
                        </a:rPr>
                        <a:t>3.81</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050" b="1" i="0" u="none" strike="noStrike">
                          <a:solidFill>
                            <a:srgbClr val="000000"/>
                          </a:solidFill>
                          <a:latin typeface="Calibri"/>
                        </a:rPr>
                        <a:t>310</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050" b="1" i="0" u="none" strike="noStrike" dirty="0">
                          <a:solidFill>
                            <a:srgbClr val="000000"/>
                          </a:solidFill>
                          <a:latin typeface="Calibri"/>
                        </a:rPr>
                        <a:t>2.62</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110</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2.87</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235181">
                <a:tc>
                  <a:txBody>
                    <a:bodyPr/>
                    <a:lstStyle/>
                    <a:p>
                      <a:pPr algn="ctr" rtl="0" fontAlgn="b"/>
                      <a:r>
                        <a:rPr lang="es-ES" sz="1100" b="1" i="0" u="none" strike="noStrike" dirty="0">
                          <a:solidFill>
                            <a:srgbClr val="FFFFFF"/>
                          </a:solidFill>
                          <a:latin typeface="Calibri"/>
                        </a:rPr>
                        <a:t>Total</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c>
                  <a:txBody>
                    <a:bodyPr/>
                    <a:lstStyle/>
                    <a:p>
                      <a:pPr algn="ctr" fontAlgn="t"/>
                      <a:r>
                        <a:rPr lang="es-ES" sz="1050" b="1" i="0" u="none" strike="noStrike" dirty="0">
                          <a:solidFill>
                            <a:srgbClr val="FFFFFF"/>
                          </a:solidFill>
                          <a:latin typeface="+mn-lt"/>
                        </a:rPr>
                        <a:t>6798</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c>
                  <a:txBody>
                    <a:bodyPr/>
                    <a:lstStyle/>
                    <a:p>
                      <a:pPr algn="ctr" fontAlgn="t"/>
                      <a:r>
                        <a:rPr lang="es-ES" sz="1050" b="1" i="0" u="none" strike="noStrike" dirty="0">
                          <a:solidFill>
                            <a:srgbClr val="FFFFFF"/>
                          </a:solidFill>
                          <a:latin typeface="+mn-lt"/>
                        </a:rPr>
                        <a:t>100%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c>
                  <a:txBody>
                    <a:bodyPr/>
                    <a:lstStyle/>
                    <a:p>
                      <a:pPr algn="ctr" fontAlgn="b"/>
                      <a:r>
                        <a:rPr lang="es-MX" sz="1050" b="1" i="0" u="none" strike="noStrike" dirty="0" smtClean="0">
                          <a:solidFill>
                            <a:schemeClr val="bg1"/>
                          </a:solidFill>
                          <a:effectLst/>
                          <a:latin typeface="+mn-lt"/>
                        </a:rPr>
                        <a:t>9,468</a:t>
                      </a:r>
                      <a:endParaRPr lang="es-MX" sz="1050" b="1" i="0" u="none" strike="noStrike" dirty="0">
                        <a:solidFill>
                          <a:schemeClr val="bg1"/>
                        </a:solidFill>
                        <a:effectLst/>
                        <a:latin typeface="+mn-lt"/>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c>
                  <a:txBody>
                    <a:bodyPr/>
                    <a:lstStyle/>
                    <a:p>
                      <a:pPr algn="ctr" fontAlgn="b"/>
                      <a:r>
                        <a:rPr lang="es-MX" sz="1050" b="1" i="0" u="none" strike="noStrike" dirty="0" smtClean="0">
                          <a:solidFill>
                            <a:schemeClr val="bg1"/>
                          </a:solidFill>
                          <a:effectLst/>
                          <a:latin typeface="+mn-lt"/>
                        </a:rPr>
                        <a:t>100%</a:t>
                      </a:r>
                      <a:endParaRPr lang="es-MX" sz="1050" b="1" i="0" u="none" strike="noStrike" dirty="0">
                        <a:solidFill>
                          <a:schemeClr val="bg1"/>
                        </a:solidFill>
                        <a:effectLst/>
                        <a:latin typeface="+mn-lt"/>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c>
                  <a:txBody>
                    <a:bodyPr/>
                    <a:lstStyle/>
                    <a:p>
                      <a:pPr algn="ctr" fontAlgn="ctr"/>
                      <a:r>
                        <a:rPr lang="es-ES" sz="1050" b="1" i="0" u="none" strike="noStrike">
                          <a:solidFill>
                            <a:srgbClr val="FFFFFF"/>
                          </a:solidFill>
                          <a:latin typeface="Calibri"/>
                        </a:rPr>
                        <a:t>11,820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CC0066"/>
                      </a:solidFill>
                      <a:prstDash val="solid"/>
                      <a:round/>
                      <a:headEnd type="none" w="med" len="med"/>
                      <a:tailEnd type="none" w="med" len="med"/>
                    </a:lnT>
                    <a:lnB>
                      <a:noFill/>
                    </a:lnB>
                    <a:solidFill>
                      <a:srgbClr val="CC0066"/>
                    </a:solidFill>
                  </a:tcPr>
                </a:tc>
                <a:tc>
                  <a:txBody>
                    <a:bodyPr/>
                    <a:lstStyle/>
                    <a:p>
                      <a:pPr algn="ctr" fontAlgn="ctr"/>
                      <a:r>
                        <a:rPr lang="es-ES" sz="1050" b="1" i="0" u="none" strike="noStrike" dirty="0">
                          <a:solidFill>
                            <a:srgbClr val="FFFFFF"/>
                          </a:solidFill>
                          <a:latin typeface="Calibri"/>
                        </a:rPr>
                        <a:t>100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c>
                  <a:txBody>
                    <a:bodyPr/>
                    <a:lstStyle/>
                    <a:p>
                      <a:pPr algn="ctr" fontAlgn="ctr"/>
                      <a:r>
                        <a:rPr lang="es-ES" sz="1100" b="1" i="0" u="none" strike="noStrike">
                          <a:solidFill>
                            <a:srgbClr val="FFFFFF"/>
                          </a:solidFill>
                          <a:latin typeface="Calibri"/>
                        </a:rPr>
                        <a:t>3,838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c>
                  <a:txBody>
                    <a:bodyPr/>
                    <a:lstStyle/>
                    <a:p>
                      <a:pPr algn="ctr" fontAlgn="ctr"/>
                      <a:r>
                        <a:rPr lang="es-ES" sz="1100" b="1" i="0" u="none" strike="noStrike" dirty="0">
                          <a:solidFill>
                            <a:srgbClr val="FFFFFF"/>
                          </a:solidFill>
                          <a:latin typeface="Calibri"/>
                        </a:rPr>
                        <a:t>100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r>
            </a:tbl>
          </a:graphicData>
        </a:graphic>
      </p:graphicFrame>
      <p:sp>
        <p:nvSpPr>
          <p:cNvPr id="41190" name="7 CuadroTexto"/>
          <p:cNvSpPr txBox="1">
            <a:spLocks noChangeArrowheads="1"/>
          </p:cNvSpPr>
          <p:nvPr/>
        </p:nvSpPr>
        <p:spPr bwMode="auto">
          <a:xfrm>
            <a:off x="1357313" y="1071563"/>
            <a:ext cx="6350000" cy="292100"/>
          </a:xfrm>
          <a:prstGeom prst="rect">
            <a:avLst/>
          </a:prstGeom>
          <a:noFill/>
          <a:ln w="9525">
            <a:noFill/>
            <a:miter lim="800000"/>
            <a:headEnd/>
            <a:tailEnd/>
          </a:ln>
        </p:spPr>
        <p:txBody>
          <a:bodyPr>
            <a:spAutoFit/>
          </a:bodyPr>
          <a:lstStyle/>
          <a:p>
            <a:pPr algn="ctr" eaLnBrk="0" hangingPunct="0"/>
            <a:r>
              <a:rPr lang="es-MX" sz="1300" b="1" i="1" u="sng">
                <a:solidFill>
                  <a:srgbClr val="000000"/>
                </a:solidFill>
                <a:latin typeface="Calibri" pitchFamily="34" charset="0"/>
              </a:rPr>
              <a:t>Sólo solicitudes ARCO de datos personales “Procedentes” e “Improcedentes”</a:t>
            </a:r>
            <a:endParaRPr lang="es-ES" sz="1300" b="1" i="1" u="sng">
              <a:solidFill>
                <a:srgbClr val="000000"/>
              </a:solidFill>
              <a:latin typeface="Calibri" pitchFamily="34" charset="0"/>
            </a:endParaRPr>
          </a:p>
        </p:txBody>
      </p:sp>
      <p:sp>
        <p:nvSpPr>
          <p:cNvPr id="41191" name="8 CuadroTexto"/>
          <p:cNvSpPr txBox="1">
            <a:spLocks noChangeArrowheads="1"/>
          </p:cNvSpPr>
          <p:nvPr/>
        </p:nvSpPr>
        <p:spPr bwMode="auto">
          <a:xfrm>
            <a:off x="3071813" y="1428750"/>
            <a:ext cx="3624262" cy="292100"/>
          </a:xfrm>
          <a:prstGeom prst="rect">
            <a:avLst/>
          </a:prstGeom>
          <a:noFill/>
          <a:ln w="9525">
            <a:noFill/>
            <a:miter lim="800000"/>
            <a:headEnd/>
            <a:tailEnd/>
          </a:ln>
        </p:spPr>
        <p:txBody>
          <a:bodyPr>
            <a:spAutoFit/>
          </a:bodyPr>
          <a:lstStyle/>
          <a:p>
            <a:pPr algn="ctr" eaLnBrk="0" hangingPunct="0"/>
            <a:r>
              <a:rPr lang="es-MX" sz="1300" b="1">
                <a:solidFill>
                  <a:srgbClr val="000000"/>
                </a:solidFill>
                <a:latin typeface="Calibri" pitchFamily="34" charset="0"/>
              </a:rPr>
              <a:t>Distribución de días hábiles transcurridos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7 Marcador de número de diapositiva"/>
          <p:cNvSpPr>
            <a:spLocks noGrp="1"/>
          </p:cNvSpPr>
          <p:nvPr>
            <p:ph type="sldNum" sz="quarter" idx="12"/>
          </p:nvPr>
        </p:nvSpPr>
        <p:spPr bwMode="auto">
          <a:xfrm>
            <a:off x="8636000" y="6438900"/>
            <a:ext cx="441325" cy="365125"/>
          </a:xfrm>
          <a:noFill/>
          <a:ln>
            <a:miter lim="800000"/>
            <a:headEnd/>
            <a:tailEnd/>
          </a:ln>
        </p:spPr>
        <p:txBody>
          <a:bodyPr anchor="b"/>
          <a:lstStyle/>
          <a:p>
            <a:fld id="{81057E2A-9910-45FD-9E21-FC9FF46A853E}" type="slidenum">
              <a:rPr lang="es-MX" sz="1000" b="1" smtClean="0"/>
              <a:pPr/>
              <a:t>37</a:t>
            </a:fld>
            <a:endParaRPr lang="es-MX" sz="1000" b="1" smtClean="0"/>
          </a:p>
        </p:txBody>
      </p:sp>
      <p:sp>
        <p:nvSpPr>
          <p:cNvPr id="6" name="1 CuadroTexto"/>
          <p:cNvSpPr txBox="1"/>
          <p:nvPr/>
        </p:nvSpPr>
        <p:spPr>
          <a:xfrm>
            <a:off x="76200" y="63500"/>
            <a:ext cx="8024813" cy="863600"/>
          </a:xfrm>
          <a:prstGeom prst="rect">
            <a:avLst/>
          </a:prstGeom>
          <a:noFill/>
        </p:spPr>
        <p:txBody>
          <a:bodyPr anchor="ctr"/>
          <a:lstStyle/>
          <a:p>
            <a:pPr eaLnBrk="0" hangingPunct="0">
              <a:defRPr/>
            </a:pPr>
            <a:r>
              <a:rPr lang="es-ES" b="1" dirty="0">
                <a:solidFill>
                  <a:schemeClr val="bg1"/>
                </a:solidFill>
                <a:latin typeface="Calibri" pitchFamily="34" charset="0"/>
              </a:rPr>
              <a:t>2.12 Días hábiles transcurridos entre la recepción y la respuesta</a:t>
            </a:r>
          </a:p>
          <a:p>
            <a:pPr eaLnBrk="0" hangingPunct="0">
              <a:defRPr/>
            </a:pPr>
            <a:endParaRPr lang="es-ES" sz="1400" b="1" i="1" dirty="0">
              <a:solidFill>
                <a:schemeClr val="bg1"/>
              </a:solidFill>
              <a:latin typeface="Calibri" pitchFamily="34" charset="0"/>
            </a:endParaRPr>
          </a:p>
          <a:p>
            <a:pPr eaLnBrk="0" hangingPunct="0">
              <a:defRPr/>
            </a:pPr>
            <a:r>
              <a:rPr lang="pt-BR" sz="1400" b="1" i="1" dirty="0">
                <a:solidFill>
                  <a:schemeClr val="bg1"/>
                </a:solidFill>
                <a:latin typeface="Calibri" pitchFamily="34" charset="0"/>
              </a:rPr>
              <a:t>2014 a </a:t>
            </a:r>
            <a:r>
              <a:rPr lang="pt-BR" sz="1400" b="1" i="1" dirty="0">
                <a:solidFill>
                  <a:schemeClr val="bg1"/>
                </a:solidFill>
                <a:latin typeface="Calibri" pitchFamily="34" charset="0"/>
              </a:rPr>
              <a:t>2t </a:t>
            </a:r>
            <a:r>
              <a:rPr lang="pt-BR" sz="1400" b="1" i="1" dirty="0">
                <a:solidFill>
                  <a:schemeClr val="bg1"/>
                </a:solidFill>
                <a:latin typeface="Calibri" pitchFamily="34" charset="0"/>
              </a:rPr>
              <a:t>2017</a:t>
            </a:r>
            <a:endParaRPr lang="es-ES" sz="1400" b="1" i="1" dirty="0">
              <a:solidFill>
                <a:schemeClr val="bg1">
                  <a:lumMod val="95000"/>
                </a:schemeClr>
              </a:solidFill>
              <a:latin typeface="Calibri" pitchFamily="34" charset="0"/>
            </a:endParaRPr>
          </a:p>
        </p:txBody>
      </p:sp>
      <p:graphicFrame>
        <p:nvGraphicFramePr>
          <p:cNvPr id="41988" name="1 Gráfico"/>
          <p:cNvGraphicFramePr>
            <a:graphicFrameLocks/>
          </p:cNvGraphicFramePr>
          <p:nvPr/>
        </p:nvGraphicFramePr>
        <p:xfrm>
          <a:off x="250825" y="2078038"/>
          <a:ext cx="8470900" cy="4230687"/>
        </p:xfrm>
        <a:graphic>
          <a:graphicData uri="http://schemas.openxmlformats.org/presentationml/2006/ole">
            <p:oleObj spid="_x0000_s7170" r:id="rId3" imgW="8474174" imgH="4230991" progId="Excel.Chart.8">
              <p:embed/>
            </p:oleObj>
          </a:graphicData>
        </a:graphic>
      </p:graphicFrame>
      <p:sp>
        <p:nvSpPr>
          <p:cNvPr id="41989" name="4 CuadroTexto"/>
          <p:cNvSpPr txBox="1">
            <a:spLocks noChangeArrowheads="1"/>
          </p:cNvSpPr>
          <p:nvPr/>
        </p:nvSpPr>
        <p:spPr bwMode="auto">
          <a:xfrm>
            <a:off x="1390650" y="1152525"/>
            <a:ext cx="6350000" cy="292100"/>
          </a:xfrm>
          <a:prstGeom prst="rect">
            <a:avLst/>
          </a:prstGeom>
          <a:noFill/>
          <a:ln w="9525">
            <a:noFill/>
            <a:miter lim="800000"/>
            <a:headEnd/>
            <a:tailEnd/>
          </a:ln>
        </p:spPr>
        <p:txBody>
          <a:bodyPr>
            <a:spAutoFit/>
          </a:bodyPr>
          <a:lstStyle/>
          <a:p>
            <a:pPr algn="ctr" eaLnBrk="0" hangingPunct="0"/>
            <a:r>
              <a:rPr lang="es-MX" sz="1300" b="1" i="1" u="sng">
                <a:solidFill>
                  <a:srgbClr val="000000"/>
                </a:solidFill>
                <a:latin typeface="Calibri" pitchFamily="34" charset="0"/>
              </a:rPr>
              <a:t>Sólo solicitudes ARCO de datos personales “Procedentes” e “Improcedentes”</a:t>
            </a:r>
            <a:endParaRPr lang="es-ES" sz="1300" b="1" i="1" u="sng">
              <a:solidFill>
                <a:srgbClr val="000000"/>
              </a:solidFill>
              <a:latin typeface="Calibri" pitchFamily="34" charset="0"/>
            </a:endParaRPr>
          </a:p>
        </p:txBody>
      </p:sp>
      <p:sp>
        <p:nvSpPr>
          <p:cNvPr id="41990" name="6 CuadroTexto"/>
          <p:cNvSpPr txBox="1">
            <a:spLocks noChangeArrowheads="1"/>
          </p:cNvSpPr>
          <p:nvPr/>
        </p:nvSpPr>
        <p:spPr bwMode="auto">
          <a:xfrm>
            <a:off x="3132138" y="1606550"/>
            <a:ext cx="3405187" cy="292100"/>
          </a:xfrm>
          <a:prstGeom prst="rect">
            <a:avLst/>
          </a:prstGeom>
          <a:noFill/>
          <a:ln w="9525">
            <a:noFill/>
            <a:miter lim="800000"/>
            <a:headEnd/>
            <a:tailEnd/>
          </a:ln>
        </p:spPr>
        <p:txBody>
          <a:bodyPr>
            <a:spAutoFit/>
          </a:bodyPr>
          <a:lstStyle/>
          <a:p>
            <a:pPr algn="ctr" eaLnBrk="0" hangingPunct="0"/>
            <a:r>
              <a:rPr lang="es-MX" sz="1300" b="1">
                <a:solidFill>
                  <a:srgbClr val="000000"/>
                </a:solidFill>
                <a:latin typeface="Calibri" pitchFamily="34" charset="0"/>
              </a:rPr>
              <a:t>Promedio de días hábiles transcurridos</a:t>
            </a:r>
            <a:endParaRPr lang="es-ES" sz="1300" b="1">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7 Marcador de número de diapositiva"/>
          <p:cNvSpPr>
            <a:spLocks noGrp="1"/>
          </p:cNvSpPr>
          <p:nvPr>
            <p:ph type="sldNum" sz="quarter" idx="12"/>
          </p:nvPr>
        </p:nvSpPr>
        <p:spPr bwMode="auto">
          <a:xfrm>
            <a:off x="8636000" y="6438900"/>
            <a:ext cx="441325" cy="365125"/>
          </a:xfrm>
          <a:noFill/>
          <a:ln>
            <a:miter lim="800000"/>
            <a:headEnd/>
            <a:tailEnd/>
          </a:ln>
        </p:spPr>
        <p:txBody>
          <a:bodyPr anchor="b"/>
          <a:lstStyle/>
          <a:p>
            <a:fld id="{A9B2C4AB-CDCB-4273-9ADD-15C221E9E4BD}" type="slidenum">
              <a:rPr lang="es-MX" sz="1000" b="1" smtClean="0"/>
              <a:pPr/>
              <a:t>38</a:t>
            </a:fld>
            <a:endParaRPr lang="es-MX" sz="1000" b="1" smtClean="0"/>
          </a:p>
        </p:txBody>
      </p:sp>
      <p:sp>
        <p:nvSpPr>
          <p:cNvPr id="6" name="1 CuadroTexto"/>
          <p:cNvSpPr txBox="1"/>
          <p:nvPr/>
        </p:nvSpPr>
        <p:spPr>
          <a:xfrm>
            <a:off x="76200" y="63500"/>
            <a:ext cx="8024813" cy="863600"/>
          </a:xfrm>
          <a:prstGeom prst="rect">
            <a:avLst/>
          </a:prstGeom>
          <a:noFill/>
        </p:spPr>
        <p:txBody>
          <a:bodyPr anchor="ctr"/>
          <a:lstStyle/>
          <a:p>
            <a:pPr eaLnBrk="0" hangingPunct="0">
              <a:defRPr/>
            </a:pPr>
            <a:r>
              <a:rPr lang="es-ES" b="1" dirty="0">
                <a:solidFill>
                  <a:schemeClr val="bg1"/>
                </a:solidFill>
                <a:latin typeface="Calibri" pitchFamily="34" charset="0"/>
              </a:rPr>
              <a:t>2.13 Número de servidores públicos involucrados en la respuesta</a:t>
            </a:r>
          </a:p>
          <a:p>
            <a:pPr eaLnBrk="0" hangingPunct="0">
              <a:defRPr/>
            </a:pPr>
            <a:endParaRPr lang="es-ES" sz="1400" b="1" i="1" dirty="0">
              <a:solidFill>
                <a:prstClr val="white"/>
              </a:solidFill>
              <a:latin typeface="Calibri" pitchFamily="34" charset="0"/>
            </a:endParaRPr>
          </a:p>
          <a:p>
            <a:pPr eaLnBrk="0" hangingPunct="0">
              <a:defRPr/>
            </a:pPr>
            <a:r>
              <a:rPr lang="pt-BR" sz="1400" b="1" i="1" dirty="0">
                <a:solidFill>
                  <a:schemeClr val="bg1"/>
                </a:solidFill>
                <a:latin typeface="Calibri" pitchFamily="34" charset="0"/>
              </a:rPr>
              <a:t>2014 a 2</a:t>
            </a:r>
            <a:r>
              <a:rPr lang="pt-BR" sz="1400" b="1" i="1" dirty="0">
                <a:solidFill>
                  <a:schemeClr val="bg1"/>
                </a:solidFill>
                <a:latin typeface="Calibri" pitchFamily="34" charset="0"/>
              </a:rPr>
              <a:t>t </a:t>
            </a:r>
            <a:r>
              <a:rPr lang="pt-BR" sz="1400" b="1" i="1" dirty="0">
                <a:solidFill>
                  <a:schemeClr val="bg1"/>
                </a:solidFill>
                <a:latin typeface="Calibri" pitchFamily="34" charset="0"/>
              </a:rPr>
              <a:t>2017</a:t>
            </a:r>
            <a:endParaRPr lang="es-ES" sz="1400" b="1" i="1" dirty="0">
              <a:solidFill>
                <a:schemeClr val="bg1">
                  <a:lumMod val="95000"/>
                </a:schemeClr>
              </a:solidFill>
              <a:latin typeface="Calibri" pitchFamily="34" charset="0"/>
            </a:endParaRPr>
          </a:p>
        </p:txBody>
      </p:sp>
      <p:graphicFrame>
        <p:nvGraphicFramePr>
          <p:cNvPr id="11" name="10 Tabla"/>
          <p:cNvGraphicFramePr>
            <a:graphicFrameLocks noGrp="1"/>
          </p:cNvGraphicFramePr>
          <p:nvPr/>
        </p:nvGraphicFramePr>
        <p:xfrm>
          <a:off x="2143125" y="1785938"/>
          <a:ext cx="5280811" cy="4438042"/>
        </p:xfrm>
        <a:graphic>
          <a:graphicData uri="http://schemas.openxmlformats.org/drawingml/2006/table">
            <a:tbl>
              <a:tblPr/>
              <a:tblGrid>
                <a:gridCol w="986379"/>
                <a:gridCol w="536804"/>
                <a:gridCol w="536804"/>
                <a:gridCol w="536804"/>
                <a:gridCol w="536804"/>
                <a:gridCol w="536804"/>
                <a:gridCol w="536804"/>
                <a:gridCol w="536804"/>
                <a:gridCol w="536804"/>
              </a:tblGrid>
              <a:tr h="317003">
                <a:tc rowSpan="2">
                  <a:txBody>
                    <a:bodyPr/>
                    <a:lstStyle/>
                    <a:p>
                      <a:pPr algn="ctr" rtl="0" fontAlgn="ctr"/>
                      <a:r>
                        <a:rPr lang="es-ES" sz="1100" b="1" i="0" u="none" strike="noStrike" dirty="0">
                          <a:solidFill>
                            <a:srgbClr val="FFFFFF"/>
                          </a:solidFill>
                          <a:latin typeface="Calibri" panose="020F0502020204030204" pitchFamily="34" charset="0"/>
                        </a:rPr>
                        <a:t>Servidores públicos</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c gridSpan="2">
                  <a:txBody>
                    <a:bodyPr/>
                    <a:lstStyle/>
                    <a:p>
                      <a:pPr algn="ctr" rtl="0" fontAlgn="ctr"/>
                      <a:r>
                        <a:rPr lang="es-ES" sz="1100" b="1" i="0" u="none" strike="noStrike" dirty="0">
                          <a:solidFill>
                            <a:srgbClr val="FFFFFF"/>
                          </a:solidFill>
                          <a:latin typeface="Calibri" panose="020F0502020204030204" pitchFamily="34" charset="0"/>
                        </a:rPr>
                        <a:t>2014</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0066"/>
                    </a:solidFill>
                  </a:tcPr>
                </a:tc>
                <a:tc hMerge="1">
                  <a:txBody>
                    <a:bodyPr/>
                    <a:lstStyle/>
                    <a:p>
                      <a:endParaRPr lang="es-ES"/>
                    </a:p>
                  </a:txBody>
                  <a:tcPr/>
                </a:tc>
                <a:tc gridSpan="2">
                  <a:txBody>
                    <a:bodyPr/>
                    <a:lstStyle/>
                    <a:p>
                      <a:pPr algn="ctr" rtl="0" fontAlgn="ctr"/>
                      <a:r>
                        <a:rPr lang="es-MX" sz="1100" b="1" i="0" u="none" strike="noStrike" dirty="0" smtClean="0">
                          <a:solidFill>
                            <a:srgbClr val="FFFFFF"/>
                          </a:solidFill>
                          <a:latin typeface="Calibri" panose="020F0502020204030204" pitchFamily="34" charset="0"/>
                        </a:rPr>
                        <a:t>2015</a:t>
                      </a:r>
                      <a:endParaRPr lang="es-ES" sz="1100" b="1" i="0" u="none" strike="noStrike" dirty="0">
                        <a:solidFill>
                          <a:srgbClr val="FFFFFF"/>
                        </a:solidFill>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0066"/>
                    </a:solidFill>
                  </a:tcPr>
                </a:tc>
                <a:tc hMerge="1">
                  <a:txBody>
                    <a:bodyPr/>
                    <a:lstStyle/>
                    <a:p>
                      <a:pPr algn="ctr" rtl="0" fontAlgn="ctr"/>
                      <a:endParaRPr lang="es-ES" sz="1100" b="1" i="0" u="none" strike="noStrike" dirty="0">
                        <a:solidFill>
                          <a:srgbClr val="FFFFFF"/>
                        </a:solidFill>
                        <a:latin typeface="Calibri"/>
                      </a:endParaRPr>
                    </a:p>
                  </a:txBody>
                  <a:tcPr marL="0" marR="0" marT="0" marB="0" anchor="ctr"/>
                </a:tc>
                <a:tc gridSpan="2">
                  <a:txBody>
                    <a:bodyPr/>
                    <a:lstStyle/>
                    <a:p>
                      <a:pPr algn="ctr" rtl="0" fontAlgn="ctr"/>
                      <a:r>
                        <a:rPr lang="es-MX" sz="1100" b="1" i="0" u="none" strike="noStrike" dirty="0" smtClean="0">
                          <a:solidFill>
                            <a:srgbClr val="FFFFFF"/>
                          </a:solidFill>
                          <a:latin typeface="Calibri" panose="020F0502020204030204" pitchFamily="34" charset="0"/>
                        </a:rPr>
                        <a:t>2016</a:t>
                      </a:r>
                      <a:endParaRPr lang="es-ES" sz="1100" b="1" i="0" u="none" strike="noStrike" dirty="0">
                        <a:solidFill>
                          <a:srgbClr val="FFFFFF"/>
                        </a:solidFill>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0066"/>
                    </a:solidFill>
                  </a:tcPr>
                </a:tc>
                <a:tc hMerge="1">
                  <a:txBody>
                    <a:bodyPr/>
                    <a:lstStyle/>
                    <a:p>
                      <a:pPr algn="ctr" rtl="0" fontAlgn="ctr"/>
                      <a:endParaRPr lang="es-ES" sz="1100" b="1" i="0" u="none" strike="noStrike" dirty="0">
                        <a:solidFill>
                          <a:srgbClr val="FFFFFF"/>
                        </a:solidFill>
                        <a:latin typeface="Calibri"/>
                      </a:endParaRPr>
                    </a:p>
                  </a:txBody>
                  <a:tcPr marL="0" marR="0" marT="0" marB="0" anchor="ctr"/>
                </a:tc>
                <a:tc gridSpan="2">
                  <a:txBody>
                    <a:bodyPr/>
                    <a:lstStyle/>
                    <a:p>
                      <a:pPr algn="ctr" rtl="0" fontAlgn="ctr"/>
                      <a:r>
                        <a:rPr lang="es-MX" sz="1100" b="1" i="0" u="none" strike="noStrike" dirty="0" smtClean="0">
                          <a:solidFill>
                            <a:srgbClr val="FFFFFF"/>
                          </a:solidFill>
                          <a:latin typeface="Calibri" panose="020F0502020204030204" pitchFamily="34" charset="0"/>
                        </a:rPr>
                        <a:t>2t 2017</a:t>
                      </a:r>
                      <a:endParaRPr lang="es-ES" sz="1100" b="1" i="0" u="none" strike="noStrike" dirty="0">
                        <a:solidFill>
                          <a:srgbClr val="FFFFFF"/>
                        </a:solidFill>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0066"/>
                    </a:solidFill>
                  </a:tcPr>
                </a:tc>
                <a:tc hMerge="1">
                  <a:txBody>
                    <a:bodyPr/>
                    <a:lstStyle/>
                    <a:p>
                      <a:pPr algn="ctr" rtl="0" fontAlgn="ctr"/>
                      <a:endParaRPr lang="es-ES" sz="1100" b="1" i="0" u="none" strike="noStrike" dirty="0">
                        <a:solidFill>
                          <a:srgbClr val="FFFFFF"/>
                        </a:solidFill>
                        <a:latin typeface="Calibri"/>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0066"/>
                    </a:solidFill>
                  </a:tcPr>
                </a:tc>
              </a:tr>
              <a:tr h="317003">
                <a:tc vMerge="1">
                  <a:txBody>
                    <a:bodyPr/>
                    <a:lstStyle/>
                    <a:p>
                      <a:endParaRPr lang="es-ES"/>
                    </a:p>
                  </a:txBody>
                  <a:tcPr/>
                </a:tc>
                <a:tc>
                  <a:txBody>
                    <a:bodyPr/>
                    <a:lstStyle/>
                    <a:p>
                      <a:pPr algn="ctr" rtl="0" fontAlgn="ctr"/>
                      <a:r>
                        <a:rPr lang="es-ES" sz="1100" b="1" i="0" u="none" strike="noStrike" dirty="0">
                          <a:solidFill>
                            <a:srgbClr val="FFFFFF"/>
                          </a:solidFill>
                          <a:latin typeface="Calibri" panose="020F0502020204030204" pitchFamily="34" charset="0"/>
                        </a:rPr>
                        <a:t>ARCO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c>
                  <a:txBody>
                    <a:bodyPr/>
                    <a:lstStyle/>
                    <a:p>
                      <a:pPr algn="ctr" rtl="0" fontAlgn="ctr"/>
                      <a:r>
                        <a:rPr lang="es-ES" sz="1100" b="1" i="0" u="none" strike="noStrike" dirty="0">
                          <a:solidFill>
                            <a:srgbClr val="FFFFFF"/>
                          </a:solidFill>
                          <a:latin typeface="Calibri" panose="020F050202020403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c>
                  <a:txBody>
                    <a:bodyPr/>
                    <a:lstStyle/>
                    <a:p>
                      <a:pPr algn="ctr" rtl="0" fontAlgn="ctr"/>
                      <a:r>
                        <a:rPr lang="es-MX" sz="1100" b="1" i="0" u="none" strike="noStrike" dirty="0" smtClean="0">
                          <a:solidFill>
                            <a:srgbClr val="FFFFFF"/>
                          </a:solidFill>
                          <a:latin typeface="Calibri" panose="020F0502020204030204" pitchFamily="34" charset="0"/>
                        </a:rPr>
                        <a:t>ARCO</a:t>
                      </a:r>
                      <a:endParaRPr lang="es-ES" sz="1100" b="1" i="0" u="none" strike="noStrike" dirty="0">
                        <a:solidFill>
                          <a:srgbClr val="FFFFFF"/>
                        </a:solidFill>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c>
                  <a:txBody>
                    <a:bodyPr/>
                    <a:lstStyle/>
                    <a:p>
                      <a:pPr algn="ctr" rtl="0" fontAlgn="ctr"/>
                      <a:r>
                        <a:rPr lang="es-MX" sz="1100" b="1" i="0" u="none" strike="noStrike" dirty="0" smtClean="0">
                          <a:solidFill>
                            <a:srgbClr val="FFFFFF"/>
                          </a:solidFill>
                          <a:latin typeface="Calibri" panose="020F0502020204030204" pitchFamily="34" charset="0"/>
                        </a:rPr>
                        <a:t>%</a:t>
                      </a:r>
                      <a:endParaRPr lang="es-ES" sz="1100" b="1" i="0" u="none" strike="noStrike" dirty="0">
                        <a:solidFill>
                          <a:srgbClr val="FFFFFF"/>
                        </a:solidFill>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c>
                  <a:txBody>
                    <a:bodyPr/>
                    <a:lstStyle/>
                    <a:p>
                      <a:pPr algn="ctr" rtl="0" fontAlgn="ctr"/>
                      <a:r>
                        <a:rPr lang="es-MX" sz="1100" b="1" i="0" u="none" strike="noStrike" dirty="0" smtClean="0">
                          <a:solidFill>
                            <a:srgbClr val="FFFFFF"/>
                          </a:solidFill>
                          <a:latin typeface="Calibri" panose="020F0502020204030204" pitchFamily="34" charset="0"/>
                        </a:rPr>
                        <a:t>ARCO</a:t>
                      </a:r>
                      <a:endParaRPr lang="es-ES" sz="1100" b="1" i="0" u="none" strike="noStrike" dirty="0">
                        <a:solidFill>
                          <a:srgbClr val="FFFFFF"/>
                        </a:solidFill>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c>
                  <a:txBody>
                    <a:bodyPr/>
                    <a:lstStyle/>
                    <a:p>
                      <a:pPr algn="ctr" rtl="0" fontAlgn="ctr"/>
                      <a:r>
                        <a:rPr lang="es-MX" sz="1100" b="1" i="0" u="none" strike="noStrike" dirty="0" smtClean="0">
                          <a:solidFill>
                            <a:srgbClr val="FFFFFF"/>
                          </a:solidFill>
                          <a:latin typeface="Calibri" panose="020F0502020204030204" pitchFamily="34" charset="0"/>
                        </a:rPr>
                        <a:t>%</a:t>
                      </a:r>
                      <a:endParaRPr lang="es-ES" sz="1100" b="1" i="0" u="none" strike="noStrike" dirty="0">
                        <a:solidFill>
                          <a:srgbClr val="FFFFFF"/>
                        </a:solidFill>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c>
                  <a:txBody>
                    <a:bodyPr/>
                    <a:lstStyle/>
                    <a:p>
                      <a:pPr algn="ctr" rtl="0" fontAlgn="ctr"/>
                      <a:r>
                        <a:rPr lang="es-MX" sz="1100" b="1" i="0" u="none" strike="noStrike" dirty="0" smtClean="0">
                          <a:solidFill>
                            <a:srgbClr val="FFFFFF"/>
                          </a:solidFill>
                          <a:latin typeface="Calibri" panose="020F0502020204030204" pitchFamily="34" charset="0"/>
                        </a:rPr>
                        <a:t>ARCO</a:t>
                      </a:r>
                      <a:endParaRPr lang="es-ES" sz="1100" b="1" i="0" u="none" strike="noStrike" dirty="0">
                        <a:solidFill>
                          <a:srgbClr val="FFFFFF"/>
                        </a:solidFill>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c>
                  <a:txBody>
                    <a:bodyPr/>
                    <a:lstStyle/>
                    <a:p>
                      <a:pPr algn="ctr" rtl="0" fontAlgn="ctr"/>
                      <a:r>
                        <a:rPr lang="es-MX" sz="1100" b="1" i="0" u="none" strike="noStrike" dirty="0" smtClean="0">
                          <a:solidFill>
                            <a:srgbClr val="FFFFFF"/>
                          </a:solidFill>
                          <a:latin typeface="Calibri" panose="020F0502020204030204" pitchFamily="34" charset="0"/>
                        </a:rPr>
                        <a:t>%</a:t>
                      </a:r>
                      <a:endParaRPr lang="es-ES" sz="1100" b="1" i="0" u="none" strike="noStrike" dirty="0">
                        <a:solidFill>
                          <a:srgbClr val="FFFFFF"/>
                        </a:solidFill>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r>
              <a:tr h="317003">
                <a:tc>
                  <a:txBody>
                    <a:bodyPr/>
                    <a:lstStyle/>
                    <a:p>
                      <a:pPr algn="ctr" rtl="0" fontAlgn="b"/>
                      <a:r>
                        <a:rPr lang="es-ES" sz="1100" b="1" i="0" u="none" strike="noStrike" dirty="0">
                          <a:solidFill>
                            <a:srgbClr val="000000"/>
                          </a:solidFill>
                          <a:latin typeface="Calibri" panose="020F0502020204030204" pitchFamily="34" charset="0"/>
                        </a:rPr>
                        <a:t>1</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100" b="1" i="0" u="none" strike="noStrike" dirty="0" smtClean="0">
                          <a:solidFill>
                            <a:srgbClr val="000000"/>
                          </a:solidFill>
                          <a:latin typeface="Calibri" panose="020F0502020204030204" pitchFamily="34" charset="0"/>
                        </a:rPr>
                        <a:t>1,437</a:t>
                      </a:r>
                      <a:endParaRPr lang="es-ES" sz="1100" b="1" i="0" u="none" strike="noStrike" dirty="0">
                        <a:solidFill>
                          <a:srgbClr val="000000"/>
                        </a:solidFill>
                        <a:latin typeface="Calibri" panose="020F0502020204030204" pitchFamily="34" charset="0"/>
                      </a:endParaRP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100" b="1" i="0" u="none" strike="noStrike" dirty="0" smtClean="0">
                          <a:solidFill>
                            <a:srgbClr val="000000"/>
                          </a:solidFill>
                          <a:latin typeface="Calibri" panose="020F0502020204030204" pitchFamily="34" charset="0"/>
                        </a:rPr>
                        <a:t>21.13</a:t>
                      </a:r>
                      <a:endParaRPr lang="es-ES" sz="1100" b="1" i="0" u="none" strike="noStrike" dirty="0">
                        <a:solidFill>
                          <a:srgbClr val="000000"/>
                        </a:solidFill>
                        <a:latin typeface="Calibri" panose="020F0502020204030204" pitchFamily="34" charset="0"/>
                      </a:endParaRP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100" b="1" i="0" u="none" strike="noStrike" dirty="0" smtClean="0">
                          <a:effectLst/>
                          <a:latin typeface="+mn-lt"/>
                        </a:rPr>
                        <a:t>1,403</a:t>
                      </a:r>
                      <a:endParaRPr lang="es-MX" sz="1100" b="1" i="0" u="none" strike="noStrike" dirty="0">
                        <a:effectLst/>
                        <a:latin typeface="+mn-lt"/>
                      </a:endParaRP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100" b="1" i="0" u="none" strike="noStrike" dirty="0">
                          <a:effectLst/>
                          <a:latin typeface="+mn-lt"/>
                        </a:rPr>
                        <a:t>14.82</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a:latin typeface="Arial"/>
                        </a:rPr>
                        <a:t>1849</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a:latin typeface="Arial"/>
                        </a:rPr>
                        <a:t>15.64</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dirty="0">
                          <a:latin typeface="Arial"/>
                        </a:rPr>
                        <a:t>955</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dirty="0">
                          <a:latin typeface="Arial"/>
                        </a:rPr>
                        <a:t>24.88</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317003">
                <a:tc>
                  <a:txBody>
                    <a:bodyPr/>
                    <a:lstStyle/>
                    <a:p>
                      <a:pPr algn="ctr" rtl="0" fontAlgn="b"/>
                      <a:r>
                        <a:rPr lang="es-ES" sz="1100" b="1" i="0" u="none" strike="noStrike" dirty="0">
                          <a:solidFill>
                            <a:srgbClr val="000000"/>
                          </a:solidFill>
                          <a:latin typeface="Calibri" panose="020F0502020204030204" pitchFamily="34" charset="0"/>
                        </a:rPr>
                        <a:t>2</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100" b="1" i="0" u="none" strike="noStrike" dirty="0" smtClean="0">
                          <a:solidFill>
                            <a:srgbClr val="000000"/>
                          </a:solidFill>
                          <a:latin typeface="Calibri" panose="020F0502020204030204" pitchFamily="34" charset="0"/>
                        </a:rPr>
                        <a:t>3,071</a:t>
                      </a:r>
                      <a:endParaRPr lang="es-ES" sz="1100" b="1" i="0" u="none" strike="noStrike" dirty="0">
                        <a:solidFill>
                          <a:srgbClr val="000000"/>
                        </a:solidFill>
                        <a:latin typeface="Calibri" panose="020F0502020204030204" pitchFamily="34" charset="0"/>
                      </a:endParaRP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100" b="1" i="0" u="none" strike="noStrike" dirty="0" smtClean="0">
                          <a:solidFill>
                            <a:srgbClr val="000000"/>
                          </a:solidFill>
                          <a:latin typeface="Calibri" panose="020F0502020204030204" pitchFamily="34" charset="0"/>
                        </a:rPr>
                        <a:t>45.17</a:t>
                      </a:r>
                      <a:endParaRPr lang="es-ES" sz="1100" b="1" i="0" u="none" strike="noStrike" dirty="0">
                        <a:solidFill>
                          <a:srgbClr val="000000"/>
                        </a:solidFill>
                        <a:latin typeface="Calibri" panose="020F0502020204030204" pitchFamily="34" charset="0"/>
                      </a:endParaRP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100" b="1" i="0" u="none" strike="noStrike" dirty="0" smtClean="0">
                          <a:effectLst/>
                          <a:latin typeface="+mn-lt"/>
                        </a:rPr>
                        <a:t>5,572</a:t>
                      </a:r>
                      <a:endParaRPr lang="es-MX" sz="1100" b="1" i="0" u="none" strike="noStrike" dirty="0">
                        <a:effectLst/>
                        <a:latin typeface="+mn-lt"/>
                      </a:endParaRP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100" b="1" i="0" u="none" strike="noStrike" dirty="0">
                          <a:effectLst/>
                          <a:latin typeface="+mn-lt"/>
                        </a:rPr>
                        <a:t>58.85</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a:latin typeface="Arial"/>
                        </a:rPr>
                        <a:t>7953</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a:latin typeface="Arial"/>
                        </a:rPr>
                        <a:t>67.28</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dirty="0">
                          <a:latin typeface="Arial"/>
                        </a:rPr>
                        <a:t>1755</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dirty="0">
                          <a:latin typeface="Arial"/>
                        </a:rPr>
                        <a:t>45.73</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317003">
                <a:tc>
                  <a:txBody>
                    <a:bodyPr/>
                    <a:lstStyle/>
                    <a:p>
                      <a:pPr algn="ctr" rtl="0" fontAlgn="b"/>
                      <a:r>
                        <a:rPr lang="es-ES" sz="1100" b="1" i="0" u="none" strike="noStrike" dirty="0">
                          <a:solidFill>
                            <a:srgbClr val="000000"/>
                          </a:solidFill>
                          <a:latin typeface="Calibri" panose="020F0502020204030204" pitchFamily="34" charset="0"/>
                        </a:rPr>
                        <a:t>3</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100" b="1" i="0" u="none" strike="noStrike" dirty="0" smtClean="0">
                          <a:solidFill>
                            <a:srgbClr val="000000"/>
                          </a:solidFill>
                          <a:latin typeface="Calibri" panose="020F0502020204030204" pitchFamily="34" charset="0"/>
                        </a:rPr>
                        <a:t>1,795</a:t>
                      </a:r>
                      <a:endParaRPr lang="es-ES" sz="1100" b="1" i="0" u="none" strike="noStrike" dirty="0">
                        <a:solidFill>
                          <a:srgbClr val="000000"/>
                        </a:solidFill>
                        <a:latin typeface="Calibri" panose="020F0502020204030204" pitchFamily="34" charset="0"/>
                      </a:endParaRP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100" b="1" i="0" u="none" strike="noStrike" dirty="0" smtClean="0">
                          <a:solidFill>
                            <a:srgbClr val="000000"/>
                          </a:solidFill>
                          <a:latin typeface="Calibri" panose="020F0502020204030204" pitchFamily="34" charset="0"/>
                        </a:rPr>
                        <a:t>26.40</a:t>
                      </a:r>
                      <a:endParaRPr lang="es-ES" sz="1100" b="1" i="0" u="none" strike="noStrike" dirty="0">
                        <a:solidFill>
                          <a:srgbClr val="000000"/>
                        </a:solidFill>
                        <a:latin typeface="Calibri" panose="020F0502020204030204" pitchFamily="34" charset="0"/>
                      </a:endParaRP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100" b="1" i="0" u="none" strike="noStrike" dirty="0" smtClean="0">
                          <a:effectLst/>
                          <a:latin typeface="+mn-lt"/>
                        </a:rPr>
                        <a:t>1,964</a:t>
                      </a:r>
                      <a:endParaRPr lang="es-MX" sz="1100" b="1" i="0" u="none" strike="noStrike" dirty="0">
                        <a:effectLst/>
                        <a:latin typeface="+mn-lt"/>
                      </a:endParaRP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100" b="1" i="0" u="none" strike="noStrike" dirty="0">
                          <a:effectLst/>
                          <a:latin typeface="+mn-lt"/>
                        </a:rPr>
                        <a:t>20.74</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a:latin typeface="Arial"/>
                        </a:rPr>
                        <a:t>1466</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a:latin typeface="Arial"/>
                        </a:rPr>
                        <a:t>12.40</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dirty="0">
                          <a:latin typeface="Arial"/>
                        </a:rPr>
                        <a:t>680</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a:latin typeface="Arial"/>
                        </a:rPr>
                        <a:t>17.72</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317003">
                <a:tc>
                  <a:txBody>
                    <a:bodyPr/>
                    <a:lstStyle/>
                    <a:p>
                      <a:pPr algn="ctr" rtl="0" fontAlgn="b"/>
                      <a:r>
                        <a:rPr lang="es-ES" sz="1100" b="1" i="0" u="none" strike="noStrike" dirty="0">
                          <a:solidFill>
                            <a:srgbClr val="000000"/>
                          </a:solidFill>
                          <a:latin typeface="Calibri" panose="020F0502020204030204" pitchFamily="34" charset="0"/>
                        </a:rPr>
                        <a:t>4</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panose="020F0502020204030204" pitchFamily="34" charset="0"/>
                        </a:rPr>
                        <a:t>317</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100" b="1" i="0" u="none" strike="noStrike" dirty="0" smtClean="0">
                          <a:solidFill>
                            <a:srgbClr val="000000"/>
                          </a:solidFill>
                          <a:latin typeface="Calibri" panose="020F0502020204030204" pitchFamily="34" charset="0"/>
                        </a:rPr>
                        <a:t>4.66</a:t>
                      </a:r>
                      <a:endParaRPr lang="es-ES" sz="1100" b="1" i="0" u="none" strike="noStrike" dirty="0">
                        <a:solidFill>
                          <a:srgbClr val="000000"/>
                        </a:solidFill>
                        <a:latin typeface="Calibri" panose="020F0502020204030204" pitchFamily="34" charset="0"/>
                      </a:endParaRP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100" b="1" i="0" u="none" strike="noStrike" dirty="0">
                          <a:effectLst/>
                          <a:latin typeface="+mn-lt"/>
                        </a:rPr>
                        <a:t>274</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100" b="1" i="0" u="none" strike="noStrike" dirty="0">
                          <a:effectLst/>
                          <a:latin typeface="+mn-lt"/>
                        </a:rPr>
                        <a:t>2.89</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a:latin typeface="Arial"/>
                        </a:rPr>
                        <a:t>269</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a:latin typeface="Arial"/>
                        </a:rPr>
                        <a:t>2.28</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dirty="0">
                          <a:latin typeface="Arial"/>
                        </a:rPr>
                        <a:t>183</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dirty="0">
                          <a:latin typeface="Arial"/>
                        </a:rPr>
                        <a:t>4.77</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317003">
                <a:tc>
                  <a:txBody>
                    <a:bodyPr/>
                    <a:lstStyle/>
                    <a:p>
                      <a:pPr algn="ctr" rtl="0" fontAlgn="b"/>
                      <a:r>
                        <a:rPr lang="es-ES" sz="1100" b="1" i="0" u="none" strike="noStrike" dirty="0">
                          <a:solidFill>
                            <a:srgbClr val="000000"/>
                          </a:solidFill>
                          <a:latin typeface="Calibri" panose="020F0502020204030204" pitchFamily="34" charset="0"/>
                        </a:rPr>
                        <a:t>5</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panose="020F0502020204030204" pitchFamily="34" charset="0"/>
                        </a:rPr>
                        <a:t>75</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100" b="1" i="0" u="none" strike="noStrike" dirty="0" smtClean="0">
                          <a:solidFill>
                            <a:srgbClr val="000000"/>
                          </a:solidFill>
                          <a:latin typeface="Calibri" panose="020F0502020204030204" pitchFamily="34" charset="0"/>
                        </a:rPr>
                        <a:t>1.10</a:t>
                      </a:r>
                      <a:endParaRPr lang="es-ES" sz="1100" b="1" i="0" u="none" strike="noStrike" dirty="0">
                        <a:solidFill>
                          <a:srgbClr val="000000"/>
                        </a:solidFill>
                        <a:latin typeface="Calibri" panose="020F0502020204030204" pitchFamily="34" charset="0"/>
                      </a:endParaRP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100" b="1" i="0" u="none" strike="noStrike" dirty="0">
                          <a:effectLst/>
                          <a:latin typeface="+mn-lt"/>
                        </a:rPr>
                        <a:t>174</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100" b="1" i="0" u="none" strike="noStrike" dirty="0">
                          <a:effectLst/>
                          <a:latin typeface="+mn-lt"/>
                        </a:rPr>
                        <a:t>1.84</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dirty="0">
                          <a:latin typeface="Arial"/>
                        </a:rPr>
                        <a:t>159</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a:latin typeface="Arial"/>
                        </a:rPr>
                        <a:t>1.35</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dirty="0">
                          <a:latin typeface="Arial"/>
                        </a:rPr>
                        <a:t>187</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dirty="0">
                          <a:latin typeface="Arial"/>
                        </a:rPr>
                        <a:t>4.87</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317003">
                <a:tc>
                  <a:txBody>
                    <a:bodyPr/>
                    <a:lstStyle/>
                    <a:p>
                      <a:pPr algn="ctr" rtl="0" fontAlgn="b"/>
                      <a:r>
                        <a:rPr lang="es-ES" sz="1100" b="1" i="0" u="none" strike="noStrike" dirty="0">
                          <a:solidFill>
                            <a:srgbClr val="000000"/>
                          </a:solidFill>
                          <a:latin typeface="Calibri" panose="020F0502020204030204" pitchFamily="34" charset="0"/>
                        </a:rPr>
                        <a:t>6</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panose="020F0502020204030204" pitchFamily="34" charset="0"/>
                        </a:rPr>
                        <a:t>43</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100" b="1" i="0" u="none" strike="noStrike" dirty="0" smtClean="0">
                          <a:solidFill>
                            <a:srgbClr val="000000"/>
                          </a:solidFill>
                          <a:latin typeface="Calibri" panose="020F0502020204030204" pitchFamily="34" charset="0"/>
                        </a:rPr>
                        <a:t>0.63</a:t>
                      </a:r>
                      <a:endParaRPr lang="es-ES" sz="1100" b="1" i="0" u="none" strike="noStrike" dirty="0">
                        <a:solidFill>
                          <a:srgbClr val="000000"/>
                        </a:solidFill>
                        <a:latin typeface="Calibri" panose="020F0502020204030204" pitchFamily="34" charset="0"/>
                      </a:endParaRP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100" b="1" i="0" u="none" strike="noStrike" dirty="0">
                          <a:effectLst/>
                          <a:latin typeface="+mn-lt"/>
                        </a:rPr>
                        <a:t>41</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100" b="1" i="0" u="none" strike="noStrike" dirty="0">
                          <a:effectLst/>
                          <a:latin typeface="+mn-lt"/>
                        </a:rPr>
                        <a:t>0.43</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dirty="0">
                          <a:latin typeface="Arial"/>
                        </a:rPr>
                        <a:t>41</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dirty="0">
                          <a:latin typeface="Arial"/>
                        </a:rPr>
                        <a:t>0.35</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dirty="0">
                          <a:latin typeface="Arial"/>
                        </a:rPr>
                        <a:t>39</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dirty="0">
                          <a:latin typeface="Arial"/>
                        </a:rPr>
                        <a:t>1.02</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317003">
                <a:tc>
                  <a:txBody>
                    <a:bodyPr/>
                    <a:lstStyle/>
                    <a:p>
                      <a:pPr algn="ctr" rtl="0" fontAlgn="b"/>
                      <a:r>
                        <a:rPr lang="es-ES" sz="1100" b="1" i="0" u="none" strike="noStrike" dirty="0">
                          <a:solidFill>
                            <a:srgbClr val="000000"/>
                          </a:solidFill>
                          <a:latin typeface="Calibri" panose="020F0502020204030204" pitchFamily="34" charset="0"/>
                        </a:rPr>
                        <a:t>7</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panose="020F0502020204030204" pitchFamily="34" charset="0"/>
                        </a:rPr>
                        <a:t>24</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100" b="1" i="0" u="none" strike="noStrike" dirty="0" smtClean="0">
                          <a:solidFill>
                            <a:srgbClr val="000000"/>
                          </a:solidFill>
                          <a:latin typeface="Calibri" panose="020F0502020204030204" pitchFamily="34" charset="0"/>
                        </a:rPr>
                        <a:t>0.35</a:t>
                      </a:r>
                      <a:endParaRPr lang="es-ES" sz="1100" b="1" i="0" u="none" strike="noStrike" dirty="0">
                        <a:solidFill>
                          <a:srgbClr val="000000"/>
                        </a:solidFill>
                        <a:latin typeface="Calibri" panose="020F0502020204030204" pitchFamily="34" charset="0"/>
                      </a:endParaRP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100" b="1" i="0" u="none" strike="noStrike" dirty="0">
                          <a:effectLst/>
                          <a:latin typeface="+mn-lt"/>
                        </a:rPr>
                        <a:t>24</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100" b="1" i="0" u="none" strike="noStrike" dirty="0">
                          <a:effectLst/>
                          <a:latin typeface="+mn-lt"/>
                        </a:rPr>
                        <a:t>0.25</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dirty="0">
                          <a:latin typeface="Arial"/>
                        </a:rPr>
                        <a:t>33</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a:latin typeface="Arial"/>
                        </a:rPr>
                        <a:t>0.28</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dirty="0">
                          <a:latin typeface="Arial"/>
                        </a:rPr>
                        <a:t>13</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dirty="0">
                          <a:latin typeface="Arial"/>
                        </a:rPr>
                        <a:t>0.34</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317003">
                <a:tc>
                  <a:txBody>
                    <a:bodyPr/>
                    <a:lstStyle/>
                    <a:p>
                      <a:pPr algn="ctr" rtl="0" fontAlgn="b"/>
                      <a:r>
                        <a:rPr lang="es-ES" sz="1100" b="1" i="0" u="none" strike="noStrike" dirty="0">
                          <a:solidFill>
                            <a:srgbClr val="000000"/>
                          </a:solidFill>
                          <a:latin typeface="Calibri" panose="020F0502020204030204" pitchFamily="34" charset="0"/>
                        </a:rPr>
                        <a:t>8</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panose="020F0502020204030204" pitchFamily="34" charset="0"/>
                        </a:rPr>
                        <a:t>5</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100" b="1" i="0" u="none" strike="noStrike" dirty="0" smtClean="0">
                          <a:solidFill>
                            <a:srgbClr val="000000"/>
                          </a:solidFill>
                          <a:latin typeface="Calibri" panose="020F0502020204030204" pitchFamily="34" charset="0"/>
                        </a:rPr>
                        <a:t>0.07</a:t>
                      </a:r>
                      <a:endParaRPr lang="es-ES" sz="1100" b="1" i="0" u="none" strike="noStrike" dirty="0">
                        <a:solidFill>
                          <a:srgbClr val="000000"/>
                        </a:solidFill>
                        <a:latin typeface="Calibri" panose="020F0502020204030204" pitchFamily="34" charset="0"/>
                      </a:endParaRP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100" b="1" i="0" u="none" strike="noStrike" dirty="0">
                          <a:effectLst/>
                          <a:latin typeface="+mn-lt"/>
                        </a:rPr>
                        <a:t>10</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100" b="1" i="0" u="none" strike="noStrike" dirty="0">
                          <a:effectLst/>
                          <a:latin typeface="+mn-lt"/>
                        </a:rPr>
                        <a:t>0.11</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a:latin typeface="Arial"/>
                        </a:rPr>
                        <a:t>38</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dirty="0">
                          <a:latin typeface="Arial"/>
                        </a:rPr>
                        <a:t>0.32</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dirty="0">
                          <a:latin typeface="Arial"/>
                        </a:rPr>
                        <a:t>13</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dirty="0">
                          <a:latin typeface="Arial"/>
                        </a:rPr>
                        <a:t>0.34</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317003">
                <a:tc>
                  <a:txBody>
                    <a:bodyPr/>
                    <a:lstStyle/>
                    <a:p>
                      <a:pPr algn="ctr" rtl="0" fontAlgn="b"/>
                      <a:r>
                        <a:rPr lang="es-ES" sz="1100" b="1" i="0" u="none" strike="noStrike" dirty="0">
                          <a:solidFill>
                            <a:srgbClr val="000000"/>
                          </a:solidFill>
                          <a:latin typeface="Calibri" panose="020F0502020204030204" pitchFamily="34" charset="0"/>
                        </a:rPr>
                        <a:t>9</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panose="020F0502020204030204" pitchFamily="34" charset="0"/>
                        </a:rPr>
                        <a:t>3</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100" b="1" i="0" u="none" strike="noStrike" dirty="0" smtClean="0">
                          <a:solidFill>
                            <a:srgbClr val="000000"/>
                          </a:solidFill>
                          <a:latin typeface="Calibri" panose="020F0502020204030204" pitchFamily="34" charset="0"/>
                        </a:rPr>
                        <a:t>0.04</a:t>
                      </a:r>
                      <a:endParaRPr lang="es-ES" sz="1100" b="1" i="0" u="none" strike="noStrike" dirty="0">
                        <a:solidFill>
                          <a:srgbClr val="000000"/>
                        </a:solidFill>
                        <a:latin typeface="Calibri" panose="020F0502020204030204" pitchFamily="34" charset="0"/>
                      </a:endParaRP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100" b="1" i="0" u="none" strike="noStrike">
                          <a:effectLst/>
                          <a:latin typeface="+mn-lt"/>
                        </a:rPr>
                        <a:t>1</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100" b="1" i="0" u="none" strike="noStrike" dirty="0">
                          <a:effectLst/>
                          <a:latin typeface="+mn-lt"/>
                        </a:rPr>
                        <a:t>0.01</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a:latin typeface="Arial"/>
                        </a:rPr>
                        <a:t>4</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dirty="0">
                          <a:latin typeface="Arial"/>
                        </a:rPr>
                        <a:t>0.03</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dirty="0">
                          <a:latin typeface="Arial"/>
                        </a:rPr>
                        <a:t>9</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dirty="0">
                          <a:latin typeface="Arial"/>
                        </a:rPr>
                        <a:t>0.23</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317003">
                <a:tc>
                  <a:txBody>
                    <a:bodyPr/>
                    <a:lstStyle/>
                    <a:p>
                      <a:pPr algn="ctr" rtl="0" fontAlgn="b"/>
                      <a:r>
                        <a:rPr lang="es-ES" sz="1100" b="1" i="0" u="none" strike="noStrike" dirty="0">
                          <a:solidFill>
                            <a:srgbClr val="000000"/>
                          </a:solidFill>
                          <a:latin typeface="Calibri" panose="020F0502020204030204" pitchFamily="34" charset="0"/>
                        </a:rPr>
                        <a:t>10</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panose="020F0502020204030204" pitchFamily="34" charset="0"/>
                        </a:rPr>
                        <a:t>2</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b"/>
                      <a:r>
                        <a:rPr lang="es-ES" sz="1100" b="1" i="0" u="none" strike="noStrike" dirty="0" smtClean="0">
                          <a:solidFill>
                            <a:srgbClr val="000000"/>
                          </a:solidFill>
                          <a:latin typeface="Calibri" panose="020F0502020204030204" pitchFamily="34" charset="0"/>
                        </a:rPr>
                        <a:t>0.02</a:t>
                      </a:r>
                      <a:endParaRPr lang="es-ES" sz="1100" b="1" i="0" u="none" strike="noStrike" dirty="0">
                        <a:solidFill>
                          <a:srgbClr val="000000"/>
                        </a:solidFill>
                        <a:latin typeface="Calibri" panose="020F0502020204030204" pitchFamily="34" charset="0"/>
                      </a:endParaRP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100" b="1" i="0" u="none" strike="noStrike">
                          <a:effectLst/>
                          <a:latin typeface="+mn-lt"/>
                        </a:rPr>
                        <a:t>2</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100" b="1" i="0" u="none" strike="noStrike" dirty="0">
                          <a:effectLst/>
                          <a:latin typeface="+mn-lt"/>
                        </a:rPr>
                        <a:t>0.02</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a:latin typeface="Arial"/>
                        </a:rPr>
                        <a:t>3</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dirty="0">
                          <a:latin typeface="Arial"/>
                        </a:rPr>
                        <a:t>0.03</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MX" sz="1000" b="1" i="0" u="none" strike="noStrike" dirty="0" smtClean="0">
                          <a:latin typeface="Arial"/>
                        </a:rPr>
                        <a:t>1</a:t>
                      </a:r>
                      <a:endParaRPr lang="es-ES" sz="1000" b="1" i="0" u="none" strike="noStrike" dirty="0">
                        <a:latin typeface="Arial"/>
                      </a:endParaRP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fontAlgn="b"/>
                      <a:r>
                        <a:rPr lang="es-ES" sz="1000" b="1" i="0" u="none" strike="noStrike" dirty="0">
                          <a:latin typeface="Arial"/>
                        </a:rPr>
                        <a:t>0.03</a:t>
                      </a:r>
                    </a:p>
                  </a:txBody>
                  <a:tcPr marL="9525" marR="9525" marT="9525"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317003">
                <a:tc>
                  <a:txBody>
                    <a:bodyPr/>
                    <a:lstStyle/>
                    <a:p>
                      <a:pPr algn="ctr" rtl="0" fontAlgn="b"/>
                      <a:r>
                        <a:rPr lang="es-ES" sz="1100" b="1" i="0" u="none" strike="noStrike" dirty="0">
                          <a:solidFill>
                            <a:srgbClr val="000000"/>
                          </a:solidFill>
                          <a:latin typeface="Calibri" panose="020F0502020204030204" pitchFamily="34" charset="0"/>
                        </a:rPr>
                        <a:t>11 o más</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t"/>
                      <a:r>
                        <a:rPr lang="es-ES" sz="1100" b="1" i="0" u="none" strike="noStrike" dirty="0" smtClean="0">
                          <a:solidFill>
                            <a:srgbClr val="000000"/>
                          </a:solidFill>
                          <a:latin typeface="Calibri" panose="020F0502020204030204" pitchFamily="34" charset="0"/>
                        </a:rPr>
                        <a:t>26</a:t>
                      </a:r>
                      <a:endParaRPr lang="es-ES" sz="1100" b="1" i="0" u="none" strike="noStrike" dirty="0">
                        <a:solidFill>
                          <a:srgbClr val="000000"/>
                        </a:solidFill>
                        <a:latin typeface="Calibri" panose="020F0502020204030204" pitchFamily="34" charset="0"/>
                      </a:endParaRP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t"/>
                      <a:r>
                        <a:rPr lang="es-ES" sz="1100" b="1" i="0" u="none" strike="noStrike" dirty="0" smtClean="0">
                          <a:solidFill>
                            <a:srgbClr val="000000"/>
                          </a:solidFill>
                          <a:latin typeface="Calibri" panose="020F0502020204030204" pitchFamily="34" charset="0"/>
                        </a:rPr>
                        <a:t>0.38</a:t>
                      </a:r>
                      <a:endParaRPr lang="es-ES" sz="1100" b="1" i="0" u="none" strike="noStrike" dirty="0">
                        <a:solidFill>
                          <a:srgbClr val="000000"/>
                        </a:solidFill>
                        <a:latin typeface="Calibri" panose="020F0502020204030204" pitchFamily="34" charset="0"/>
                      </a:endParaRP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t"/>
                      <a:r>
                        <a:rPr lang="es-MX" sz="1100" b="1" i="0" u="none" strike="noStrike" dirty="0" smtClean="0">
                          <a:solidFill>
                            <a:srgbClr val="000000"/>
                          </a:solidFill>
                          <a:latin typeface="+mn-lt"/>
                        </a:rPr>
                        <a:t>3</a:t>
                      </a:r>
                      <a:endParaRPr lang="es-ES" sz="1100" b="1" i="0" u="none" strike="noStrike" dirty="0">
                        <a:solidFill>
                          <a:srgbClr val="000000"/>
                        </a:solidFill>
                        <a:latin typeface="+mn-lt"/>
                      </a:endParaRP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t"/>
                      <a:r>
                        <a:rPr lang="es-MX" sz="1100" b="1" i="0" u="none" strike="noStrike" dirty="0" smtClean="0">
                          <a:solidFill>
                            <a:srgbClr val="000000"/>
                          </a:solidFill>
                          <a:latin typeface="+mn-lt"/>
                        </a:rPr>
                        <a:t>0.03</a:t>
                      </a:r>
                      <a:endParaRPr lang="es-ES" sz="1100" b="1" i="0" u="none" strike="noStrike" dirty="0">
                        <a:solidFill>
                          <a:srgbClr val="000000"/>
                        </a:solidFill>
                        <a:latin typeface="+mn-lt"/>
                      </a:endParaRP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t"/>
                      <a:r>
                        <a:rPr lang="es-MX" sz="1100" b="1" i="0" u="none" strike="noStrike" dirty="0" smtClean="0">
                          <a:solidFill>
                            <a:srgbClr val="000000"/>
                          </a:solidFill>
                          <a:latin typeface="+mn-lt"/>
                        </a:rPr>
                        <a:t>5</a:t>
                      </a:r>
                      <a:endParaRPr lang="es-ES" sz="1100" b="1" i="0" u="none" strike="noStrike" dirty="0">
                        <a:solidFill>
                          <a:srgbClr val="000000"/>
                        </a:solidFill>
                        <a:latin typeface="+mn-lt"/>
                      </a:endParaRP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t"/>
                      <a:r>
                        <a:rPr lang="es-MX" sz="1100" b="1" i="0" u="none" strike="noStrike" dirty="0" smtClean="0">
                          <a:solidFill>
                            <a:srgbClr val="000000"/>
                          </a:solidFill>
                          <a:latin typeface="+mn-lt"/>
                        </a:rPr>
                        <a:t>0.04</a:t>
                      </a:r>
                      <a:endParaRPr lang="es-ES" sz="1100" b="1" i="0" u="none" strike="noStrike" dirty="0">
                        <a:solidFill>
                          <a:srgbClr val="000000"/>
                        </a:solidFill>
                        <a:latin typeface="+mn-lt"/>
                      </a:endParaRP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t"/>
                      <a:r>
                        <a:rPr lang="es-MX" sz="1100" b="1" i="0" u="none" strike="noStrike" dirty="0" smtClean="0">
                          <a:solidFill>
                            <a:srgbClr val="000000"/>
                          </a:solidFill>
                          <a:latin typeface="+mn-lt"/>
                        </a:rPr>
                        <a:t>3</a:t>
                      </a:r>
                      <a:endParaRPr lang="es-ES" sz="1100" b="1" i="0" u="none" strike="noStrike" dirty="0">
                        <a:solidFill>
                          <a:srgbClr val="000000"/>
                        </a:solidFill>
                        <a:latin typeface="+mn-lt"/>
                      </a:endParaRP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c>
                  <a:txBody>
                    <a:bodyPr/>
                    <a:lstStyle/>
                    <a:p>
                      <a:pPr algn="ctr" rtl="0" fontAlgn="t"/>
                      <a:r>
                        <a:rPr lang="es-MX" sz="1100" b="1" i="0" u="none" strike="noStrike" dirty="0" smtClean="0">
                          <a:solidFill>
                            <a:srgbClr val="000000"/>
                          </a:solidFill>
                          <a:latin typeface="+mn-lt"/>
                        </a:rPr>
                        <a:t>.08</a:t>
                      </a:r>
                      <a:endParaRPr lang="es-ES" sz="1100" b="1" i="0" u="none" strike="noStrike" dirty="0">
                        <a:solidFill>
                          <a:srgbClr val="000000"/>
                        </a:solidFill>
                        <a:latin typeface="+mn-lt"/>
                      </a:endParaRPr>
                    </a:p>
                  </a:txBody>
                  <a:tcPr marL="0" marR="0" marT="0" marB="0" anchor="ctr">
                    <a:lnL w="6350" cap="flat" cmpd="sng" algn="ctr">
                      <a:solidFill>
                        <a:srgbClr val="CC0066"/>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tcPr>
                </a:tc>
              </a:tr>
              <a:tr h="317003">
                <a:tc>
                  <a:txBody>
                    <a:bodyPr/>
                    <a:lstStyle/>
                    <a:p>
                      <a:pPr algn="ctr" rtl="0" fontAlgn="b"/>
                      <a:r>
                        <a:rPr lang="es-ES" sz="1100" b="1" i="0" u="none" strike="noStrike" dirty="0">
                          <a:solidFill>
                            <a:srgbClr val="FFFFFF"/>
                          </a:solidFill>
                          <a:latin typeface="Calibri" panose="020F0502020204030204" pitchFamily="34" charset="0"/>
                        </a:rPr>
                        <a:t>Total</a:t>
                      </a:r>
                    </a:p>
                  </a:txBody>
                  <a:tcPr marL="0" marR="0" marT="0" marB="0" anchor="ctr">
                    <a:lnL w="6350" cap="flat" cmpd="sng" algn="ctr">
                      <a:solidFill>
                        <a:srgbClr val="CC0066"/>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c>
                  <a:txBody>
                    <a:bodyPr/>
                    <a:lstStyle/>
                    <a:p>
                      <a:pPr algn="ctr" rtl="0" fontAlgn="t"/>
                      <a:r>
                        <a:rPr lang="es-ES" sz="1100" b="1" i="0" u="none" strike="noStrike" dirty="0">
                          <a:solidFill>
                            <a:srgbClr val="FFFFFF"/>
                          </a:solidFill>
                          <a:latin typeface="Calibri" panose="020F0502020204030204" pitchFamily="34" charset="0"/>
                        </a:rPr>
                        <a:t>6,798</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c>
                  <a:txBody>
                    <a:bodyPr/>
                    <a:lstStyle/>
                    <a:p>
                      <a:pPr algn="ctr" rtl="0" fontAlgn="t"/>
                      <a:r>
                        <a:rPr lang="es-ES" sz="1100" b="1" i="0" u="none" strike="noStrike" dirty="0" smtClean="0">
                          <a:solidFill>
                            <a:srgbClr val="FFFFFF"/>
                          </a:solidFill>
                          <a:latin typeface="Calibri" panose="020F0502020204030204" pitchFamily="34" charset="0"/>
                        </a:rPr>
                        <a:t>100</a:t>
                      </a:r>
                      <a:endParaRPr lang="es-ES" sz="1100" b="1" i="0" u="none" strike="noStrike" dirty="0">
                        <a:solidFill>
                          <a:srgbClr val="FFFFFF"/>
                        </a:solidFill>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c>
                  <a:txBody>
                    <a:bodyPr/>
                    <a:lstStyle/>
                    <a:p>
                      <a:pPr algn="ctr" rtl="0" fontAlgn="t"/>
                      <a:r>
                        <a:rPr lang="es-MX" sz="1100" b="1" i="0" u="none" strike="noStrike" dirty="0" smtClean="0">
                          <a:solidFill>
                            <a:srgbClr val="FFFFFF"/>
                          </a:solidFill>
                          <a:latin typeface="Calibri" panose="020F0502020204030204" pitchFamily="34" charset="0"/>
                        </a:rPr>
                        <a:t>9,468</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0066"/>
                    </a:solidFill>
                  </a:tcPr>
                </a:tc>
                <a:tc>
                  <a:txBody>
                    <a:bodyPr/>
                    <a:lstStyle/>
                    <a:p>
                      <a:pPr algn="ctr" rtl="0" fontAlgn="t"/>
                      <a:r>
                        <a:rPr lang="es-MX" sz="1100" b="1" i="0" u="none" strike="noStrike" dirty="0" smtClean="0">
                          <a:solidFill>
                            <a:srgbClr val="FFFFFF"/>
                          </a:solidFill>
                          <a:latin typeface="Calibri" panose="020F0502020204030204" pitchFamily="34" charset="0"/>
                        </a:rPr>
                        <a:t>100</a:t>
                      </a:r>
                      <a:endParaRPr lang="es-ES" sz="1100" b="1" i="0" u="none" strike="noStrike" dirty="0">
                        <a:solidFill>
                          <a:srgbClr val="FFFFFF"/>
                        </a:solidFill>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c>
                  <a:txBody>
                    <a:bodyPr/>
                    <a:lstStyle/>
                    <a:p>
                      <a:pPr algn="ctr" fontAlgn="b"/>
                      <a:r>
                        <a:rPr lang="es-MX" sz="1100" b="1" i="0" u="none" strike="noStrike" dirty="0" smtClean="0">
                          <a:solidFill>
                            <a:srgbClr val="FFFFFF"/>
                          </a:solidFill>
                          <a:latin typeface="Calibri"/>
                        </a:rPr>
                        <a:t>11,820</a:t>
                      </a:r>
                      <a:endParaRPr lang="es-ES" sz="1100" b="1" i="0" u="none" strike="noStrike" dirty="0">
                        <a:solidFill>
                          <a:srgbClr val="FFFFFF"/>
                        </a:solidFill>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0066"/>
                    </a:solidFill>
                  </a:tcPr>
                </a:tc>
                <a:tc>
                  <a:txBody>
                    <a:bodyPr/>
                    <a:lstStyle/>
                    <a:p>
                      <a:pPr algn="ctr" fontAlgn="b"/>
                      <a:r>
                        <a:rPr lang="es-MX" sz="1100" b="1" i="0" u="none" strike="noStrike" dirty="0" smtClean="0">
                          <a:solidFill>
                            <a:srgbClr val="FFFFFF"/>
                          </a:solidFill>
                          <a:latin typeface="Calibri"/>
                        </a:rPr>
                        <a:t>100</a:t>
                      </a:r>
                      <a:endParaRPr lang="es-ES" sz="1100" b="1" i="0" u="none" strike="noStrike" dirty="0">
                        <a:solidFill>
                          <a:srgbClr val="FFFFFF"/>
                        </a:solidFill>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c>
                  <a:txBody>
                    <a:bodyPr/>
                    <a:lstStyle/>
                    <a:p>
                      <a:pPr algn="ctr" fontAlgn="b"/>
                      <a:r>
                        <a:rPr lang="es-MX" sz="1100" b="1" i="0" u="none" strike="noStrike" dirty="0" smtClean="0">
                          <a:solidFill>
                            <a:srgbClr val="FFFFFF"/>
                          </a:solidFill>
                          <a:latin typeface="Calibri"/>
                        </a:rPr>
                        <a:t>3,838</a:t>
                      </a:r>
                      <a:endParaRPr lang="es-ES" sz="1100" b="1" i="0" u="none" strike="noStrike" dirty="0">
                        <a:solidFill>
                          <a:srgbClr val="FFFFFF"/>
                        </a:solidFill>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c>
                  <a:txBody>
                    <a:bodyPr/>
                    <a:lstStyle/>
                    <a:p>
                      <a:pPr algn="ctr" fontAlgn="b"/>
                      <a:r>
                        <a:rPr lang="es-MX" sz="1100" b="1" i="0" u="none" strike="noStrike" dirty="0" smtClean="0">
                          <a:solidFill>
                            <a:srgbClr val="FFFFFF"/>
                          </a:solidFill>
                          <a:latin typeface="Calibri"/>
                        </a:rPr>
                        <a:t>100</a:t>
                      </a:r>
                      <a:endParaRPr lang="es-ES" sz="1100" b="1" i="0" u="none" strike="noStrike" dirty="0">
                        <a:solidFill>
                          <a:srgbClr val="FFFFFF"/>
                        </a:solidFill>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CC0066"/>
                      </a:solidFill>
                      <a:prstDash val="solid"/>
                      <a:round/>
                      <a:headEnd type="none" w="med" len="med"/>
                      <a:tailEnd type="none" w="med" len="med"/>
                    </a:lnR>
                    <a:lnT w="6350" cap="flat" cmpd="sng" algn="ctr">
                      <a:solidFill>
                        <a:srgbClr val="CC0066"/>
                      </a:solidFill>
                      <a:prstDash val="solid"/>
                      <a:round/>
                      <a:headEnd type="none" w="med" len="med"/>
                      <a:tailEnd type="none" w="med" len="med"/>
                    </a:lnT>
                    <a:lnB w="6350" cap="flat" cmpd="sng" algn="ctr">
                      <a:solidFill>
                        <a:srgbClr val="CC0066"/>
                      </a:solidFill>
                      <a:prstDash val="solid"/>
                      <a:round/>
                      <a:headEnd type="none" w="med" len="med"/>
                      <a:tailEnd type="none" w="med" len="med"/>
                    </a:lnB>
                    <a:solidFill>
                      <a:srgbClr val="CC0066"/>
                    </a:solidFill>
                  </a:tcPr>
                </a:tc>
              </a:tr>
            </a:tbl>
          </a:graphicData>
        </a:graphic>
      </p:graphicFrame>
      <p:sp>
        <p:nvSpPr>
          <p:cNvPr id="43182" name="11 CuadroTexto"/>
          <p:cNvSpPr txBox="1">
            <a:spLocks noChangeArrowheads="1"/>
          </p:cNvSpPr>
          <p:nvPr/>
        </p:nvSpPr>
        <p:spPr bwMode="auto">
          <a:xfrm>
            <a:off x="1390650" y="1152525"/>
            <a:ext cx="6350000" cy="292100"/>
          </a:xfrm>
          <a:prstGeom prst="rect">
            <a:avLst/>
          </a:prstGeom>
          <a:noFill/>
          <a:ln w="9525">
            <a:noFill/>
            <a:miter lim="800000"/>
            <a:headEnd/>
            <a:tailEnd/>
          </a:ln>
        </p:spPr>
        <p:txBody>
          <a:bodyPr>
            <a:spAutoFit/>
          </a:bodyPr>
          <a:lstStyle/>
          <a:p>
            <a:pPr algn="ctr" eaLnBrk="0" hangingPunct="0"/>
            <a:r>
              <a:rPr lang="es-MX" sz="1300" b="1" i="1" u="sng">
                <a:solidFill>
                  <a:srgbClr val="000000"/>
                </a:solidFill>
                <a:latin typeface="Calibri" pitchFamily="34" charset="0"/>
              </a:rPr>
              <a:t>Sólo solicitudes ARCO de datos personales “Procedentes” e “Improcedentes”</a:t>
            </a:r>
            <a:endParaRPr lang="es-ES" sz="1300" b="1" i="1" u="sng">
              <a:solidFill>
                <a:srgbClr val="000000"/>
              </a:solidFill>
              <a:latin typeface="Calibri" pitchFamily="34" charset="0"/>
            </a:endParaRPr>
          </a:p>
        </p:txBody>
      </p:sp>
      <p:sp>
        <p:nvSpPr>
          <p:cNvPr id="43183" name="12 CuadroTexto"/>
          <p:cNvSpPr txBox="1">
            <a:spLocks noChangeArrowheads="1"/>
          </p:cNvSpPr>
          <p:nvPr/>
        </p:nvSpPr>
        <p:spPr bwMode="auto">
          <a:xfrm>
            <a:off x="2700338" y="1468438"/>
            <a:ext cx="3500437" cy="307975"/>
          </a:xfrm>
          <a:prstGeom prst="rect">
            <a:avLst/>
          </a:prstGeom>
          <a:noFill/>
          <a:ln w="9525">
            <a:noFill/>
            <a:miter lim="800000"/>
            <a:headEnd/>
            <a:tailEnd/>
          </a:ln>
        </p:spPr>
        <p:txBody>
          <a:bodyPr>
            <a:spAutoFit/>
          </a:bodyPr>
          <a:lstStyle/>
          <a:p>
            <a:pPr algn="ctr" eaLnBrk="0" hangingPunct="0"/>
            <a:r>
              <a:rPr lang="es-MX" sz="1400" b="1">
                <a:solidFill>
                  <a:srgbClr val="000000"/>
                </a:solidFill>
                <a:latin typeface="Calibri" pitchFamily="34" charset="0"/>
              </a:rPr>
              <a:t>Número de servidores públicos involucrados</a:t>
            </a:r>
            <a:endParaRPr lang="es-ES" sz="1400" b="1" i="1" u="sng">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7 Marcador de número de diapositiva"/>
          <p:cNvSpPr>
            <a:spLocks noGrp="1"/>
          </p:cNvSpPr>
          <p:nvPr>
            <p:ph type="sldNum" sz="quarter" idx="12"/>
          </p:nvPr>
        </p:nvSpPr>
        <p:spPr bwMode="auto">
          <a:xfrm>
            <a:off x="8636000" y="6438900"/>
            <a:ext cx="441325" cy="365125"/>
          </a:xfrm>
          <a:noFill/>
          <a:ln>
            <a:miter lim="800000"/>
            <a:headEnd/>
            <a:tailEnd/>
          </a:ln>
        </p:spPr>
        <p:txBody>
          <a:bodyPr anchor="b"/>
          <a:lstStyle/>
          <a:p>
            <a:fld id="{1382C2C6-F8B5-4876-B18D-C20A0EFC9252}" type="slidenum">
              <a:rPr lang="es-MX" sz="1000" b="1" smtClean="0"/>
              <a:pPr/>
              <a:t>39</a:t>
            </a:fld>
            <a:endParaRPr lang="es-MX" sz="1000" b="1" smtClean="0"/>
          </a:p>
        </p:txBody>
      </p:sp>
      <p:sp>
        <p:nvSpPr>
          <p:cNvPr id="6" name="1 CuadroTexto"/>
          <p:cNvSpPr txBox="1"/>
          <p:nvPr/>
        </p:nvSpPr>
        <p:spPr>
          <a:xfrm>
            <a:off x="76200" y="63500"/>
            <a:ext cx="8024813" cy="863600"/>
          </a:xfrm>
          <a:prstGeom prst="rect">
            <a:avLst/>
          </a:prstGeom>
          <a:noFill/>
        </p:spPr>
        <p:txBody>
          <a:bodyPr anchor="ctr"/>
          <a:lstStyle/>
          <a:p>
            <a:pPr eaLnBrk="0" hangingPunct="0">
              <a:defRPr/>
            </a:pPr>
            <a:r>
              <a:rPr lang="es-ES" b="1" dirty="0">
                <a:solidFill>
                  <a:schemeClr val="bg1"/>
                </a:solidFill>
                <a:latin typeface="Calibri" pitchFamily="34" charset="0"/>
              </a:rPr>
              <a:t>2.13 Número de servidores públicos involucrados en la respuesta</a:t>
            </a:r>
          </a:p>
          <a:p>
            <a:pPr eaLnBrk="0" hangingPunct="0">
              <a:defRPr/>
            </a:pPr>
            <a:endParaRPr lang="es-ES" sz="1400" b="1" dirty="0">
              <a:solidFill>
                <a:schemeClr val="bg1"/>
              </a:solidFill>
              <a:latin typeface="Calibri" pitchFamily="34" charset="0"/>
            </a:endParaRPr>
          </a:p>
          <a:p>
            <a:pPr eaLnBrk="0" hangingPunct="0">
              <a:defRPr/>
            </a:pPr>
            <a:r>
              <a:rPr lang="pt-BR" sz="1400" b="1" i="1" dirty="0">
                <a:solidFill>
                  <a:schemeClr val="bg1"/>
                </a:solidFill>
                <a:latin typeface="Calibri" pitchFamily="34" charset="0"/>
              </a:rPr>
              <a:t>2014 a </a:t>
            </a:r>
            <a:r>
              <a:rPr lang="pt-BR" sz="1400" b="1" i="1" dirty="0">
                <a:solidFill>
                  <a:schemeClr val="bg1"/>
                </a:solidFill>
                <a:latin typeface="Calibri" pitchFamily="34" charset="0"/>
              </a:rPr>
              <a:t>2t </a:t>
            </a:r>
            <a:r>
              <a:rPr lang="pt-BR" sz="1400" b="1" i="1" dirty="0">
                <a:solidFill>
                  <a:schemeClr val="bg1"/>
                </a:solidFill>
                <a:latin typeface="Calibri" pitchFamily="34" charset="0"/>
              </a:rPr>
              <a:t>2017</a:t>
            </a:r>
            <a:endParaRPr lang="es-ES" sz="1400" b="1" i="1" dirty="0">
              <a:solidFill>
                <a:schemeClr val="bg1">
                  <a:lumMod val="95000"/>
                </a:schemeClr>
              </a:solidFill>
              <a:latin typeface="Calibri" pitchFamily="34" charset="0"/>
            </a:endParaRPr>
          </a:p>
        </p:txBody>
      </p:sp>
      <p:graphicFrame>
        <p:nvGraphicFramePr>
          <p:cNvPr id="44036" name="1 Gráfico"/>
          <p:cNvGraphicFramePr>
            <a:graphicFrameLocks/>
          </p:cNvGraphicFramePr>
          <p:nvPr/>
        </p:nvGraphicFramePr>
        <p:xfrm>
          <a:off x="250825" y="1916113"/>
          <a:ext cx="8470900" cy="4524375"/>
        </p:xfrm>
        <a:graphic>
          <a:graphicData uri="http://schemas.openxmlformats.org/presentationml/2006/ole">
            <p:oleObj spid="_x0000_s8194" r:id="rId3" imgW="8474174" imgH="4529721" progId="Excel.Chart.8">
              <p:embed/>
            </p:oleObj>
          </a:graphicData>
        </a:graphic>
      </p:graphicFrame>
      <p:sp>
        <p:nvSpPr>
          <p:cNvPr id="44037" name="6 CuadroTexto"/>
          <p:cNvSpPr txBox="1">
            <a:spLocks noChangeArrowheads="1"/>
          </p:cNvSpPr>
          <p:nvPr/>
        </p:nvSpPr>
        <p:spPr bwMode="auto">
          <a:xfrm>
            <a:off x="1390650" y="1152525"/>
            <a:ext cx="6350000" cy="292100"/>
          </a:xfrm>
          <a:prstGeom prst="rect">
            <a:avLst/>
          </a:prstGeom>
          <a:noFill/>
          <a:ln w="9525">
            <a:noFill/>
            <a:miter lim="800000"/>
            <a:headEnd/>
            <a:tailEnd/>
          </a:ln>
        </p:spPr>
        <p:txBody>
          <a:bodyPr>
            <a:spAutoFit/>
          </a:bodyPr>
          <a:lstStyle/>
          <a:p>
            <a:pPr algn="ctr" eaLnBrk="0" hangingPunct="0"/>
            <a:r>
              <a:rPr lang="es-MX" sz="1300" b="1" i="1" u="sng">
                <a:solidFill>
                  <a:srgbClr val="000000"/>
                </a:solidFill>
                <a:latin typeface="Calibri" pitchFamily="34" charset="0"/>
              </a:rPr>
              <a:t>Sólo solicitudes ARCO de datos personales “Procedentes” e “Improcedentes”</a:t>
            </a:r>
            <a:endParaRPr lang="es-ES" sz="1300" b="1" i="1" u="sng">
              <a:solidFill>
                <a:srgbClr val="000000"/>
              </a:solidFill>
              <a:latin typeface="Calibri" pitchFamily="34" charset="0"/>
            </a:endParaRPr>
          </a:p>
        </p:txBody>
      </p:sp>
      <p:sp>
        <p:nvSpPr>
          <p:cNvPr id="44038" name="7 CuadroTexto"/>
          <p:cNvSpPr txBox="1">
            <a:spLocks noChangeArrowheads="1"/>
          </p:cNvSpPr>
          <p:nvPr/>
        </p:nvSpPr>
        <p:spPr bwMode="auto">
          <a:xfrm>
            <a:off x="2771775" y="1444625"/>
            <a:ext cx="3762375" cy="307975"/>
          </a:xfrm>
          <a:prstGeom prst="rect">
            <a:avLst/>
          </a:prstGeom>
          <a:noFill/>
          <a:ln w="9525">
            <a:noFill/>
            <a:miter lim="800000"/>
            <a:headEnd/>
            <a:tailEnd/>
          </a:ln>
        </p:spPr>
        <p:txBody>
          <a:bodyPr>
            <a:spAutoFit/>
          </a:bodyPr>
          <a:lstStyle/>
          <a:p>
            <a:pPr algn="ctr" eaLnBrk="0" hangingPunct="0"/>
            <a:r>
              <a:rPr lang="es-MX" sz="1400" b="1">
                <a:solidFill>
                  <a:srgbClr val="000000"/>
                </a:solidFill>
                <a:latin typeface="Calibri" pitchFamily="34" charset="0"/>
              </a:rPr>
              <a:t>Promedio de servidores públicos involucrados</a:t>
            </a:r>
            <a:endParaRPr lang="es-ES" sz="1400" b="1">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17 Marcador de número de diapositiva"/>
          <p:cNvSpPr>
            <a:spLocks noGrp="1"/>
          </p:cNvSpPr>
          <p:nvPr>
            <p:ph type="sldNum" sz="quarter" idx="12"/>
          </p:nvPr>
        </p:nvSpPr>
        <p:spPr>
          <a:xfrm>
            <a:off x="8636034" y="6439217"/>
            <a:ext cx="441297" cy="365125"/>
          </a:xfrm>
        </p:spPr>
        <p:txBody>
          <a:bodyPr anchor="b"/>
          <a:lstStyle>
            <a:lvl1pPr>
              <a:defRPr sz="1000" b="1">
                <a:latin typeface="Calibri" pitchFamily="34" charset="0"/>
              </a:defRPr>
            </a:lvl1pPr>
          </a:lstStyle>
          <a:p>
            <a:pPr>
              <a:defRPr/>
            </a:pPr>
            <a:fld id="{BD43386B-512A-4F48-AC60-1F2A615D5642}" type="slidenum">
              <a:rPr lang="es-MX" smtClean="0"/>
              <a:pPr>
                <a:defRPr/>
              </a:pPr>
              <a:t>4</a:t>
            </a:fld>
            <a:endParaRPr lang="es-MX" dirty="0"/>
          </a:p>
        </p:txBody>
      </p:sp>
      <p:sp>
        <p:nvSpPr>
          <p:cNvPr id="7" name="3 Rectángulo"/>
          <p:cNvSpPr/>
          <p:nvPr/>
        </p:nvSpPr>
        <p:spPr>
          <a:xfrm>
            <a:off x="251520" y="1268760"/>
            <a:ext cx="8640960" cy="5416868"/>
          </a:xfrm>
          <a:prstGeom prst="rect">
            <a:avLst/>
          </a:prstGeom>
        </p:spPr>
        <p:txBody>
          <a:bodyPr wrap="square">
            <a:spAutoFit/>
          </a:bodyPr>
          <a:lstStyle/>
          <a:p>
            <a:pPr algn="just"/>
            <a:r>
              <a:rPr lang="es-ES" sz="1600" b="1" dirty="0" smtClean="0">
                <a:latin typeface="Calibri" pitchFamily="34" charset="0"/>
                <a:cs typeface="Calibri" pitchFamily="34" charset="0"/>
              </a:rPr>
              <a:t>El principal indicador sobre la forma en </a:t>
            </a:r>
            <a:r>
              <a:rPr lang="es-ES" sz="1600" b="1" dirty="0">
                <a:latin typeface="Calibri" pitchFamily="34" charset="0"/>
                <a:cs typeface="Calibri" pitchFamily="34" charset="0"/>
              </a:rPr>
              <a:t>que se ejerce el </a:t>
            </a:r>
            <a:r>
              <a:rPr lang="es-ES" sz="1600" b="1" dirty="0" smtClean="0">
                <a:latin typeface="Calibri" pitchFamily="34" charset="0"/>
                <a:cs typeface="Calibri" pitchFamily="34" charset="0"/>
              </a:rPr>
              <a:t>Derecho </a:t>
            </a:r>
            <a:r>
              <a:rPr lang="es-ES" sz="1600" b="1" dirty="0">
                <a:latin typeface="Calibri" pitchFamily="34" charset="0"/>
                <a:cs typeface="Calibri" pitchFamily="34" charset="0"/>
              </a:rPr>
              <a:t>de </a:t>
            </a:r>
            <a:r>
              <a:rPr lang="es-ES" sz="1600" b="1" dirty="0" smtClean="0">
                <a:latin typeface="Calibri" pitchFamily="34" charset="0"/>
                <a:cs typeface="Calibri" pitchFamily="34" charset="0"/>
              </a:rPr>
              <a:t>Acceso </a:t>
            </a:r>
            <a:r>
              <a:rPr lang="es-ES" sz="1600" b="1" dirty="0">
                <a:latin typeface="Calibri" pitchFamily="34" charset="0"/>
                <a:cs typeface="Calibri" pitchFamily="34" charset="0"/>
              </a:rPr>
              <a:t>a la </a:t>
            </a:r>
            <a:r>
              <a:rPr lang="es-ES" sz="1600" b="1" dirty="0" smtClean="0">
                <a:latin typeface="Calibri" pitchFamily="34" charset="0"/>
                <a:cs typeface="Calibri" pitchFamily="34" charset="0"/>
              </a:rPr>
              <a:t>Información Pública </a:t>
            </a:r>
            <a:r>
              <a:rPr lang="es-ES" sz="1600" b="1" dirty="0">
                <a:latin typeface="Calibri" pitchFamily="34" charset="0"/>
                <a:cs typeface="Calibri" pitchFamily="34" charset="0"/>
              </a:rPr>
              <a:t>es </a:t>
            </a:r>
            <a:r>
              <a:rPr lang="es-ES" sz="1600" b="1" dirty="0" smtClean="0">
                <a:latin typeface="Calibri" pitchFamily="34" charset="0"/>
                <a:cs typeface="Calibri" pitchFamily="34" charset="0"/>
              </a:rPr>
              <a:t>el comportamiento de las Solicitudes de Información Pública. Para contar con referentes sobre este derecho, el INFODF desarrolló, entre los años de 2006 y 2010, el </a:t>
            </a:r>
            <a:r>
              <a:rPr lang="es-ES" sz="1600" b="1" i="1" dirty="0" smtClean="0">
                <a:latin typeface="Calibri" pitchFamily="34" charset="0"/>
                <a:cs typeface="Calibri" pitchFamily="34" charset="0"/>
              </a:rPr>
              <a:t>Formato Estadístico de Solicitudes de Información Pública</a:t>
            </a:r>
            <a:r>
              <a:rPr lang="es-ES" sz="1600" b="1" dirty="0" smtClean="0">
                <a:latin typeface="Calibri" pitchFamily="34" charset="0"/>
                <a:cs typeface="Calibri" pitchFamily="34" charset="0"/>
              </a:rPr>
              <a:t>, el cual utilizaron </a:t>
            </a:r>
            <a:r>
              <a:rPr lang="es-ES" sz="1600" b="1" dirty="0">
                <a:latin typeface="Calibri" pitchFamily="34" charset="0"/>
                <a:cs typeface="Calibri" pitchFamily="34" charset="0"/>
              </a:rPr>
              <a:t>los Entes </a:t>
            </a:r>
            <a:r>
              <a:rPr lang="es-ES" sz="1600" b="1" dirty="0" smtClean="0">
                <a:latin typeface="Calibri" pitchFamily="34" charset="0"/>
                <a:cs typeface="Calibri" pitchFamily="34" charset="0"/>
              </a:rPr>
              <a:t>Obligados </a:t>
            </a:r>
            <a:r>
              <a:rPr lang="es-ES" sz="1600" b="1" dirty="0">
                <a:latin typeface="Calibri" pitchFamily="34" charset="0"/>
                <a:cs typeface="Calibri" pitchFamily="34" charset="0"/>
              </a:rPr>
              <a:t>para reportar las variables estadísticas de las solicitudes de información pública y de datos </a:t>
            </a:r>
            <a:r>
              <a:rPr lang="es-ES" sz="1600" b="1" dirty="0" smtClean="0">
                <a:latin typeface="Calibri" pitchFamily="34" charset="0"/>
                <a:cs typeface="Calibri" pitchFamily="34" charset="0"/>
              </a:rPr>
              <a:t>personales.</a:t>
            </a:r>
          </a:p>
          <a:p>
            <a:pPr algn="just"/>
            <a:endParaRPr lang="es-ES" sz="1000" b="1" dirty="0" smtClean="0">
              <a:latin typeface="Calibri" pitchFamily="34" charset="0"/>
              <a:cs typeface="Calibri" pitchFamily="34" charset="0"/>
            </a:endParaRPr>
          </a:p>
          <a:p>
            <a:pPr algn="just"/>
            <a:r>
              <a:rPr lang="es-ES" sz="1600" b="1" dirty="0" smtClean="0">
                <a:latin typeface="Calibri" pitchFamily="34" charset="0"/>
                <a:cs typeface="Calibri" pitchFamily="34" charset="0"/>
              </a:rPr>
              <a:t>A partir de 2011, con información contenida en la base de datos del Sistema INFOMEX II, se creó el </a:t>
            </a:r>
            <a:r>
              <a:rPr lang="es-ES" sz="1600" b="1" i="1" dirty="0">
                <a:latin typeface="Calibri" pitchFamily="34" charset="0"/>
                <a:cs typeface="Calibri" pitchFamily="34" charset="0"/>
              </a:rPr>
              <a:t>Sistema de Captura de Reportes Estadísticos de Solicitudes de Información</a:t>
            </a:r>
            <a:r>
              <a:rPr lang="es-ES" sz="1600" b="1" dirty="0">
                <a:latin typeface="Calibri" pitchFamily="34" charset="0"/>
                <a:cs typeface="Calibri" pitchFamily="34" charset="0"/>
              </a:rPr>
              <a:t> (SICRESI</a:t>
            </a:r>
            <a:r>
              <a:rPr lang="es-ES" sz="1600" b="1" dirty="0" smtClean="0">
                <a:latin typeface="Calibri" pitchFamily="34" charset="0"/>
                <a:cs typeface="Calibri" pitchFamily="34" charset="0"/>
              </a:rPr>
              <a:t>), el cual es una herramienta que agiliza la generación de reportes sobre la forma en que se gestionaron las Solicitudes de Información Pública y de Protección de Datos Personales requeridas a los Sujetos  Obligados.</a:t>
            </a:r>
            <a:endParaRPr lang="es-MX" sz="1600" b="1" dirty="0">
              <a:latin typeface="Calibri" pitchFamily="34" charset="0"/>
              <a:cs typeface="Calibri" pitchFamily="34" charset="0"/>
            </a:endParaRPr>
          </a:p>
          <a:p>
            <a:pPr algn="just"/>
            <a:endParaRPr lang="es-ES" sz="1600" b="1" dirty="0" smtClean="0">
              <a:latin typeface="Calibri" pitchFamily="34" charset="0"/>
              <a:cs typeface="Calibri" pitchFamily="34" charset="0"/>
            </a:endParaRPr>
          </a:p>
          <a:p>
            <a:pPr algn="ctr"/>
            <a:r>
              <a:rPr lang="es-ES" sz="1600" b="1" u="sng" dirty="0" smtClean="0">
                <a:latin typeface="Calibri" pitchFamily="34" charset="0"/>
                <a:cs typeface="Calibri" pitchFamily="34" charset="0"/>
              </a:rPr>
              <a:t>Mejoras </a:t>
            </a:r>
            <a:r>
              <a:rPr lang="es-ES" sz="1600" b="1" u="sng" dirty="0">
                <a:latin typeface="Calibri" pitchFamily="34" charset="0"/>
                <a:cs typeface="Calibri" pitchFamily="34" charset="0"/>
              </a:rPr>
              <a:t>en el instrumento de captura de solicitudes</a:t>
            </a:r>
          </a:p>
          <a:p>
            <a:pPr algn="just"/>
            <a:r>
              <a:rPr lang="es-ES" sz="1600" b="1" dirty="0">
                <a:latin typeface="Calibri" pitchFamily="34" charset="0"/>
                <a:cs typeface="Calibri" pitchFamily="34" charset="0"/>
              </a:rPr>
              <a:t> </a:t>
            </a:r>
            <a:endParaRPr lang="es-ES" sz="1600" b="1" dirty="0" smtClean="0">
              <a:latin typeface="Calibri" pitchFamily="34" charset="0"/>
              <a:cs typeface="Calibri" pitchFamily="34" charset="0"/>
            </a:endParaRPr>
          </a:p>
          <a:p>
            <a:pPr algn="just"/>
            <a:r>
              <a:rPr lang="es-ES" sz="1600" b="1" dirty="0" smtClean="0">
                <a:latin typeface="Calibri" pitchFamily="34" charset="0"/>
                <a:cs typeface="Calibri" pitchFamily="34" charset="0"/>
              </a:rPr>
              <a:t>La evolución del instrumento que capta la información de las Solicitudes de Información ha sido muy dinámica. Cabe mencionar que el </a:t>
            </a:r>
            <a:r>
              <a:rPr lang="es-ES" sz="1600" b="1" dirty="0">
                <a:latin typeface="Calibri" pitchFamily="34" charset="0"/>
                <a:cs typeface="Calibri" pitchFamily="34" charset="0"/>
              </a:rPr>
              <a:t>primer cambio importante que tuvo el formato de captura de solicitudes fue en 2007, al pasar de 13 a 24 </a:t>
            </a:r>
            <a:r>
              <a:rPr lang="es-ES" sz="1600" b="1" dirty="0" smtClean="0">
                <a:latin typeface="Calibri" pitchFamily="34" charset="0"/>
                <a:cs typeface="Calibri" pitchFamily="34" charset="0"/>
              </a:rPr>
              <a:t>variables, siendo aprobado </a:t>
            </a:r>
            <a:r>
              <a:rPr lang="es-ES" sz="1600" b="1" dirty="0">
                <a:latin typeface="Calibri" pitchFamily="34" charset="0"/>
                <a:cs typeface="Calibri" pitchFamily="34" charset="0"/>
              </a:rPr>
              <a:t>por el Pleno del </a:t>
            </a:r>
            <a:r>
              <a:rPr lang="es-ES" sz="1600" b="1" dirty="0" smtClean="0">
                <a:latin typeface="Calibri" pitchFamily="34" charset="0"/>
                <a:cs typeface="Calibri" pitchFamily="34" charset="0"/>
              </a:rPr>
              <a:t>INFODF el </a:t>
            </a:r>
            <a:r>
              <a:rPr lang="es-ES" sz="1600" b="1" dirty="0">
                <a:latin typeface="Calibri" pitchFamily="34" charset="0"/>
                <a:cs typeface="Calibri" pitchFamily="34" charset="0"/>
              </a:rPr>
              <a:t>8 de mayo de </a:t>
            </a:r>
            <a:r>
              <a:rPr lang="es-ES" sz="1600" b="1" dirty="0" smtClean="0">
                <a:latin typeface="Calibri" pitchFamily="34" charset="0"/>
                <a:cs typeface="Calibri" pitchFamily="34" charset="0"/>
              </a:rPr>
              <a:t>2007, </a:t>
            </a:r>
            <a:r>
              <a:rPr lang="es-ES" sz="1600" b="1" dirty="0">
                <a:latin typeface="Calibri" pitchFamily="34" charset="0"/>
                <a:cs typeface="Calibri" pitchFamily="34" charset="0"/>
              </a:rPr>
              <a:t>mediante acuerdo 082/SE/08-05/2007.</a:t>
            </a:r>
            <a:endParaRPr lang="es-MX" sz="1600" b="1" dirty="0">
              <a:latin typeface="Calibri" pitchFamily="34" charset="0"/>
              <a:cs typeface="Calibri" pitchFamily="34" charset="0"/>
            </a:endParaRPr>
          </a:p>
          <a:p>
            <a:pPr algn="just"/>
            <a:r>
              <a:rPr lang="es-ES" sz="1600" b="1" dirty="0">
                <a:latin typeface="Calibri" pitchFamily="34" charset="0"/>
                <a:cs typeface="Calibri" pitchFamily="34" charset="0"/>
              </a:rPr>
              <a:t> </a:t>
            </a:r>
            <a:endParaRPr lang="es-MX" sz="1000" b="1" dirty="0">
              <a:latin typeface="Calibri" pitchFamily="34" charset="0"/>
              <a:cs typeface="Calibri" pitchFamily="34" charset="0"/>
            </a:endParaRPr>
          </a:p>
          <a:p>
            <a:pPr algn="just"/>
            <a:r>
              <a:rPr lang="es-ES" sz="1600" b="1" dirty="0">
                <a:latin typeface="Calibri" pitchFamily="34" charset="0"/>
                <a:cs typeface="Calibri" pitchFamily="34" charset="0"/>
              </a:rPr>
              <a:t>El segundo cambio realizado al formato de captura fue en el año 2008, y de 24 variables pasa a </a:t>
            </a:r>
            <a:r>
              <a:rPr lang="es-ES" sz="1600" b="1" dirty="0" smtClean="0">
                <a:latin typeface="Calibri" pitchFamily="34" charset="0"/>
                <a:cs typeface="Calibri" pitchFamily="34" charset="0"/>
              </a:rPr>
              <a:t>28, siendo aprobado </a:t>
            </a:r>
            <a:r>
              <a:rPr lang="es-ES" sz="1600" b="1" dirty="0">
                <a:latin typeface="Calibri" pitchFamily="34" charset="0"/>
                <a:cs typeface="Calibri" pitchFamily="34" charset="0"/>
              </a:rPr>
              <a:t>por el Pleno del </a:t>
            </a:r>
            <a:r>
              <a:rPr lang="es-ES" sz="1600" b="1" dirty="0" smtClean="0">
                <a:latin typeface="Calibri" pitchFamily="34" charset="0"/>
                <a:cs typeface="Calibri" pitchFamily="34" charset="0"/>
              </a:rPr>
              <a:t>INFODF el </a:t>
            </a:r>
            <a:r>
              <a:rPr lang="es-ES" sz="1600" b="1" dirty="0">
                <a:latin typeface="Calibri" pitchFamily="34" charset="0"/>
                <a:cs typeface="Calibri" pitchFamily="34" charset="0"/>
              </a:rPr>
              <a:t>15 de abril de </a:t>
            </a:r>
            <a:r>
              <a:rPr lang="es-ES" sz="1600" b="1" dirty="0" smtClean="0">
                <a:latin typeface="Calibri" pitchFamily="34" charset="0"/>
                <a:cs typeface="Calibri" pitchFamily="34" charset="0"/>
              </a:rPr>
              <a:t>2008, </a:t>
            </a:r>
            <a:r>
              <a:rPr lang="es-ES" sz="1600" b="1" dirty="0">
                <a:latin typeface="Calibri" pitchFamily="34" charset="0"/>
                <a:cs typeface="Calibri" pitchFamily="34" charset="0"/>
              </a:rPr>
              <a:t>mediante acuerdo 143/SE/15-04/2008</a:t>
            </a:r>
            <a:r>
              <a:rPr lang="es-ES" sz="1600" b="1" dirty="0" smtClean="0">
                <a:latin typeface="Calibri" pitchFamily="34" charset="0"/>
                <a:cs typeface="Calibri" pitchFamily="34" charset="0"/>
              </a:rPr>
              <a:t>.</a:t>
            </a:r>
            <a:endParaRPr lang="es-MX" sz="1600" b="1" dirty="0">
              <a:latin typeface="Calibri" pitchFamily="34" charset="0"/>
              <a:cs typeface="Calibri" pitchFamily="34" charset="0"/>
            </a:endParaRPr>
          </a:p>
        </p:txBody>
      </p:sp>
      <p:sp>
        <p:nvSpPr>
          <p:cNvPr id="5" name="1 CuadroTexto"/>
          <p:cNvSpPr txBox="1"/>
          <p:nvPr/>
        </p:nvSpPr>
        <p:spPr>
          <a:xfrm>
            <a:off x="76169" y="62842"/>
            <a:ext cx="8024223" cy="864000"/>
          </a:xfrm>
          <a:prstGeom prst="rect">
            <a:avLst/>
          </a:prstGeom>
          <a:noFill/>
        </p:spPr>
        <p:txBody>
          <a:bodyPr wrap="square" rtlCol="0" anchor="ctr">
            <a:noAutofit/>
          </a:bodyPr>
          <a:lstStyle/>
          <a:p>
            <a:pPr algn="ctr"/>
            <a:r>
              <a:rPr lang="es-ES" sz="2000" b="1" dirty="0" smtClean="0">
                <a:solidFill>
                  <a:schemeClr val="bg1"/>
                </a:solidFill>
                <a:latin typeface="Calibri" pitchFamily="34" charset="0"/>
                <a:ea typeface="ヒラギノ角ゴ Pro W3" pitchFamily="16" charset="-128"/>
              </a:rPr>
              <a:t>Introducción</a:t>
            </a:r>
            <a:endParaRPr lang="es-ES" sz="2000" b="1" dirty="0">
              <a:solidFill>
                <a:schemeClr val="bg1"/>
              </a:solidFill>
              <a:latin typeface="Calibri" pitchFamily="34" charset="0"/>
              <a:ea typeface="ヒラギノ角ゴ Pro W3" pitchFamily="16" charset="-128"/>
            </a:endParaRPr>
          </a:p>
        </p:txBody>
      </p:sp>
    </p:spTree>
    <p:extLst>
      <p:ext uri="{BB962C8B-B14F-4D97-AF65-F5344CB8AC3E}">
        <p14:creationId xmlns:p14="http://schemas.microsoft.com/office/powerpoint/2010/main" xmlns="" val="10620076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7 Marcador de número de diapositiva"/>
          <p:cNvSpPr>
            <a:spLocks noGrp="1"/>
          </p:cNvSpPr>
          <p:nvPr>
            <p:ph type="sldNum" sz="quarter" idx="12"/>
          </p:nvPr>
        </p:nvSpPr>
        <p:spPr bwMode="auto">
          <a:xfrm>
            <a:off x="8636000" y="6438900"/>
            <a:ext cx="441325" cy="365125"/>
          </a:xfrm>
          <a:noFill/>
          <a:ln>
            <a:miter lim="800000"/>
            <a:headEnd/>
            <a:tailEnd/>
          </a:ln>
        </p:spPr>
        <p:txBody>
          <a:bodyPr anchor="b"/>
          <a:lstStyle/>
          <a:p>
            <a:fld id="{03944F85-D59D-488F-B6E0-20A038EA15AB}" type="slidenum">
              <a:rPr lang="es-MX" sz="1000" b="1" smtClean="0"/>
              <a:pPr/>
              <a:t>40</a:t>
            </a:fld>
            <a:endParaRPr lang="es-MX" sz="1000" b="1" smtClean="0"/>
          </a:p>
        </p:txBody>
      </p:sp>
      <p:sp>
        <p:nvSpPr>
          <p:cNvPr id="45059" name="1 CuadroTexto"/>
          <p:cNvSpPr txBox="1">
            <a:spLocks noChangeArrowheads="1"/>
          </p:cNvSpPr>
          <p:nvPr/>
        </p:nvSpPr>
        <p:spPr bwMode="auto">
          <a:xfrm>
            <a:off x="76200" y="63500"/>
            <a:ext cx="8024813" cy="863600"/>
          </a:xfrm>
          <a:prstGeom prst="rect">
            <a:avLst/>
          </a:prstGeom>
          <a:noFill/>
          <a:ln w="9525">
            <a:noFill/>
            <a:miter lim="800000"/>
            <a:headEnd/>
            <a:tailEnd/>
          </a:ln>
        </p:spPr>
        <p:txBody>
          <a:bodyPr anchor="ctr"/>
          <a:lstStyle/>
          <a:p>
            <a:pPr algn="ctr" eaLnBrk="0" hangingPunct="0"/>
            <a:endParaRPr lang="es-ES" sz="1400" b="1" i="1">
              <a:solidFill>
                <a:schemeClr val="bg1"/>
              </a:solidFill>
              <a:latin typeface="Calibri" pitchFamily="34" charset="0"/>
            </a:endParaRPr>
          </a:p>
        </p:txBody>
      </p:sp>
      <p:sp>
        <p:nvSpPr>
          <p:cNvPr id="45060" name="7 Rectángulo"/>
          <p:cNvSpPr>
            <a:spLocks noChangeArrowheads="1"/>
          </p:cNvSpPr>
          <p:nvPr/>
        </p:nvSpPr>
        <p:spPr bwMode="auto">
          <a:xfrm>
            <a:off x="1042988" y="3284538"/>
            <a:ext cx="7138987" cy="1200150"/>
          </a:xfrm>
          <a:prstGeom prst="rect">
            <a:avLst/>
          </a:prstGeom>
          <a:noFill/>
          <a:ln w="9525">
            <a:noFill/>
            <a:miter lim="800000"/>
            <a:headEnd/>
            <a:tailEnd/>
          </a:ln>
        </p:spPr>
        <p:txBody>
          <a:bodyPr anchor="ctr">
            <a:spAutoFit/>
          </a:bodyPr>
          <a:lstStyle/>
          <a:p>
            <a:pPr algn="ctr" eaLnBrk="0" hangingPunct="0"/>
            <a:r>
              <a:rPr lang="es-MX" sz="3600" b="1">
                <a:solidFill>
                  <a:srgbClr val="000000"/>
                </a:solidFill>
                <a:latin typeface="Calibri" pitchFamily="34" charset="0"/>
              </a:rPr>
              <a:t>Perfil sociodemográfico de los solicitantes</a:t>
            </a:r>
            <a:endParaRPr lang="es-ES" sz="160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7 Marcador de número de diapositiva"/>
          <p:cNvSpPr>
            <a:spLocks noGrp="1"/>
          </p:cNvSpPr>
          <p:nvPr>
            <p:ph type="sldNum" sz="quarter" idx="12"/>
          </p:nvPr>
        </p:nvSpPr>
        <p:spPr bwMode="auto">
          <a:xfrm>
            <a:off x="8636000" y="6438900"/>
            <a:ext cx="441325" cy="365125"/>
          </a:xfrm>
          <a:noFill/>
          <a:ln>
            <a:miter lim="800000"/>
            <a:headEnd/>
            <a:tailEnd/>
          </a:ln>
        </p:spPr>
        <p:txBody>
          <a:bodyPr anchor="b"/>
          <a:lstStyle/>
          <a:p>
            <a:fld id="{5FC82C8C-4C10-4244-A18C-60F95F12880D}" type="slidenum">
              <a:rPr lang="es-MX" sz="1000" b="1" smtClean="0"/>
              <a:pPr/>
              <a:t>41</a:t>
            </a:fld>
            <a:endParaRPr lang="es-MX" sz="1000" b="1" smtClean="0"/>
          </a:p>
        </p:txBody>
      </p:sp>
      <p:sp>
        <p:nvSpPr>
          <p:cNvPr id="6" name="1 CuadroTexto"/>
          <p:cNvSpPr txBox="1"/>
          <p:nvPr/>
        </p:nvSpPr>
        <p:spPr>
          <a:xfrm>
            <a:off x="76200" y="63500"/>
            <a:ext cx="8024813" cy="863600"/>
          </a:xfrm>
          <a:prstGeom prst="rect">
            <a:avLst/>
          </a:prstGeom>
          <a:noFill/>
        </p:spPr>
        <p:txBody>
          <a:bodyPr anchor="ctr"/>
          <a:lstStyle/>
          <a:p>
            <a:pPr eaLnBrk="0" hangingPunct="0">
              <a:defRPr/>
            </a:pPr>
            <a:r>
              <a:rPr lang="pt-BR" b="1" dirty="0">
                <a:solidFill>
                  <a:schemeClr val="bg1"/>
                </a:solidFill>
                <a:latin typeface="Calibri" pitchFamily="34" charset="0"/>
              </a:rPr>
              <a:t>Sociodemográficos</a:t>
            </a:r>
          </a:p>
          <a:p>
            <a:pPr eaLnBrk="0" hangingPunct="0">
              <a:defRPr/>
            </a:pPr>
            <a:endParaRPr lang="pt-BR" sz="1400" b="1" dirty="0">
              <a:solidFill>
                <a:schemeClr val="bg1"/>
              </a:solidFill>
              <a:latin typeface="Calibri" pitchFamily="34" charset="0"/>
            </a:endParaRPr>
          </a:p>
          <a:p>
            <a:pPr eaLnBrk="0" hangingPunct="0">
              <a:defRPr/>
            </a:pPr>
            <a:r>
              <a:rPr lang="pt-BR" sz="1400" b="1" i="1" dirty="0">
                <a:solidFill>
                  <a:schemeClr val="bg1"/>
                </a:solidFill>
                <a:latin typeface="Calibri" pitchFamily="34" charset="0"/>
              </a:rPr>
              <a:t>2014 a </a:t>
            </a:r>
            <a:r>
              <a:rPr lang="pt-BR" sz="1400" b="1" i="1" dirty="0">
                <a:solidFill>
                  <a:schemeClr val="bg1"/>
                </a:solidFill>
                <a:latin typeface="Calibri" pitchFamily="34" charset="0"/>
              </a:rPr>
              <a:t>2t </a:t>
            </a:r>
            <a:r>
              <a:rPr lang="pt-BR" sz="1400" b="1" i="1" dirty="0">
                <a:solidFill>
                  <a:schemeClr val="bg1"/>
                </a:solidFill>
                <a:latin typeface="Calibri" pitchFamily="34" charset="0"/>
              </a:rPr>
              <a:t>2017</a:t>
            </a:r>
            <a:endParaRPr lang="es-ES" sz="1400" b="1" i="1" dirty="0">
              <a:solidFill>
                <a:schemeClr val="bg1">
                  <a:lumMod val="95000"/>
                </a:schemeClr>
              </a:solidFill>
              <a:latin typeface="Calibri" pitchFamily="34" charset="0"/>
            </a:endParaRPr>
          </a:p>
        </p:txBody>
      </p:sp>
      <p:graphicFrame>
        <p:nvGraphicFramePr>
          <p:cNvPr id="11" name="10 Tabla"/>
          <p:cNvGraphicFramePr>
            <a:graphicFrameLocks noGrp="1"/>
          </p:cNvGraphicFramePr>
          <p:nvPr/>
        </p:nvGraphicFramePr>
        <p:xfrm>
          <a:off x="1500188" y="2000250"/>
          <a:ext cx="6429419" cy="3014792"/>
        </p:xfrm>
        <a:graphic>
          <a:graphicData uri="http://schemas.openxmlformats.org/drawingml/2006/table">
            <a:tbl>
              <a:tblPr/>
              <a:tblGrid>
                <a:gridCol w="1302930"/>
                <a:gridCol w="844131"/>
                <a:gridCol w="422065"/>
                <a:gridCol w="844131"/>
                <a:gridCol w="590892"/>
                <a:gridCol w="759718"/>
                <a:gridCol w="506478"/>
                <a:gridCol w="694428"/>
                <a:gridCol w="464646"/>
              </a:tblGrid>
              <a:tr h="392712">
                <a:tc rowSpan="2">
                  <a:txBody>
                    <a:bodyPr/>
                    <a:lstStyle/>
                    <a:p>
                      <a:pPr algn="ctr" fontAlgn="ctr"/>
                      <a:r>
                        <a:rPr lang="es-MX" sz="1000" b="1" i="0" u="none" strike="noStrike" dirty="0">
                          <a:solidFill>
                            <a:srgbClr val="FFFFFF"/>
                          </a:solidFill>
                          <a:effectLst/>
                          <a:latin typeface="Calibri" panose="020F0502020204030204" pitchFamily="34" charset="0"/>
                        </a:rPr>
                        <a:t>Sexo del solicitante</a:t>
                      </a: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gridSpan="2">
                  <a:txBody>
                    <a:bodyPr/>
                    <a:lstStyle/>
                    <a:p>
                      <a:pPr algn="ctr" fontAlgn="ctr"/>
                      <a:r>
                        <a:rPr lang="es-MX" sz="1000" b="1" i="0" u="none" strike="noStrike" dirty="0">
                          <a:solidFill>
                            <a:srgbClr val="FFFFFF"/>
                          </a:solidFill>
                          <a:effectLst/>
                          <a:latin typeface="Calibri" panose="020F0502020204030204" pitchFamily="34" charset="0"/>
                        </a:rPr>
                        <a:t>2014</a:t>
                      </a: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hMerge="1">
                  <a:txBody>
                    <a:bodyPr/>
                    <a:lstStyle/>
                    <a:p>
                      <a:endParaRPr lang="es-MX"/>
                    </a:p>
                  </a:txBody>
                  <a:tcPr/>
                </a:tc>
                <a:tc gridSpan="2">
                  <a:txBody>
                    <a:bodyPr/>
                    <a:lstStyle/>
                    <a:p>
                      <a:pPr algn="ctr" fontAlgn="ctr"/>
                      <a:r>
                        <a:rPr lang="es-MX" sz="1000" b="1" i="0" u="none" strike="noStrike" dirty="0" smtClean="0">
                          <a:solidFill>
                            <a:srgbClr val="FFFFFF"/>
                          </a:solidFill>
                          <a:effectLst/>
                          <a:latin typeface="Calibri" panose="020F0502020204030204" pitchFamily="34" charset="0"/>
                        </a:rPr>
                        <a:t>2015</a:t>
                      </a:r>
                      <a:endParaRPr lang="es-MX" sz="1000" b="1" i="0" u="none" strike="noStrike" dirty="0">
                        <a:solidFill>
                          <a:srgbClr val="FFFFFF"/>
                        </a:solidFill>
                        <a:effectLst/>
                        <a:latin typeface="Calibri" panose="020F0502020204030204" pitchFamily="34" charset="0"/>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hMerge="1">
                  <a:txBody>
                    <a:bodyPr/>
                    <a:lstStyle/>
                    <a:p>
                      <a:pPr algn="ctr" fontAlgn="ctr"/>
                      <a:endParaRPr lang="es-MX" sz="1100" b="1" i="0" u="none" strike="noStrike" dirty="0">
                        <a:solidFill>
                          <a:srgbClr val="FFFFFF"/>
                        </a:solidFill>
                        <a:effectLst/>
                        <a:latin typeface="Calibri"/>
                      </a:endParaRPr>
                    </a:p>
                  </a:txBody>
                  <a:tcPr marL="6456" marR="6456" marT="6456" marB="0" anchor="ctr"/>
                </a:tc>
                <a:tc gridSpan="2">
                  <a:txBody>
                    <a:bodyPr/>
                    <a:lstStyle/>
                    <a:p>
                      <a:pPr algn="ctr" fontAlgn="ctr"/>
                      <a:r>
                        <a:rPr lang="es-MX" sz="1000" b="1" i="0" u="none" strike="noStrike" dirty="0" smtClean="0">
                          <a:solidFill>
                            <a:srgbClr val="FFFFFF"/>
                          </a:solidFill>
                          <a:effectLst/>
                          <a:latin typeface="Calibri" panose="020F0502020204030204" pitchFamily="34" charset="0"/>
                        </a:rPr>
                        <a:t>2016</a:t>
                      </a:r>
                      <a:endParaRPr lang="es-MX" sz="1000" b="1" i="0" u="none" strike="noStrike" dirty="0">
                        <a:solidFill>
                          <a:srgbClr val="FFFFFF"/>
                        </a:solidFill>
                        <a:effectLst/>
                        <a:latin typeface="Calibri" panose="020F0502020204030204" pitchFamily="34" charset="0"/>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hMerge="1">
                  <a:txBody>
                    <a:bodyPr/>
                    <a:lstStyle/>
                    <a:p>
                      <a:pPr algn="ctr" fontAlgn="ctr"/>
                      <a:endParaRPr lang="es-MX" sz="1100" b="1" i="0" u="none" strike="noStrike" dirty="0">
                        <a:solidFill>
                          <a:srgbClr val="FFFFFF"/>
                        </a:solidFill>
                        <a:effectLst/>
                        <a:latin typeface="Calibri"/>
                      </a:endParaRPr>
                    </a:p>
                  </a:txBody>
                  <a:tcPr marL="6456" marR="6456" marT="6456" marB="0" anchor="ctr"/>
                </a:tc>
                <a:tc gridSpan="2">
                  <a:txBody>
                    <a:bodyPr/>
                    <a:lstStyle/>
                    <a:p>
                      <a:pPr algn="ctr" fontAlgn="ctr"/>
                      <a:r>
                        <a:rPr lang="es-MX" sz="1000" b="1" i="0" u="none" strike="noStrike" dirty="0" smtClean="0">
                          <a:solidFill>
                            <a:srgbClr val="FFFFFF"/>
                          </a:solidFill>
                          <a:effectLst/>
                          <a:latin typeface="Calibri" panose="020F0502020204030204" pitchFamily="34" charset="0"/>
                        </a:rPr>
                        <a:t>2t 2017</a:t>
                      </a:r>
                      <a:endParaRPr lang="es-MX" sz="1000" b="1" i="0" u="none" strike="noStrike" dirty="0">
                        <a:solidFill>
                          <a:srgbClr val="FFFFFF"/>
                        </a:solidFill>
                        <a:effectLst/>
                        <a:latin typeface="Calibri" panose="020F0502020204030204" pitchFamily="34" charset="0"/>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hMerge="1">
                  <a:txBody>
                    <a:bodyPr/>
                    <a:lstStyle/>
                    <a:p>
                      <a:pPr algn="ctr" fontAlgn="ctr"/>
                      <a:endParaRPr lang="es-MX" sz="110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r>
              <a:tr h="488525">
                <a:tc vMerge="1">
                  <a:txBody>
                    <a:bodyPr/>
                    <a:lstStyle/>
                    <a:p>
                      <a:endParaRPr lang="es-MX"/>
                    </a:p>
                  </a:txBody>
                  <a:tcPr/>
                </a:tc>
                <a:tc>
                  <a:txBody>
                    <a:bodyPr/>
                    <a:lstStyle/>
                    <a:p>
                      <a:pPr algn="ctr" fontAlgn="ctr"/>
                      <a:r>
                        <a:rPr lang="es-MX" sz="1000" b="1" i="0" u="none" strike="noStrike" dirty="0">
                          <a:solidFill>
                            <a:srgbClr val="FFFFFF"/>
                          </a:solidFill>
                          <a:effectLst/>
                          <a:latin typeface="Calibri" panose="020F0502020204030204" pitchFamily="34" charset="0"/>
                        </a:rPr>
                        <a:t>Solicitantes</a:t>
                      </a: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1000" b="1" i="0" u="none" strike="noStrike" dirty="0">
                          <a:solidFill>
                            <a:srgbClr val="FFFFFF"/>
                          </a:solidFill>
                          <a:effectLst/>
                          <a:latin typeface="Calibri" panose="020F0502020204030204" pitchFamily="34" charset="0"/>
                        </a:rPr>
                        <a:t>%</a:t>
                      </a: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1000" b="1" i="0" u="none" strike="noStrike" dirty="0" smtClean="0">
                          <a:solidFill>
                            <a:srgbClr val="FFFFFF"/>
                          </a:solidFill>
                          <a:effectLst/>
                          <a:latin typeface="Calibri" panose="020F0502020204030204" pitchFamily="34" charset="0"/>
                        </a:rPr>
                        <a:t>Solicitantes</a:t>
                      </a:r>
                      <a:endParaRPr lang="es-MX" sz="1000" b="1" i="0" u="none" strike="noStrike" dirty="0">
                        <a:solidFill>
                          <a:srgbClr val="FFFFFF"/>
                        </a:solidFill>
                        <a:effectLst/>
                        <a:latin typeface="Calibri" panose="020F0502020204030204" pitchFamily="34" charset="0"/>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1000" b="1" i="0" u="none" strike="noStrike" dirty="0" smtClean="0">
                          <a:solidFill>
                            <a:srgbClr val="FFFFFF"/>
                          </a:solidFill>
                          <a:effectLst/>
                          <a:latin typeface="Calibri" panose="020F0502020204030204" pitchFamily="34" charset="0"/>
                        </a:rPr>
                        <a:t>%</a:t>
                      </a:r>
                      <a:endParaRPr lang="es-MX" sz="1000" b="1" i="0" u="none" strike="noStrike" dirty="0">
                        <a:solidFill>
                          <a:srgbClr val="FFFFFF"/>
                        </a:solidFill>
                        <a:effectLst/>
                        <a:latin typeface="Calibri" panose="020F0502020204030204" pitchFamily="34" charset="0"/>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1000" b="1" i="0" u="none" strike="noStrike" dirty="0" smtClean="0">
                          <a:solidFill>
                            <a:srgbClr val="FFFFFF"/>
                          </a:solidFill>
                          <a:effectLst/>
                          <a:latin typeface="Calibri" panose="020F0502020204030204" pitchFamily="34" charset="0"/>
                        </a:rPr>
                        <a:t>Solicitantes</a:t>
                      </a:r>
                      <a:endParaRPr lang="es-MX" sz="1000" b="1" i="0" u="none" strike="noStrike" dirty="0">
                        <a:solidFill>
                          <a:srgbClr val="FFFFFF"/>
                        </a:solidFill>
                        <a:effectLst/>
                        <a:latin typeface="Calibri" panose="020F0502020204030204" pitchFamily="34" charset="0"/>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1000" b="1" i="0" u="none" strike="noStrike" dirty="0" smtClean="0">
                          <a:solidFill>
                            <a:srgbClr val="FFFFFF"/>
                          </a:solidFill>
                          <a:effectLst/>
                          <a:latin typeface="Calibri" panose="020F0502020204030204" pitchFamily="34" charset="0"/>
                        </a:rPr>
                        <a:t>%</a:t>
                      </a:r>
                      <a:endParaRPr lang="es-MX" sz="1000" b="1" i="0" u="none" strike="noStrike" dirty="0">
                        <a:solidFill>
                          <a:srgbClr val="FFFFFF"/>
                        </a:solidFill>
                        <a:effectLst/>
                        <a:latin typeface="Calibri" panose="020F0502020204030204" pitchFamily="34" charset="0"/>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1000" b="1" i="0" u="none" strike="noStrike" dirty="0" smtClean="0">
                          <a:solidFill>
                            <a:srgbClr val="FFFFFF"/>
                          </a:solidFill>
                          <a:effectLst/>
                          <a:latin typeface="Calibri" panose="020F0502020204030204" pitchFamily="34" charset="0"/>
                        </a:rPr>
                        <a:t>Solicitantes</a:t>
                      </a:r>
                      <a:endParaRPr lang="es-MX" sz="1000" b="1" i="0" u="none" strike="noStrike" dirty="0">
                        <a:solidFill>
                          <a:srgbClr val="FFFFFF"/>
                        </a:solidFill>
                        <a:effectLst/>
                        <a:latin typeface="Calibri" panose="020F0502020204030204" pitchFamily="34" charset="0"/>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1000" b="1" i="0" u="none" strike="noStrike" dirty="0" smtClean="0">
                          <a:solidFill>
                            <a:srgbClr val="FFFFFF"/>
                          </a:solidFill>
                          <a:effectLst/>
                          <a:latin typeface="Calibri" panose="020F0502020204030204" pitchFamily="34" charset="0"/>
                        </a:rPr>
                        <a:t>%</a:t>
                      </a:r>
                      <a:endParaRPr lang="es-MX" sz="1000" b="1" i="0" u="none" strike="noStrike" dirty="0">
                        <a:solidFill>
                          <a:srgbClr val="FFFFFF"/>
                        </a:solidFill>
                        <a:effectLst/>
                        <a:latin typeface="Calibri" panose="020F0502020204030204" pitchFamily="34" charset="0"/>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r>
              <a:tr h="488525">
                <a:tc>
                  <a:txBody>
                    <a:bodyPr/>
                    <a:lstStyle/>
                    <a:p>
                      <a:pPr algn="ctr" fontAlgn="ctr"/>
                      <a:r>
                        <a:rPr lang="es-MX" sz="1100" b="1" i="0" u="none" strike="noStrike" dirty="0">
                          <a:solidFill>
                            <a:srgbClr val="000000"/>
                          </a:solidFill>
                          <a:effectLst/>
                          <a:latin typeface="Calibri" panose="020F0502020204030204" pitchFamily="34" charset="0"/>
                        </a:rPr>
                        <a:t>Femenino</a:t>
                      </a: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000" b="1" i="0" u="none" strike="noStrike" dirty="0" smtClean="0">
                          <a:solidFill>
                            <a:srgbClr val="000000"/>
                          </a:solidFill>
                          <a:effectLst/>
                          <a:latin typeface="Calibri" panose="020F0502020204030204" pitchFamily="34" charset="0"/>
                        </a:rPr>
                        <a:t>2,994</a:t>
                      </a:r>
                      <a:endParaRPr lang="es-MX" sz="1000" b="1" i="0" u="none" strike="noStrike" dirty="0">
                        <a:solidFill>
                          <a:srgbClr val="000000"/>
                        </a:solidFill>
                        <a:effectLst/>
                        <a:latin typeface="Calibri" panose="020F0502020204030204" pitchFamily="34" charset="0"/>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000" b="1" i="0" u="none" strike="noStrike" dirty="0" smtClean="0">
                          <a:solidFill>
                            <a:srgbClr val="000000"/>
                          </a:solidFill>
                          <a:effectLst/>
                          <a:latin typeface="Calibri" panose="020F0502020204030204" pitchFamily="34" charset="0"/>
                        </a:rPr>
                        <a:t>43.05</a:t>
                      </a:r>
                      <a:endParaRPr lang="es-MX" sz="1000" b="1" i="0" u="none" strike="noStrike" dirty="0">
                        <a:solidFill>
                          <a:srgbClr val="000000"/>
                        </a:solidFill>
                        <a:effectLst/>
                        <a:latin typeface="Calibri" panose="020F0502020204030204" pitchFamily="34" charset="0"/>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050" b="1" i="0" u="none" strike="noStrike" dirty="0" smtClean="0">
                          <a:solidFill>
                            <a:srgbClr val="000000"/>
                          </a:solidFill>
                          <a:latin typeface="Calibri"/>
                        </a:rPr>
                        <a:t>4,868</a:t>
                      </a:r>
                      <a:endParaRPr lang="es-ES" sz="1050" b="1" i="0" u="none" strike="noStrike" dirty="0">
                        <a:solidFill>
                          <a:srgbClr val="000000"/>
                        </a:solidFill>
                        <a:latin typeface="Calibri"/>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050" b="1" i="0" u="none" strike="noStrike" dirty="0" smtClean="0">
                          <a:solidFill>
                            <a:srgbClr val="000000"/>
                          </a:solidFill>
                          <a:latin typeface="Calibri"/>
                        </a:rPr>
                        <a:t>52.0</a:t>
                      </a:r>
                      <a:endParaRPr lang="es-ES" sz="1050" b="1" i="0" u="none" strike="noStrike" dirty="0">
                        <a:solidFill>
                          <a:srgbClr val="000000"/>
                        </a:solidFill>
                        <a:latin typeface="Calibri"/>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050" b="1" i="0" u="none" strike="noStrike" dirty="0">
                          <a:solidFill>
                            <a:srgbClr val="000000"/>
                          </a:solidFill>
                          <a:latin typeface="Calibri"/>
                        </a:rPr>
                        <a:t>6,887</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050" b="1" i="0" u="none" strike="noStrike">
                          <a:solidFill>
                            <a:srgbClr val="000000"/>
                          </a:solidFill>
                          <a:latin typeface="Calibri"/>
                        </a:rPr>
                        <a:t>58.14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1,618</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a:solidFill>
                            <a:srgbClr val="000000"/>
                          </a:solidFill>
                          <a:latin typeface="Calibri"/>
                        </a:rPr>
                        <a:t>40.52</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488525">
                <a:tc>
                  <a:txBody>
                    <a:bodyPr/>
                    <a:lstStyle/>
                    <a:p>
                      <a:pPr algn="ctr" fontAlgn="ctr"/>
                      <a:r>
                        <a:rPr lang="es-MX" sz="1100" b="1" i="0" u="none" strike="noStrike" dirty="0">
                          <a:solidFill>
                            <a:srgbClr val="000000"/>
                          </a:solidFill>
                          <a:effectLst/>
                          <a:latin typeface="Calibri" panose="020F0502020204030204" pitchFamily="34" charset="0"/>
                        </a:rPr>
                        <a:t>Masculino</a:t>
                      </a: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000" b="1" i="0" u="none" strike="noStrike" dirty="0" smtClean="0">
                          <a:solidFill>
                            <a:srgbClr val="000000"/>
                          </a:solidFill>
                          <a:effectLst/>
                          <a:latin typeface="Calibri" panose="020F0502020204030204" pitchFamily="34" charset="0"/>
                        </a:rPr>
                        <a:t>3,960</a:t>
                      </a:r>
                      <a:endParaRPr lang="es-MX" sz="1000" b="1" i="0" u="none" strike="noStrike" dirty="0">
                        <a:solidFill>
                          <a:srgbClr val="000000"/>
                        </a:solidFill>
                        <a:effectLst/>
                        <a:latin typeface="Calibri" panose="020F0502020204030204" pitchFamily="34" charset="0"/>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000" b="1" i="0" u="none" strike="noStrike" dirty="0" smtClean="0">
                          <a:solidFill>
                            <a:srgbClr val="000000"/>
                          </a:solidFill>
                          <a:effectLst/>
                          <a:latin typeface="Calibri" panose="020F0502020204030204" pitchFamily="34" charset="0"/>
                        </a:rPr>
                        <a:t>56.94</a:t>
                      </a:r>
                      <a:endParaRPr lang="es-MX" sz="1000" b="1" i="0" u="none" strike="noStrike" dirty="0">
                        <a:solidFill>
                          <a:srgbClr val="000000"/>
                        </a:solidFill>
                        <a:effectLst/>
                        <a:latin typeface="Calibri" panose="020F0502020204030204" pitchFamily="34" charset="0"/>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050" b="1" i="0" u="none" strike="noStrike" dirty="0" smtClean="0">
                          <a:solidFill>
                            <a:srgbClr val="000000"/>
                          </a:solidFill>
                          <a:latin typeface="Calibri"/>
                        </a:rPr>
                        <a:t>4,486</a:t>
                      </a:r>
                      <a:endParaRPr lang="es-ES" sz="1050" b="1" i="0" u="none" strike="noStrike" dirty="0">
                        <a:solidFill>
                          <a:srgbClr val="000000"/>
                        </a:solidFill>
                        <a:latin typeface="Calibri"/>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050" b="1" i="0" u="none" strike="noStrike" dirty="0" smtClean="0">
                          <a:solidFill>
                            <a:srgbClr val="000000"/>
                          </a:solidFill>
                          <a:latin typeface="Calibri"/>
                        </a:rPr>
                        <a:t>48.0</a:t>
                      </a:r>
                      <a:endParaRPr lang="es-ES" sz="1050" b="1" i="0" u="none" strike="noStrike" dirty="0">
                        <a:solidFill>
                          <a:srgbClr val="000000"/>
                        </a:solidFill>
                        <a:latin typeface="Calibri"/>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050" b="1" i="0" u="none" strike="noStrike" dirty="0">
                          <a:solidFill>
                            <a:srgbClr val="000000"/>
                          </a:solidFill>
                          <a:latin typeface="Calibri"/>
                        </a:rPr>
                        <a:t>4,957</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050" b="1" i="0" u="none" strike="noStrike" dirty="0">
                          <a:solidFill>
                            <a:srgbClr val="000000"/>
                          </a:solidFill>
                          <a:latin typeface="Calibri"/>
                        </a:rPr>
                        <a:t>41.85</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2,375</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a:solidFill>
                            <a:srgbClr val="000000"/>
                          </a:solidFill>
                          <a:latin typeface="Calibri"/>
                        </a:rPr>
                        <a:t>59.48</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392712">
                <a:tc>
                  <a:txBody>
                    <a:bodyPr/>
                    <a:lstStyle/>
                    <a:p>
                      <a:pPr algn="ctr" fontAlgn="ctr"/>
                      <a:r>
                        <a:rPr lang="es-MX" sz="1000" b="1" i="0" u="none" strike="noStrike" dirty="0">
                          <a:solidFill>
                            <a:srgbClr val="FFFFFF"/>
                          </a:solidFill>
                          <a:effectLst/>
                          <a:latin typeface="Calibri" panose="020F0502020204030204" pitchFamily="34" charset="0"/>
                        </a:rPr>
                        <a:t>Total</a:t>
                      </a: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1000" b="1" i="0" u="none" strike="noStrike" dirty="0" smtClean="0">
                          <a:solidFill>
                            <a:srgbClr val="FFFFFF"/>
                          </a:solidFill>
                          <a:effectLst/>
                          <a:latin typeface="Calibri" panose="020F0502020204030204" pitchFamily="34" charset="0"/>
                        </a:rPr>
                        <a:t>6,954</a:t>
                      </a:r>
                      <a:endParaRPr lang="es-MX" sz="1000" b="1" i="0" u="none" strike="noStrike" dirty="0">
                        <a:solidFill>
                          <a:srgbClr val="FFFFFF"/>
                        </a:solidFill>
                        <a:effectLst/>
                        <a:latin typeface="Calibri" panose="020F0502020204030204" pitchFamily="34" charset="0"/>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1000" b="1" i="0" u="none" strike="noStrike" dirty="0" smtClean="0">
                          <a:solidFill>
                            <a:srgbClr val="FFFFFF"/>
                          </a:solidFill>
                          <a:effectLst/>
                          <a:latin typeface="Calibri" panose="020F0502020204030204" pitchFamily="34" charset="0"/>
                        </a:rPr>
                        <a:t>90.83</a:t>
                      </a:r>
                      <a:endParaRPr lang="es-MX" sz="1000" b="1" i="0" u="none" strike="noStrike" dirty="0">
                        <a:solidFill>
                          <a:srgbClr val="FFFFFF"/>
                        </a:solidFill>
                        <a:effectLst/>
                        <a:latin typeface="Calibri" panose="020F0502020204030204" pitchFamily="34" charset="0"/>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ES" sz="1100" b="1" i="0" u="none" strike="noStrike" dirty="0" smtClean="0">
                          <a:solidFill>
                            <a:schemeClr val="bg1">
                              <a:lumMod val="95000"/>
                            </a:schemeClr>
                          </a:solidFill>
                          <a:latin typeface="Calibri"/>
                        </a:rPr>
                        <a:t>9,354</a:t>
                      </a:r>
                      <a:endParaRPr lang="es-ES" sz="1100" b="1" i="0" u="none" strike="noStrike" dirty="0">
                        <a:solidFill>
                          <a:schemeClr val="bg1">
                            <a:lumMod val="95000"/>
                          </a:schemeClr>
                        </a:solidFill>
                        <a:latin typeface="Calibri"/>
                      </a:endParaRPr>
                    </a:p>
                  </a:txBody>
                  <a:tcPr marL="0" marR="0" marT="0"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ES" sz="1100" b="1" i="0" u="none" strike="noStrike" dirty="0" smtClean="0">
                          <a:solidFill>
                            <a:schemeClr val="bg1">
                              <a:lumMod val="95000"/>
                            </a:schemeClr>
                          </a:solidFill>
                          <a:latin typeface="Calibri"/>
                        </a:rPr>
                        <a:t>91.12</a:t>
                      </a:r>
                      <a:endParaRPr lang="es-ES" sz="1100" b="1" i="0" u="none" strike="noStrike" dirty="0">
                        <a:solidFill>
                          <a:schemeClr val="bg1">
                            <a:lumMod val="95000"/>
                          </a:schemeClr>
                        </a:solidFill>
                        <a:latin typeface="Calibri"/>
                      </a:endParaRPr>
                    </a:p>
                  </a:txBody>
                  <a:tcPr marL="0" marR="0" marT="0"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b"/>
                      <a:r>
                        <a:rPr lang="es-ES" sz="1100" b="1" i="0" u="none" strike="noStrike" dirty="0">
                          <a:solidFill>
                            <a:schemeClr val="bg1"/>
                          </a:solidFill>
                          <a:latin typeface="Calibri"/>
                        </a:rPr>
                        <a:t>11,845</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ES" sz="1100" b="1" i="0" u="none" strike="noStrike" dirty="0">
                          <a:solidFill>
                            <a:schemeClr val="bg1"/>
                          </a:solidFill>
                          <a:latin typeface="Calibri"/>
                        </a:rPr>
                        <a:t>90.73</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b"/>
                      <a:r>
                        <a:rPr lang="es-ES" sz="1100" b="1" i="0" u="none" strike="noStrike" dirty="0">
                          <a:solidFill>
                            <a:schemeClr val="bg1">
                              <a:lumMod val="95000"/>
                            </a:schemeClr>
                          </a:solidFill>
                          <a:latin typeface="Calibri"/>
                        </a:rPr>
                        <a:t>3,993</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1100" b="1" i="0" u="none" strike="noStrike" dirty="0" smtClean="0">
                          <a:solidFill>
                            <a:schemeClr val="bg1">
                              <a:lumMod val="95000"/>
                            </a:schemeClr>
                          </a:solidFill>
                          <a:latin typeface="Calibri"/>
                        </a:rPr>
                        <a:t>87.87</a:t>
                      </a:r>
                      <a:endParaRPr lang="es-ES" sz="1100" b="1" i="0" u="none" strike="noStrike" dirty="0">
                        <a:solidFill>
                          <a:schemeClr val="bg1">
                            <a:lumMod val="95000"/>
                          </a:schemeClr>
                        </a:solidFill>
                        <a:latin typeface="Calibri"/>
                      </a:endParaRP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r>
              <a:tr h="260873">
                <a:tc>
                  <a:txBody>
                    <a:bodyPr/>
                    <a:lstStyle/>
                    <a:p>
                      <a:pPr algn="l" fontAlgn="ctr"/>
                      <a:endParaRPr lang="es-MX" sz="1000" b="1" i="0" u="none" strike="noStrike" dirty="0">
                        <a:solidFill>
                          <a:srgbClr val="000000"/>
                        </a:solidFill>
                        <a:effectLst/>
                        <a:latin typeface="Calibri" panose="020F0502020204030204" pitchFamily="34" charset="0"/>
                      </a:endParaRPr>
                    </a:p>
                  </a:txBody>
                  <a:tcPr marL="6456" marR="6456" marT="6456" marB="0" anchor="ctr">
                    <a:lnL>
                      <a:noFill/>
                    </a:lnL>
                    <a:lnR>
                      <a:noFill/>
                    </a:lnR>
                    <a:lnT w="25400" cap="flat" cmpd="dbl" algn="ctr">
                      <a:solidFill>
                        <a:srgbClr val="FFFFFF"/>
                      </a:solidFill>
                      <a:prstDash val="solid"/>
                      <a:round/>
                      <a:headEnd type="none" w="med" len="med"/>
                      <a:tailEnd type="none" w="med" len="med"/>
                    </a:lnT>
                    <a:lnB>
                      <a:noFill/>
                    </a:lnB>
                  </a:tcPr>
                </a:tc>
                <a:tc>
                  <a:txBody>
                    <a:bodyPr/>
                    <a:lstStyle/>
                    <a:p>
                      <a:pPr algn="ctr" fontAlgn="ctr"/>
                      <a:endParaRPr lang="es-MX" sz="1000" b="1" i="0" u="none" strike="noStrike" dirty="0">
                        <a:solidFill>
                          <a:srgbClr val="000000"/>
                        </a:solidFill>
                        <a:effectLst/>
                        <a:latin typeface="Calibri" panose="020F0502020204030204" pitchFamily="34" charset="0"/>
                      </a:endParaRPr>
                    </a:p>
                  </a:txBody>
                  <a:tcPr marL="6456" marR="6456" marT="6456" marB="0" anchor="ctr">
                    <a:lnL>
                      <a:noFill/>
                    </a:lnL>
                    <a:lnR>
                      <a:noFill/>
                    </a:lnR>
                    <a:lnT w="25400" cap="flat" cmpd="dbl" algn="ctr">
                      <a:solidFill>
                        <a:srgbClr val="FFFFFF"/>
                      </a:solidFill>
                      <a:prstDash val="solid"/>
                      <a:round/>
                      <a:headEnd type="none" w="med" len="med"/>
                      <a:tailEnd type="none" w="med" len="med"/>
                    </a:lnT>
                    <a:lnB>
                      <a:noFill/>
                    </a:lnB>
                  </a:tcPr>
                </a:tc>
                <a:tc>
                  <a:txBody>
                    <a:bodyPr/>
                    <a:lstStyle/>
                    <a:p>
                      <a:pPr algn="ctr" fontAlgn="ctr"/>
                      <a:endParaRPr lang="es-MX" sz="1000" b="1" i="0" u="none" strike="noStrike" dirty="0">
                        <a:solidFill>
                          <a:srgbClr val="000000"/>
                        </a:solidFill>
                        <a:effectLst/>
                        <a:latin typeface="Calibri" panose="020F0502020204030204" pitchFamily="34" charset="0"/>
                      </a:endParaRPr>
                    </a:p>
                  </a:txBody>
                  <a:tcPr marL="6456" marR="6456" marT="6456" marB="0" anchor="ctr">
                    <a:lnL>
                      <a:noFill/>
                    </a:lnL>
                    <a:lnR>
                      <a:noFill/>
                    </a:lnR>
                    <a:lnT w="25400" cap="flat" cmpd="dbl" algn="ctr">
                      <a:solidFill>
                        <a:srgbClr val="FFFFFF"/>
                      </a:solidFill>
                      <a:prstDash val="solid"/>
                      <a:round/>
                      <a:headEnd type="none" w="med" len="med"/>
                      <a:tailEnd type="none" w="med" len="med"/>
                    </a:lnT>
                    <a:lnB>
                      <a:noFill/>
                    </a:lnB>
                  </a:tcPr>
                </a:tc>
                <a:tc>
                  <a:txBody>
                    <a:bodyPr/>
                    <a:lstStyle/>
                    <a:p>
                      <a:pPr algn="ctr" fontAlgn="ctr"/>
                      <a:endParaRPr lang="es-MX" sz="1000" b="1" i="0" u="none" strike="noStrike" dirty="0">
                        <a:solidFill>
                          <a:srgbClr val="000000"/>
                        </a:solidFill>
                        <a:effectLst/>
                        <a:latin typeface="Calibri" panose="020F0502020204030204" pitchFamily="34" charset="0"/>
                      </a:endParaRPr>
                    </a:p>
                  </a:txBody>
                  <a:tcPr marL="6456" marR="6456" marT="6456"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ctr"/>
                      <a:endParaRPr lang="es-MX" sz="1000" b="1" i="0" u="none" strike="noStrike" dirty="0">
                        <a:solidFill>
                          <a:srgbClr val="000000"/>
                        </a:solidFill>
                        <a:effectLst/>
                        <a:latin typeface="Calibri" panose="020F0502020204030204" pitchFamily="34" charset="0"/>
                      </a:endParaRPr>
                    </a:p>
                  </a:txBody>
                  <a:tcPr marL="6456" marR="6456" marT="6456" marB="0" anchor="ctr">
                    <a:lnL>
                      <a:noFill/>
                    </a:lnL>
                    <a:lnR>
                      <a:noFill/>
                    </a:lnR>
                    <a:lnT w="25400" cap="flat" cmpd="dbl" algn="ctr">
                      <a:solidFill>
                        <a:srgbClr val="FFFFFF"/>
                      </a:solidFill>
                      <a:prstDash val="solid"/>
                      <a:round/>
                      <a:headEnd type="none" w="med" len="med"/>
                      <a:tailEnd type="none" w="med" len="med"/>
                    </a:lnT>
                    <a:lnB>
                      <a:noFill/>
                    </a:lnB>
                  </a:tcPr>
                </a:tc>
                <a:tc>
                  <a:txBody>
                    <a:bodyPr/>
                    <a:lstStyle/>
                    <a:p>
                      <a:pPr algn="ctr" fontAlgn="ctr"/>
                      <a:endParaRPr lang="es-MX" sz="1000" b="1" i="0" u="none" strike="noStrike" dirty="0">
                        <a:solidFill>
                          <a:srgbClr val="000000"/>
                        </a:solidFill>
                        <a:effectLst/>
                        <a:latin typeface="Calibri" panose="020F0502020204030204" pitchFamily="34" charset="0"/>
                      </a:endParaRPr>
                    </a:p>
                  </a:txBody>
                  <a:tcPr marL="6456" marR="6456" marT="6456"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ctr"/>
                      <a:endParaRPr lang="es-MX" sz="1000" b="1" i="0" u="none" strike="noStrike" dirty="0">
                        <a:solidFill>
                          <a:srgbClr val="000000"/>
                        </a:solidFill>
                        <a:effectLst/>
                        <a:latin typeface="Calibri" panose="020F0502020204030204" pitchFamily="34" charset="0"/>
                      </a:endParaRPr>
                    </a:p>
                  </a:txBody>
                  <a:tcPr marL="6456" marR="6456" marT="6456" marB="0" anchor="ctr">
                    <a:lnL>
                      <a:noFill/>
                    </a:lnL>
                    <a:lnR>
                      <a:noFill/>
                    </a:lnR>
                    <a:lnT w="25400" cap="flat" cmpd="dbl" algn="ctr">
                      <a:solidFill>
                        <a:srgbClr val="FFFFFF"/>
                      </a:solidFill>
                      <a:prstDash val="solid"/>
                      <a:round/>
                      <a:headEnd type="none" w="med" len="med"/>
                      <a:tailEnd type="none" w="med" len="med"/>
                    </a:lnT>
                    <a:lnB>
                      <a:noFill/>
                    </a:lnB>
                  </a:tcPr>
                </a:tc>
                <a:tc>
                  <a:txBody>
                    <a:bodyPr/>
                    <a:lstStyle/>
                    <a:p>
                      <a:pPr algn="ctr" fontAlgn="ctr"/>
                      <a:endParaRPr lang="es-MX" sz="1000" b="1" i="0" u="none" strike="noStrike" dirty="0">
                        <a:solidFill>
                          <a:srgbClr val="000000"/>
                        </a:solidFill>
                        <a:effectLst/>
                        <a:latin typeface="Calibri" panose="020F0502020204030204" pitchFamily="34" charset="0"/>
                      </a:endParaRPr>
                    </a:p>
                  </a:txBody>
                  <a:tcPr marL="6456" marR="6456" marT="6456" marB="0" anchor="ctr">
                    <a:lnL>
                      <a:noFill/>
                    </a:lnL>
                    <a:lnR>
                      <a:noFill/>
                    </a:lnR>
                    <a:lnT w="25400" cap="flat" cmpd="dbl" algn="ctr">
                      <a:solidFill>
                        <a:srgbClr val="FFFFFF"/>
                      </a:solidFill>
                      <a:prstDash val="solid"/>
                      <a:round/>
                      <a:headEnd type="none" w="med" len="med"/>
                      <a:tailEnd type="none" w="med" len="med"/>
                    </a:lnT>
                    <a:lnB>
                      <a:noFill/>
                    </a:lnB>
                  </a:tcPr>
                </a:tc>
                <a:tc>
                  <a:txBody>
                    <a:bodyPr/>
                    <a:lstStyle/>
                    <a:p>
                      <a:pPr algn="ctr" fontAlgn="ctr"/>
                      <a:endParaRPr lang="es-MX" sz="1000" b="1" i="0" u="none" strike="noStrike" dirty="0">
                        <a:solidFill>
                          <a:srgbClr val="000000"/>
                        </a:solidFill>
                        <a:effectLst/>
                        <a:latin typeface="Calibri" panose="020F0502020204030204" pitchFamily="34" charset="0"/>
                      </a:endParaRPr>
                    </a:p>
                  </a:txBody>
                  <a:tcPr marL="6456" marR="6456" marT="6456" marB="0" anchor="ctr">
                    <a:lnL>
                      <a:noFill/>
                    </a:lnL>
                    <a:lnR>
                      <a:noFill/>
                    </a:lnR>
                    <a:lnT w="25400" cap="flat" cmpd="dbl" algn="ctr">
                      <a:solidFill>
                        <a:srgbClr val="FFFFFF"/>
                      </a:solidFill>
                      <a:prstDash val="solid"/>
                      <a:round/>
                      <a:headEnd type="none" w="med" len="med"/>
                      <a:tailEnd type="none" w="med" len="med"/>
                    </a:lnT>
                    <a:lnB>
                      <a:noFill/>
                    </a:lnB>
                  </a:tcPr>
                </a:tc>
              </a:tr>
              <a:tr h="488525">
                <a:tc>
                  <a:txBody>
                    <a:bodyPr/>
                    <a:lstStyle/>
                    <a:p>
                      <a:pPr algn="l" fontAlgn="ctr"/>
                      <a:r>
                        <a:rPr lang="es-MX" sz="1000" b="1" i="0" u="none" strike="noStrike" dirty="0">
                          <a:solidFill>
                            <a:srgbClr val="FFFFFF"/>
                          </a:solidFill>
                          <a:effectLst/>
                          <a:latin typeface="Calibri" panose="020F0502020204030204" pitchFamily="34" charset="0"/>
                        </a:rPr>
                        <a:t>Total Solicitudes ARCO</a:t>
                      </a: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1000" b="1" i="0" u="none" strike="noStrike" dirty="0" smtClean="0">
                          <a:solidFill>
                            <a:srgbClr val="FFFFFF"/>
                          </a:solidFill>
                          <a:effectLst/>
                          <a:latin typeface="Calibri" panose="020F0502020204030204" pitchFamily="34" charset="0"/>
                        </a:rPr>
                        <a:t>7,656</a:t>
                      </a:r>
                      <a:endParaRPr lang="es-MX" sz="1000" b="1" i="0" u="none" strike="noStrike" dirty="0">
                        <a:solidFill>
                          <a:srgbClr val="FFFFFF"/>
                        </a:solidFill>
                        <a:effectLst/>
                        <a:latin typeface="Calibri" panose="020F0502020204030204" pitchFamily="34" charset="0"/>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1000" b="1" i="0" u="none" strike="noStrike" dirty="0" smtClean="0">
                          <a:solidFill>
                            <a:srgbClr val="FFFFFF"/>
                          </a:solidFill>
                          <a:effectLst/>
                          <a:latin typeface="Calibri" panose="020F0502020204030204" pitchFamily="34" charset="0"/>
                        </a:rPr>
                        <a:t>100</a:t>
                      </a:r>
                      <a:endParaRPr lang="es-MX" sz="1000" b="1" i="0" u="none" strike="noStrike" dirty="0">
                        <a:solidFill>
                          <a:srgbClr val="FFFFFF"/>
                        </a:solidFill>
                        <a:effectLst/>
                        <a:latin typeface="Calibri" panose="020F0502020204030204" pitchFamily="34" charset="0"/>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ES" sz="1100" b="1" i="0" u="none" strike="noStrike" dirty="0" smtClean="0">
                          <a:solidFill>
                            <a:schemeClr val="bg1">
                              <a:lumMod val="95000"/>
                            </a:schemeClr>
                          </a:solidFill>
                          <a:latin typeface="Calibri"/>
                        </a:rPr>
                        <a:t>10,265</a:t>
                      </a:r>
                      <a:endParaRPr lang="es-ES" sz="1100" b="1" i="0" u="none" strike="noStrike" dirty="0">
                        <a:solidFill>
                          <a:schemeClr val="bg1">
                            <a:lumMod val="95000"/>
                          </a:schemeClr>
                        </a:solidFill>
                        <a:latin typeface="Calibri"/>
                      </a:endParaRPr>
                    </a:p>
                  </a:txBody>
                  <a:tcPr marL="0" marR="0" marT="0"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ES" sz="1100" b="1" i="0" u="none" strike="noStrike" dirty="0" smtClean="0">
                          <a:solidFill>
                            <a:schemeClr val="bg1">
                              <a:lumMod val="95000"/>
                            </a:schemeClr>
                          </a:solidFill>
                          <a:latin typeface="Calibri"/>
                        </a:rPr>
                        <a:t>100</a:t>
                      </a:r>
                    </a:p>
                  </a:txBody>
                  <a:tcPr marL="0" marR="0" marT="0"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1100" b="1" i="0" u="none" strike="noStrike" dirty="0" smtClean="0">
                          <a:solidFill>
                            <a:schemeClr val="bg1">
                              <a:lumMod val="95000"/>
                            </a:schemeClr>
                          </a:solidFill>
                          <a:latin typeface="Calibri"/>
                        </a:rPr>
                        <a:t>13,055</a:t>
                      </a:r>
                      <a:endParaRPr lang="es-ES" sz="1100" b="1" i="0" u="none" strike="noStrike" dirty="0">
                        <a:solidFill>
                          <a:schemeClr val="bg1">
                            <a:lumMod val="95000"/>
                          </a:schemeClr>
                        </a:solidFill>
                        <a:latin typeface="Calibri"/>
                      </a:endParaRPr>
                    </a:p>
                  </a:txBody>
                  <a:tcPr marL="0" marR="0" marT="0"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chemeClr val="bg1"/>
                          </a:solidFill>
                          <a:latin typeface="+mn-lt"/>
                        </a:rPr>
                        <a:t>100</a:t>
                      </a:r>
                    </a:p>
                  </a:txBody>
                  <a:tcPr marL="0" marR="0" marT="0"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1100" b="1" i="0" u="none" strike="noStrike" dirty="0" smtClean="0">
                          <a:solidFill>
                            <a:schemeClr val="bg1">
                              <a:lumMod val="95000"/>
                            </a:schemeClr>
                          </a:solidFill>
                          <a:latin typeface="Calibri"/>
                        </a:rPr>
                        <a:t>4,544</a:t>
                      </a:r>
                      <a:endParaRPr lang="es-ES" sz="1100" b="1" i="0" u="none" strike="noStrike" dirty="0">
                        <a:solidFill>
                          <a:schemeClr val="bg1">
                            <a:lumMod val="95000"/>
                          </a:schemeClr>
                        </a:solidFill>
                        <a:latin typeface="Calibri"/>
                      </a:endParaRPr>
                    </a:p>
                  </a:txBody>
                  <a:tcPr marL="0" marR="0" marT="0"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A42C9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s-ES" sz="1100" b="1" i="0" u="none" strike="noStrike" dirty="0" smtClean="0">
                        <a:solidFill>
                          <a:schemeClr val="bg1"/>
                        </a:solidFill>
                        <a:latin typeface="+mn-lt"/>
                      </a:endParaRPr>
                    </a:p>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chemeClr val="bg1"/>
                          </a:solidFill>
                          <a:latin typeface="+mn-lt"/>
                        </a:rPr>
                        <a:t>100</a:t>
                      </a:r>
                    </a:p>
                    <a:p>
                      <a:pPr marL="0" marR="0" indent="0" algn="ctr" defTabSz="914400" rtl="0" eaLnBrk="1" fontAlgn="ctr" latinLnBrk="0" hangingPunct="1">
                        <a:lnSpc>
                          <a:spcPct val="100000"/>
                        </a:lnSpc>
                        <a:spcBef>
                          <a:spcPts val="0"/>
                        </a:spcBef>
                        <a:spcAft>
                          <a:spcPts val="0"/>
                        </a:spcAft>
                        <a:buClrTx/>
                        <a:buSzTx/>
                        <a:buFontTx/>
                        <a:buNone/>
                        <a:tabLst/>
                        <a:defRPr/>
                      </a:pPr>
                      <a:endParaRPr lang="es-ES" sz="1100" b="1" i="0" u="none" strike="noStrike" dirty="0" smtClean="0">
                        <a:solidFill>
                          <a:schemeClr val="bg1"/>
                        </a:solidFill>
                        <a:latin typeface="+mn-lt"/>
                      </a:endParaRPr>
                    </a:p>
                  </a:txBody>
                  <a:tcPr marL="0" marR="0" marT="0"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A42C9E"/>
                    </a:solidFill>
                  </a:tcPr>
                </a:tc>
              </a:tr>
            </a:tbl>
          </a:graphicData>
        </a:graphic>
      </p:graphicFrame>
      <p:sp>
        <p:nvSpPr>
          <p:cNvPr id="46192" name="11 CuadroTexto"/>
          <p:cNvSpPr txBox="1">
            <a:spLocks noChangeArrowheads="1"/>
          </p:cNvSpPr>
          <p:nvPr/>
        </p:nvSpPr>
        <p:spPr bwMode="auto">
          <a:xfrm>
            <a:off x="1390650" y="1476375"/>
            <a:ext cx="6350000" cy="369888"/>
          </a:xfrm>
          <a:prstGeom prst="rect">
            <a:avLst/>
          </a:prstGeom>
          <a:noFill/>
          <a:ln w="9525">
            <a:noFill/>
            <a:miter lim="800000"/>
            <a:headEnd/>
            <a:tailEnd/>
          </a:ln>
        </p:spPr>
        <p:txBody>
          <a:bodyPr>
            <a:spAutoFit/>
          </a:bodyPr>
          <a:lstStyle/>
          <a:p>
            <a:pPr algn="ctr" eaLnBrk="0" hangingPunct="0"/>
            <a:r>
              <a:rPr lang="es-MX" b="1" i="1" u="sng">
                <a:solidFill>
                  <a:srgbClr val="000000"/>
                </a:solidFill>
                <a:latin typeface="Calibri" pitchFamily="34" charset="0"/>
              </a:rPr>
              <a:t>Sexo del solicitante</a:t>
            </a:r>
            <a:endParaRPr lang="es-ES" b="1" i="1" u="sng">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7 Marcador de número de diapositiva"/>
          <p:cNvSpPr>
            <a:spLocks noGrp="1"/>
          </p:cNvSpPr>
          <p:nvPr>
            <p:ph type="sldNum" sz="quarter" idx="12"/>
          </p:nvPr>
        </p:nvSpPr>
        <p:spPr bwMode="auto">
          <a:xfrm>
            <a:off x="8636000" y="6438900"/>
            <a:ext cx="441325" cy="365125"/>
          </a:xfrm>
          <a:noFill/>
          <a:ln>
            <a:miter lim="800000"/>
            <a:headEnd/>
            <a:tailEnd/>
          </a:ln>
        </p:spPr>
        <p:txBody>
          <a:bodyPr anchor="b"/>
          <a:lstStyle/>
          <a:p>
            <a:fld id="{4B9382C9-8DB4-4BB9-A87F-33633CF1E2B7}" type="slidenum">
              <a:rPr lang="es-MX" sz="1000" b="1" smtClean="0"/>
              <a:pPr/>
              <a:t>42</a:t>
            </a:fld>
            <a:endParaRPr lang="es-MX" sz="1000" b="1" smtClean="0"/>
          </a:p>
        </p:txBody>
      </p:sp>
      <p:sp>
        <p:nvSpPr>
          <p:cNvPr id="6" name="1 CuadroTexto"/>
          <p:cNvSpPr txBox="1"/>
          <p:nvPr/>
        </p:nvSpPr>
        <p:spPr>
          <a:xfrm>
            <a:off x="76200" y="63500"/>
            <a:ext cx="8024813" cy="863600"/>
          </a:xfrm>
          <a:prstGeom prst="rect">
            <a:avLst/>
          </a:prstGeom>
          <a:noFill/>
        </p:spPr>
        <p:txBody>
          <a:bodyPr anchor="ctr"/>
          <a:lstStyle/>
          <a:p>
            <a:pPr eaLnBrk="0" hangingPunct="0">
              <a:defRPr/>
            </a:pPr>
            <a:r>
              <a:rPr lang="pt-BR" b="1" dirty="0">
                <a:solidFill>
                  <a:schemeClr val="bg1"/>
                </a:solidFill>
                <a:latin typeface="Calibri" pitchFamily="34" charset="0"/>
              </a:rPr>
              <a:t>Sociodemográficos</a:t>
            </a:r>
          </a:p>
          <a:p>
            <a:pPr eaLnBrk="0" hangingPunct="0">
              <a:defRPr/>
            </a:pPr>
            <a:endParaRPr lang="pt-BR" sz="1400" b="1" i="1" dirty="0">
              <a:solidFill>
                <a:schemeClr val="bg1"/>
              </a:solidFill>
              <a:latin typeface="Calibri" pitchFamily="34" charset="0"/>
            </a:endParaRPr>
          </a:p>
          <a:p>
            <a:pPr eaLnBrk="0" hangingPunct="0">
              <a:defRPr/>
            </a:pPr>
            <a:r>
              <a:rPr lang="pt-BR" sz="1400" b="1" i="1" dirty="0">
                <a:solidFill>
                  <a:schemeClr val="bg1"/>
                </a:solidFill>
                <a:latin typeface="Calibri" pitchFamily="34" charset="0"/>
              </a:rPr>
              <a:t>2014 a </a:t>
            </a:r>
            <a:r>
              <a:rPr lang="pt-BR" sz="1400" b="1" i="1" dirty="0">
                <a:solidFill>
                  <a:schemeClr val="bg1"/>
                </a:solidFill>
                <a:latin typeface="Calibri" pitchFamily="34" charset="0"/>
              </a:rPr>
              <a:t>2t </a:t>
            </a:r>
            <a:r>
              <a:rPr lang="pt-BR" sz="1400" b="1" i="1" dirty="0">
                <a:solidFill>
                  <a:schemeClr val="bg1"/>
                </a:solidFill>
                <a:latin typeface="Calibri" pitchFamily="34" charset="0"/>
              </a:rPr>
              <a:t>2017</a:t>
            </a:r>
            <a:endParaRPr lang="es-ES" sz="1400" b="1" i="1" dirty="0">
              <a:solidFill>
                <a:schemeClr val="bg1">
                  <a:lumMod val="95000"/>
                </a:schemeClr>
              </a:solidFill>
              <a:latin typeface="Calibri" pitchFamily="34" charset="0"/>
            </a:endParaRPr>
          </a:p>
        </p:txBody>
      </p:sp>
      <p:graphicFrame>
        <p:nvGraphicFramePr>
          <p:cNvPr id="7" name="6 Tabla"/>
          <p:cNvGraphicFramePr>
            <a:graphicFrameLocks noGrp="1"/>
          </p:cNvGraphicFramePr>
          <p:nvPr/>
        </p:nvGraphicFramePr>
        <p:xfrm>
          <a:off x="1785938" y="1785938"/>
          <a:ext cx="5944693" cy="4786349"/>
        </p:xfrm>
        <a:graphic>
          <a:graphicData uri="http://schemas.openxmlformats.org/drawingml/2006/table">
            <a:tbl>
              <a:tblPr/>
              <a:tblGrid>
                <a:gridCol w="1060921"/>
                <a:gridCol w="848738"/>
                <a:gridCol w="469025"/>
                <a:gridCol w="756352"/>
                <a:gridCol w="436864"/>
                <a:gridCol w="606808"/>
                <a:gridCol w="347892"/>
                <a:gridCol w="722524"/>
                <a:gridCol w="695569"/>
              </a:tblGrid>
              <a:tr h="325565">
                <a:tc rowSpan="2">
                  <a:txBody>
                    <a:bodyPr/>
                    <a:lstStyle/>
                    <a:p>
                      <a:pPr algn="ctr" fontAlgn="ctr"/>
                      <a:r>
                        <a:rPr lang="es-MX" sz="1000" b="1" i="0" u="none" strike="noStrike" dirty="0">
                          <a:solidFill>
                            <a:srgbClr val="FFFFFF"/>
                          </a:solidFill>
                          <a:effectLst/>
                          <a:latin typeface="Calibri"/>
                        </a:rPr>
                        <a:t>Grupos de edad</a:t>
                      </a: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gridSpan="2">
                  <a:txBody>
                    <a:bodyPr/>
                    <a:lstStyle/>
                    <a:p>
                      <a:pPr algn="ctr" fontAlgn="ctr"/>
                      <a:r>
                        <a:rPr lang="es-MX" sz="1000" b="1" i="0" u="none" strike="noStrike" dirty="0">
                          <a:solidFill>
                            <a:srgbClr val="FFFFFF"/>
                          </a:solidFill>
                          <a:effectLst/>
                          <a:latin typeface="Calibri"/>
                        </a:rPr>
                        <a:t>2014</a:t>
                      </a: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hMerge="1">
                  <a:txBody>
                    <a:bodyPr/>
                    <a:lstStyle/>
                    <a:p>
                      <a:endParaRPr lang="es-MX"/>
                    </a:p>
                  </a:txBody>
                  <a:tcPr/>
                </a:tc>
                <a:tc gridSpan="2">
                  <a:txBody>
                    <a:bodyPr/>
                    <a:lstStyle/>
                    <a:p>
                      <a:pPr algn="ctr" fontAlgn="ctr"/>
                      <a:r>
                        <a:rPr lang="es-MX" sz="1000" b="1" i="0" u="none" strike="noStrike" dirty="0" smtClean="0">
                          <a:solidFill>
                            <a:srgbClr val="FFFFFF"/>
                          </a:solidFill>
                          <a:effectLst/>
                          <a:latin typeface="Calibri"/>
                        </a:rPr>
                        <a:t>2015</a:t>
                      </a:r>
                      <a:endParaRPr lang="es-MX" sz="100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hMerge="1">
                  <a:txBody>
                    <a:bodyPr/>
                    <a:lstStyle/>
                    <a:p>
                      <a:pPr algn="ctr" fontAlgn="ctr"/>
                      <a:endParaRPr lang="es-MX" sz="1200" b="1" i="0" u="none" strike="noStrike" dirty="0">
                        <a:solidFill>
                          <a:srgbClr val="FFFFFF"/>
                        </a:solidFill>
                        <a:effectLst/>
                        <a:latin typeface="Calibri"/>
                      </a:endParaRPr>
                    </a:p>
                  </a:txBody>
                  <a:tcPr marL="6456" marR="6456" marT="6456" marB="0" anchor="ctr"/>
                </a:tc>
                <a:tc gridSpan="2">
                  <a:txBody>
                    <a:bodyPr/>
                    <a:lstStyle/>
                    <a:p>
                      <a:pPr algn="ctr" fontAlgn="ctr"/>
                      <a:r>
                        <a:rPr lang="es-MX" sz="1000" b="1" i="0" u="none" strike="noStrike" dirty="0" smtClean="0">
                          <a:solidFill>
                            <a:srgbClr val="FFFFFF"/>
                          </a:solidFill>
                          <a:effectLst/>
                          <a:latin typeface="Calibri"/>
                        </a:rPr>
                        <a:t>2016</a:t>
                      </a:r>
                      <a:endParaRPr lang="es-MX" sz="100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hMerge="1">
                  <a:txBody>
                    <a:bodyPr/>
                    <a:lstStyle/>
                    <a:p>
                      <a:pPr algn="ctr" fontAlgn="ctr"/>
                      <a:endParaRPr lang="es-MX" sz="1200" b="1" i="0" u="none" strike="noStrike" dirty="0">
                        <a:solidFill>
                          <a:srgbClr val="FFFFFF"/>
                        </a:solidFill>
                        <a:effectLst/>
                        <a:latin typeface="Calibri"/>
                      </a:endParaRPr>
                    </a:p>
                  </a:txBody>
                  <a:tcPr marL="6456" marR="6456" marT="6456" marB="0" anchor="ctr"/>
                </a:tc>
                <a:tc gridSpan="2">
                  <a:txBody>
                    <a:bodyPr/>
                    <a:lstStyle/>
                    <a:p>
                      <a:pPr algn="ctr" fontAlgn="ctr"/>
                      <a:r>
                        <a:rPr lang="es-MX" sz="1000" b="1" i="0" u="none" strike="noStrike" dirty="0" smtClean="0">
                          <a:solidFill>
                            <a:srgbClr val="FFFFFF"/>
                          </a:solidFill>
                          <a:effectLst/>
                          <a:latin typeface="Calibri"/>
                        </a:rPr>
                        <a:t>2t 2017</a:t>
                      </a:r>
                      <a:endParaRPr lang="es-MX" sz="100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hMerge="1">
                  <a:txBody>
                    <a:bodyPr/>
                    <a:lstStyle/>
                    <a:p>
                      <a:pPr algn="ctr" fontAlgn="ctr"/>
                      <a:endParaRPr lang="es-MX" sz="120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r>
              <a:tr h="412898">
                <a:tc vMerge="1">
                  <a:txBody>
                    <a:bodyPr/>
                    <a:lstStyle/>
                    <a:p>
                      <a:endParaRPr lang="es-MX"/>
                    </a:p>
                  </a:txBody>
                  <a:tcPr/>
                </a:tc>
                <a:tc>
                  <a:txBody>
                    <a:bodyPr/>
                    <a:lstStyle/>
                    <a:p>
                      <a:pPr algn="ctr" fontAlgn="ctr"/>
                      <a:r>
                        <a:rPr lang="es-MX" sz="1000" b="1" i="0" u="none" strike="noStrike" dirty="0">
                          <a:solidFill>
                            <a:srgbClr val="FFFFFF"/>
                          </a:solidFill>
                          <a:effectLst/>
                          <a:latin typeface="Calibri"/>
                        </a:rPr>
                        <a:t>Solicitantes</a:t>
                      </a: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1000" b="1" i="0" u="none" strike="noStrike" dirty="0">
                          <a:solidFill>
                            <a:srgbClr val="FFFFFF"/>
                          </a:solidFill>
                          <a:effectLst/>
                          <a:latin typeface="Calibri"/>
                        </a:rPr>
                        <a:t>%</a:t>
                      </a: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1000" b="1" i="0" u="none" strike="noStrike" dirty="0" smtClean="0">
                          <a:solidFill>
                            <a:srgbClr val="FFFFFF"/>
                          </a:solidFill>
                          <a:effectLst/>
                          <a:latin typeface="Calibri"/>
                        </a:rPr>
                        <a:t>Solicitantes</a:t>
                      </a:r>
                      <a:endParaRPr lang="es-MX" sz="100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1000" b="1" i="0" u="none" strike="noStrike" dirty="0" smtClean="0">
                          <a:solidFill>
                            <a:srgbClr val="FFFFFF"/>
                          </a:solidFill>
                          <a:effectLst/>
                          <a:latin typeface="Calibri"/>
                        </a:rPr>
                        <a:t>%</a:t>
                      </a:r>
                      <a:endParaRPr lang="es-MX" sz="100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1000" b="1" i="0" u="none" strike="noStrike" dirty="0" smtClean="0">
                          <a:solidFill>
                            <a:srgbClr val="FFFFFF"/>
                          </a:solidFill>
                          <a:effectLst/>
                          <a:latin typeface="Calibri"/>
                        </a:rPr>
                        <a:t>Solicitantes</a:t>
                      </a:r>
                      <a:endParaRPr lang="es-MX" sz="100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1000" b="1" i="0" u="none" strike="noStrike" dirty="0" smtClean="0">
                          <a:solidFill>
                            <a:srgbClr val="FFFFFF"/>
                          </a:solidFill>
                          <a:effectLst/>
                          <a:latin typeface="Calibri"/>
                        </a:rPr>
                        <a:t>%</a:t>
                      </a:r>
                      <a:endParaRPr lang="es-MX" sz="100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1000" b="1" i="0" u="none" strike="noStrike" dirty="0" smtClean="0">
                          <a:solidFill>
                            <a:srgbClr val="FFFFFF"/>
                          </a:solidFill>
                          <a:effectLst/>
                          <a:latin typeface="Calibri"/>
                        </a:rPr>
                        <a:t>Solicitantes</a:t>
                      </a:r>
                      <a:endParaRPr lang="es-MX" sz="100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1000" b="1" i="0" u="none" strike="noStrike" dirty="0" smtClean="0">
                          <a:solidFill>
                            <a:srgbClr val="FFFFFF"/>
                          </a:solidFill>
                          <a:effectLst/>
                          <a:latin typeface="Calibri"/>
                        </a:rPr>
                        <a:t>%</a:t>
                      </a:r>
                      <a:endParaRPr lang="es-MX" sz="100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r>
              <a:tr h="412898">
                <a:tc>
                  <a:txBody>
                    <a:bodyPr/>
                    <a:lstStyle/>
                    <a:p>
                      <a:pPr algn="l" fontAlgn="ctr"/>
                      <a:r>
                        <a:rPr lang="es-MX" sz="1000" b="1" i="0" u="none" strike="noStrike" dirty="0">
                          <a:solidFill>
                            <a:srgbClr val="000000"/>
                          </a:solidFill>
                          <a:effectLst/>
                          <a:latin typeface="Calibri"/>
                        </a:rPr>
                        <a:t>Hasta 19 años</a:t>
                      </a: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000" b="1" i="0" u="none" strike="noStrike" dirty="0" smtClean="0">
                          <a:solidFill>
                            <a:srgbClr val="000000"/>
                          </a:solidFill>
                          <a:effectLst/>
                          <a:latin typeface="Calibri"/>
                        </a:rPr>
                        <a:t>44</a:t>
                      </a:r>
                      <a:endParaRPr lang="es-MX" sz="1000" b="1" i="0" u="none" strike="noStrike" dirty="0">
                        <a:solidFill>
                          <a:srgbClr val="000000"/>
                        </a:solidFill>
                        <a:effectLst/>
                        <a:latin typeface="Calibri"/>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000" b="1" i="0" u="none" strike="noStrike" dirty="0" smtClean="0">
                          <a:solidFill>
                            <a:srgbClr val="000000"/>
                          </a:solidFill>
                          <a:effectLst/>
                          <a:latin typeface="Calibri"/>
                        </a:rPr>
                        <a:t>2.0</a:t>
                      </a:r>
                      <a:endParaRPr lang="es-MX" sz="1000" b="1" i="0" u="none" strike="noStrike" dirty="0">
                        <a:solidFill>
                          <a:srgbClr val="000000"/>
                        </a:solidFill>
                        <a:effectLst/>
                        <a:latin typeface="Calibri"/>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MX" sz="1000" b="1" i="0" u="none" strike="noStrike" dirty="0">
                          <a:effectLst/>
                          <a:latin typeface="+mn-lt"/>
                        </a:rPr>
                        <a:t>28</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MX" sz="1000" b="1" i="0" u="none" strike="noStrike" dirty="0">
                          <a:effectLst/>
                          <a:latin typeface="+mn-lt"/>
                        </a:rPr>
                        <a:t>1.1</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Calibri"/>
                        </a:rPr>
                        <a:t>119</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050" b="1" i="0" u="none" strike="noStrike">
                          <a:solidFill>
                            <a:srgbClr val="000000"/>
                          </a:solidFill>
                          <a:latin typeface="Calibri"/>
                        </a:rPr>
                        <a:t>4.24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Calibri"/>
                        </a:rPr>
                        <a:t>27</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050" b="1" i="0" u="none" strike="noStrike">
                          <a:solidFill>
                            <a:srgbClr val="000000"/>
                          </a:solidFill>
                          <a:latin typeface="Calibri"/>
                        </a:rPr>
                        <a:t>1.74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412898">
                <a:tc>
                  <a:txBody>
                    <a:bodyPr/>
                    <a:lstStyle/>
                    <a:p>
                      <a:pPr algn="l" fontAlgn="ctr"/>
                      <a:r>
                        <a:rPr lang="es-MX" sz="1000" b="1" i="0" u="none" strike="noStrike" dirty="0">
                          <a:solidFill>
                            <a:srgbClr val="000000"/>
                          </a:solidFill>
                          <a:effectLst/>
                          <a:latin typeface="Calibri"/>
                        </a:rPr>
                        <a:t>De 20 a 29 años</a:t>
                      </a: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000" b="1" i="0" u="none" strike="noStrike" dirty="0" smtClean="0">
                          <a:solidFill>
                            <a:srgbClr val="000000"/>
                          </a:solidFill>
                          <a:effectLst/>
                          <a:latin typeface="Calibri"/>
                        </a:rPr>
                        <a:t>358</a:t>
                      </a:r>
                      <a:endParaRPr lang="es-MX" sz="1000" b="1" i="0" u="none" strike="noStrike" dirty="0">
                        <a:solidFill>
                          <a:srgbClr val="000000"/>
                        </a:solidFill>
                        <a:effectLst/>
                        <a:latin typeface="Calibri"/>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000" b="1" i="0" u="none" strike="noStrike" dirty="0" smtClean="0">
                          <a:solidFill>
                            <a:srgbClr val="000000"/>
                          </a:solidFill>
                          <a:effectLst/>
                          <a:latin typeface="Calibri"/>
                        </a:rPr>
                        <a:t>16.3</a:t>
                      </a:r>
                      <a:endParaRPr lang="es-MX" sz="1000" b="1" i="0" u="none" strike="noStrike" dirty="0">
                        <a:solidFill>
                          <a:srgbClr val="000000"/>
                        </a:solidFill>
                        <a:effectLst/>
                        <a:latin typeface="Calibri"/>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MX" sz="1000" b="1" i="0" u="none" strike="noStrike" dirty="0">
                          <a:effectLst/>
                          <a:latin typeface="+mn-lt"/>
                        </a:rPr>
                        <a:t>459</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MX" sz="1000" b="1" i="0" u="none" strike="noStrike">
                          <a:effectLst/>
                          <a:latin typeface="+mn-lt"/>
                        </a:rPr>
                        <a:t>17.8</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Calibri"/>
                        </a:rPr>
                        <a:t>455</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050" b="1" i="0" u="none" strike="noStrike">
                          <a:solidFill>
                            <a:srgbClr val="000000"/>
                          </a:solidFill>
                          <a:latin typeface="Calibri"/>
                        </a:rPr>
                        <a:t>16.22</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Calibri"/>
                        </a:rPr>
                        <a:t>246</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050" b="1" i="0" u="none" strike="noStrike">
                          <a:solidFill>
                            <a:srgbClr val="000000"/>
                          </a:solidFill>
                          <a:latin typeface="Calibri"/>
                        </a:rPr>
                        <a:t>15.87</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412898">
                <a:tc>
                  <a:txBody>
                    <a:bodyPr/>
                    <a:lstStyle/>
                    <a:p>
                      <a:pPr algn="l" fontAlgn="ctr"/>
                      <a:r>
                        <a:rPr lang="es-MX" sz="1000" b="1" i="0" u="none" strike="noStrike" dirty="0">
                          <a:solidFill>
                            <a:srgbClr val="000000"/>
                          </a:solidFill>
                          <a:effectLst/>
                          <a:latin typeface="Calibri"/>
                        </a:rPr>
                        <a:t>De 30 a 39 años</a:t>
                      </a: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000" b="1" i="0" u="none" strike="noStrike" dirty="0" smtClean="0">
                          <a:solidFill>
                            <a:srgbClr val="000000"/>
                          </a:solidFill>
                          <a:effectLst/>
                          <a:latin typeface="Calibri"/>
                        </a:rPr>
                        <a:t>518</a:t>
                      </a:r>
                      <a:endParaRPr lang="es-MX" sz="1000" b="1" i="0" u="none" strike="noStrike" dirty="0">
                        <a:solidFill>
                          <a:srgbClr val="000000"/>
                        </a:solidFill>
                        <a:effectLst/>
                        <a:latin typeface="Calibri"/>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000" b="1" i="0" u="none" strike="noStrike" dirty="0" smtClean="0">
                          <a:solidFill>
                            <a:srgbClr val="000000"/>
                          </a:solidFill>
                          <a:effectLst/>
                          <a:latin typeface="Calibri"/>
                        </a:rPr>
                        <a:t>23.6</a:t>
                      </a:r>
                      <a:endParaRPr lang="es-MX" sz="1000" b="1" i="0" u="none" strike="noStrike" dirty="0">
                        <a:solidFill>
                          <a:srgbClr val="000000"/>
                        </a:solidFill>
                        <a:effectLst/>
                        <a:latin typeface="Calibri"/>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MX" sz="1000" b="1" i="0" u="none" strike="noStrike" dirty="0">
                          <a:effectLst/>
                          <a:latin typeface="+mn-lt"/>
                        </a:rPr>
                        <a:t>574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MX" sz="1000" b="1" i="0" u="none" strike="noStrike" dirty="0">
                          <a:effectLst/>
                          <a:latin typeface="+mn-lt"/>
                        </a:rPr>
                        <a:t>22.2</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Calibri"/>
                        </a:rPr>
                        <a:t>639</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050" b="1" i="0" u="none" strike="noStrike" dirty="0">
                          <a:solidFill>
                            <a:srgbClr val="000000"/>
                          </a:solidFill>
                          <a:latin typeface="Calibri"/>
                        </a:rPr>
                        <a:t>22.78</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Calibri"/>
                        </a:rPr>
                        <a:t>349</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050" b="1" i="0" u="none" strike="noStrike">
                          <a:solidFill>
                            <a:srgbClr val="000000"/>
                          </a:solidFill>
                          <a:latin typeface="Calibri"/>
                        </a:rPr>
                        <a:t>22.52</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412898">
                <a:tc>
                  <a:txBody>
                    <a:bodyPr/>
                    <a:lstStyle/>
                    <a:p>
                      <a:pPr algn="l" fontAlgn="ctr"/>
                      <a:r>
                        <a:rPr lang="es-MX" sz="1000" b="1" i="0" u="none" strike="noStrike" dirty="0">
                          <a:solidFill>
                            <a:srgbClr val="000000"/>
                          </a:solidFill>
                          <a:effectLst/>
                          <a:latin typeface="Calibri"/>
                        </a:rPr>
                        <a:t>De 40 a 49 años</a:t>
                      </a: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000" b="1" i="0" u="none" strike="noStrike" dirty="0" smtClean="0">
                          <a:solidFill>
                            <a:srgbClr val="000000"/>
                          </a:solidFill>
                          <a:effectLst/>
                          <a:latin typeface="Calibri"/>
                        </a:rPr>
                        <a:t>592</a:t>
                      </a:r>
                      <a:endParaRPr lang="es-MX" sz="1000" b="1" i="0" u="none" strike="noStrike" dirty="0">
                        <a:solidFill>
                          <a:srgbClr val="000000"/>
                        </a:solidFill>
                        <a:effectLst/>
                        <a:latin typeface="Calibri"/>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000" b="1" i="0" u="none" strike="noStrike" dirty="0" smtClean="0">
                          <a:solidFill>
                            <a:srgbClr val="000000"/>
                          </a:solidFill>
                          <a:effectLst/>
                          <a:latin typeface="Calibri"/>
                        </a:rPr>
                        <a:t>27.0</a:t>
                      </a:r>
                      <a:endParaRPr lang="es-MX" sz="1000" b="1" i="0" u="none" strike="noStrike" dirty="0">
                        <a:solidFill>
                          <a:srgbClr val="000000"/>
                        </a:solidFill>
                        <a:effectLst/>
                        <a:latin typeface="Calibri"/>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MX" sz="1000" b="1" i="0" u="none" strike="noStrike" dirty="0">
                          <a:effectLst/>
                          <a:latin typeface="+mn-lt"/>
                        </a:rPr>
                        <a:t>620</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MX" sz="1000" b="1" i="0" u="none" strike="noStrike" dirty="0">
                          <a:effectLst/>
                          <a:latin typeface="+mn-lt"/>
                        </a:rPr>
                        <a:t>24.0</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Calibri"/>
                        </a:rPr>
                        <a:t>589</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050" b="1" i="0" u="none" strike="noStrike" dirty="0">
                          <a:solidFill>
                            <a:srgbClr val="000000"/>
                          </a:solidFill>
                          <a:latin typeface="Calibri"/>
                        </a:rPr>
                        <a:t>21.00</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Calibri"/>
                        </a:rPr>
                        <a:t>328</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050" b="1" i="0" u="none" strike="noStrike">
                          <a:solidFill>
                            <a:srgbClr val="000000"/>
                          </a:solidFill>
                          <a:latin typeface="Calibri"/>
                        </a:rPr>
                        <a:t>21.16</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412898">
                <a:tc>
                  <a:txBody>
                    <a:bodyPr/>
                    <a:lstStyle/>
                    <a:p>
                      <a:pPr algn="l" fontAlgn="ctr"/>
                      <a:r>
                        <a:rPr lang="es-MX" sz="1000" b="1" i="0" u="none" strike="noStrike" dirty="0">
                          <a:solidFill>
                            <a:srgbClr val="000000"/>
                          </a:solidFill>
                          <a:effectLst/>
                          <a:latin typeface="Calibri"/>
                        </a:rPr>
                        <a:t>De 50 a 59 años</a:t>
                      </a: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000" b="1" i="0" u="none" strike="noStrike" dirty="0" smtClean="0">
                          <a:solidFill>
                            <a:srgbClr val="000000"/>
                          </a:solidFill>
                          <a:effectLst/>
                          <a:latin typeface="Calibri"/>
                        </a:rPr>
                        <a:t>388</a:t>
                      </a:r>
                      <a:endParaRPr lang="es-MX" sz="1000" b="1" i="0" u="none" strike="noStrike" dirty="0">
                        <a:solidFill>
                          <a:srgbClr val="000000"/>
                        </a:solidFill>
                        <a:effectLst/>
                        <a:latin typeface="Calibri"/>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000" b="1" i="0" u="none" strike="noStrike" dirty="0" smtClean="0">
                          <a:solidFill>
                            <a:srgbClr val="000000"/>
                          </a:solidFill>
                          <a:effectLst/>
                          <a:latin typeface="Calibri"/>
                        </a:rPr>
                        <a:t>17.7</a:t>
                      </a:r>
                      <a:endParaRPr lang="es-MX" sz="1000" b="1" i="0" u="none" strike="noStrike" dirty="0">
                        <a:solidFill>
                          <a:srgbClr val="000000"/>
                        </a:solidFill>
                        <a:effectLst/>
                        <a:latin typeface="Calibri"/>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MX" sz="1000" b="1" i="0" u="none" strike="noStrike">
                          <a:effectLst/>
                          <a:latin typeface="+mn-lt"/>
                        </a:rPr>
                        <a:t>501</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MX" sz="1000" b="1" i="0" u="none" strike="noStrike" dirty="0">
                          <a:effectLst/>
                          <a:latin typeface="+mn-lt"/>
                        </a:rPr>
                        <a:t>19.4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050" b="1" i="0" u="none" strike="noStrike">
                          <a:solidFill>
                            <a:srgbClr val="000000"/>
                          </a:solidFill>
                          <a:latin typeface="Calibri"/>
                        </a:rPr>
                        <a:t>547</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050" b="1" i="0" u="none" strike="noStrike" dirty="0">
                          <a:solidFill>
                            <a:srgbClr val="000000"/>
                          </a:solidFill>
                          <a:latin typeface="Calibri"/>
                        </a:rPr>
                        <a:t>19.50</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Calibri"/>
                        </a:rPr>
                        <a:t>331</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050" b="1" i="0" u="none" strike="noStrike">
                          <a:solidFill>
                            <a:srgbClr val="000000"/>
                          </a:solidFill>
                          <a:latin typeface="Calibri"/>
                        </a:rPr>
                        <a:t>21.35</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412898">
                <a:tc>
                  <a:txBody>
                    <a:bodyPr/>
                    <a:lstStyle/>
                    <a:p>
                      <a:pPr algn="l" fontAlgn="ctr"/>
                      <a:r>
                        <a:rPr lang="es-MX" sz="1000" b="1" i="0" u="none" strike="noStrike" dirty="0">
                          <a:solidFill>
                            <a:srgbClr val="000000"/>
                          </a:solidFill>
                          <a:effectLst/>
                          <a:latin typeface="Calibri"/>
                        </a:rPr>
                        <a:t>De 60 a 69 años</a:t>
                      </a: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000" b="1" i="0" u="none" strike="noStrike" dirty="0" smtClean="0">
                          <a:solidFill>
                            <a:srgbClr val="000000"/>
                          </a:solidFill>
                          <a:effectLst/>
                          <a:latin typeface="Calibri"/>
                        </a:rPr>
                        <a:t>207</a:t>
                      </a:r>
                      <a:endParaRPr lang="es-MX" sz="1000" b="1" i="0" u="none" strike="noStrike" dirty="0">
                        <a:solidFill>
                          <a:srgbClr val="000000"/>
                        </a:solidFill>
                        <a:effectLst/>
                        <a:latin typeface="Calibri"/>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000" b="1" i="0" u="none" strike="noStrike" dirty="0" smtClean="0">
                          <a:solidFill>
                            <a:srgbClr val="000000"/>
                          </a:solidFill>
                          <a:effectLst/>
                          <a:latin typeface="Calibri"/>
                        </a:rPr>
                        <a:t>9.4</a:t>
                      </a:r>
                      <a:endParaRPr lang="es-MX" sz="1000" b="1" i="0" u="none" strike="noStrike" dirty="0">
                        <a:solidFill>
                          <a:srgbClr val="000000"/>
                        </a:solidFill>
                        <a:effectLst/>
                        <a:latin typeface="Calibri"/>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MX" sz="1000" b="1" i="0" u="none" strike="noStrike">
                          <a:effectLst/>
                          <a:latin typeface="+mn-lt"/>
                        </a:rPr>
                        <a:t>294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MX" sz="1000" b="1" i="0" u="none" strike="noStrike" dirty="0">
                          <a:effectLst/>
                          <a:latin typeface="+mn-lt"/>
                        </a:rPr>
                        <a:t>11.4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Calibri"/>
                        </a:rPr>
                        <a:t>327</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050" b="1" i="0" u="none" strike="noStrike" dirty="0">
                          <a:solidFill>
                            <a:srgbClr val="000000"/>
                          </a:solidFill>
                          <a:latin typeface="Calibri"/>
                        </a:rPr>
                        <a:t>11.66</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Calibri"/>
                        </a:rPr>
                        <a:t>167</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050" b="1" i="0" u="none" strike="noStrike" dirty="0">
                          <a:solidFill>
                            <a:srgbClr val="000000"/>
                          </a:solidFill>
                          <a:latin typeface="Calibri"/>
                        </a:rPr>
                        <a:t>10.77</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412898">
                <a:tc>
                  <a:txBody>
                    <a:bodyPr/>
                    <a:lstStyle/>
                    <a:p>
                      <a:pPr algn="l" fontAlgn="ctr"/>
                      <a:r>
                        <a:rPr lang="es-MX" sz="1000" b="1" i="0" u="none" strike="noStrike" dirty="0">
                          <a:solidFill>
                            <a:srgbClr val="000000"/>
                          </a:solidFill>
                          <a:effectLst/>
                          <a:latin typeface="Calibri"/>
                        </a:rPr>
                        <a:t>70 o más años</a:t>
                      </a: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000" b="1" i="0" u="none" strike="noStrike" dirty="0" smtClean="0">
                          <a:solidFill>
                            <a:srgbClr val="000000"/>
                          </a:solidFill>
                          <a:effectLst/>
                          <a:latin typeface="Calibri"/>
                        </a:rPr>
                        <a:t>74</a:t>
                      </a:r>
                      <a:endParaRPr lang="es-MX" sz="1000" b="1" i="0" u="none" strike="noStrike" dirty="0">
                        <a:solidFill>
                          <a:srgbClr val="000000"/>
                        </a:solidFill>
                        <a:effectLst/>
                        <a:latin typeface="Calibri"/>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000" b="1" i="0" u="none" strike="noStrike" dirty="0" smtClean="0">
                          <a:solidFill>
                            <a:srgbClr val="000000"/>
                          </a:solidFill>
                          <a:effectLst/>
                          <a:latin typeface="Calibri"/>
                        </a:rPr>
                        <a:t>3.3</a:t>
                      </a:r>
                      <a:endParaRPr lang="es-MX" sz="1000" b="1" i="0" u="none" strike="noStrike" dirty="0">
                        <a:solidFill>
                          <a:srgbClr val="000000"/>
                        </a:solidFill>
                        <a:effectLst/>
                        <a:latin typeface="Calibri"/>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MX" sz="1000" b="1" i="0" u="none" strike="noStrike">
                          <a:effectLst/>
                          <a:latin typeface="+mn-lt"/>
                        </a:rPr>
                        <a:t>108</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MX" sz="1000" b="1" i="0" u="none" strike="noStrike" dirty="0">
                          <a:effectLst/>
                          <a:latin typeface="+mn-lt"/>
                        </a:rPr>
                        <a:t>4.2</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Calibri"/>
                        </a:rPr>
                        <a:t>129</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050" b="1" i="0" u="none" strike="noStrike" dirty="0">
                          <a:solidFill>
                            <a:srgbClr val="000000"/>
                          </a:solidFill>
                          <a:latin typeface="Calibri"/>
                        </a:rPr>
                        <a:t>4.60</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050" b="1" i="0" u="none" strike="noStrike">
                          <a:solidFill>
                            <a:srgbClr val="000000"/>
                          </a:solidFill>
                          <a:latin typeface="Calibri"/>
                        </a:rPr>
                        <a:t>102</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050" b="1" i="0" u="none" strike="noStrike" dirty="0">
                          <a:solidFill>
                            <a:srgbClr val="000000"/>
                          </a:solidFill>
                          <a:latin typeface="Calibri"/>
                        </a:rPr>
                        <a:t>6.58</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325565">
                <a:tc>
                  <a:txBody>
                    <a:bodyPr/>
                    <a:lstStyle/>
                    <a:p>
                      <a:pPr algn="ctr" fontAlgn="ctr"/>
                      <a:r>
                        <a:rPr lang="es-MX" sz="1000" b="1" i="0" u="none" strike="noStrike" dirty="0">
                          <a:solidFill>
                            <a:srgbClr val="FFFFFF"/>
                          </a:solidFill>
                          <a:effectLst/>
                          <a:latin typeface="Calibri"/>
                        </a:rPr>
                        <a:t>Total</a:t>
                      </a: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1000" b="1" i="0" u="none" strike="noStrike" dirty="0" smtClean="0">
                          <a:solidFill>
                            <a:srgbClr val="FFFFFF"/>
                          </a:solidFill>
                          <a:effectLst/>
                          <a:latin typeface="Calibri"/>
                        </a:rPr>
                        <a:t>2,190</a:t>
                      </a:r>
                      <a:endParaRPr lang="es-MX" sz="100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1000" b="1" i="0" u="none" strike="noStrike" dirty="0">
                          <a:solidFill>
                            <a:srgbClr val="FFFFFF"/>
                          </a:solidFill>
                          <a:effectLst/>
                          <a:latin typeface="Calibri"/>
                        </a:rPr>
                        <a:t>100</a:t>
                      </a: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b"/>
                      <a:r>
                        <a:rPr lang="es-MX" sz="1000" b="1" i="0" u="none" strike="noStrike" dirty="0" smtClean="0">
                          <a:solidFill>
                            <a:schemeClr val="bg1"/>
                          </a:solidFill>
                          <a:effectLst/>
                          <a:latin typeface="+mn-lt"/>
                        </a:rPr>
                        <a:t>2,584</a:t>
                      </a:r>
                      <a:endParaRPr lang="es-MX" sz="1000" b="1" i="0" u="none" strike="noStrike" dirty="0">
                        <a:solidFill>
                          <a:schemeClr val="bg1"/>
                        </a:solidFill>
                        <a:effectLst/>
                        <a:latin typeface="+mn-lt"/>
                      </a:endParaRP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b"/>
                      <a:r>
                        <a:rPr lang="es-MX" sz="1000" b="1" i="0" u="none" strike="noStrike" dirty="0">
                          <a:solidFill>
                            <a:schemeClr val="bg1"/>
                          </a:solidFill>
                          <a:effectLst/>
                          <a:latin typeface="+mn-lt"/>
                        </a:rPr>
                        <a:t>100</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b"/>
                      <a:r>
                        <a:rPr lang="es-ES" sz="1100" b="1" i="0" u="none" strike="noStrike" dirty="0">
                          <a:solidFill>
                            <a:schemeClr val="bg1"/>
                          </a:solidFill>
                          <a:latin typeface="Calibri"/>
                        </a:rPr>
                        <a:t>2,805</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1100" b="1" i="0" u="none" strike="noStrike" dirty="0" smtClean="0">
                          <a:solidFill>
                            <a:schemeClr val="bg1"/>
                          </a:solidFill>
                          <a:latin typeface="Calibri"/>
                        </a:rPr>
                        <a:t>100</a:t>
                      </a:r>
                      <a:endParaRPr lang="es-ES" sz="1100" b="1" i="0" u="none" strike="noStrike" dirty="0">
                        <a:solidFill>
                          <a:schemeClr val="bg1"/>
                        </a:solidFill>
                        <a:latin typeface="Calibri"/>
                      </a:endParaRP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b"/>
                      <a:r>
                        <a:rPr lang="es-ES" sz="1050" b="1" i="0" u="none" strike="noStrike" dirty="0">
                          <a:solidFill>
                            <a:schemeClr val="bg1">
                              <a:lumMod val="95000"/>
                            </a:schemeClr>
                          </a:solidFill>
                          <a:latin typeface="Calibri"/>
                        </a:rPr>
                        <a:t>1,550</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ES" sz="1050" b="1" i="0" u="none" strike="noStrike" dirty="0">
                          <a:solidFill>
                            <a:schemeClr val="bg1">
                              <a:lumMod val="95000"/>
                            </a:schemeClr>
                          </a:solidFill>
                          <a:latin typeface="Calibri"/>
                        </a:rPr>
                        <a:t>100</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r>
              <a:tr h="216269">
                <a:tc>
                  <a:txBody>
                    <a:bodyPr/>
                    <a:lstStyle/>
                    <a:p>
                      <a:pPr algn="l" fontAlgn="ctr"/>
                      <a:endParaRPr lang="es-MX" sz="1000" b="1" i="0" u="none" strike="noStrike" dirty="0">
                        <a:solidFill>
                          <a:srgbClr val="000000"/>
                        </a:solidFill>
                        <a:effectLst/>
                        <a:latin typeface="Calibri"/>
                      </a:endParaRPr>
                    </a:p>
                  </a:txBody>
                  <a:tcPr marL="6456" marR="6456" marT="6456" marB="0" anchor="ctr">
                    <a:lnL>
                      <a:noFill/>
                    </a:lnL>
                    <a:lnR>
                      <a:noFill/>
                    </a:lnR>
                    <a:lnT w="25400" cap="flat" cmpd="dbl" algn="ctr">
                      <a:solidFill>
                        <a:srgbClr val="FFFFFF"/>
                      </a:solidFill>
                      <a:prstDash val="solid"/>
                      <a:round/>
                      <a:headEnd type="none" w="med" len="med"/>
                      <a:tailEnd type="none" w="med" len="med"/>
                    </a:lnT>
                    <a:lnB>
                      <a:noFill/>
                    </a:lnB>
                  </a:tcPr>
                </a:tc>
                <a:tc>
                  <a:txBody>
                    <a:bodyPr/>
                    <a:lstStyle/>
                    <a:p>
                      <a:pPr algn="ctr" fontAlgn="ctr"/>
                      <a:endParaRPr lang="es-MX" sz="1000" b="1" i="0" u="none" strike="noStrike" dirty="0">
                        <a:solidFill>
                          <a:srgbClr val="000000"/>
                        </a:solidFill>
                        <a:effectLst/>
                        <a:latin typeface="Calibri"/>
                      </a:endParaRPr>
                    </a:p>
                  </a:txBody>
                  <a:tcPr marL="6456" marR="6456" marT="6456" marB="0" anchor="ctr">
                    <a:lnL>
                      <a:noFill/>
                    </a:lnL>
                    <a:lnR>
                      <a:noFill/>
                    </a:lnR>
                    <a:lnT w="25400" cap="flat" cmpd="dbl" algn="ctr">
                      <a:solidFill>
                        <a:srgbClr val="FFFFFF"/>
                      </a:solidFill>
                      <a:prstDash val="solid"/>
                      <a:round/>
                      <a:headEnd type="none" w="med" len="med"/>
                      <a:tailEnd type="none" w="med" len="med"/>
                    </a:lnT>
                    <a:lnB>
                      <a:noFill/>
                    </a:lnB>
                  </a:tcPr>
                </a:tc>
                <a:tc>
                  <a:txBody>
                    <a:bodyPr/>
                    <a:lstStyle/>
                    <a:p>
                      <a:pPr algn="ctr" fontAlgn="ctr"/>
                      <a:endParaRPr lang="es-MX" sz="1000" b="1" i="0" u="none" strike="noStrike" dirty="0">
                        <a:solidFill>
                          <a:srgbClr val="000000"/>
                        </a:solidFill>
                        <a:effectLst/>
                        <a:latin typeface="Calibri"/>
                      </a:endParaRPr>
                    </a:p>
                  </a:txBody>
                  <a:tcPr marL="6456" marR="6456" marT="6456" marB="0" anchor="ctr">
                    <a:lnL>
                      <a:noFill/>
                    </a:lnL>
                    <a:lnR>
                      <a:noFill/>
                    </a:lnR>
                    <a:lnT w="25400" cap="flat" cmpd="dbl" algn="ctr">
                      <a:solidFill>
                        <a:srgbClr val="FFFFFF"/>
                      </a:solidFill>
                      <a:prstDash val="solid"/>
                      <a:round/>
                      <a:headEnd type="none" w="med" len="med"/>
                      <a:tailEnd type="none" w="med" len="med"/>
                    </a:lnT>
                    <a:lnB>
                      <a:noFill/>
                    </a:lnB>
                  </a:tcPr>
                </a:tc>
                <a:tc>
                  <a:txBody>
                    <a:bodyPr/>
                    <a:lstStyle/>
                    <a:p>
                      <a:pPr algn="ctr" fontAlgn="ctr"/>
                      <a:endParaRPr lang="es-MX" sz="1000" b="1" i="0" u="none" strike="noStrike" dirty="0">
                        <a:solidFill>
                          <a:srgbClr val="000000"/>
                        </a:solidFill>
                        <a:effectLst/>
                        <a:latin typeface="Calibri"/>
                      </a:endParaRPr>
                    </a:p>
                  </a:txBody>
                  <a:tcPr marL="6456" marR="6456" marT="6456"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ctr"/>
                      <a:endParaRPr lang="es-MX" sz="1000" b="1" i="0" u="none" strike="noStrike" dirty="0">
                        <a:solidFill>
                          <a:srgbClr val="000000"/>
                        </a:solidFill>
                        <a:effectLst/>
                        <a:latin typeface="Calibri"/>
                      </a:endParaRPr>
                    </a:p>
                  </a:txBody>
                  <a:tcPr marL="6456" marR="6456" marT="6456" marB="0" anchor="ctr">
                    <a:lnL>
                      <a:noFill/>
                    </a:lnL>
                    <a:lnR>
                      <a:noFill/>
                    </a:lnR>
                    <a:lnT w="25400" cap="flat" cmpd="dbl" algn="ctr">
                      <a:solidFill>
                        <a:srgbClr val="FFFFFF"/>
                      </a:solidFill>
                      <a:prstDash val="solid"/>
                      <a:round/>
                      <a:headEnd type="none" w="med" len="med"/>
                      <a:tailEnd type="none" w="med" len="med"/>
                    </a:lnT>
                    <a:lnB>
                      <a:noFill/>
                    </a:lnB>
                  </a:tcPr>
                </a:tc>
                <a:tc>
                  <a:txBody>
                    <a:bodyPr/>
                    <a:lstStyle/>
                    <a:p>
                      <a:pPr algn="ctr" fontAlgn="ctr"/>
                      <a:endParaRPr lang="es-MX" sz="1000" b="1" i="0" u="none" strike="noStrike" dirty="0">
                        <a:solidFill>
                          <a:srgbClr val="000000"/>
                        </a:solidFill>
                        <a:effectLst/>
                        <a:latin typeface="Calibri"/>
                      </a:endParaRPr>
                    </a:p>
                  </a:txBody>
                  <a:tcPr marL="6456" marR="6456" marT="6456"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ctr"/>
                      <a:endParaRPr lang="es-MX" sz="1000" b="1" i="0" u="none" strike="noStrike" dirty="0">
                        <a:solidFill>
                          <a:srgbClr val="000000"/>
                        </a:solidFill>
                        <a:effectLst/>
                        <a:latin typeface="Calibri"/>
                      </a:endParaRPr>
                    </a:p>
                  </a:txBody>
                  <a:tcPr marL="6456" marR="6456" marT="6456" marB="0" anchor="ctr">
                    <a:lnL>
                      <a:noFill/>
                    </a:lnL>
                    <a:lnR>
                      <a:noFill/>
                    </a:lnR>
                    <a:lnT w="25400" cap="flat" cmpd="dbl" algn="ctr">
                      <a:solidFill>
                        <a:srgbClr val="FFFFFF"/>
                      </a:solidFill>
                      <a:prstDash val="solid"/>
                      <a:round/>
                      <a:headEnd type="none" w="med" len="med"/>
                      <a:tailEnd type="none" w="med" len="med"/>
                    </a:lnT>
                    <a:lnB>
                      <a:noFill/>
                    </a:lnB>
                  </a:tcPr>
                </a:tc>
                <a:tc>
                  <a:txBody>
                    <a:bodyPr/>
                    <a:lstStyle/>
                    <a:p>
                      <a:pPr algn="ctr" fontAlgn="ctr"/>
                      <a:endParaRPr lang="es-MX" sz="1000" b="1" i="0" u="none" strike="noStrike" dirty="0">
                        <a:solidFill>
                          <a:srgbClr val="000000"/>
                        </a:solidFill>
                        <a:effectLst/>
                        <a:latin typeface="Calibri"/>
                      </a:endParaRPr>
                    </a:p>
                  </a:txBody>
                  <a:tcPr marL="6456" marR="6456" marT="6456" marB="0" anchor="ctr">
                    <a:lnL>
                      <a:noFill/>
                    </a:lnL>
                    <a:lnR>
                      <a:noFill/>
                    </a:lnR>
                    <a:lnT w="25400" cap="flat" cmpd="dbl" algn="ctr">
                      <a:solidFill>
                        <a:srgbClr val="FFFFFF"/>
                      </a:solidFill>
                      <a:prstDash val="solid"/>
                      <a:round/>
                      <a:headEnd type="none" w="med" len="med"/>
                      <a:tailEnd type="none" w="med" len="med"/>
                    </a:lnT>
                    <a:lnB>
                      <a:noFill/>
                    </a:lnB>
                  </a:tcPr>
                </a:tc>
                <a:tc>
                  <a:txBody>
                    <a:bodyPr/>
                    <a:lstStyle/>
                    <a:p>
                      <a:pPr algn="ctr" fontAlgn="ctr"/>
                      <a:endParaRPr lang="es-MX" sz="1000" b="1" i="0" u="none" strike="noStrike" dirty="0">
                        <a:solidFill>
                          <a:srgbClr val="000000"/>
                        </a:solidFill>
                        <a:effectLst/>
                        <a:latin typeface="Calibri"/>
                      </a:endParaRPr>
                    </a:p>
                  </a:txBody>
                  <a:tcPr marL="6456" marR="6456" marT="6456" marB="0" anchor="ctr">
                    <a:lnL>
                      <a:noFill/>
                    </a:lnL>
                    <a:lnR>
                      <a:noFill/>
                    </a:lnR>
                    <a:lnT w="25400" cap="flat" cmpd="dbl" algn="ctr">
                      <a:solidFill>
                        <a:srgbClr val="FFFFFF"/>
                      </a:solidFill>
                      <a:prstDash val="solid"/>
                      <a:round/>
                      <a:headEnd type="none" w="med" len="med"/>
                      <a:tailEnd type="none" w="med" len="med"/>
                    </a:lnT>
                    <a:lnB>
                      <a:noFill/>
                    </a:lnB>
                  </a:tcPr>
                </a:tc>
              </a:tr>
              <a:tr h="615766">
                <a:tc>
                  <a:txBody>
                    <a:bodyPr/>
                    <a:lstStyle/>
                    <a:p>
                      <a:pPr algn="l" fontAlgn="ctr"/>
                      <a:r>
                        <a:rPr lang="es-MX" sz="1000" b="1" i="0" u="none" strike="noStrike" dirty="0">
                          <a:solidFill>
                            <a:srgbClr val="FFFFFF"/>
                          </a:solidFill>
                          <a:effectLst/>
                          <a:latin typeface="Calibri"/>
                        </a:rPr>
                        <a:t> Total Solicitudes ARCO</a:t>
                      </a: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1000" b="1" i="0" u="none" strike="noStrike" dirty="0" smtClean="0">
                          <a:solidFill>
                            <a:srgbClr val="FFFFFF"/>
                          </a:solidFill>
                          <a:effectLst/>
                          <a:latin typeface="Arial"/>
                        </a:rPr>
                        <a:t>7,656</a:t>
                      </a:r>
                      <a:endParaRPr lang="es-MX" sz="1000" b="1" i="0" u="none" strike="noStrike" dirty="0">
                        <a:solidFill>
                          <a:srgbClr val="FFFFFF"/>
                        </a:solidFill>
                        <a:effectLst/>
                        <a:latin typeface="Arial"/>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1000" b="1" i="0" u="none" strike="noStrike" dirty="0" smtClean="0">
                          <a:solidFill>
                            <a:srgbClr val="FFFFFF"/>
                          </a:solidFill>
                          <a:effectLst/>
                          <a:latin typeface="Calibri"/>
                        </a:rPr>
                        <a:t>28.6</a:t>
                      </a:r>
                      <a:endParaRPr lang="es-MX" sz="100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1000" b="1" i="0" u="none" strike="noStrike" dirty="0" smtClean="0">
                          <a:solidFill>
                            <a:srgbClr val="FFFFFF"/>
                          </a:solidFill>
                          <a:effectLst/>
                          <a:latin typeface="Calibri"/>
                        </a:rPr>
                        <a:t>10,265</a:t>
                      </a:r>
                      <a:endParaRPr lang="es-MX" sz="100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ES" sz="1100" b="1" i="0" u="none" strike="noStrike" dirty="0" smtClean="0">
                          <a:solidFill>
                            <a:schemeClr val="bg1">
                              <a:lumMod val="95000"/>
                            </a:schemeClr>
                          </a:solidFill>
                          <a:latin typeface="Calibri"/>
                        </a:rPr>
                        <a:t>25.17</a:t>
                      </a:r>
                      <a:endParaRPr lang="es-ES" sz="1100" b="1" i="0" u="none" strike="noStrike" dirty="0">
                        <a:solidFill>
                          <a:schemeClr val="bg1">
                            <a:lumMod val="95000"/>
                          </a:schemeClr>
                        </a:solidFill>
                        <a:latin typeface="Calibri"/>
                      </a:endParaRPr>
                    </a:p>
                  </a:txBody>
                  <a:tcPr marL="0" marR="0" marT="0"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ES" sz="1100" b="1" i="0" u="none" strike="noStrike" dirty="0" smtClean="0">
                          <a:solidFill>
                            <a:schemeClr val="bg1"/>
                          </a:solidFill>
                          <a:latin typeface="Calibri"/>
                        </a:rPr>
                        <a:t>13,055</a:t>
                      </a:r>
                      <a:endParaRPr lang="es-ES" sz="1100" b="1" i="0" u="none" strike="noStrike" dirty="0">
                        <a:solidFill>
                          <a:schemeClr val="bg1"/>
                        </a:solidFill>
                        <a:latin typeface="Calibri"/>
                      </a:endParaRPr>
                    </a:p>
                  </a:txBody>
                  <a:tcPr marL="0" marR="0" marT="0"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chemeClr val="bg1"/>
                          </a:solidFill>
                          <a:latin typeface="+mn-lt"/>
                        </a:rPr>
                        <a:t>21.49</a:t>
                      </a:r>
                    </a:p>
                  </a:txBody>
                  <a:tcPr marL="0" marR="0" marT="0"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ES" sz="1100" b="1" i="0" u="none" strike="noStrike" dirty="0" smtClean="0">
                          <a:solidFill>
                            <a:schemeClr val="bg1"/>
                          </a:solidFill>
                          <a:latin typeface="Calibri"/>
                        </a:rPr>
                        <a:t>4,544</a:t>
                      </a:r>
                      <a:endParaRPr lang="es-ES" sz="1100" b="1" i="0" u="none" strike="noStrike" dirty="0">
                        <a:solidFill>
                          <a:schemeClr val="bg1"/>
                        </a:solidFill>
                        <a:latin typeface="Calibri"/>
                      </a:endParaRP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ES" sz="1100" b="1" i="0" u="none" strike="noStrike" dirty="0" smtClean="0">
                          <a:solidFill>
                            <a:schemeClr val="bg1"/>
                          </a:solidFill>
                          <a:latin typeface="Calibri"/>
                        </a:rPr>
                        <a:t>34.11</a:t>
                      </a:r>
                      <a:endParaRPr lang="es-ES" sz="1100" b="1" i="0" u="none" strike="noStrike" dirty="0">
                        <a:solidFill>
                          <a:schemeClr val="bg1"/>
                        </a:solidFill>
                        <a:latin typeface="Calibri"/>
                      </a:endParaRP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A42C9E"/>
                    </a:solidFill>
                  </a:tcPr>
                </a:tc>
              </a:tr>
            </a:tbl>
          </a:graphicData>
        </a:graphic>
      </p:graphicFrame>
      <p:sp>
        <p:nvSpPr>
          <p:cNvPr id="47266" name="11 CuadroTexto"/>
          <p:cNvSpPr txBox="1">
            <a:spLocks noChangeArrowheads="1"/>
          </p:cNvSpPr>
          <p:nvPr/>
        </p:nvSpPr>
        <p:spPr bwMode="auto">
          <a:xfrm>
            <a:off x="1390650" y="1268413"/>
            <a:ext cx="6350000" cy="369887"/>
          </a:xfrm>
          <a:prstGeom prst="rect">
            <a:avLst/>
          </a:prstGeom>
          <a:noFill/>
          <a:ln w="9525">
            <a:noFill/>
            <a:miter lim="800000"/>
            <a:headEnd/>
            <a:tailEnd/>
          </a:ln>
        </p:spPr>
        <p:txBody>
          <a:bodyPr>
            <a:spAutoFit/>
          </a:bodyPr>
          <a:lstStyle/>
          <a:p>
            <a:pPr algn="ctr" eaLnBrk="0" hangingPunct="0"/>
            <a:r>
              <a:rPr lang="es-MX" b="1" i="1" u="sng">
                <a:solidFill>
                  <a:srgbClr val="000000"/>
                </a:solidFill>
                <a:latin typeface="Calibri" pitchFamily="34" charset="0"/>
              </a:rPr>
              <a:t>Grupo de edad del solicitante</a:t>
            </a:r>
            <a:endParaRPr lang="es-ES" b="1" i="1" u="sng">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7 Marcador de número de diapositiva"/>
          <p:cNvSpPr>
            <a:spLocks noGrp="1"/>
          </p:cNvSpPr>
          <p:nvPr>
            <p:ph type="sldNum" sz="quarter" idx="12"/>
          </p:nvPr>
        </p:nvSpPr>
        <p:spPr bwMode="auto">
          <a:xfrm>
            <a:off x="8636000" y="6438900"/>
            <a:ext cx="441325" cy="365125"/>
          </a:xfrm>
          <a:noFill/>
          <a:ln>
            <a:miter lim="800000"/>
            <a:headEnd/>
            <a:tailEnd/>
          </a:ln>
        </p:spPr>
        <p:txBody>
          <a:bodyPr anchor="b"/>
          <a:lstStyle/>
          <a:p>
            <a:fld id="{5F788815-F74A-4FAB-A5D5-6B33FE133EF6}" type="slidenum">
              <a:rPr lang="es-MX" sz="1000" b="1" smtClean="0"/>
              <a:pPr/>
              <a:t>43</a:t>
            </a:fld>
            <a:endParaRPr lang="es-MX" sz="1000" b="1" smtClean="0"/>
          </a:p>
        </p:txBody>
      </p:sp>
      <p:sp>
        <p:nvSpPr>
          <p:cNvPr id="6" name="1 CuadroTexto"/>
          <p:cNvSpPr txBox="1"/>
          <p:nvPr/>
        </p:nvSpPr>
        <p:spPr>
          <a:xfrm>
            <a:off x="76200" y="63500"/>
            <a:ext cx="8024813" cy="863600"/>
          </a:xfrm>
          <a:prstGeom prst="rect">
            <a:avLst/>
          </a:prstGeom>
          <a:noFill/>
        </p:spPr>
        <p:txBody>
          <a:bodyPr anchor="ctr"/>
          <a:lstStyle/>
          <a:p>
            <a:pPr eaLnBrk="0" hangingPunct="0">
              <a:defRPr/>
            </a:pPr>
            <a:r>
              <a:rPr lang="pt-BR" b="1" dirty="0">
                <a:solidFill>
                  <a:schemeClr val="bg1"/>
                </a:solidFill>
                <a:latin typeface="Calibri" pitchFamily="34" charset="0"/>
              </a:rPr>
              <a:t>Sociodemográficos</a:t>
            </a:r>
          </a:p>
          <a:p>
            <a:pPr eaLnBrk="0" hangingPunct="0">
              <a:defRPr/>
            </a:pPr>
            <a:endParaRPr lang="pt-BR" sz="1400" b="1" i="1" dirty="0">
              <a:solidFill>
                <a:schemeClr val="bg1"/>
              </a:solidFill>
              <a:latin typeface="Calibri" pitchFamily="34" charset="0"/>
            </a:endParaRPr>
          </a:p>
          <a:p>
            <a:pPr eaLnBrk="0" hangingPunct="0">
              <a:defRPr/>
            </a:pPr>
            <a:r>
              <a:rPr lang="pt-BR" sz="1400" b="1" i="1" dirty="0">
                <a:solidFill>
                  <a:schemeClr val="bg1"/>
                </a:solidFill>
                <a:latin typeface="Calibri" pitchFamily="34" charset="0"/>
              </a:rPr>
              <a:t>2014 a </a:t>
            </a:r>
            <a:r>
              <a:rPr lang="pt-BR" sz="1400" b="1" i="1" dirty="0">
                <a:solidFill>
                  <a:schemeClr val="bg1"/>
                </a:solidFill>
                <a:latin typeface="Calibri" pitchFamily="34" charset="0"/>
              </a:rPr>
              <a:t>2t </a:t>
            </a:r>
            <a:r>
              <a:rPr lang="pt-BR" sz="1400" b="1" i="1" dirty="0">
                <a:solidFill>
                  <a:schemeClr val="bg1"/>
                </a:solidFill>
                <a:latin typeface="Calibri" pitchFamily="34" charset="0"/>
              </a:rPr>
              <a:t>2017</a:t>
            </a:r>
            <a:endParaRPr lang="es-ES" sz="1400" b="1" i="1" dirty="0">
              <a:solidFill>
                <a:schemeClr val="bg1">
                  <a:lumMod val="95000"/>
                </a:schemeClr>
              </a:solidFill>
              <a:latin typeface="Calibri" pitchFamily="34" charset="0"/>
            </a:endParaRPr>
          </a:p>
        </p:txBody>
      </p:sp>
      <p:graphicFrame>
        <p:nvGraphicFramePr>
          <p:cNvPr id="8" name="7 Tabla"/>
          <p:cNvGraphicFramePr>
            <a:graphicFrameLocks noGrp="1"/>
          </p:cNvGraphicFramePr>
          <p:nvPr/>
        </p:nvGraphicFramePr>
        <p:xfrm>
          <a:off x="1071563" y="1571625"/>
          <a:ext cx="7143802" cy="4886294"/>
        </p:xfrm>
        <a:graphic>
          <a:graphicData uri="http://schemas.openxmlformats.org/drawingml/2006/table">
            <a:tbl>
              <a:tblPr/>
              <a:tblGrid>
                <a:gridCol w="1442602"/>
                <a:gridCol w="934622"/>
                <a:gridCol w="373849"/>
                <a:gridCol w="1121547"/>
                <a:gridCol w="686499"/>
                <a:gridCol w="902361"/>
                <a:gridCol w="373849"/>
                <a:gridCol w="841161"/>
                <a:gridCol w="467312"/>
              </a:tblGrid>
              <a:tr h="384368">
                <a:tc rowSpan="2">
                  <a:txBody>
                    <a:bodyPr/>
                    <a:lstStyle/>
                    <a:p>
                      <a:pPr algn="ctr" fontAlgn="ctr"/>
                      <a:r>
                        <a:rPr lang="es-MX" sz="1050" b="1" i="0" u="none" strike="noStrike" dirty="0">
                          <a:solidFill>
                            <a:srgbClr val="FFFFFF"/>
                          </a:solidFill>
                          <a:effectLst/>
                          <a:latin typeface="Calibri"/>
                        </a:rPr>
                        <a:t>Escolaridad del solicitante</a:t>
                      </a: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gridSpan="2">
                  <a:txBody>
                    <a:bodyPr/>
                    <a:lstStyle/>
                    <a:p>
                      <a:pPr algn="ctr" fontAlgn="ctr"/>
                      <a:r>
                        <a:rPr lang="es-MX" sz="1050" b="1" i="0" u="none" strike="noStrike" dirty="0">
                          <a:solidFill>
                            <a:srgbClr val="FFFFFF"/>
                          </a:solidFill>
                          <a:effectLst/>
                          <a:latin typeface="Calibri"/>
                        </a:rPr>
                        <a:t>2014</a:t>
                      </a: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hMerge="1">
                  <a:txBody>
                    <a:bodyPr/>
                    <a:lstStyle/>
                    <a:p>
                      <a:endParaRPr lang="es-MX"/>
                    </a:p>
                  </a:txBody>
                  <a:tcPr/>
                </a:tc>
                <a:tc gridSpan="2">
                  <a:txBody>
                    <a:bodyPr/>
                    <a:lstStyle/>
                    <a:p>
                      <a:pPr algn="ctr" fontAlgn="ctr"/>
                      <a:r>
                        <a:rPr lang="es-MX" sz="1050" b="1" i="0" u="none" strike="noStrike" dirty="0" smtClean="0">
                          <a:solidFill>
                            <a:srgbClr val="FFFFFF"/>
                          </a:solidFill>
                          <a:effectLst/>
                          <a:latin typeface="Calibri"/>
                        </a:rPr>
                        <a:t>2015</a:t>
                      </a:r>
                      <a:endParaRPr lang="es-MX" sz="105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hMerge="1">
                  <a:txBody>
                    <a:bodyPr/>
                    <a:lstStyle/>
                    <a:p>
                      <a:pPr algn="ctr" fontAlgn="ctr"/>
                      <a:endParaRPr lang="es-MX" sz="1100" b="1" i="0" u="none" strike="noStrike" dirty="0">
                        <a:solidFill>
                          <a:srgbClr val="FFFFFF"/>
                        </a:solidFill>
                        <a:effectLst/>
                        <a:latin typeface="Calibri"/>
                      </a:endParaRPr>
                    </a:p>
                  </a:txBody>
                  <a:tcPr marL="6456" marR="6456" marT="6456" marB="0" anchor="ctr"/>
                </a:tc>
                <a:tc gridSpan="2">
                  <a:txBody>
                    <a:bodyPr/>
                    <a:lstStyle/>
                    <a:p>
                      <a:pPr algn="ctr" fontAlgn="ctr"/>
                      <a:r>
                        <a:rPr lang="es-MX" sz="1050" b="1" i="0" u="none" strike="noStrike" dirty="0" smtClean="0">
                          <a:solidFill>
                            <a:srgbClr val="FFFFFF"/>
                          </a:solidFill>
                          <a:effectLst/>
                          <a:latin typeface="Calibri"/>
                        </a:rPr>
                        <a:t>2016</a:t>
                      </a:r>
                      <a:endParaRPr lang="es-MX" sz="105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hMerge="1">
                  <a:txBody>
                    <a:bodyPr/>
                    <a:lstStyle/>
                    <a:p>
                      <a:pPr algn="ctr" fontAlgn="ctr"/>
                      <a:endParaRPr lang="es-MX" sz="1100" b="1" i="0" u="none" strike="noStrike" dirty="0">
                        <a:solidFill>
                          <a:srgbClr val="FFFFFF"/>
                        </a:solidFill>
                        <a:effectLst/>
                        <a:latin typeface="Calibri"/>
                      </a:endParaRPr>
                    </a:p>
                  </a:txBody>
                  <a:tcPr marL="6456" marR="6456" marT="6456" marB="0" anchor="ctr"/>
                </a:tc>
                <a:tc gridSpan="2">
                  <a:txBody>
                    <a:bodyPr/>
                    <a:lstStyle/>
                    <a:p>
                      <a:pPr algn="ctr" fontAlgn="ctr"/>
                      <a:r>
                        <a:rPr lang="es-MX" sz="1050" b="1" i="0" u="none" strike="noStrike" dirty="0" smtClean="0">
                          <a:solidFill>
                            <a:srgbClr val="FFFFFF"/>
                          </a:solidFill>
                          <a:effectLst/>
                          <a:latin typeface="Calibri"/>
                        </a:rPr>
                        <a:t>2t 2017</a:t>
                      </a:r>
                      <a:endParaRPr lang="es-MX" sz="105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hMerge="1">
                  <a:txBody>
                    <a:bodyPr/>
                    <a:lstStyle/>
                    <a:p>
                      <a:pPr algn="ctr" fontAlgn="ctr"/>
                      <a:endParaRPr lang="es-MX" sz="110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r>
              <a:tr h="409179">
                <a:tc vMerge="1">
                  <a:txBody>
                    <a:bodyPr/>
                    <a:lstStyle/>
                    <a:p>
                      <a:endParaRPr lang="es-MX"/>
                    </a:p>
                  </a:txBody>
                  <a:tcPr/>
                </a:tc>
                <a:tc>
                  <a:txBody>
                    <a:bodyPr/>
                    <a:lstStyle/>
                    <a:p>
                      <a:pPr algn="ctr" fontAlgn="ctr"/>
                      <a:r>
                        <a:rPr lang="es-MX" sz="1050" b="1" i="0" u="none" strike="noStrike" dirty="0">
                          <a:solidFill>
                            <a:srgbClr val="FFFFFF"/>
                          </a:solidFill>
                          <a:effectLst/>
                          <a:latin typeface="Calibri"/>
                        </a:rPr>
                        <a:t>Solicitantes</a:t>
                      </a: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1050" b="1" i="0" u="none" strike="noStrike" dirty="0">
                          <a:solidFill>
                            <a:srgbClr val="FFFFFF"/>
                          </a:solidFill>
                          <a:effectLst/>
                          <a:latin typeface="Calibri"/>
                        </a:rPr>
                        <a:t>%</a:t>
                      </a: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1050" b="1" i="0" u="none" strike="noStrike" dirty="0" smtClean="0">
                          <a:solidFill>
                            <a:srgbClr val="FFFFFF"/>
                          </a:solidFill>
                          <a:effectLst/>
                          <a:latin typeface="Calibri"/>
                        </a:rPr>
                        <a:t>Solicitantes</a:t>
                      </a:r>
                      <a:endParaRPr lang="es-MX" sz="105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1050" b="1" i="0" u="none" strike="noStrike" dirty="0" smtClean="0">
                          <a:solidFill>
                            <a:srgbClr val="FFFFFF"/>
                          </a:solidFill>
                          <a:effectLst/>
                          <a:latin typeface="Calibri"/>
                        </a:rPr>
                        <a:t>%</a:t>
                      </a:r>
                      <a:endParaRPr lang="es-MX" sz="105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1050" b="1" i="0" u="none" strike="noStrike" dirty="0" smtClean="0">
                          <a:solidFill>
                            <a:srgbClr val="FFFFFF"/>
                          </a:solidFill>
                          <a:effectLst/>
                          <a:latin typeface="Calibri"/>
                        </a:rPr>
                        <a:t>Solicitantes</a:t>
                      </a:r>
                      <a:endParaRPr lang="es-MX" sz="105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1050" b="1" i="0" u="none" strike="noStrike" dirty="0" smtClean="0">
                          <a:solidFill>
                            <a:srgbClr val="FFFFFF"/>
                          </a:solidFill>
                          <a:effectLst/>
                          <a:latin typeface="Calibri"/>
                        </a:rPr>
                        <a:t>%</a:t>
                      </a:r>
                      <a:endParaRPr lang="es-MX" sz="105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1050" b="1" i="0" u="none" strike="noStrike" dirty="0" smtClean="0">
                          <a:solidFill>
                            <a:srgbClr val="FFFFFF"/>
                          </a:solidFill>
                          <a:effectLst/>
                          <a:latin typeface="Calibri"/>
                        </a:rPr>
                        <a:t>Solicitantes</a:t>
                      </a:r>
                      <a:endParaRPr lang="es-MX" sz="105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1050" b="1" i="0" u="none" strike="noStrike" dirty="0" smtClean="0">
                          <a:solidFill>
                            <a:srgbClr val="FFFFFF"/>
                          </a:solidFill>
                          <a:effectLst/>
                          <a:latin typeface="Calibri"/>
                        </a:rPr>
                        <a:t>%</a:t>
                      </a:r>
                      <a:endParaRPr lang="es-MX" sz="105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r>
              <a:tr h="384368">
                <a:tc>
                  <a:txBody>
                    <a:bodyPr/>
                    <a:lstStyle/>
                    <a:p>
                      <a:pPr algn="l" fontAlgn="ctr"/>
                      <a:r>
                        <a:rPr lang="es-MX" sz="1050" b="1" i="0" u="none" strike="noStrike" dirty="0">
                          <a:solidFill>
                            <a:srgbClr val="000000"/>
                          </a:solidFill>
                          <a:effectLst/>
                          <a:latin typeface="Calibri"/>
                        </a:rPr>
                        <a:t>Sin estudios</a:t>
                      </a: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18</a:t>
                      </a:r>
                      <a:endParaRPr lang="es-MX" sz="1100" b="1" i="0" u="none" strike="noStrike" dirty="0">
                        <a:solidFill>
                          <a:srgbClr val="000000"/>
                        </a:solidFill>
                        <a:effectLst/>
                        <a:latin typeface="+mn-lt"/>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1.2</a:t>
                      </a:r>
                      <a:endParaRPr lang="es-MX" sz="1100" b="1" i="0" u="none" strike="noStrike" dirty="0">
                        <a:solidFill>
                          <a:srgbClr val="000000"/>
                        </a:solidFill>
                        <a:effectLst/>
                        <a:latin typeface="+mn-lt"/>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mn-lt"/>
                        </a:rPr>
                        <a:t>41</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a:solidFill>
                            <a:srgbClr val="000000"/>
                          </a:solidFill>
                          <a:effectLst/>
                          <a:latin typeface="+mn-lt"/>
                        </a:rPr>
                        <a:t>2.22</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11</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0.54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21</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2.14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409179">
                <a:tc>
                  <a:txBody>
                    <a:bodyPr/>
                    <a:lstStyle/>
                    <a:p>
                      <a:pPr algn="l" fontAlgn="ctr"/>
                      <a:r>
                        <a:rPr lang="es-MX" sz="1050" b="1" i="0" u="none" strike="noStrike" dirty="0">
                          <a:solidFill>
                            <a:srgbClr val="000000"/>
                          </a:solidFill>
                          <a:effectLst/>
                          <a:latin typeface="Calibri"/>
                        </a:rPr>
                        <a:t>Primaria</a:t>
                      </a: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122</a:t>
                      </a:r>
                      <a:endParaRPr lang="es-MX" sz="1100" b="1" i="0" u="none" strike="noStrike" dirty="0">
                        <a:solidFill>
                          <a:srgbClr val="000000"/>
                        </a:solidFill>
                        <a:effectLst/>
                        <a:latin typeface="+mn-lt"/>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8.1</a:t>
                      </a:r>
                      <a:endParaRPr lang="es-MX" sz="1100" b="1" i="0" u="none" strike="noStrike" dirty="0">
                        <a:solidFill>
                          <a:srgbClr val="000000"/>
                        </a:solidFill>
                        <a:effectLst/>
                        <a:latin typeface="+mn-lt"/>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mn-lt"/>
                        </a:rPr>
                        <a:t>209</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a:solidFill>
                            <a:srgbClr val="000000"/>
                          </a:solidFill>
                          <a:effectLst/>
                          <a:latin typeface="+mn-lt"/>
                        </a:rPr>
                        <a:t>11.34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69</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3.40</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94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9.57</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409179">
                <a:tc>
                  <a:txBody>
                    <a:bodyPr/>
                    <a:lstStyle/>
                    <a:p>
                      <a:pPr algn="l" fontAlgn="ctr"/>
                      <a:r>
                        <a:rPr lang="es-MX" sz="1050" b="1" i="0" u="none" strike="noStrike" dirty="0">
                          <a:solidFill>
                            <a:srgbClr val="000000"/>
                          </a:solidFill>
                          <a:effectLst/>
                          <a:latin typeface="Calibri"/>
                        </a:rPr>
                        <a:t>Secundaria</a:t>
                      </a: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514</a:t>
                      </a:r>
                      <a:endParaRPr lang="es-MX" sz="1100" b="1" i="0" u="none" strike="noStrike" dirty="0">
                        <a:solidFill>
                          <a:srgbClr val="000000"/>
                        </a:solidFill>
                        <a:effectLst/>
                        <a:latin typeface="+mn-lt"/>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34.38</a:t>
                      </a:r>
                      <a:endParaRPr lang="es-MX" sz="1100" b="1" i="0" u="none" strike="noStrike" dirty="0">
                        <a:solidFill>
                          <a:srgbClr val="000000"/>
                        </a:solidFill>
                        <a:effectLst/>
                        <a:latin typeface="+mn-lt"/>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MX" sz="1100" b="1" i="0" u="none" strike="noStrike" dirty="0">
                          <a:solidFill>
                            <a:srgbClr val="000000"/>
                          </a:solidFill>
                          <a:effectLst/>
                          <a:latin typeface="+mn-lt"/>
                        </a:rPr>
                        <a:t>565</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a:solidFill>
                            <a:srgbClr val="000000"/>
                          </a:solidFill>
                          <a:effectLst/>
                          <a:latin typeface="+mn-lt"/>
                        </a:rPr>
                        <a:t>30.66</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215</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10.59</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213</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21.69</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409179">
                <a:tc>
                  <a:txBody>
                    <a:bodyPr/>
                    <a:lstStyle/>
                    <a:p>
                      <a:pPr algn="l" fontAlgn="ctr"/>
                      <a:r>
                        <a:rPr lang="es-MX" sz="1050" b="1" i="0" u="none" strike="noStrike" dirty="0">
                          <a:solidFill>
                            <a:srgbClr val="000000"/>
                          </a:solidFill>
                          <a:effectLst/>
                          <a:latin typeface="Calibri"/>
                        </a:rPr>
                        <a:t>Bachillerato o carrera técnica</a:t>
                      </a: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828</a:t>
                      </a:r>
                      <a:endParaRPr lang="es-MX" sz="1100" b="1" i="0" u="none" strike="noStrike" dirty="0">
                        <a:solidFill>
                          <a:srgbClr val="000000"/>
                        </a:solidFill>
                        <a:effectLst/>
                        <a:latin typeface="+mn-lt"/>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55.38</a:t>
                      </a:r>
                      <a:endParaRPr lang="es-MX" sz="1100" b="1" i="0" u="none" strike="noStrike" dirty="0">
                        <a:solidFill>
                          <a:srgbClr val="000000"/>
                        </a:solidFill>
                        <a:effectLst/>
                        <a:latin typeface="+mn-lt"/>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MX" sz="1100" b="1" i="0" u="none" strike="noStrike" dirty="0">
                          <a:solidFill>
                            <a:srgbClr val="000000"/>
                          </a:solidFill>
                          <a:effectLst/>
                          <a:latin typeface="+mn-lt"/>
                        </a:rPr>
                        <a:t>27</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a:solidFill>
                            <a:srgbClr val="000000"/>
                          </a:solidFill>
                          <a:effectLst/>
                          <a:latin typeface="+mn-lt"/>
                        </a:rPr>
                        <a:t>1.47</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37</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1.82</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29</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2.95</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409179">
                <a:tc>
                  <a:txBody>
                    <a:bodyPr/>
                    <a:lstStyle/>
                    <a:p>
                      <a:pPr algn="l" fontAlgn="ctr"/>
                      <a:r>
                        <a:rPr lang="es-MX" sz="1050" b="1" i="0" u="none" strike="noStrike" dirty="0">
                          <a:solidFill>
                            <a:srgbClr val="000000"/>
                          </a:solidFill>
                          <a:effectLst/>
                          <a:latin typeface="Calibri"/>
                        </a:rPr>
                        <a:t>Licenciatura</a:t>
                      </a: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0</a:t>
                      </a:r>
                      <a:endParaRPr lang="es-MX" sz="1100" b="1" i="0" u="none" strike="noStrike" dirty="0">
                        <a:solidFill>
                          <a:srgbClr val="000000"/>
                        </a:solidFill>
                        <a:effectLst/>
                        <a:latin typeface="+mn-lt"/>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0</a:t>
                      </a:r>
                      <a:endParaRPr lang="es-MX" sz="1100" b="1" i="0" u="none" strike="noStrike" dirty="0">
                        <a:solidFill>
                          <a:srgbClr val="000000"/>
                        </a:solidFill>
                        <a:effectLst/>
                        <a:latin typeface="+mn-lt"/>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MX" sz="1100" b="1" i="0" u="none" strike="noStrike" dirty="0">
                          <a:solidFill>
                            <a:srgbClr val="000000"/>
                          </a:solidFill>
                          <a:effectLst/>
                          <a:latin typeface="+mn-lt"/>
                        </a:rPr>
                        <a:t>990</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a:solidFill>
                            <a:srgbClr val="000000"/>
                          </a:solidFill>
                          <a:effectLst/>
                          <a:latin typeface="+mn-lt"/>
                        </a:rPr>
                        <a:t>53.72</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586</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28.85</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618</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62.93</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409179">
                <a:tc>
                  <a:txBody>
                    <a:bodyPr/>
                    <a:lstStyle/>
                    <a:p>
                      <a:pPr algn="l" fontAlgn="ctr"/>
                      <a:r>
                        <a:rPr lang="es-MX" sz="1050" b="1" i="0" u="none" strike="noStrike" dirty="0">
                          <a:solidFill>
                            <a:srgbClr val="000000"/>
                          </a:solidFill>
                          <a:effectLst/>
                          <a:latin typeface="Calibri"/>
                        </a:rPr>
                        <a:t>Maestría o doctorado</a:t>
                      </a: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4</a:t>
                      </a:r>
                      <a:endParaRPr lang="es-MX" sz="1100" b="1" i="0" u="none" strike="noStrike" dirty="0">
                        <a:solidFill>
                          <a:srgbClr val="000000"/>
                        </a:solidFill>
                        <a:effectLst/>
                        <a:latin typeface="+mn-lt"/>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0.26</a:t>
                      </a:r>
                      <a:endParaRPr lang="es-MX" sz="1100" b="1" i="0" u="none" strike="noStrike" dirty="0">
                        <a:solidFill>
                          <a:srgbClr val="000000"/>
                        </a:solidFill>
                        <a:effectLst/>
                        <a:latin typeface="+mn-lt"/>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MX" sz="1100" b="1" i="0" u="none" strike="noStrike" dirty="0">
                          <a:solidFill>
                            <a:srgbClr val="000000"/>
                          </a:solidFill>
                          <a:effectLst/>
                          <a:latin typeface="+mn-lt"/>
                        </a:rPr>
                        <a:t>10</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a:solidFill>
                            <a:srgbClr val="000000"/>
                          </a:solidFill>
                          <a:effectLst/>
                          <a:latin typeface="+mn-lt"/>
                        </a:rPr>
                        <a:t>0.54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9</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0.44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0.41</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384368">
                <a:tc>
                  <a:txBody>
                    <a:bodyPr/>
                    <a:lstStyle/>
                    <a:p>
                      <a:pPr algn="l" fontAlgn="ctr"/>
                      <a:r>
                        <a:rPr lang="es-MX" sz="1050" b="1" i="0" u="none" strike="noStrike" dirty="0">
                          <a:solidFill>
                            <a:srgbClr val="000000"/>
                          </a:solidFill>
                          <a:effectLst/>
                          <a:latin typeface="Calibri"/>
                        </a:rPr>
                        <a:t>Otro</a:t>
                      </a: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9</a:t>
                      </a:r>
                      <a:endParaRPr lang="es-MX" sz="1100" b="1" i="0" u="none" strike="noStrike" dirty="0">
                        <a:solidFill>
                          <a:srgbClr val="000000"/>
                        </a:solidFill>
                        <a:effectLst/>
                        <a:latin typeface="+mn-lt"/>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0.6</a:t>
                      </a:r>
                      <a:endParaRPr lang="es-MX" sz="1100" b="1" i="0" u="none" strike="noStrike" dirty="0">
                        <a:solidFill>
                          <a:srgbClr val="000000"/>
                        </a:solidFill>
                        <a:effectLst/>
                        <a:latin typeface="+mn-lt"/>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MX" sz="1100" b="1" i="0" u="none" strike="noStrike" dirty="0">
                          <a:solidFill>
                            <a:srgbClr val="000000"/>
                          </a:solidFill>
                          <a:effectLst/>
                          <a:latin typeface="+mn-lt"/>
                        </a:rPr>
                        <a:t>1</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a:solidFill>
                            <a:srgbClr val="000000"/>
                          </a:solidFill>
                          <a:effectLst/>
                          <a:latin typeface="+mn-lt"/>
                        </a:rPr>
                        <a:t>0.05</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a:solidFill>
                            <a:srgbClr val="000000"/>
                          </a:solidFill>
                          <a:latin typeface="Calibri"/>
                        </a:rPr>
                        <a:t>1,104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a:solidFill>
                            <a:srgbClr val="000000"/>
                          </a:solidFill>
                          <a:latin typeface="Calibri"/>
                        </a:rPr>
                        <a:t>54.36</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3</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0.31</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384368">
                <a:tc>
                  <a:txBody>
                    <a:bodyPr/>
                    <a:lstStyle/>
                    <a:p>
                      <a:pPr algn="ctr" fontAlgn="ctr"/>
                      <a:r>
                        <a:rPr lang="es-MX" sz="1050" b="1" i="0" u="none" strike="noStrike" dirty="0">
                          <a:solidFill>
                            <a:srgbClr val="FFFFFF"/>
                          </a:solidFill>
                          <a:effectLst/>
                          <a:latin typeface="Calibri"/>
                        </a:rPr>
                        <a:t>Total</a:t>
                      </a: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1050" b="1" i="0" u="none" strike="noStrike" dirty="0" smtClean="0">
                          <a:solidFill>
                            <a:srgbClr val="FFFFFF"/>
                          </a:solidFill>
                          <a:effectLst/>
                          <a:latin typeface="Calibri"/>
                        </a:rPr>
                        <a:t>1,495</a:t>
                      </a:r>
                      <a:endParaRPr lang="es-MX" sz="105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1050" b="1" i="0" u="none" strike="noStrike" dirty="0">
                          <a:solidFill>
                            <a:srgbClr val="FFFFFF"/>
                          </a:solidFill>
                          <a:effectLst/>
                          <a:latin typeface="Calibri"/>
                        </a:rPr>
                        <a:t>100</a:t>
                      </a: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ES" sz="1100" b="1" i="0" u="none" strike="noStrike" dirty="0" smtClean="0">
                          <a:solidFill>
                            <a:schemeClr val="bg1">
                              <a:lumMod val="95000"/>
                            </a:schemeClr>
                          </a:solidFill>
                          <a:latin typeface="Calibri"/>
                        </a:rPr>
                        <a:t>1,843</a:t>
                      </a:r>
                      <a:endParaRPr lang="es-ES" sz="1100" b="1" i="0" u="none" strike="noStrike" dirty="0">
                        <a:solidFill>
                          <a:schemeClr val="bg1">
                            <a:lumMod val="95000"/>
                          </a:schemeClr>
                        </a:solidFill>
                        <a:latin typeface="Calibri"/>
                      </a:endParaRPr>
                    </a:p>
                  </a:txBody>
                  <a:tcPr marL="0" marR="0" marT="0"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ES" sz="1100" b="1" i="0" u="none" strike="noStrike" dirty="0">
                          <a:solidFill>
                            <a:schemeClr val="bg1">
                              <a:lumMod val="95000"/>
                            </a:schemeClr>
                          </a:solidFill>
                          <a:latin typeface="Calibri"/>
                        </a:rPr>
                        <a:t>100</a:t>
                      </a:r>
                    </a:p>
                  </a:txBody>
                  <a:tcPr marL="0" marR="0" marT="0"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b"/>
                      <a:r>
                        <a:rPr lang="es-ES" sz="1200" b="1" i="0" u="none" strike="noStrike" dirty="0">
                          <a:solidFill>
                            <a:schemeClr val="bg1"/>
                          </a:solidFill>
                          <a:latin typeface="Calibri"/>
                        </a:rPr>
                        <a:t>2,031</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1200" b="1" i="0" u="none" strike="noStrike" dirty="0" smtClean="0">
                          <a:solidFill>
                            <a:schemeClr val="bg1"/>
                          </a:solidFill>
                          <a:latin typeface="Calibri"/>
                        </a:rPr>
                        <a:t>100</a:t>
                      </a:r>
                      <a:endParaRPr lang="es-ES" sz="1200" b="1" i="0" u="none" strike="noStrike" dirty="0">
                        <a:solidFill>
                          <a:schemeClr val="bg1"/>
                        </a:solidFill>
                        <a:latin typeface="Calibri"/>
                      </a:endParaRP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b"/>
                      <a:r>
                        <a:rPr lang="es-ES" sz="1100" b="1" i="0" u="none" strike="noStrike" dirty="0">
                          <a:solidFill>
                            <a:schemeClr val="bg1">
                              <a:lumMod val="95000"/>
                            </a:schemeClr>
                          </a:solidFill>
                          <a:latin typeface="Calibri"/>
                        </a:rPr>
                        <a:t>982</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ES" sz="1100" b="1" i="0" u="none" strike="noStrike" dirty="0">
                          <a:solidFill>
                            <a:schemeClr val="bg1">
                              <a:lumMod val="95000"/>
                            </a:schemeClr>
                          </a:solidFill>
                          <a:latin typeface="Calibri"/>
                        </a:rPr>
                        <a:t>100</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r>
              <a:tr h="255331">
                <a:tc>
                  <a:txBody>
                    <a:bodyPr/>
                    <a:lstStyle/>
                    <a:p>
                      <a:pPr algn="l" fontAlgn="ctr"/>
                      <a:endParaRPr lang="es-MX" sz="1050" b="1" i="0" u="none" strike="noStrike" dirty="0">
                        <a:solidFill>
                          <a:srgbClr val="000000"/>
                        </a:solidFill>
                        <a:effectLst/>
                        <a:latin typeface="Calibri"/>
                      </a:endParaRPr>
                    </a:p>
                  </a:txBody>
                  <a:tcPr marL="6456" marR="6456" marT="6456" marB="0" anchor="ctr">
                    <a:lnL>
                      <a:noFill/>
                    </a:lnL>
                    <a:lnR>
                      <a:noFill/>
                    </a:lnR>
                    <a:lnT w="25400" cap="flat" cmpd="dbl" algn="ctr">
                      <a:solidFill>
                        <a:srgbClr val="FFFFFF"/>
                      </a:solidFill>
                      <a:prstDash val="solid"/>
                      <a:round/>
                      <a:headEnd type="none" w="med" len="med"/>
                      <a:tailEnd type="none" w="med" len="med"/>
                    </a:lnT>
                    <a:lnB>
                      <a:noFill/>
                    </a:lnB>
                  </a:tcPr>
                </a:tc>
                <a:tc>
                  <a:txBody>
                    <a:bodyPr/>
                    <a:lstStyle/>
                    <a:p>
                      <a:pPr algn="ctr" fontAlgn="ctr"/>
                      <a:endParaRPr lang="es-MX" sz="1050" b="1" i="0" u="none" strike="noStrike" dirty="0">
                        <a:solidFill>
                          <a:srgbClr val="000000"/>
                        </a:solidFill>
                        <a:effectLst/>
                        <a:latin typeface="Calibri"/>
                      </a:endParaRPr>
                    </a:p>
                  </a:txBody>
                  <a:tcPr marL="6456" marR="6456" marT="6456" marB="0" anchor="ctr">
                    <a:lnL>
                      <a:noFill/>
                    </a:lnL>
                    <a:lnR>
                      <a:noFill/>
                    </a:lnR>
                    <a:lnT w="25400" cap="flat" cmpd="dbl" algn="ctr">
                      <a:solidFill>
                        <a:srgbClr val="FFFFFF"/>
                      </a:solidFill>
                      <a:prstDash val="solid"/>
                      <a:round/>
                      <a:headEnd type="none" w="med" len="med"/>
                      <a:tailEnd type="none" w="med" len="med"/>
                    </a:lnT>
                    <a:lnB>
                      <a:noFill/>
                    </a:lnB>
                  </a:tcPr>
                </a:tc>
                <a:tc>
                  <a:txBody>
                    <a:bodyPr/>
                    <a:lstStyle/>
                    <a:p>
                      <a:pPr algn="ctr" fontAlgn="ctr"/>
                      <a:endParaRPr lang="es-MX" sz="1050" b="1" i="0" u="none" strike="noStrike" dirty="0">
                        <a:solidFill>
                          <a:srgbClr val="000000"/>
                        </a:solidFill>
                        <a:effectLst/>
                        <a:latin typeface="Calibri"/>
                      </a:endParaRPr>
                    </a:p>
                  </a:txBody>
                  <a:tcPr marL="6456" marR="6456" marT="6456" marB="0" anchor="ctr">
                    <a:lnL>
                      <a:noFill/>
                    </a:lnL>
                    <a:lnR>
                      <a:noFill/>
                    </a:lnR>
                    <a:lnT w="25400" cap="flat" cmpd="dbl" algn="ctr">
                      <a:solidFill>
                        <a:srgbClr val="FFFFFF"/>
                      </a:solidFill>
                      <a:prstDash val="solid"/>
                      <a:round/>
                      <a:headEnd type="none" w="med" len="med"/>
                      <a:tailEnd type="none" w="med" len="med"/>
                    </a:lnT>
                    <a:lnB>
                      <a:noFill/>
                    </a:lnB>
                  </a:tcPr>
                </a:tc>
                <a:tc>
                  <a:txBody>
                    <a:bodyPr/>
                    <a:lstStyle/>
                    <a:p>
                      <a:pPr algn="ctr" fontAlgn="ctr"/>
                      <a:endParaRPr lang="es-MX" sz="1050" b="1" i="0" u="none" strike="noStrike" dirty="0">
                        <a:solidFill>
                          <a:srgbClr val="000000"/>
                        </a:solidFill>
                        <a:effectLst/>
                        <a:latin typeface="Calibri"/>
                      </a:endParaRPr>
                    </a:p>
                  </a:txBody>
                  <a:tcPr marL="6456" marR="6456" marT="6456"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ctr"/>
                      <a:endParaRPr lang="es-MX" sz="1050" b="1" i="0" u="none" strike="noStrike" dirty="0">
                        <a:solidFill>
                          <a:srgbClr val="000000"/>
                        </a:solidFill>
                        <a:effectLst/>
                        <a:latin typeface="Calibri"/>
                      </a:endParaRPr>
                    </a:p>
                  </a:txBody>
                  <a:tcPr marL="6456" marR="6456" marT="6456" marB="0" anchor="ctr">
                    <a:lnL>
                      <a:noFill/>
                    </a:lnL>
                    <a:lnR>
                      <a:noFill/>
                    </a:lnR>
                    <a:lnT w="25400" cap="flat" cmpd="dbl" algn="ctr">
                      <a:solidFill>
                        <a:srgbClr val="FFFFFF"/>
                      </a:solidFill>
                      <a:prstDash val="solid"/>
                      <a:round/>
                      <a:headEnd type="none" w="med" len="med"/>
                      <a:tailEnd type="none" w="med" len="med"/>
                    </a:lnT>
                    <a:lnB>
                      <a:noFill/>
                    </a:lnB>
                  </a:tcPr>
                </a:tc>
                <a:tc>
                  <a:txBody>
                    <a:bodyPr/>
                    <a:lstStyle/>
                    <a:p>
                      <a:pPr algn="ctr" fontAlgn="ctr"/>
                      <a:endParaRPr lang="es-MX" sz="1050" b="1" i="0" u="none" strike="noStrike" dirty="0">
                        <a:solidFill>
                          <a:srgbClr val="000000"/>
                        </a:solidFill>
                        <a:effectLst/>
                        <a:latin typeface="Calibri"/>
                      </a:endParaRPr>
                    </a:p>
                  </a:txBody>
                  <a:tcPr marL="6456" marR="6456" marT="6456"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ctr"/>
                      <a:endParaRPr lang="es-MX" sz="1050" b="1" i="0" u="none" strike="noStrike" dirty="0">
                        <a:solidFill>
                          <a:srgbClr val="000000"/>
                        </a:solidFill>
                        <a:effectLst/>
                        <a:latin typeface="Calibri"/>
                      </a:endParaRPr>
                    </a:p>
                  </a:txBody>
                  <a:tcPr marL="6456" marR="6456" marT="6456" marB="0" anchor="ctr">
                    <a:lnL>
                      <a:noFill/>
                    </a:lnL>
                    <a:lnR>
                      <a:noFill/>
                    </a:lnR>
                    <a:lnT w="25400" cap="flat" cmpd="dbl" algn="ctr">
                      <a:solidFill>
                        <a:srgbClr val="FFFFFF"/>
                      </a:solidFill>
                      <a:prstDash val="solid"/>
                      <a:round/>
                      <a:headEnd type="none" w="med" len="med"/>
                      <a:tailEnd type="none" w="med" len="med"/>
                    </a:lnT>
                    <a:lnB>
                      <a:noFill/>
                    </a:lnB>
                  </a:tcPr>
                </a:tc>
                <a:tc>
                  <a:txBody>
                    <a:bodyPr/>
                    <a:lstStyle/>
                    <a:p>
                      <a:endParaRPr lang="es-ES"/>
                    </a:p>
                  </a:txBody>
                  <a:tcPr marL="9525" marR="9525" marT="9525" marB="0" anchor="ctr">
                    <a:lnL>
                      <a:noFill/>
                    </a:lnL>
                    <a:lnR>
                      <a:noFill/>
                    </a:lnR>
                    <a:lnT w="25400" cap="flat" cmpd="dbl" algn="ctr">
                      <a:solidFill>
                        <a:srgbClr val="FFFFFF"/>
                      </a:solidFill>
                      <a:prstDash val="solid"/>
                      <a:round/>
                      <a:headEnd type="none" w="med" len="med"/>
                      <a:tailEnd type="none" w="med" len="med"/>
                    </a:lnT>
                    <a:lnB>
                      <a:noFill/>
                    </a:lnB>
                  </a:tcPr>
                </a:tc>
                <a:tc>
                  <a:txBody>
                    <a:bodyPr/>
                    <a:lstStyle/>
                    <a:p>
                      <a:endParaRPr lang="es-ES" dirty="0"/>
                    </a:p>
                  </a:txBody>
                  <a:tcPr marL="9525" marR="9525" marT="9525" marB="0" anchor="ctr">
                    <a:lnL>
                      <a:noFill/>
                    </a:lnL>
                    <a:lnR>
                      <a:noFill/>
                    </a:lnR>
                    <a:lnT w="25400" cap="flat" cmpd="dbl" algn="ctr">
                      <a:solidFill>
                        <a:srgbClr val="FFFFFF"/>
                      </a:solidFill>
                      <a:prstDash val="solid"/>
                      <a:round/>
                      <a:headEnd type="none" w="med" len="med"/>
                      <a:tailEnd type="none" w="med" len="med"/>
                    </a:lnT>
                    <a:lnB>
                      <a:noFill/>
                    </a:lnB>
                  </a:tcPr>
                </a:tc>
              </a:tr>
              <a:tr h="609903">
                <a:tc>
                  <a:txBody>
                    <a:bodyPr/>
                    <a:lstStyle/>
                    <a:p>
                      <a:pPr algn="l" fontAlgn="ctr"/>
                      <a:r>
                        <a:rPr lang="es-MX" sz="1050" b="1" i="0" u="none" strike="noStrike" dirty="0">
                          <a:solidFill>
                            <a:srgbClr val="FFFFFF"/>
                          </a:solidFill>
                          <a:effectLst/>
                          <a:latin typeface="Calibri"/>
                        </a:rPr>
                        <a:t>Total Solicitudes ARCO</a:t>
                      </a: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1050" b="1" i="0" u="none" strike="noStrike" dirty="0" smtClean="0">
                          <a:solidFill>
                            <a:srgbClr val="FFFFFF"/>
                          </a:solidFill>
                          <a:effectLst/>
                          <a:latin typeface="Arial"/>
                        </a:rPr>
                        <a:t>7,656</a:t>
                      </a:r>
                      <a:endParaRPr lang="es-MX" sz="1050" b="1" i="0" u="none" strike="noStrike" dirty="0">
                        <a:solidFill>
                          <a:srgbClr val="FFFFFF"/>
                        </a:solidFill>
                        <a:effectLst/>
                        <a:latin typeface="Arial"/>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1050" b="1" i="0" u="none" strike="noStrike" dirty="0" smtClean="0">
                          <a:solidFill>
                            <a:srgbClr val="FFFFFF"/>
                          </a:solidFill>
                          <a:effectLst/>
                          <a:latin typeface="Calibri"/>
                        </a:rPr>
                        <a:t>19.52</a:t>
                      </a:r>
                      <a:endParaRPr lang="es-MX" sz="105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1050" b="1" i="0" u="none" strike="noStrike" dirty="0" smtClean="0">
                          <a:solidFill>
                            <a:srgbClr val="FFFFFF"/>
                          </a:solidFill>
                          <a:effectLst/>
                          <a:latin typeface="Calibri"/>
                        </a:rPr>
                        <a:t>7,648</a:t>
                      </a:r>
                      <a:endParaRPr lang="es-MX" sz="105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1050" b="1" i="0" u="none" strike="noStrike" dirty="0" smtClean="0">
                          <a:solidFill>
                            <a:srgbClr val="FFFFFF"/>
                          </a:solidFill>
                          <a:effectLst/>
                          <a:latin typeface="Calibri"/>
                        </a:rPr>
                        <a:t>17.95</a:t>
                      </a:r>
                      <a:endParaRPr lang="es-MX" sz="105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ES" sz="1100" b="1" i="0" u="none" strike="noStrike" dirty="0" smtClean="0">
                          <a:solidFill>
                            <a:schemeClr val="bg1"/>
                          </a:solidFill>
                          <a:latin typeface="Calibri"/>
                        </a:rPr>
                        <a:t>13,055</a:t>
                      </a:r>
                      <a:endParaRPr lang="es-ES" sz="1100" b="1" i="0" u="none" strike="noStrike" dirty="0">
                        <a:solidFill>
                          <a:schemeClr val="bg1"/>
                        </a:solidFill>
                        <a:latin typeface="Calibri"/>
                      </a:endParaRPr>
                    </a:p>
                  </a:txBody>
                  <a:tcPr marL="0" marR="0" marT="0"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chemeClr val="bg1"/>
                          </a:solidFill>
                          <a:latin typeface="+mn-lt"/>
                        </a:rPr>
                        <a:t>15.56</a:t>
                      </a:r>
                    </a:p>
                  </a:txBody>
                  <a:tcPr marL="0" marR="0" marT="0"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ES" sz="1100" b="1" i="0" u="none" strike="noStrike">
                          <a:solidFill>
                            <a:schemeClr val="bg1">
                              <a:lumMod val="95000"/>
                            </a:schemeClr>
                          </a:solidFill>
                          <a:latin typeface="Calibri"/>
                        </a:rPr>
                        <a:t>4,544</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ES" sz="1100" b="1" i="0" u="none" strike="noStrike" dirty="0">
                          <a:solidFill>
                            <a:schemeClr val="bg1">
                              <a:lumMod val="95000"/>
                            </a:schemeClr>
                          </a:solidFill>
                          <a:latin typeface="Calibri"/>
                        </a:rPr>
                        <a:t>21.61</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A42C9E"/>
                    </a:solidFill>
                  </a:tcPr>
                </a:tc>
              </a:tr>
            </a:tbl>
          </a:graphicData>
        </a:graphic>
      </p:graphicFrame>
      <p:sp>
        <p:nvSpPr>
          <p:cNvPr id="48290" name="11 CuadroTexto"/>
          <p:cNvSpPr txBox="1">
            <a:spLocks noChangeArrowheads="1"/>
          </p:cNvSpPr>
          <p:nvPr/>
        </p:nvSpPr>
        <p:spPr bwMode="auto">
          <a:xfrm>
            <a:off x="1377950" y="1157288"/>
            <a:ext cx="6348413" cy="339725"/>
          </a:xfrm>
          <a:prstGeom prst="rect">
            <a:avLst/>
          </a:prstGeom>
          <a:noFill/>
          <a:ln w="9525">
            <a:noFill/>
            <a:miter lim="800000"/>
            <a:headEnd/>
            <a:tailEnd/>
          </a:ln>
        </p:spPr>
        <p:txBody>
          <a:bodyPr>
            <a:spAutoFit/>
          </a:bodyPr>
          <a:lstStyle/>
          <a:p>
            <a:pPr algn="ctr" eaLnBrk="0" hangingPunct="0"/>
            <a:r>
              <a:rPr lang="es-MX" sz="1600" b="1" i="1" u="sng">
                <a:solidFill>
                  <a:srgbClr val="000000"/>
                </a:solidFill>
                <a:latin typeface="Calibri" pitchFamily="34" charset="0"/>
              </a:rPr>
              <a:t>Escolaridad del solicitante</a:t>
            </a:r>
            <a:endParaRPr lang="es-ES" sz="1600" b="1" i="1" u="sng">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7 Marcador de número de diapositiva"/>
          <p:cNvSpPr>
            <a:spLocks noGrp="1"/>
          </p:cNvSpPr>
          <p:nvPr>
            <p:ph type="sldNum" sz="quarter" idx="12"/>
          </p:nvPr>
        </p:nvSpPr>
        <p:spPr bwMode="auto">
          <a:xfrm>
            <a:off x="8636000" y="6438900"/>
            <a:ext cx="441325" cy="365125"/>
          </a:xfrm>
          <a:noFill/>
          <a:ln>
            <a:miter lim="800000"/>
            <a:headEnd/>
            <a:tailEnd/>
          </a:ln>
        </p:spPr>
        <p:txBody>
          <a:bodyPr anchor="b"/>
          <a:lstStyle/>
          <a:p>
            <a:fld id="{6F42A346-F36F-4DB0-A685-CCEAEF67E7A8}" type="slidenum">
              <a:rPr lang="es-MX" sz="1000" b="1" smtClean="0"/>
              <a:pPr/>
              <a:t>44</a:t>
            </a:fld>
            <a:endParaRPr lang="es-MX" sz="1000" b="1" smtClean="0"/>
          </a:p>
        </p:txBody>
      </p:sp>
      <p:sp>
        <p:nvSpPr>
          <p:cNvPr id="6" name="1 CuadroTexto"/>
          <p:cNvSpPr txBox="1"/>
          <p:nvPr/>
        </p:nvSpPr>
        <p:spPr>
          <a:xfrm>
            <a:off x="76200" y="63500"/>
            <a:ext cx="8024813" cy="863600"/>
          </a:xfrm>
          <a:prstGeom prst="rect">
            <a:avLst/>
          </a:prstGeom>
          <a:noFill/>
        </p:spPr>
        <p:txBody>
          <a:bodyPr anchor="ctr"/>
          <a:lstStyle/>
          <a:p>
            <a:pPr eaLnBrk="0" hangingPunct="0">
              <a:defRPr/>
            </a:pPr>
            <a:r>
              <a:rPr lang="pt-BR" b="1" dirty="0">
                <a:solidFill>
                  <a:schemeClr val="bg1"/>
                </a:solidFill>
                <a:latin typeface="Calibri" pitchFamily="34" charset="0"/>
              </a:rPr>
              <a:t>Sociodemográficos</a:t>
            </a:r>
          </a:p>
          <a:p>
            <a:pPr eaLnBrk="0" hangingPunct="0">
              <a:defRPr/>
            </a:pPr>
            <a:endParaRPr lang="pt-BR" sz="1400" b="1" i="1" dirty="0">
              <a:solidFill>
                <a:schemeClr val="bg1"/>
              </a:solidFill>
              <a:latin typeface="Calibri" pitchFamily="34" charset="0"/>
            </a:endParaRPr>
          </a:p>
          <a:p>
            <a:pPr eaLnBrk="0" hangingPunct="0">
              <a:defRPr/>
            </a:pPr>
            <a:r>
              <a:rPr lang="pt-BR" sz="1400" b="1" i="1" dirty="0">
                <a:solidFill>
                  <a:schemeClr val="bg1"/>
                </a:solidFill>
                <a:latin typeface="Calibri" pitchFamily="34" charset="0"/>
              </a:rPr>
              <a:t>2014 a </a:t>
            </a:r>
            <a:r>
              <a:rPr lang="pt-BR" sz="1400" b="1" i="1" dirty="0">
                <a:solidFill>
                  <a:schemeClr val="bg1"/>
                </a:solidFill>
                <a:latin typeface="Calibri" pitchFamily="34" charset="0"/>
              </a:rPr>
              <a:t>2t </a:t>
            </a:r>
            <a:r>
              <a:rPr lang="pt-BR" sz="1400" b="1" i="1" dirty="0">
                <a:solidFill>
                  <a:schemeClr val="bg1"/>
                </a:solidFill>
                <a:latin typeface="Calibri" pitchFamily="34" charset="0"/>
              </a:rPr>
              <a:t>2017</a:t>
            </a:r>
            <a:endParaRPr lang="es-ES" sz="1400" b="1" i="1" dirty="0">
              <a:solidFill>
                <a:schemeClr val="bg1">
                  <a:lumMod val="95000"/>
                </a:schemeClr>
              </a:solidFill>
              <a:latin typeface="Calibri" pitchFamily="34" charset="0"/>
            </a:endParaRPr>
          </a:p>
        </p:txBody>
      </p:sp>
      <p:graphicFrame>
        <p:nvGraphicFramePr>
          <p:cNvPr id="7" name="4 Tabla"/>
          <p:cNvGraphicFramePr>
            <a:graphicFrameLocks noGrp="1"/>
          </p:cNvGraphicFramePr>
          <p:nvPr/>
        </p:nvGraphicFramePr>
        <p:xfrm>
          <a:off x="1643063" y="1785938"/>
          <a:ext cx="6025202" cy="4478074"/>
        </p:xfrm>
        <a:graphic>
          <a:graphicData uri="http://schemas.openxmlformats.org/drawingml/2006/table">
            <a:tbl>
              <a:tblPr/>
              <a:tblGrid>
                <a:gridCol w="1348007"/>
                <a:gridCol w="723690"/>
                <a:gridCol w="460532"/>
                <a:gridCol w="723690"/>
                <a:gridCol w="460532"/>
                <a:gridCol w="649677"/>
                <a:gridCol w="370070"/>
                <a:gridCol w="724736"/>
                <a:gridCol w="564268"/>
              </a:tblGrid>
              <a:tr h="302037">
                <a:tc rowSpan="2">
                  <a:txBody>
                    <a:bodyPr/>
                    <a:lstStyle/>
                    <a:p>
                      <a:pPr algn="ctr" fontAlgn="ctr"/>
                      <a:r>
                        <a:rPr lang="es-MX" sz="1050" b="1" i="0" u="none" strike="noStrike" dirty="0">
                          <a:solidFill>
                            <a:srgbClr val="FFFFFF"/>
                          </a:solidFill>
                          <a:effectLst/>
                          <a:latin typeface="Calibri"/>
                        </a:rPr>
                        <a:t>Ocupación del solicitante</a:t>
                      </a: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gridSpan="2">
                  <a:txBody>
                    <a:bodyPr/>
                    <a:lstStyle/>
                    <a:p>
                      <a:pPr algn="ctr" fontAlgn="ctr"/>
                      <a:r>
                        <a:rPr lang="es-MX" sz="1050" b="1" i="0" u="none" strike="noStrike" dirty="0">
                          <a:solidFill>
                            <a:srgbClr val="FFFFFF"/>
                          </a:solidFill>
                          <a:effectLst/>
                          <a:latin typeface="Calibri"/>
                        </a:rPr>
                        <a:t>2014</a:t>
                      </a: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hMerge="1">
                  <a:txBody>
                    <a:bodyPr/>
                    <a:lstStyle/>
                    <a:p>
                      <a:endParaRPr lang="es-MX"/>
                    </a:p>
                  </a:txBody>
                  <a:tcPr/>
                </a:tc>
                <a:tc gridSpan="2">
                  <a:txBody>
                    <a:bodyPr/>
                    <a:lstStyle/>
                    <a:p>
                      <a:pPr algn="ctr" fontAlgn="ctr"/>
                      <a:r>
                        <a:rPr lang="es-MX" sz="1050" b="1" i="0" u="none" strike="noStrike" dirty="0" smtClean="0">
                          <a:solidFill>
                            <a:srgbClr val="FFFFFF"/>
                          </a:solidFill>
                          <a:effectLst/>
                          <a:latin typeface="Calibri"/>
                        </a:rPr>
                        <a:t>2015</a:t>
                      </a:r>
                      <a:endParaRPr lang="es-MX" sz="105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hMerge="1">
                  <a:txBody>
                    <a:bodyPr/>
                    <a:lstStyle/>
                    <a:p>
                      <a:pPr algn="ctr" fontAlgn="ctr"/>
                      <a:endParaRPr lang="es-MX" sz="900" b="1" i="0" u="none" strike="noStrike" dirty="0">
                        <a:solidFill>
                          <a:srgbClr val="FFFFFF"/>
                        </a:solidFill>
                        <a:effectLst/>
                        <a:latin typeface="Calibri"/>
                      </a:endParaRPr>
                    </a:p>
                  </a:txBody>
                  <a:tcPr marL="6456" marR="6456" marT="6456" marB="0" anchor="ctr"/>
                </a:tc>
                <a:tc gridSpan="2">
                  <a:txBody>
                    <a:bodyPr/>
                    <a:lstStyle/>
                    <a:p>
                      <a:pPr algn="ctr" fontAlgn="ctr"/>
                      <a:r>
                        <a:rPr lang="es-MX" sz="1050" b="1" i="0" u="none" strike="noStrike" dirty="0" smtClean="0">
                          <a:solidFill>
                            <a:srgbClr val="FFFFFF"/>
                          </a:solidFill>
                          <a:effectLst/>
                          <a:latin typeface="Calibri"/>
                        </a:rPr>
                        <a:t>2016</a:t>
                      </a:r>
                      <a:endParaRPr lang="es-MX" sz="105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hMerge="1">
                  <a:txBody>
                    <a:bodyPr/>
                    <a:lstStyle/>
                    <a:p>
                      <a:pPr algn="ctr" fontAlgn="ctr"/>
                      <a:endParaRPr lang="es-MX" sz="900" b="1" i="0" u="none" strike="noStrike" dirty="0">
                        <a:solidFill>
                          <a:srgbClr val="FFFFFF"/>
                        </a:solidFill>
                        <a:effectLst/>
                        <a:latin typeface="Calibri"/>
                      </a:endParaRPr>
                    </a:p>
                  </a:txBody>
                  <a:tcPr marL="6456" marR="6456" marT="6456" marB="0" anchor="ctr"/>
                </a:tc>
                <a:tc gridSpan="2">
                  <a:txBody>
                    <a:bodyPr/>
                    <a:lstStyle/>
                    <a:p>
                      <a:pPr algn="ctr" fontAlgn="ctr"/>
                      <a:r>
                        <a:rPr lang="es-MX" sz="1050" b="1" i="0" u="none" strike="noStrike" dirty="0" smtClean="0">
                          <a:solidFill>
                            <a:srgbClr val="FFFFFF"/>
                          </a:solidFill>
                          <a:effectLst/>
                          <a:latin typeface="Calibri"/>
                        </a:rPr>
                        <a:t>2t 2017</a:t>
                      </a:r>
                      <a:endParaRPr lang="es-MX" sz="105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hMerge="1">
                  <a:txBody>
                    <a:bodyPr/>
                    <a:lstStyle/>
                    <a:p>
                      <a:pPr algn="ctr" fontAlgn="ctr"/>
                      <a:endParaRPr lang="es-MX" sz="90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r>
              <a:tr h="302037">
                <a:tc vMerge="1">
                  <a:txBody>
                    <a:bodyPr/>
                    <a:lstStyle/>
                    <a:p>
                      <a:endParaRPr lang="es-MX"/>
                    </a:p>
                  </a:txBody>
                  <a:tcPr/>
                </a:tc>
                <a:tc>
                  <a:txBody>
                    <a:bodyPr/>
                    <a:lstStyle/>
                    <a:p>
                      <a:pPr algn="ctr" fontAlgn="ctr"/>
                      <a:r>
                        <a:rPr lang="es-MX" sz="1050" b="1" i="0" u="none" strike="noStrike" dirty="0">
                          <a:solidFill>
                            <a:srgbClr val="FFFFFF"/>
                          </a:solidFill>
                          <a:effectLst/>
                          <a:latin typeface="Calibri"/>
                        </a:rPr>
                        <a:t>Solicitantes</a:t>
                      </a: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1050" b="1" i="0" u="none" strike="noStrike" dirty="0">
                          <a:solidFill>
                            <a:srgbClr val="FFFFFF"/>
                          </a:solidFill>
                          <a:effectLst/>
                          <a:latin typeface="Calibri"/>
                        </a:rPr>
                        <a:t>%</a:t>
                      </a: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1050" b="1" i="0" u="none" strike="noStrike" dirty="0" smtClean="0">
                          <a:solidFill>
                            <a:srgbClr val="FFFFFF"/>
                          </a:solidFill>
                          <a:effectLst/>
                          <a:latin typeface="Calibri"/>
                        </a:rPr>
                        <a:t>Solicitantes</a:t>
                      </a:r>
                      <a:endParaRPr lang="es-MX" sz="105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1050" b="1" i="0" u="none" strike="noStrike" dirty="0" smtClean="0">
                          <a:solidFill>
                            <a:srgbClr val="FFFFFF"/>
                          </a:solidFill>
                          <a:effectLst/>
                          <a:latin typeface="Calibri"/>
                        </a:rPr>
                        <a:t>%</a:t>
                      </a:r>
                      <a:endParaRPr lang="es-MX" sz="105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1050" b="1" i="0" u="none" strike="noStrike" dirty="0" smtClean="0">
                          <a:solidFill>
                            <a:srgbClr val="FFFFFF"/>
                          </a:solidFill>
                          <a:effectLst/>
                          <a:latin typeface="Calibri"/>
                        </a:rPr>
                        <a:t>Solicitantes</a:t>
                      </a:r>
                      <a:endParaRPr lang="es-MX" sz="105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1050" b="1" i="0" u="none" strike="noStrike" dirty="0" smtClean="0">
                          <a:solidFill>
                            <a:srgbClr val="FFFFFF"/>
                          </a:solidFill>
                          <a:effectLst/>
                          <a:latin typeface="Calibri"/>
                        </a:rPr>
                        <a:t>%</a:t>
                      </a:r>
                      <a:endParaRPr lang="es-MX" sz="105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1050" b="1" i="0" u="none" strike="noStrike" dirty="0" smtClean="0">
                          <a:solidFill>
                            <a:srgbClr val="FFFFFF"/>
                          </a:solidFill>
                          <a:effectLst/>
                          <a:latin typeface="Calibri"/>
                        </a:rPr>
                        <a:t>Solicitantes</a:t>
                      </a:r>
                      <a:endParaRPr lang="es-MX" sz="105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1050" b="1" i="0" u="none" strike="noStrike" dirty="0" smtClean="0">
                          <a:solidFill>
                            <a:srgbClr val="FFFFFF"/>
                          </a:solidFill>
                          <a:effectLst/>
                          <a:latin typeface="Calibri"/>
                        </a:rPr>
                        <a:t>%</a:t>
                      </a:r>
                      <a:endParaRPr lang="es-MX" sz="105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r>
              <a:tr h="302037">
                <a:tc>
                  <a:txBody>
                    <a:bodyPr/>
                    <a:lstStyle/>
                    <a:p>
                      <a:pPr algn="l" fontAlgn="ctr"/>
                      <a:r>
                        <a:rPr lang="es-MX" sz="1050" b="1" i="0" u="none" strike="noStrike" dirty="0">
                          <a:solidFill>
                            <a:srgbClr val="000000"/>
                          </a:solidFill>
                          <a:effectLst/>
                          <a:latin typeface="Calibri"/>
                        </a:rPr>
                        <a:t>Empresario</a:t>
                      </a: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latin typeface="+mn-lt"/>
                        </a:rPr>
                        <a:t>52</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4.12</a:t>
                      </a:r>
                      <a:endParaRPr lang="es-MX" sz="1100" b="1" i="0" u="none" strike="noStrike" dirty="0">
                        <a:solidFill>
                          <a:srgbClr val="000000"/>
                        </a:solidFill>
                        <a:effectLst/>
                        <a:latin typeface="+mn-lt"/>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smtClean="0">
                          <a:solidFill>
                            <a:srgbClr val="000000"/>
                          </a:solidFill>
                          <a:latin typeface="+mn-lt"/>
                        </a:rPr>
                        <a:t>55</a:t>
                      </a:r>
                      <a:endParaRPr lang="es-ES" sz="1100" b="1" i="0" u="none" strike="noStrike" dirty="0">
                        <a:solidFill>
                          <a:srgbClr val="000000"/>
                        </a:solidFill>
                        <a:latin typeface="+mn-lt"/>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smtClean="0">
                          <a:solidFill>
                            <a:srgbClr val="000000"/>
                          </a:solidFill>
                          <a:latin typeface="+mn-lt"/>
                        </a:rPr>
                        <a:t>3.3</a:t>
                      </a:r>
                      <a:endParaRPr lang="es-ES" sz="1100" b="1" i="0" u="none" strike="noStrike" dirty="0">
                        <a:solidFill>
                          <a:srgbClr val="000000"/>
                        </a:solidFill>
                        <a:latin typeface="+mn-lt"/>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71</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4.09</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Calibri"/>
                        </a:rPr>
                        <a:t>15</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050" b="1" i="0" u="none" strike="noStrike">
                          <a:solidFill>
                            <a:srgbClr val="000000"/>
                          </a:solidFill>
                          <a:latin typeface="Calibri"/>
                        </a:rPr>
                        <a:t>2.84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302037">
                <a:tc>
                  <a:txBody>
                    <a:bodyPr/>
                    <a:lstStyle/>
                    <a:p>
                      <a:pPr algn="l" fontAlgn="ctr"/>
                      <a:r>
                        <a:rPr lang="es-MX" sz="1050" b="1" i="0" u="none" strike="noStrike" dirty="0">
                          <a:solidFill>
                            <a:srgbClr val="000000"/>
                          </a:solidFill>
                          <a:effectLst/>
                          <a:latin typeface="Calibri"/>
                        </a:rPr>
                        <a:t>Medios de comunicación</a:t>
                      </a: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latin typeface="+mn-lt"/>
                        </a:rPr>
                        <a:t>31</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2.4</a:t>
                      </a:r>
                      <a:endParaRPr lang="es-MX" sz="1100" b="1" i="0" u="none" strike="noStrike" dirty="0">
                        <a:solidFill>
                          <a:srgbClr val="000000"/>
                        </a:solidFill>
                        <a:effectLst/>
                        <a:latin typeface="+mn-lt"/>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smtClean="0">
                          <a:solidFill>
                            <a:srgbClr val="000000"/>
                          </a:solidFill>
                          <a:latin typeface="+mn-lt"/>
                        </a:rPr>
                        <a:t>58</a:t>
                      </a:r>
                      <a:endParaRPr lang="es-ES" sz="1100" b="1" i="0" u="none" strike="noStrike" dirty="0">
                        <a:solidFill>
                          <a:srgbClr val="000000"/>
                        </a:solidFill>
                        <a:latin typeface="+mn-lt"/>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smtClean="0">
                          <a:solidFill>
                            <a:srgbClr val="000000"/>
                          </a:solidFill>
                          <a:latin typeface="+mn-lt"/>
                        </a:rPr>
                        <a:t>3.5</a:t>
                      </a:r>
                      <a:endParaRPr lang="es-ES" sz="1100" b="1" i="0" u="none" strike="noStrike" dirty="0">
                        <a:solidFill>
                          <a:srgbClr val="000000"/>
                        </a:solidFill>
                        <a:latin typeface="+mn-lt"/>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24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1.38</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Calibri"/>
                        </a:rPr>
                        <a:t>5</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050" b="1" i="0" u="none" strike="noStrike">
                          <a:solidFill>
                            <a:srgbClr val="000000"/>
                          </a:solidFill>
                          <a:latin typeface="Calibri"/>
                        </a:rPr>
                        <a:t>0.95</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302037">
                <a:tc>
                  <a:txBody>
                    <a:bodyPr/>
                    <a:lstStyle/>
                    <a:p>
                      <a:pPr algn="l" fontAlgn="ctr"/>
                      <a:r>
                        <a:rPr lang="es-MX" sz="1050" b="1" i="0" u="none" strike="noStrike" dirty="0">
                          <a:solidFill>
                            <a:srgbClr val="000000"/>
                          </a:solidFill>
                          <a:effectLst/>
                          <a:latin typeface="Calibri"/>
                        </a:rPr>
                        <a:t>Comerciante</a:t>
                      </a: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latin typeface="+mn-lt"/>
                        </a:rPr>
                        <a:t>145</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11.5</a:t>
                      </a:r>
                      <a:endParaRPr lang="es-MX" sz="1100" b="1" i="0" u="none" strike="noStrike" dirty="0">
                        <a:solidFill>
                          <a:srgbClr val="000000"/>
                        </a:solidFill>
                        <a:effectLst/>
                        <a:latin typeface="+mn-lt"/>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smtClean="0">
                          <a:solidFill>
                            <a:srgbClr val="000000"/>
                          </a:solidFill>
                          <a:latin typeface="+mn-lt"/>
                        </a:rPr>
                        <a:t>151</a:t>
                      </a:r>
                      <a:endParaRPr lang="es-ES" sz="1100" b="1" i="0" u="none" strike="noStrike" dirty="0">
                        <a:solidFill>
                          <a:srgbClr val="000000"/>
                        </a:solidFill>
                        <a:latin typeface="+mn-lt"/>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smtClean="0">
                          <a:solidFill>
                            <a:srgbClr val="000000"/>
                          </a:solidFill>
                          <a:latin typeface="+mn-lt"/>
                        </a:rPr>
                        <a:t>9.1</a:t>
                      </a:r>
                      <a:endParaRPr lang="es-ES" sz="1100" b="1" i="0" u="none" strike="noStrike" dirty="0">
                        <a:solidFill>
                          <a:srgbClr val="000000"/>
                        </a:solidFill>
                        <a:latin typeface="+mn-lt"/>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164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9.45</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Calibri"/>
                        </a:rPr>
                        <a:t>68</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050" b="1" i="0" u="none" strike="noStrike">
                          <a:solidFill>
                            <a:srgbClr val="000000"/>
                          </a:solidFill>
                          <a:latin typeface="Calibri"/>
                        </a:rPr>
                        <a:t>12.85</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302037">
                <a:tc>
                  <a:txBody>
                    <a:bodyPr/>
                    <a:lstStyle/>
                    <a:p>
                      <a:pPr algn="l" fontAlgn="ctr"/>
                      <a:r>
                        <a:rPr lang="es-MX" sz="1050" b="1" i="0" u="none" strike="noStrike" dirty="0">
                          <a:solidFill>
                            <a:srgbClr val="000000"/>
                          </a:solidFill>
                          <a:effectLst/>
                          <a:latin typeface="Calibri"/>
                        </a:rPr>
                        <a:t>Servidor público</a:t>
                      </a: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latin typeface="+mn-lt"/>
                        </a:rPr>
                        <a:t>23</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1.8</a:t>
                      </a:r>
                      <a:endParaRPr lang="es-MX" sz="1100" b="1" i="0" u="none" strike="noStrike" dirty="0">
                        <a:solidFill>
                          <a:srgbClr val="000000"/>
                        </a:solidFill>
                        <a:effectLst/>
                        <a:latin typeface="+mn-lt"/>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smtClean="0">
                          <a:solidFill>
                            <a:srgbClr val="000000"/>
                          </a:solidFill>
                          <a:latin typeface="+mn-lt"/>
                        </a:rPr>
                        <a:t>27</a:t>
                      </a:r>
                      <a:endParaRPr lang="es-ES" sz="1100" b="1" i="0" u="none" strike="noStrike" dirty="0">
                        <a:solidFill>
                          <a:srgbClr val="000000"/>
                        </a:solidFill>
                        <a:latin typeface="+mn-lt"/>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smtClean="0">
                          <a:solidFill>
                            <a:srgbClr val="000000"/>
                          </a:solidFill>
                          <a:latin typeface="+mn-lt"/>
                        </a:rPr>
                        <a:t>1.6</a:t>
                      </a:r>
                      <a:endParaRPr lang="es-ES" sz="1100" b="1" i="0" u="none" strike="noStrike" dirty="0">
                        <a:solidFill>
                          <a:srgbClr val="000000"/>
                        </a:solidFill>
                        <a:latin typeface="+mn-lt"/>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29</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1.67</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Calibri"/>
                        </a:rPr>
                        <a:t>21</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050" b="1" i="0" u="none" strike="noStrike">
                          <a:solidFill>
                            <a:srgbClr val="000000"/>
                          </a:solidFill>
                          <a:latin typeface="Calibri"/>
                        </a:rPr>
                        <a:t>3.97</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302037">
                <a:tc>
                  <a:txBody>
                    <a:bodyPr/>
                    <a:lstStyle/>
                    <a:p>
                      <a:pPr algn="l" fontAlgn="ctr"/>
                      <a:r>
                        <a:rPr lang="es-MX" sz="1050" b="1" i="0" u="none" strike="noStrike" dirty="0">
                          <a:solidFill>
                            <a:srgbClr val="000000"/>
                          </a:solidFill>
                          <a:effectLst/>
                          <a:latin typeface="Calibri"/>
                        </a:rPr>
                        <a:t>ONG</a:t>
                      </a: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latin typeface="+mn-lt"/>
                        </a:rPr>
                        <a:t>20</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1.6</a:t>
                      </a:r>
                      <a:endParaRPr lang="es-MX" sz="1100" b="1" i="0" u="none" strike="noStrike" dirty="0">
                        <a:solidFill>
                          <a:srgbClr val="000000"/>
                        </a:solidFill>
                        <a:effectLst/>
                        <a:latin typeface="+mn-lt"/>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smtClean="0">
                          <a:solidFill>
                            <a:srgbClr val="000000"/>
                          </a:solidFill>
                          <a:latin typeface="+mn-lt"/>
                        </a:rPr>
                        <a:t>10</a:t>
                      </a:r>
                      <a:endParaRPr lang="es-ES" sz="1100" b="1" i="0" u="none" strike="noStrike" dirty="0">
                        <a:solidFill>
                          <a:srgbClr val="000000"/>
                        </a:solidFill>
                        <a:latin typeface="+mn-lt"/>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smtClean="0">
                          <a:solidFill>
                            <a:srgbClr val="000000"/>
                          </a:solidFill>
                          <a:latin typeface="+mn-lt"/>
                        </a:rPr>
                        <a:t>0.6</a:t>
                      </a:r>
                      <a:endParaRPr lang="es-ES" sz="1100" b="1" i="0" u="none" strike="noStrike" dirty="0">
                        <a:solidFill>
                          <a:srgbClr val="000000"/>
                        </a:solidFill>
                        <a:latin typeface="+mn-lt"/>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13</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0.75</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Calibri"/>
                        </a:rPr>
                        <a:t>3</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050" b="1" i="0" u="none" strike="noStrike">
                          <a:solidFill>
                            <a:srgbClr val="000000"/>
                          </a:solidFill>
                          <a:latin typeface="Calibri"/>
                        </a:rPr>
                        <a:t>0.57</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302037">
                <a:tc>
                  <a:txBody>
                    <a:bodyPr/>
                    <a:lstStyle/>
                    <a:p>
                      <a:pPr algn="l" fontAlgn="ctr"/>
                      <a:r>
                        <a:rPr lang="es-MX" sz="1050" b="1" i="0" u="none" strike="noStrike" dirty="0">
                          <a:solidFill>
                            <a:srgbClr val="000000"/>
                          </a:solidFill>
                          <a:effectLst/>
                          <a:latin typeface="Calibri"/>
                        </a:rPr>
                        <a:t>Académico o estudiante</a:t>
                      </a: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latin typeface="+mn-lt"/>
                        </a:rPr>
                        <a:t>19</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1.5</a:t>
                      </a:r>
                      <a:endParaRPr lang="es-MX" sz="1100" b="1" i="0" u="none" strike="noStrike" dirty="0">
                        <a:solidFill>
                          <a:srgbClr val="000000"/>
                        </a:solidFill>
                        <a:effectLst/>
                        <a:latin typeface="+mn-lt"/>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smtClean="0">
                          <a:solidFill>
                            <a:srgbClr val="000000"/>
                          </a:solidFill>
                          <a:latin typeface="+mn-lt"/>
                        </a:rPr>
                        <a:t>13</a:t>
                      </a:r>
                      <a:endParaRPr lang="es-ES" sz="1100" b="1" i="0" u="none" strike="noStrike" dirty="0">
                        <a:solidFill>
                          <a:srgbClr val="000000"/>
                        </a:solidFill>
                        <a:latin typeface="+mn-lt"/>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smtClean="0">
                          <a:solidFill>
                            <a:srgbClr val="000000"/>
                          </a:solidFill>
                          <a:latin typeface="+mn-lt"/>
                        </a:rPr>
                        <a:t>0.8</a:t>
                      </a:r>
                      <a:endParaRPr lang="es-ES" sz="1100" b="1" i="0" u="none" strike="noStrike" dirty="0">
                        <a:solidFill>
                          <a:srgbClr val="000000"/>
                        </a:solidFill>
                        <a:latin typeface="+mn-lt"/>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24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1.38</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050" b="1" i="0" u="none" strike="noStrike">
                          <a:solidFill>
                            <a:srgbClr val="000000"/>
                          </a:solidFill>
                          <a:latin typeface="Calibri"/>
                        </a:rPr>
                        <a:t>14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Calibri"/>
                        </a:rPr>
                        <a:t>2.65</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302037">
                <a:tc>
                  <a:txBody>
                    <a:bodyPr/>
                    <a:lstStyle/>
                    <a:p>
                      <a:pPr algn="l" fontAlgn="ctr"/>
                      <a:r>
                        <a:rPr lang="es-MX" sz="1050" b="1" i="0" u="none" strike="noStrike" dirty="0">
                          <a:solidFill>
                            <a:srgbClr val="000000"/>
                          </a:solidFill>
                          <a:effectLst/>
                          <a:latin typeface="Calibri"/>
                        </a:rPr>
                        <a:t>Empleado u obrero</a:t>
                      </a: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latin typeface="+mn-lt"/>
                        </a:rPr>
                        <a:t>387</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30.71</a:t>
                      </a:r>
                      <a:endParaRPr lang="es-MX" sz="1100" b="1" i="0" u="none" strike="noStrike" dirty="0">
                        <a:solidFill>
                          <a:srgbClr val="000000"/>
                        </a:solidFill>
                        <a:effectLst/>
                        <a:latin typeface="+mn-lt"/>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smtClean="0">
                          <a:solidFill>
                            <a:srgbClr val="000000"/>
                          </a:solidFill>
                          <a:latin typeface="+mn-lt"/>
                        </a:rPr>
                        <a:t>594</a:t>
                      </a:r>
                      <a:endParaRPr lang="es-ES" sz="1100" b="1" i="0" u="none" strike="noStrike" dirty="0">
                        <a:solidFill>
                          <a:srgbClr val="000000"/>
                        </a:solidFill>
                        <a:latin typeface="+mn-lt"/>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smtClean="0">
                          <a:solidFill>
                            <a:srgbClr val="000000"/>
                          </a:solidFill>
                          <a:latin typeface="+mn-lt"/>
                        </a:rPr>
                        <a:t>35.7</a:t>
                      </a:r>
                      <a:endParaRPr lang="es-ES" sz="1100" b="1" i="0" u="none" strike="noStrike" dirty="0">
                        <a:solidFill>
                          <a:srgbClr val="000000"/>
                        </a:solidFill>
                        <a:latin typeface="+mn-lt"/>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559</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32.20</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050" b="1" i="0" u="none" strike="noStrike">
                          <a:solidFill>
                            <a:srgbClr val="000000"/>
                          </a:solidFill>
                          <a:latin typeface="Calibri"/>
                        </a:rPr>
                        <a:t>234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Calibri"/>
                        </a:rPr>
                        <a:t>44.23</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302037">
                <a:tc>
                  <a:txBody>
                    <a:bodyPr/>
                    <a:lstStyle/>
                    <a:p>
                      <a:pPr algn="l" fontAlgn="ctr"/>
                      <a:r>
                        <a:rPr lang="es-MX" sz="1050" b="1" i="0" u="none" strike="noStrike" dirty="0">
                          <a:solidFill>
                            <a:srgbClr val="000000"/>
                          </a:solidFill>
                          <a:effectLst/>
                          <a:latin typeface="Calibri"/>
                        </a:rPr>
                        <a:t>Asociación política</a:t>
                      </a: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MX" sz="1100" b="1" i="0" u="none" strike="noStrike" dirty="0" smtClean="0">
                          <a:latin typeface="+mn-lt"/>
                        </a:rPr>
                        <a:t>-</a:t>
                      </a:r>
                      <a:endParaRPr lang="es-ES" sz="1100" b="1" i="0" u="none" strike="noStrike" dirty="0">
                        <a:latin typeface="+mn-lt"/>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a:t>
                      </a:r>
                      <a:endParaRPr lang="es-MX" sz="1100" b="1" i="0" u="none" strike="noStrike" dirty="0">
                        <a:solidFill>
                          <a:srgbClr val="000000"/>
                        </a:solidFill>
                        <a:effectLst/>
                        <a:latin typeface="+mn-lt"/>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smtClean="0">
                          <a:solidFill>
                            <a:srgbClr val="000000"/>
                          </a:solidFill>
                          <a:latin typeface="+mn-lt"/>
                        </a:rPr>
                        <a:t>11</a:t>
                      </a:r>
                      <a:endParaRPr lang="es-ES" sz="1100" b="1" i="0" u="none" strike="noStrike" dirty="0">
                        <a:solidFill>
                          <a:srgbClr val="000000"/>
                        </a:solidFill>
                        <a:latin typeface="+mn-lt"/>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smtClean="0">
                          <a:solidFill>
                            <a:srgbClr val="000000"/>
                          </a:solidFill>
                          <a:latin typeface="+mn-lt"/>
                        </a:rPr>
                        <a:t>0.7</a:t>
                      </a:r>
                      <a:endParaRPr lang="es-ES" sz="1100" b="1" i="0" u="none" strike="noStrike" dirty="0">
                        <a:solidFill>
                          <a:srgbClr val="000000"/>
                        </a:solidFill>
                        <a:latin typeface="+mn-lt"/>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12</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0.69</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050" b="1" i="0" u="none" strike="noStrike">
                          <a:solidFill>
                            <a:srgbClr val="000000"/>
                          </a:solidFill>
                          <a:latin typeface="Calibri"/>
                        </a:rPr>
                        <a:t>-</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Calibri"/>
                        </a:rPr>
                        <a:t>-</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302037">
                <a:tc>
                  <a:txBody>
                    <a:bodyPr/>
                    <a:lstStyle/>
                    <a:p>
                      <a:pPr algn="l" fontAlgn="ctr"/>
                      <a:r>
                        <a:rPr lang="es-MX" sz="1050" b="1" i="0" u="none" strike="noStrike" dirty="0">
                          <a:solidFill>
                            <a:srgbClr val="000000"/>
                          </a:solidFill>
                          <a:effectLst/>
                          <a:latin typeface="Calibri"/>
                        </a:rPr>
                        <a:t>Hogar</a:t>
                      </a: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a:t>
                      </a:r>
                      <a:endParaRPr lang="es-MX" sz="1100" b="1" i="0" u="none" strike="noStrike" dirty="0">
                        <a:solidFill>
                          <a:srgbClr val="000000"/>
                        </a:solidFill>
                        <a:effectLst/>
                        <a:latin typeface="+mn-lt"/>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a:t>
                      </a:r>
                      <a:endParaRPr lang="es-MX" sz="1100" b="1" i="0" u="none" strike="noStrike" dirty="0">
                        <a:solidFill>
                          <a:srgbClr val="000000"/>
                        </a:solidFill>
                        <a:effectLst/>
                        <a:latin typeface="+mn-lt"/>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a:t>
                      </a: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a:t>
                      </a:r>
                      <a:endParaRPr lang="es-MX" sz="1100" b="1" i="0" u="none" strike="noStrike" dirty="0">
                        <a:solidFill>
                          <a:srgbClr val="000000"/>
                        </a:solidFill>
                        <a:effectLst/>
                        <a:latin typeface="+mn-lt"/>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MX" sz="1100" b="1" i="0" u="none" strike="noStrike" dirty="0" smtClean="0">
                          <a:solidFill>
                            <a:srgbClr val="000000"/>
                          </a:solidFill>
                          <a:latin typeface="Calibri"/>
                        </a:rPr>
                        <a:t>-</a:t>
                      </a:r>
                      <a:endParaRPr lang="es-ES" sz="11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MX" sz="1100" b="1" i="0" u="none" strike="noStrike" dirty="0" smtClean="0">
                          <a:solidFill>
                            <a:srgbClr val="000000"/>
                          </a:solidFill>
                          <a:latin typeface="Calibri"/>
                        </a:rPr>
                        <a:t>-</a:t>
                      </a:r>
                      <a:endParaRPr lang="es-ES" sz="11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MX" sz="1050" b="1" i="0" u="none" strike="noStrike" dirty="0" smtClean="0">
                          <a:solidFill>
                            <a:srgbClr val="000000"/>
                          </a:solidFill>
                          <a:latin typeface="Calibri"/>
                        </a:rPr>
                        <a:t>-</a:t>
                      </a:r>
                      <a:endParaRPr lang="es-ES" sz="105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MX" sz="1050" b="1" i="0" u="none" strike="noStrike" dirty="0" smtClean="0">
                          <a:solidFill>
                            <a:srgbClr val="000000"/>
                          </a:solidFill>
                          <a:latin typeface="Calibri"/>
                        </a:rPr>
                        <a:t>-</a:t>
                      </a:r>
                      <a:endParaRPr lang="es-ES" sz="105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302037">
                <a:tc>
                  <a:txBody>
                    <a:bodyPr/>
                    <a:lstStyle/>
                    <a:p>
                      <a:pPr algn="l" fontAlgn="ctr"/>
                      <a:r>
                        <a:rPr lang="es-MX" sz="1050" b="1" i="0" u="none" strike="noStrike" dirty="0">
                          <a:solidFill>
                            <a:srgbClr val="000000"/>
                          </a:solidFill>
                          <a:effectLst/>
                          <a:latin typeface="Calibri"/>
                        </a:rPr>
                        <a:t>Otro</a:t>
                      </a: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583</a:t>
                      </a:r>
                      <a:endParaRPr lang="es-MX" sz="1100" b="1" i="0" u="none" strike="noStrike" dirty="0">
                        <a:solidFill>
                          <a:srgbClr val="000000"/>
                        </a:solidFill>
                        <a:effectLst/>
                        <a:latin typeface="+mn-lt"/>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1100" b="1" i="0" u="none" strike="noStrike" dirty="0" smtClean="0">
                          <a:solidFill>
                            <a:srgbClr val="000000"/>
                          </a:solidFill>
                          <a:effectLst/>
                          <a:latin typeface="+mn-lt"/>
                        </a:rPr>
                        <a:t>46.2</a:t>
                      </a:r>
                      <a:endParaRPr lang="es-MX" sz="1100" b="1" i="0" u="none" strike="noStrike" dirty="0">
                        <a:solidFill>
                          <a:srgbClr val="000000"/>
                        </a:solidFill>
                        <a:effectLst/>
                        <a:latin typeface="+mn-lt"/>
                      </a:endParaRPr>
                    </a:p>
                  </a:txBody>
                  <a:tcPr marL="6456" marR="6456" marT="6456"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smtClean="0">
                          <a:solidFill>
                            <a:srgbClr val="000000"/>
                          </a:solidFill>
                          <a:latin typeface="+mn-lt"/>
                        </a:rPr>
                        <a:t>743</a:t>
                      </a:r>
                      <a:endParaRPr lang="es-ES" sz="1100" b="1" i="0" u="none" strike="noStrike" dirty="0">
                        <a:solidFill>
                          <a:srgbClr val="000000"/>
                        </a:solidFill>
                        <a:latin typeface="+mn-lt"/>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1100" b="1" i="0" u="none" strike="noStrike" dirty="0" smtClean="0">
                          <a:solidFill>
                            <a:srgbClr val="000000"/>
                          </a:solidFill>
                          <a:latin typeface="+mn-lt"/>
                        </a:rPr>
                        <a:t>44.7</a:t>
                      </a:r>
                      <a:endParaRPr lang="es-ES" sz="1100" b="1" i="0" u="none" strike="noStrike" dirty="0">
                        <a:solidFill>
                          <a:srgbClr val="000000"/>
                        </a:solidFill>
                        <a:latin typeface="+mn-lt"/>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840</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48.39</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Calibri"/>
                        </a:rPr>
                        <a:t>169</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1050" b="1" i="0" u="none" strike="noStrike" dirty="0">
                          <a:solidFill>
                            <a:srgbClr val="000000"/>
                          </a:solidFill>
                          <a:latin typeface="Calibri"/>
                        </a:rPr>
                        <a:t>31.95</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302037">
                <a:tc>
                  <a:txBody>
                    <a:bodyPr/>
                    <a:lstStyle/>
                    <a:p>
                      <a:pPr algn="ctr" fontAlgn="ctr"/>
                      <a:r>
                        <a:rPr lang="es-MX" sz="1050" b="1" i="0" u="none" strike="noStrike" dirty="0">
                          <a:solidFill>
                            <a:srgbClr val="FFFFFF"/>
                          </a:solidFill>
                          <a:effectLst/>
                          <a:latin typeface="Calibri"/>
                        </a:rPr>
                        <a:t>Total</a:t>
                      </a: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1100" b="1" i="0" u="none" strike="noStrike" dirty="0" smtClean="0">
                          <a:solidFill>
                            <a:srgbClr val="FFFFFF"/>
                          </a:solidFill>
                          <a:effectLst/>
                          <a:latin typeface="+mn-lt"/>
                        </a:rPr>
                        <a:t>1260</a:t>
                      </a:r>
                      <a:endParaRPr lang="es-MX" sz="1100" b="1" i="0" u="none" strike="noStrike" dirty="0">
                        <a:solidFill>
                          <a:srgbClr val="FFFFFF"/>
                        </a:solidFill>
                        <a:effectLst/>
                        <a:latin typeface="+mn-lt"/>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1100" b="1" i="0" u="none" strike="noStrike" dirty="0" smtClean="0">
                          <a:solidFill>
                            <a:srgbClr val="FFFFFF"/>
                          </a:solidFill>
                          <a:effectLst/>
                          <a:latin typeface="+mn-lt"/>
                        </a:rPr>
                        <a:t>100</a:t>
                      </a:r>
                      <a:endParaRPr lang="es-MX" sz="1100" b="1" i="0" u="none" strike="noStrike" dirty="0">
                        <a:solidFill>
                          <a:srgbClr val="FFFFFF"/>
                        </a:solidFill>
                        <a:effectLst/>
                        <a:latin typeface="+mn-lt"/>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ES" sz="1100" b="1" i="0" u="none" strike="noStrike" dirty="0" smtClean="0">
                          <a:solidFill>
                            <a:schemeClr val="bg1">
                              <a:lumMod val="95000"/>
                            </a:schemeClr>
                          </a:solidFill>
                          <a:latin typeface="+mn-lt"/>
                        </a:rPr>
                        <a:t>1,663</a:t>
                      </a:r>
                      <a:endParaRPr lang="es-ES" sz="1100" b="1" i="0" u="none" strike="noStrike" dirty="0">
                        <a:solidFill>
                          <a:schemeClr val="bg1">
                            <a:lumMod val="95000"/>
                          </a:schemeClr>
                        </a:solidFill>
                        <a:latin typeface="+mn-lt"/>
                      </a:endParaRPr>
                    </a:p>
                  </a:txBody>
                  <a:tcPr marL="0" marR="0" marT="0"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ES" sz="1100" b="1" i="0" u="none" strike="noStrike" dirty="0">
                          <a:solidFill>
                            <a:schemeClr val="bg1">
                              <a:lumMod val="95000"/>
                            </a:schemeClr>
                          </a:solidFill>
                          <a:latin typeface="+mn-lt"/>
                        </a:rPr>
                        <a:t>100</a:t>
                      </a:r>
                    </a:p>
                  </a:txBody>
                  <a:tcPr marL="0" marR="0" marT="0"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ES" sz="1100" b="1" i="0" u="none" strike="noStrike" dirty="0">
                          <a:solidFill>
                            <a:schemeClr val="bg1"/>
                          </a:solidFill>
                          <a:latin typeface="Calibri"/>
                        </a:rPr>
                        <a:t>1,736</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1100" b="1" i="0" u="none" strike="noStrike" dirty="0" smtClean="0">
                          <a:solidFill>
                            <a:schemeClr val="bg1"/>
                          </a:solidFill>
                          <a:latin typeface="Calibri"/>
                        </a:rPr>
                        <a:t>100</a:t>
                      </a:r>
                      <a:endParaRPr lang="es-ES" sz="1100" b="1" i="0" u="none" strike="noStrike" dirty="0">
                        <a:solidFill>
                          <a:schemeClr val="bg1"/>
                        </a:solidFill>
                        <a:latin typeface="Calibri"/>
                      </a:endParaRP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b"/>
                      <a:r>
                        <a:rPr lang="es-ES" sz="1100" b="1" i="0" u="none" strike="noStrike" dirty="0">
                          <a:solidFill>
                            <a:schemeClr val="bg1">
                              <a:lumMod val="95000"/>
                            </a:schemeClr>
                          </a:solidFill>
                          <a:latin typeface="Calibri"/>
                        </a:rPr>
                        <a:t>529</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b"/>
                      <a:r>
                        <a:rPr lang="es-ES" sz="1100" b="1" i="0" u="none" strike="noStrike" dirty="0">
                          <a:solidFill>
                            <a:schemeClr val="bg1">
                              <a:lumMod val="95000"/>
                            </a:schemeClr>
                          </a:solidFill>
                          <a:latin typeface="Calibri"/>
                        </a:rPr>
                        <a:t>100</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r>
              <a:tr h="200638">
                <a:tc>
                  <a:txBody>
                    <a:bodyPr/>
                    <a:lstStyle/>
                    <a:p>
                      <a:pPr algn="l" fontAlgn="ctr"/>
                      <a:endParaRPr lang="es-MX" sz="1050" b="1" i="0" u="none" strike="noStrike" dirty="0">
                        <a:solidFill>
                          <a:srgbClr val="000000"/>
                        </a:solidFill>
                        <a:effectLst/>
                        <a:latin typeface="Calibri"/>
                      </a:endParaRPr>
                    </a:p>
                  </a:txBody>
                  <a:tcPr marL="6456" marR="6456" marT="6456" marB="0" anchor="ctr">
                    <a:lnL>
                      <a:noFill/>
                    </a:lnL>
                    <a:lnR>
                      <a:noFill/>
                    </a:lnR>
                    <a:lnT w="25400" cap="flat" cmpd="dbl" algn="ctr">
                      <a:solidFill>
                        <a:srgbClr val="FFFFFF"/>
                      </a:solidFill>
                      <a:prstDash val="solid"/>
                      <a:round/>
                      <a:headEnd type="none" w="med" len="med"/>
                      <a:tailEnd type="none" w="med" len="med"/>
                    </a:lnT>
                    <a:lnB>
                      <a:noFill/>
                    </a:lnB>
                  </a:tcPr>
                </a:tc>
                <a:tc>
                  <a:txBody>
                    <a:bodyPr/>
                    <a:lstStyle/>
                    <a:p>
                      <a:pPr algn="ctr" fontAlgn="ctr"/>
                      <a:endParaRPr lang="es-MX" sz="1050" b="1" i="0" u="none" strike="noStrike" dirty="0">
                        <a:solidFill>
                          <a:srgbClr val="000000"/>
                        </a:solidFill>
                        <a:effectLst/>
                        <a:latin typeface="Calibri"/>
                      </a:endParaRPr>
                    </a:p>
                  </a:txBody>
                  <a:tcPr marL="6456" marR="6456" marT="6456" marB="0" anchor="ctr">
                    <a:lnL>
                      <a:noFill/>
                    </a:lnL>
                    <a:lnR>
                      <a:noFill/>
                    </a:lnR>
                    <a:lnT w="25400" cap="flat" cmpd="dbl" algn="ctr">
                      <a:solidFill>
                        <a:srgbClr val="FFFFFF"/>
                      </a:solidFill>
                      <a:prstDash val="solid"/>
                      <a:round/>
                      <a:headEnd type="none" w="med" len="med"/>
                      <a:tailEnd type="none" w="med" len="med"/>
                    </a:lnT>
                    <a:lnB>
                      <a:noFill/>
                    </a:lnB>
                  </a:tcPr>
                </a:tc>
                <a:tc>
                  <a:txBody>
                    <a:bodyPr/>
                    <a:lstStyle/>
                    <a:p>
                      <a:pPr algn="ctr" fontAlgn="ctr"/>
                      <a:endParaRPr lang="es-MX" sz="1050" b="1" i="0" u="none" strike="noStrike" dirty="0">
                        <a:solidFill>
                          <a:srgbClr val="000000"/>
                        </a:solidFill>
                        <a:effectLst/>
                        <a:latin typeface="Calibri"/>
                      </a:endParaRPr>
                    </a:p>
                  </a:txBody>
                  <a:tcPr marL="6456" marR="6456" marT="6456" marB="0" anchor="ctr">
                    <a:lnL>
                      <a:noFill/>
                    </a:lnL>
                    <a:lnR>
                      <a:noFill/>
                    </a:lnR>
                    <a:lnT w="25400" cap="flat" cmpd="dbl" algn="ctr">
                      <a:solidFill>
                        <a:srgbClr val="FFFFFF"/>
                      </a:solidFill>
                      <a:prstDash val="solid"/>
                      <a:round/>
                      <a:headEnd type="none" w="med" len="med"/>
                      <a:tailEnd type="none" w="med" len="med"/>
                    </a:lnT>
                    <a:lnB>
                      <a:noFill/>
                    </a:lnB>
                  </a:tcPr>
                </a:tc>
                <a:tc>
                  <a:txBody>
                    <a:bodyPr/>
                    <a:lstStyle/>
                    <a:p>
                      <a:pPr algn="ctr" fontAlgn="ctr"/>
                      <a:endParaRPr lang="es-MX" sz="1050" b="1" i="0" u="none" strike="noStrike" dirty="0">
                        <a:solidFill>
                          <a:srgbClr val="000000"/>
                        </a:solidFill>
                        <a:effectLst/>
                        <a:latin typeface="Calibri"/>
                      </a:endParaRPr>
                    </a:p>
                  </a:txBody>
                  <a:tcPr marL="6456" marR="6456" marT="6456"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ctr"/>
                      <a:endParaRPr lang="es-MX" sz="1050" b="1" i="0" u="none" strike="noStrike" dirty="0">
                        <a:solidFill>
                          <a:srgbClr val="000000"/>
                        </a:solidFill>
                        <a:effectLst/>
                        <a:latin typeface="Calibri"/>
                      </a:endParaRPr>
                    </a:p>
                  </a:txBody>
                  <a:tcPr marL="6456" marR="6456" marT="6456" marB="0" anchor="ctr">
                    <a:lnL>
                      <a:noFill/>
                    </a:lnL>
                    <a:lnR>
                      <a:noFill/>
                    </a:lnR>
                    <a:lnT w="25400" cap="flat" cmpd="dbl" algn="ctr">
                      <a:solidFill>
                        <a:srgbClr val="FFFFFF"/>
                      </a:solidFill>
                      <a:prstDash val="solid"/>
                      <a:round/>
                      <a:headEnd type="none" w="med" len="med"/>
                      <a:tailEnd type="none" w="med" len="med"/>
                    </a:lnT>
                    <a:lnB>
                      <a:noFill/>
                    </a:lnB>
                  </a:tcPr>
                </a:tc>
                <a:tc>
                  <a:txBody>
                    <a:bodyPr/>
                    <a:lstStyle/>
                    <a:p>
                      <a:pPr algn="ctr" fontAlgn="ctr"/>
                      <a:endParaRPr lang="es-MX" sz="1050" b="1" i="0" u="none" strike="noStrike" dirty="0">
                        <a:solidFill>
                          <a:srgbClr val="000000"/>
                        </a:solidFill>
                        <a:effectLst/>
                        <a:latin typeface="Calibri"/>
                      </a:endParaRPr>
                    </a:p>
                  </a:txBody>
                  <a:tcPr marL="6456" marR="6456" marT="6456"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ctr"/>
                      <a:endParaRPr lang="es-MX" sz="1050" b="1" i="0" u="none" strike="noStrike" dirty="0">
                        <a:solidFill>
                          <a:srgbClr val="000000"/>
                        </a:solidFill>
                        <a:effectLst/>
                        <a:latin typeface="Calibri"/>
                      </a:endParaRPr>
                    </a:p>
                  </a:txBody>
                  <a:tcPr marL="6456" marR="6456" marT="6456" marB="0" anchor="ctr">
                    <a:lnL>
                      <a:noFill/>
                    </a:lnL>
                    <a:lnR>
                      <a:noFill/>
                    </a:lnR>
                    <a:lnT w="25400" cap="flat" cmpd="dbl" algn="ctr">
                      <a:solidFill>
                        <a:srgbClr val="FFFFFF"/>
                      </a:solidFill>
                      <a:prstDash val="solid"/>
                      <a:round/>
                      <a:headEnd type="none" w="med" len="med"/>
                      <a:tailEnd type="none" w="med" len="med"/>
                    </a:lnT>
                    <a:lnB>
                      <a:noFill/>
                    </a:lnB>
                  </a:tcPr>
                </a:tc>
                <a:tc>
                  <a:txBody>
                    <a:bodyPr/>
                    <a:lstStyle/>
                    <a:p>
                      <a:pPr algn="ctr" fontAlgn="ctr"/>
                      <a:endParaRPr lang="es-MX" sz="1050" b="1" i="0" u="none" strike="noStrike" dirty="0">
                        <a:solidFill>
                          <a:srgbClr val="000000"/>
                        </a:solidFill>
                        <a:effectLst/>
                        <a:latin typeface="Calibri"/>
                      </a:endParaRPr>
                    </a:p>
                  </a:txBody>
                  <a:tcPr marL="6456" marR="6456" marT="6456" marB="0" anchor="ctr">
                    <a:lnL>
                      <a:noFill/>
                    </a:lnL>
                    <a:lnR>
                      <a:noFill/>
                    </a:lnR>
                    <a:lnT w="25400" cap="flat" cmpd="dbl" algn="ctr">
                      <a:solidFill>
                        <a:srgbClr val="FFFFFF"/>
                      </a:solidFill>
                      <a:prstDash val="solid"/>
                      <a:round/>
                      <a:headEnd type="none" w="med" len="med"/>
                      <a:tailEnd type="none" w="med" len="med"/>
                    </a:lnT>
                    <a:lnB>
                      <a:noFill/>
                    </a:lnB>
                  </a:tcPr>
                </a:tc>
                <a:tc>
                  <a:txBody>
                    <a:bodyPr/>
                    <a:lstStyle/>
                    <a:p>
                      <a:pPr algn="ctr" fontAlgn="ctr"/>
                      <a:endParaRPr lang="es-MX" sz="1050" b="1" i="0" u="none" strike="noStrike" dirty="0">
                        <a:solidFill>
                          <a:srgbClr val="000000"/>
                        </a:solidFill>
                        <a:effectLst/>
                        <a:latin typeface="Calibri"/>
                      </a:endParaRPr>
                    </a:p>
                  </a:txBody>
                  <a:tcPr marL="6456" marR="6456" marT="6456" marB="0" anchor="ctr">
                    <a:lnL>
                      <a:noFill/>
                    </a:lnL>
                    <a:lnR>
                      <a:noFill/>
                    </a:lnR>
                    <a:lnT w="25400" cap="flat" cmpd="dbl" algn="ctr">
                      <a:solidFill>
                        <a:srgbClr val="FFFFFF"/>
                      </a:solidFill>
                      <a:prstDash val="solid"/>
                      <a:round/>
                      <a:headEnd type="none" w="med" len="med"/>
                      <a:tailEnd type="none" w="med" len="med"/>
                    </a:lnT>
                    <a:lnB>
                      <a:noFill/>
                    </a:lnB>
                  </a:tcPr>
                </a:tc>
              </a:tr>
              <a:tr h="302037">
                <a:tc>
                  <a:txBody>
                    <a:bodyPr/>
                    <a:lstStyle/>
                    <a:p>
                      <a:pPr algn="l" fontAlgn="ctr"/>
                      <a:r>
                        <a:rPr lang="es-MX" sz="1050" b="1" i="0" u="none" strike="noStrike" dirty="0">
                          <a:solidFill>
                            <a:srgbClr val="FFFFFF"/>
                          </a:solidFill>
                          <a:effectLst/>
                          <a:latin typeface="Calibri"/>
                        </a:rPr>
                        <a:t>Total Solicitudes ARCO</a:t>
                      </a: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1050" b="1" i="0" u="none" strike="noStrike" dirty="0" smtClean="0">
                          <a:solidFill>
                            <a:srgbClr val="FFFFFF"/>
                          </a:solidFill>
                          <a:effectLst/>
                          <a:latin typeface="Arial"/>
                        </a:rPr>
                        <a:t>7,656</a:t>
                      </a:r>
                      <a:endParaRPr lang="es-MX" sz="1050" b="1" i="0" u="none" strike="noStrike" dirty="0">
                        <a:solidFill>
                          <a:srgbClr val="FFFFFF"/>
                        </a:solidFill>
                        <a:effectLst/>
                        <a:latin typeface="Arial"/>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1050" b="1" i="0" u="none" strike="noStrike" dirty="0" smtClean="0">
                          <a:solidFill>
                            <a:srgbClr val="FFFFFF"/>
                          </a:solidFill>
                          <a:effectLst/>
                          <a:latin typeface="Calibri"/>
                        </a:rPr>
                        <a:t>16.4</a:t>
                      </a:r>
                      <a:endParaRPr lang="es-MX" sz="1050" b="1" i="0" u="none" strike="noStrike" dirty="0">
                        <a:solidFill>
                          <a:srgbClr val="FFFFFF"/>
                        </a:solidFill>
                        <a:effectLst/>
                        <a:latin typeface="Calibri"/>
                      </a:endParaRPr>
                    </a:p>
                  </a:txBody>
                  <a:tcPr marL="6456" marR="6456" marT="645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A42C9E"/>
                    </a:solidFill>
                  </a:tcPr>
                </a:tc>
                <a:tc>
                  <a:txBody>
                    <a:bodyPr/>
                    <a:lstStyle/>
                    <a:p>
                      <a:pPr algn="ctr" fontAlgn="b"/>
                      <a:r>
                        <a:rPr lang="es-ES" sz="1100" b="1" i="0" u="none" strike="noStrike" kern="500" baseline="0" dirty="0" smtClean="0">
                          <a:solidFill>
                            <a:schemeClr val="bg1">
                              <a:lumMod val="95000"/>
                            </a:schemeClr>
                          </a:solidFill>
                          <a:latin typeface="Calibri"/>
                        </a:rPr>
                        <a:t>10,265</a:t>
                      </a:r>
                      <a:endParaRPr lang="es-ES" sz="1100" b="1" i="0" u="none" strike="noStrike" kern="500" baseline="0" dirty="0">
                        <a:solidFill>
                          <a:schemeClr val="bg1">
                            <a:lumMod val="95000"/>
                          </a:schemeClr>
                        </a:solidFill>
                        <a:latin typeface="Calibri"/>
                      </a:endParaRPr>
                    </a:p>
                  </a:txBody>
                  <a:tcPr marL="0" marR="0" marT="0"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ES" sz="1100" b="1" i="0" u="none" strike="noStrike" dirty="0" smtClean="0">
                          <a:solidFill>
                            <a:schemeClr val="bg1">
                              <a:lumMod val="95000"/>
                            </a:schemeClr>
                          </a:solidFill>
                          <a:latin typeface="Calibri"/>
                        </a:rPr>
                        <a:t>16.20</a:t>
                      </a:r>
                      <a:endParaRPr lang="es-ES" sz="1100" b="1" i="0" u="none" strike="noStrike" dirty="0">
                        <a:solidFill>
                          <a:schemeClr val="bg1">
                            <a:lumMod val="95000"/>
                          </a:schemeClr>
                        </a:solidFill>
                        <a:latin typeface="Calibri"/>
                      </a:endParaRPr>
                    </a:p>
                  </a:txBody>
                  <a:tcPr marL="0" marR="0" marT="0"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1100" b="1" i="0" u="none" strike="noStrike" dirty="0" smtClean="0">
                          <a:solidFill>
                            <a:schemeClr val="bg1"/>
                          </a:solidFill>
                          <a:latin typeface="Calibri"/>
                        </a:rPr>
                        <a:t>13,055</a:t>
                      </a:r>
                      <a:endParaRPr lang="es-ES" sz="1100" b="1" i="0" u="none" strike="noStrike" dirty="0">
                        <a:solidFill>
                          <a:schemeClr val="bg1"/>
                        </a:solidFill>
                        <a:latin typeface="Calibri"/>
                      </a:endParaRPr>
                    </a:p>
                  </a:txBody>
                  <a:tcPr marL="0" marR="0" marT="0"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ES" sz="1100" b="1" i="0" u="none" strike="noStrike" dirty="0" smtClean="0">
                          <a:solidFill>
                            <a:schemeClr val="bg1"/>
                          </a:solidFill>
                          <a:latin typeface="+mn-lt"/>
                        </a:rPr>
                        <a:t>13.30</a:t>
                      </a:r>
                      <a:endParaRPr lang="es-ES" sz="1100" b="1" i="0" u="none" strike="noStrike" dirty="0">
                        <a:solidFill>
                          <a:schemeClr val="bg1"/>
                        </a:solidFill>
                        <a:latin typeface="Calibri"/>
                      </a:endParaRPr>
                    </a:p>
                  </a:txBody>
                  <a:tcPr marL="0" marR="0" marT="0"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ES" sz="1100" b="1" i="0" u="none" strike="noStrike">
                          <a:solidFill>
                            <a:schemeClr val="bg1">
                              <a:lumMod val="95000"/>
                            </a:schemeClr>
                          </a:solidFill>
                          <a:latin typeface="Calibri"/>
                        </a:rPr>
                        <a:t>4,544</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ES" sz="1100" b="1" i="0" u="none" strike="noStrike" dirty="0">
                          <a:solidFill>
                            <a:schemeClr val="bg1">
                              <a:lumMod val="95000"/>
                            </a:schemeClr>
                          </a:solidFill>
                          <a:latin typeface="Calibri"/>
                        </a:rPr>
                        <a:t>11.64</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A42C9E"/>
                    </a:solidFill>
                  </a:tcPr>
                </a:tc>
              </a:tr>
            </a:tbl>
          </a:graphicData>
        </a:graphic>
      </p:graphicFrame>
      <p:sp>
        <p:nvSpPr>
          <p:cNvPr id="10" name="Rectángulo 3"/>
          <p:cNvSpPr/>
          <p:nvPr/>
        </p:nvSpPr>
        <p:spPr>
          <a:xfrm>
            <a:off x="2428875" y="1214438"/>
            <a:ext cx="4572000" cy="338137"/>
          </a:xfrm>
          <a:prstGeom prst="rect">
            <a:avLst/>
          </a:prstGeom>
        </p:spPr>
        <p:txBody>
          <a:bodyPr>
            <a:spAutoFit/>
          </a:bodyPr>
          <a:lstStyle/>
          <a:p>
            <a:pPr algn="ctr" eaLnBrk="0" hangingPunct="0">
              <a:defRPr/>
            </a:pPr>
            <a:r>
              <a:rPr lang="es-MX" sz="1600" b="1" i="1" u="sng" dirty="0">
                <a:solidFill>
                  <a:prstClr val="black"/>
                </a:solidFill>
                <a:latin typeface="+mj-lt"/>
              </a:rPr>
              <a:t>Ocupación del Solicitante</a:t>
            </a:r>
            <a:endParaRPr lang="es-ES" sz="1600" b="1" i="1" u="sng" dirty="0">
              <a:solidFill>
                <a:prstClr val="black"/>
              </a:solidFill>
              <a:latin typeface="+mj-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7 Marcador de número de diapositiva"/>
          <p:cNvSpPr>
            <a:spLocks noGrp="1"/>
          </p:cNvSpPr>
          <p:nvPr>
            <p:ph type="sldNum" sz="quarter" idx="12"/>
          </p:nvPr>
        </p:nvSpPr>
        <p:spPr bwMode="auto">
          <a:xfrm>
            <a:off x="8636000" y="6438900"/>
            <a:ext cx="441325" cy="365125"/>
          </a:xfrm>
          <a:noFill/>
          <a:ln>
            <a:miter lim="800000"/>
            <a:headEnd/>
            <a:tailEnd/>
          </a:ln>
        </p:spPr>
        <p:txBody>
          <a:bodyPr anchor="b"/>
          <a:lstStyle/>
          <a:p>
            <a:fld id="{7E9AEF7E-7755-445F-A66F-2C6EB3E176D0}" type="slidenum">
              <a:rPr lang="es-MX" sz="1000" b="1" smtClean="0"/>
              <a:pPr/>
              <a:t>45</a:t>
            </a:fld>
            <a:endParaRPr lang="es-MX" sz="1000" b="1" smtClean="0"/>
          </a:p>
        </p:txBody>
      </p:sp>
      <p:sp>
        <p:nvSpPr>
          <p:cNvPr id="6" name="1 CuadroTexto"/>
          <p:cNvSpPr txBox="1"/>
          <p:nvPr/>
        </p:nvSpPr>
        <p:spPr>
          <a:xfrm>
            <a:off x="214313" y="285750"/>
            <a:ext cx="8101012" cy="485775"/>
          </a:xfrm>
          <a:prstGeom prst="rect">
            <a:avLst/>
          </a:prstGeom>
          <a:noFill/>
        </p:spPr>
        <p:txBody>
          <a:bodyPr anchor="ctr"/>
          <a:lstStyle/>
          <a:p>
            <a:pPr eaLnBrk="0" hangingPunct="0">
              <a:defRPr/>
            </a:pPr>
            <a:r>
              <a:rPr lang="es-ES" sz="1600" b="1" dirty="0">
                <a:solidFill>
                  <a:schemeClr val="bg1"/>
                </a:solidFill>
                <a:latin typeface="Calibri" pitchFamily="34" charset="0"/>
              </a:rPr>
              <a:t>Sociodemográficos (Estado de la República del Solicitante)</a:t>
            </a:r>
          </a:p>
          <a:p>
            <a:pPr eaLnBrk="0" hangingPunct="0">
              <a:defRPr/>
            </a:pPr>
            <a:r>
              <a:rPr lang="pt-BR" sz="1200" b="1" i="1" dirty="0">
                <a:solidFill>
                  <a:schemeClr val="bg1"/>
                </a:solidFill>
                <a:latin typeface="Calibri" pitchFamily="34" charset="0"/>
              </a:rPr>
              <a:t>2014 a </a:t>
            </a:r>
            <a:r>
              <a:rPr lang="pt-BR" sz="1200" b="1" i="1" dirty="0">
                <a:solidFill>
                  <a:schemeClr val="bg1"/>
                </a:solidFill>
                <a:latin typeface="Calibri" pitchFamily="34" charset="0"/>
              </a:rPr>
              <a:t>2t </a:t>
            </a:r>
            <a:r>
              <a:rPr lang="pt-BR" sz="1200" b="1" i="1" dirty="0">
                <a:solidFill>
                  <a:schemeClr val="bg1"/>
                </a:solidFill>
                <a:latin typeface="Calibri" pitchFamily="34" charset="0"/>
              </a:rPr>
              <a:t>2017</a:t>
            </a:r>
            <a:endParaRPr lang="es-ES" sz="1200" b="1" i="1" dirty="0">
              <a:solidFill>
                <a:schemeClr val="bg1">
                  <a:lumMod val="95000"/>
                </a:schemeClr>
              </a:solidFill>
              <a:latin typeface="Calibri" pitchFamily="34" charset="0"/>
            </a:endParaRPr>
          </a:p>
        </p:txBody>
      </p:sp>
      <p:graphicFrame>
        <p:nvGraphicFramePr>
          <p:cNvPr id="8" name="7 Tabla"/>
          <p:cNvGraphicFramePr>
            <a:graphicFrameLocks noGrp="1"/>
          </p:cNvGraphicFramePr>
          <p:nvPr/>
        </p:nvGraphicFramePr>
        <p:xfrm>
          <a:off x="571500" y="928688"/>
          <a:ext cx="7488833" cy="5900240"/>
        </p:xfrm>
        <a:graphic>
          <a:graphicData uri="http://schemas.openxmlformats.org/drawingml/2006/table">
            <a:tbl>
              <a:tblPr/>
              <a:tblGrid>
                <a:gridCol w="1314305"/>
                <a:gridCol w="910274"/>
                <a:gridCol w="413761"/>
                <a:gridCol w="827524"/>
                <a:gridCol w="662017"/>
                <a:gridCol w="954412"/>
                <a:gridCol w="452376"/>
                <a:gridCol w="1009808"/>
                <a:gridCol w="944356"/>
              </a:tblGrid>
              <a:tr h="131232">
                <a:tc rowSpan="2">
                  <a:txBody>
                    <a:bodyPr/>
                    <a:lstStyle/>
                    <a:p>
                      <a:pPr algn="ctr" fontAlgn="ctr"/>
                      <a:r>
                        <a:rPr lang="es-MX" sz="900" b="1" i="0" u="none" strike="noStrike" dirty="0">
                          <a:solidFill>
                            <a:srgbClr val="FFFFFF"/>
                          </a:solidFill>
                          <a:effectLst/>
                          <a:latin typeface="Calibri"/>
                        </a:rPr>
                        <a:t>Estado de la </a:t>
                      </a:r>
                      <a:r>
                        <a:rPr lang="es-MX" sz="900" b="1" i="0" u="none" strike="noStrike" dirty="0" smtClean="0">
                          <a:solidFill>
                            <a:srgbClr val="FFFFFF"/>
                          </a:solidFill>
                          <a:effectLst/>
                          <a:latin typeface="Calibri"/>
                        </a:rPr>
                        <a:t>República </a:t>
                      </a:r>
                      <a:endParaRPr lang="es-MX" sz="900" b="1" i="0" u="none" strike="noStrike" dirty="0">
                        <a:solidFill>
                          <a:srgbClr val="FFFFFF"/>
                        </a:solidFill>
                        <a:effectLst/>
                        <a:latin typeface="Calibri"/>
                      </a:endParaRPr>
                    </a:p>
                  </a:txBody>
                  <a:tcPr marL="4181" marR="4181" marT="4181"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gridSpan="2">
                  <a:txBody>
                    <a:bodyPr/>
                    <a:lstStyle/>
                    <a:p>
                      <a:pPr algn="ctr" fontAlgn="ctr"/>
                      <a:r>
                        <a:rPr lang="es-MX" sz="900" b="1" i="0" u="none" strike="noStrike" dirty="0">
                          <a:solidFill>
                            <a:srgbClr val="FFFFFF"/>
                          </a:solidFill>
                          <a:effectLst/>
                          <a:latin typeface="Calibri"/>
                        </a:rPr>
                        <a:t>2014</a:t>
                      </a:r>
                    </a:p>
                  </a:txBody>
                  <a:tcPr marL="4181" marR="4181" marT="4181"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hMerge="1">
                  <a:txBody>
                    <a:bodyPr/>
                    <a:lstStyle/>
                    <a:p>
                      <a:endParaRPr lang="es-MX" dirty="0"/>
                    </a:p>
                  </a:txBody>
                  <a:tcPr/>
                </a:tc>
                <a:tc gridSpan="2">
                  <a:txBody>
                    <a:bodyPr/>
                    <a:lstStyle/>
                    <a:p>
                      <a:pPr algn="ctr" fontAlgn="ctr"/>
                      <a:r>
                        <a:rPr lang="es-MX" sz="900" b="1" i="0" u="none" strike="noStrike" dirty="0" smtClean="0">
                          <a:solidFill>
                            <a:srgbClr val="FFFFFF"/>
                          </a:solidFill>
                          <a:effectLst/>
                          <a:latin typeface="Calibri"/>
                        </a:rPr>
                        <a:t>2015</a:t>
                      </a:r>
                      <a:endParaRPr lang="es-MX" sz="900" b="1" i="0" u="none" strike="noStrike" dirty="0">
                        <a:solidFill>
                          <a:srgbClr val="FFFFFF"/>
                        </a:solidFill>
                        <a:effectLst/>
                        <a:latin typeface="Calibri"/>
                      </a:endParaRPr>
                    </a:p>
                  </a:txBody>
                  <a:tcPr marL="4181" marR="4181" marT="4181"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hMerge="1">
                  <a:txBody>
                    <a:bodyPr/>
                    <a:lstStyle/>
                    <a:p>
                      <a:pPr algn="ctr" fontAlgn="ctr"/>
                      <a:endParaRPr lang="es-MX" sz="900" b="1" i="0" u="none" strike="noStrike" dirty="0">
                        <a:solidFill>
                          <a:srgbClr val="FFFFFF"/>
                        </a:solidFill>
                        <a:effectLst/>
                        <a:latin typeface="Calibri"/>
                      </a:endParaRPr>
                    </a:p>
                  </a:txBody>
                  <a:tcPr marL="4181" marR="4181" marT="4181" marB="0" anchor="ctr"/>
                </a:tc>
                <a:tc gridSpan="2">
                  <a:txBody>
                    <a:bodyPr/>
                    <a:lstStyle/>
                    <a:p>
                      <a:pPr algn="ctr" fontAlgn="ctr"/>
                      <a:r>
                        <a:rPr lang="es-MX" sz="900" b="1" i="0" u="none" strike="noStrike" dirty="0" smtClean="0">
                          <a:solidFill>
                            <a:srgbClr val="FFFFFF"/>
                          </a:solidFill>
                          <a:effectLst/>
                          <a:latin typeface="Calibri"/>
                        </a:rPr>
                        <a:t>2016</a:t>
                      </a:r>
                      <a:endParaRPr lang="es-MX" sz="900" b="1" i="0" u="none" strike="noStrike" dirty="0">
                        <a:solidFill>
                          <a:srgbClr val="FFFFFF"/>
                        </a:solidFill>
                        <a:effectLst/>
                        <a:latin typeface="Calibri"/>
                      </a:endParaRPr>
                    </a:p>
                  </a:txBody>
                  <a:tcPr marL="4181" marR="4181" marT="4181"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hMerge="1">
                  <a:txBody>
                    <a:bodyPr/>
                    <a:lstStyle/>
                    <a:p>
                      <a:pPr algn="ctr" fontAlgn="ctr"/>
                      <a:endParaRPr lang="es-MX" sz="900" b="1" i="0" u="none" strike="noStrike" dirty="0">
                        <a:solidFill>
                          <a:srgbClr val="FFFFFF"/>
                        </a:solidFill>
                        <a:effectLst/>
                        <a:latin typeface="Calibri"/>
                      </a:endParaRPr>
                    </a:p>
                  </a:txBody>
                  <a:tcPr marL="4181" marR="4181" marT="4181" marB="0" anchor="ctr"/>
                </a:tc>
                <a:tc gridSpan="2">
                  <a:txBody>
                    <a:bodyPr/>
                    <a:lstStyle/>
                    <a:p>
                      <a:pPr algn="ctr" fontAlgn="ctr"/>
                      <a:r>
                        <a:rPr lang="es-MX" sz="900" b="1" i="0" u="none" strike="noStrike" dirty="0" smtClean="0">
                          <a:solidFill>
                            <a:srgbClr val="FFFFFF"/>
                          </a:solidFill>
                          <a:effectLst/>
                          <a:latin typeface="Calibri"/>
                        </a:rPr>
                        <a:t>2t 2017</a:t>
                      </a:r>
                      <a:endParaRPr lang="es-MX" sz="900" b="1" i="0" u="none" strike="noStrike" dirty="0">
                        <a:solidFill>
                          <a:srgbClr val="FFFFFF"/>
                        </a:solidFill>
                        <a:effectLst/>
                        <a:latin typeface="Calibri"/>
                      </a:endParaRPr>
                    </a:p>
                  </a:txBody>
                  <a:tcPr marL="4181" marR="4181" marT="4181"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hMerge="1">
                  <a:txBody>
                    <a:bodyPr/>
                    <a:lstStyle/>
                    <a:p>
                      <a:pPr algn="ctr" fontAlgn="ctr"/>
                      <a:endParaRPr lang="es-MX" sz="900" b="1" i="0" u="none" strike="noStrike" dirty="0">
                        <a:solidFill>
                          <a:srgbClr val="FFFFFF"/>
                        </a:solidFill>
                        <a:effectLst/>
                        <a:latin typeface="Calibri"/>
                      </a:endParaRPr>
                    </a:p>
                  </a:txBody>
                  <a:tcPr marL="4181" marR="4181" marT="4181"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r>
              <a:tr h="131232">
                <a:tc vMerge="1">
                  <a:txBody>
                    <a:bodyPr/>
                    <a:lstStyle/>
                    <a:p>
                      <a:endParaRPr lang="es-MX"/>
                    </a:p>
                  </a:txBody>
                  <a:tcPr/>
                </a:tc>
                <a:tc>
                  <a:txBody>
                    <a:bodyPr/>
                    <a:lstStyle/>
                    <a:p>
                      <a:pPr algn="ctr" fontAlgn="ctr"/>
                      <a:r>
                        <a:rPr lang="es-MX" sz="900" b="1" i="0" u="none" strike="noStrike" dirty="0">
                          <a:solidFill>
                            <a:srgbClr val="FFFFFF"/>
                          </a:solidFill>
                          <a:effectLst/>
                          <a:latin typeface="Calibri"/>
                        </a:rPr>
                        <a:t>Solicitantes</a:t>
                      </a:r>
                    </a:p>
                  </a:txBody>
                  <a:tcPr marL="4181" marR="4181" marT="4181"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900" b="1" i="0" u="none" strike="noStrike" dirty="0">
                          <a:solidFill>
                            <a:srgbClr val="FFFFFF"/>
                          </a:solidFill>
                          <a:effectLst/>
                          <a:latin typeface="Calibri"/>
                        </a:rPr>
                        <a:t>%</a:t>
                      </a:r>
                    </a:p>
                  </a:txBody>
                  <a:tcPr marL="4181" marR="4181" marT="4181"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900" b="1" i="0" u="none" strike="noStrike" dirty="0" smtClean="0">
                          <a:solidFill>
                            <a:srgbClr val="FFFFFF"/>
                          </a:solidFill>
                          <a:effectLst/>
                          <a:latin typeface="Calibri"/>
                        </a:rPr>
                        <a:t>Solicitantes</a:t>
                      </a:r>
                      <a:endParaRPr lang="es-MX" sz="900" b="1" i="0" u="none" strike="noStrike" dirty="0">
                        <a:solidFill>
                          <a:srgbClr val="FFFFFF"/>
                        </a:solidFill>
                        <a:effectLst/>
                        <a:latin typeface="Calibri"/>
                      </a:endParaRPr>
                    </a:p>
                  </a:txBody>
                  <a:tcPr marL="4181" marR="4181" marT="4181"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900" b="1" i="0" u="none" strike="noStrike" dirty="0" smtClean="0">
                          <a:solidFill>
                            <a:srgbClr val="FFFFFF"/>
                          </a:solidFill>
                          <a:effectLst/>
                          <a:latin typeface="Calibri"/>
                        </a:rPr>
                        <a:t>%</a:t>
                      </a:r>
                      <a:endParaRPr lang="es-MX" sz="900" b="1" i="0" u="none" strike="noStrike" dirty="0">
                        <a:solidFill>
                          <a:srgbClr val="FFFFFF"/>
                        </a:solidFill>
                        <a:effectLst/>
                        <a:latin typeface="Calibri"/>
                      </a:endParaRPr>
                    </a:p>
                  </a:txBody>
                  <a:tcPr marL="4181" marR="4181" marT="4181"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900" b="1" i="0" u="none" strike="noStrike" dirty="0" smtClean="0">
                          <a:solidFill>
                            <a:srgbClr val="FFFFFF"/>
                          </a:solidFill>
                          <a:effectLst/>
                          <a:latin typeface="Calibri"/>
                        </a:rPr>
                        <a:t>Solicitantes</a:t>
                      </a:r>
                      <a:endParaRPr lang="es-MX" sz="900" b="1" i="0" u="none" strike="noStrike" dirty="0">
                        <a:solidFill>
                          <a:srgbClr val="FFFFFF"/>
                        </a:solidFill>
                        <a:effectLst/>
                        <a:latin typeface="Calibri"/>
                      </a:endParaRPr>
                    </a:p>
                  </a:txBody>
                  <a:tcPr marL="4181" marR="4181" marT="4181"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900" b="1" i="0" u="none" strike="noStrike" dirty="0" smtClean="0">
                          <a:solidFill>
                            <a:srgbClr val="FFFFFF"/>
                          </a:solidFill>
                          <a:effectLst/>
                          <a:latin typeface="Calibri"/>
                        </a:rPr>
                        <a:t>%</a:t>
                      </a:r>
                      <a:endParaRPr lang="es-MX" sz="900" b="1" i="0" u="none" strike="noStrike" dirty="0">
                        <a:solidFill>
                          <a:srgbClr val="FFFFFF"/>
                        </a:solidFill>
                        <a:effectLst/>
                        <a:latin typeface="Calibri"/>
                      </a:endParaRPr>
                    </a:p>
                  </a:txBody>
                  <a:tcPr marL="4181" marR="4181" marT="4181"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900" b="1" i="0" u="none" strike="noStrike" dirty="0" smtClean="0">
                          <a:solidFill>
                            <a:srgbClr val="FFFFFF"/>
                          </a:solidFill>
                          <a:effectLst/>
                          <a:latin typeface="Calibri"/>
                        </a:rPr>
                        <a:t>Solicitantes</a:t>
                      </a:r>
                      <a:endParaRPr lang="es-MX" sz="900" b="1" i="0" u="none" strike="noStrike" dirty="0">
                        <a:solidFill>
                          <a:srgbClr val="FFFFFF"/>
                        </a:solidFill>
                        <a:effectLst/>
                        <a:latin typeface="Calibri"/>
                      </a:endParaRPr>
                    </a:p>
                  </a:txBody>
                  <a:tcPr marL="4181" marR="4181" marT="4181"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c>
                  <a:txBody>
                    <a:bodyPr/>
                    <a:lstStyle/>
                    <a:p>
                      <a:pPr algn="ctr" fontAlgn="ctr"/>
                      <a:r>
                        <a:rPr lang="es-MX" sz="900" b="1" i="0" u="none" strike="noStrike" dirty="0" smtClean="0">
                          <a:solidFill>
                            <a:srgbClr val="FFFFFF"/>
                          </a:solidFill>
                          <a:effectLst/>
                          <a:latin typeface="Calibri"/>
                        </a:rPr>
                        <a:t>%</a:t>
                      </a:r>
                      <a:endParaRPr lang="es-MX" sz="900" b="1" i="0" u="none" strike="noStrike" dirty="0">
                        <a:solidFill>
                          <a:srgbClr val="FFFFFF"/>
                        </a:solidFill>
                        <a:effectLst/>
                        <a:latin typeface="Calibri"/>
                      </a:endParaRPr>
                    </a:p>
                  </a:txBody>
                  <a:tcPr marL="4181" marR="4181" marT="4181"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A42C9E"/>
                      </a:solidFill>
                      <a:prstDash val="solid"/>
                      <a:round/>
                      <a:headEnd type="none" w="med" len="med"/>
                      <a:tailEnd type="none" w="med" len="med"/>
                    </a:lnB>
                    <a:solidFill>
                      <a:srgbClr val="A42C9E"/>
                    </a:solidFill>
                  </a:tcPr>
                </a:tc>
              </a:tr>
              <a:tr h="131232">
                <a:tc>
                  <a:txBody>
                    <a:bodyPr/>
                    <a:lstStyle/>
                    <a:p>
                      <a:pPr algn="l" fontAlgn="ctr"/>
                      <a:r>
                        <a:rPr lang="es-MX" sz="900" b="1" i="0" u="none" strike="noStrike" dirty="0">
                          <a:solidFill>
                            <a:srgbClr val="000000"/>
                          </a:solidFill>
                          <a:effectLst/>
                          <a:latin typeface="Calibri"/>
                        </a:rPr>
                        <a:t>Aguascalientes</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alibri"/>
                        </a:rPr>
                        <a:t>1</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smtClean="0">
                          <a:solidFill>
                            <a:srgbClr val="000000"/>
                          </a:solidFill>
                          <a:effectLst/>
                          <a:latin typeface="Calibri"/>
                        </a:rPr>
                        <a:t>.05</a:t>
                      </a:r>
                      <a:endParaRPr lang="es-MX" sz="800" b="1" i="0" u="none" strike="noStrike" dirty="0">
                        <a:solidFill>
                          <a:srgbClr val="000000"/>
                        </a:solidFill>
                        <a:effectLst/>
                        <a:latin typeface="Calibri"/>
                      </a:endParaRP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800" b="1" i="0" u="none" strike="noStrike">
                          <a:effectLst/>
                          <a:latin typeface="Calibri"/>
                        </a:rPr>
                        <a:t>-</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a:effectLst/>
                          <a:latin typeface="Calibri"/>
                        </a:rPr>
                        <a:t>-</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dirty="0">
                          <a:solidFill>
                            <a:srgbClr val="000000"/>
                          </a:solidFill>
                          <a:latin typeface="Calibri"/>
                        </a:rPr>
                        <a:t>2</a:t>
                      </a:r>
                    </a:p>
                  </a:txBody>
                  <a:tcPr marL="9525" marR="9525" marT="9525" marB="0" anchor="b">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a:solidFill>
                            <a:srgbClr val="000000"/>
                          </a:solidFill>
                          <a:latin typeface="Calibri"/>
                        </a:rPr>
                        <a:t>0.02</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dirty="0">
                          <a:solidFill>
                            <a:srgbClr val="000000"/>
                          </a:solidFill>
                          <a:latin typeface="Calibri"/>
                        </a:rPr>
                        <a:t>1</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smtClean="0">
                          <a:solidFill>
                            <a:srgbClr val="000000"/>
                          </a:solidFill>
                          <a:latin typeface="Calibri"/>
                        </a:rPr>
                        <a:t>0.08</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141578">
                <a:tc>
                  <a:txBody>
                    <a:bodyPr/>
                    <a:lstStyle/>
                    <a:p>
                      <a:pPr algn="l" fontAlgn="ctr"/>
                      <a:r>
                        <a:rPr lang="es-MX" sz="900" b="1" i="0" u="none" strike="noStrike" dirty="0">
                          <a:solidFill>
                            <a:srgbClr val="000000"/>
                          </a:solidFill>
                          <a:effectLst/>
                          <a:latin typeface="Calibri"/>
                        </a:rPr>
                        <a:t>Baja California</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alibri"/>
                        </a:rPr>
                        <a:t>7</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smtClean="0">
                          <a:solidFill>
                            <a:srgbClr val="000000"/>
                          </a:solidFill>
                          <a:effectLst/>
                          <a:latin typeface="Calibri"/>
                        </a:rPr>
                        <a:t>0.36</a:t>
                      </a:r>
                      <a:endParaRPr lang="es-MX" sz="800" b="1" i="0" u="none" strike="noStrike" dirty="0">
                        <a:solidFill>
                          <a:srgbClr val="000000"/>
                        </a:solidFill>
                        <a:effectLst/>
                        <a:latin typeface="Calibri"/>
                      </a:endParaRP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800" b="1" i="0" u="none" strike="noStrike">
                          <a:effectLst/>
                          <a:latin typeface="Calibri"/>
                        </a:rPr>
                        <a:t>5</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a:effectLst/>
                          <a:latin typeface="Calibri"/>
                        </a:rPr>
                        <a:t>0.22</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dirty="0">
                          <a:solidFill>
                            <a:srgbClr val="000000"/>
                          </a:solidFill>
                          <a:latin typeface="Calibri"/>
                        </a:rPr>
                        <a:t>4</a:t>
                      </a:r>
                    </a:p>
                  </a:txBody>
                  <a:tcPr marL="9525" marR="9525" marT="9525" marB="0" anchor="b">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a:solidFill>
                            <a:srgbClr val="000000"/>
                          </a:solidFill>
                          <a:latin typeface="Calibri"/>
                        </a:rPr>
                        <a:t>0.03</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dirty="0" smtClean="0">
                          <a:solidFill>
                            <a:srgbClr val="000000"/>
                          </a:solidFill>
                          <a:latin typeface="Calibri"/>
                        </a:rPr>
                        <a:t>15</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smtClean="0">
                          <a:solidFill>
                            <a:srgbClr val="000000"/>
                          </a:solidFill>
                          <a:latin typeface="Calibri"/>
                        </a:rPr>
                        <a:t>1.20</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141578">
                <a:tc>
                  <a:txBody>
                    <a:bodyPr/>
                    <a:lstStyle/>
                    <a:p>
                      <a:pPr algn="l" fontAlgn="ctr"/>
                      <a:r>
                        <a:rPr lang="es-MX" sz="900" b="1" i="0" u="none" strike="noStrike" dirty="0">
                          <a:solidFill>
                            <a:srgbClr val="000000"/>
                          </a:solidFill>
                          <a:effectLst/>
                          <a:latin typeface="Calibri"/>
                        </a:rPr>
                        <a:t>Baja California Sur</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alibri"/>
                        </a:rPr>
                        <a:t>3</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smtClean="0">
                          <a:solidFill>
                            <a:srgbClr val="000000"/>
                          </a:solidFill>
                          <a:effectLst/>
                          <a:latin typeface="Calibri"/>
                        </a:rPr>
                        <a:t>0.15</a:t>
                      </a:r>
                      <a:endParaRPr lang="es-MX" sz="800" b="1" i="0" u="none" strike="noStrike" dirty="0">
                        <a:solidFill>
                          <a:srgbClr val="000000"/>
                        </a:solidFill>
                        <a:effectLst/>
                        <a:latin typeface="Calibri"/>
                      </a:endParaRP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800" b="1" i="0" u="none" strike="noStrike">
                          <a:effectLst/>
                          <a:latin typeface="Calibri"/>
                        </a:rPr>
                        <a:t>3</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a:effectLst/>
                          <a:latin typeface="Calibri"/>
                        </a:rPr>
                        <a:t>0.13</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900" b="1" i="0" u="none" strike="noStrike" dirty="0" smtClean="0">
                          <a:effectLst/>
                          <a:latin typeface="Calibri"/>
                        </a:rPr>
                        <a:t>-</a:t>
                      </a:r>
                      <a:endParaRPr lang="es-MX" sz="900" b="1" i="0" u="none" strike="noStrike" dirty="0">
                        <a:effectLst/>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900" b="1" i="0" u="none" strike="noStrike" dirty="0" smtClean="0">
                          <a:effectLst/>
                          <a:latin typeface="Calibri"/>
                        </a:rPr>
                        <a:t>-</a:t>
                      </a:r>
                      <a:endParaRPr lang="es-MX" sz="900" b="1" i="0" u="none" strike="noStrike" dirty="0">
                        <a:effectLst/>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900" b="1" i="0" u="none" strike="noStrike" dirty="0" smtClean="0">
                          <a:effectLst/>
                          <a:latin typeface="Calibri"/>
                        </a:rPr>
                        <a:t>-</a:t>
                      </a:r>
                      <a:endParaRPr lang="es-MX" sz="900" b="1" i="0" u="none" strike="noStrike" dirty="0">
                        <a:effectLst/>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900" b="1" i="0" u="none" strike="noStrike" dirty="0" smtClean="0">
                          <a:effectLst/>
                          <a:latin typeface="Calibri"/>
                        </a:rPr>
                        <a:t>-</a:t>
                      </a:r>
                      <a:endParaRPr lang="es-MX" sz="900" b="1" i="0" u="none" strike="noStrike" dirty="0">
                        <a:effectLst/>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141578">
                <a:tc>
                  <a:txBody>
                    <a:bodyPr/>
                    <a:lstStyle/>
                    <a:p>
                      <a:pPr algn="l" fontAlgn="ctr"/>
                      <a:r>
                        <a:rPr lang="es-MX" sz="900" b="1" i="0" u="none" strike="noStrike" dirty="0">
                          <a:solidFill>
                            <a:srgbClr val="000000"/>
                          </a:solidFill>
                          <a:effectLst/>
                          <a:latin typeface="Calibri"/>
                        </a:rPr>
                        <a:t>Campeche</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alibri"/>
                        </a:rPr>
                        <a:t>-</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alibri"/>
                        </a:rPr>
                        <a:t>-</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800" b="1" i="0" u="none" strike="noStrike" dirty="0">
                          <a:effectLst/>
                          <a:latin typeface="Calibri"/>
                        </a:rPr>
                        <a:t>1</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effectLst/>
                          <a:latin typeface="Calibri"/>
                        </a:rPr>
                        <a:t>0.04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dirty="0">
                          <a:solidFill>
                            <a:srgbClr val="000000"/>
                          </a:solidFill>
                          <a:latin typeface="Calibri"/>
                        </a:rPr>
                        <a:t>1</a:t>
                      </a:r>
                    </a:p>
                  </a:txBody>
                  <a:tcPr marL="9525" marR="9525" marT="9525" marB="0" anchor="b">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a:solidFill>
                            <a:srgbClr val="000000"/>
                          </a:solidFill>
                          <a:latin typeface="Calibri"/>
                        </a:rPr>
                        <a:t>0.01</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MX" sz="900" b="1" i="0" u="none" strike="noStrike" dirty="0" smtClean="0">
                          <a:solidFill>
                            <a:srgbClr val="000000"/>
                          </a:solidFill>
                          <a:latin typeface="Calibri"/>
                        </a:rPr>
                        <a:t>-</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latin typeface="Calibri"/>
                        </a:rPr>
                        <a:t>-</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131232">
                <a:tc>
                  <a:txBody>
                    <a:bodyPr/>
                    <a:lstStyle/>
                    <a:p>
                      <a:pPr algn="l" fontAlgn="ctr"/>
                      <a:r>
                        <a:rPr lang="es-MX" sz="900" b="1" i="0" u="none" strike="noStrike" dirty="0">
                          <a:solidFill>
                            <a:srgbClr val="000000"/>
                          </a:solidFill>
                          <a:effectLst/>
                          <a:latin typeface="Calibri"/>
                        </a:rPr>
                        <a:t>Coahuila de Zaragoza</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alibri"/>
                        </a:rPr>
                        <a:t>-</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alibri"/>
                        </a:rPr>
                        <a:t>-</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800" b="1" i="0" u="none" strike="noStrike" dirty="0">
                          <a:effectLst/>
                          <a:latin typeface="Calibri"/>
                        </a:rPr>
                        <a:t>-</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a:effectLst/>
                          <a:latin typeface="Calibri"/>
                        </a:rPr>
                        <a:t>-</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900" b="1" i="0" u="none" strike="noStrike" dirty="0" smtClean="0">
                          <a:effectLst/>
                          <a:latin typeface="Calibri"/>
                        </a:rPr>
                        <a:t>-</a:t>
                      </a:r>
                      <a:endParaRPr lang="es-MX" sz="900" b="1" i="0" u="none" strike="noStrike" dirty="0">
                        <a:effectLst/>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900" b="1" i="0" u="none" strike="noStrike" dirty="0" smtClean="0">
                          <a:effectLst/>
                          <a:latin typeface="Calibri"/>
                        </a:rPr>
                        <a:t>-</a:t>
                      </a:r>
                      <a:endParaRPr lang="es-MX" sz="900" b="1" i="0" u="none" strike="noStrike" dirty="0">
                        <a:effectLst/>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900" b="1" i="0" u="none" strike="noStrike" dirty="0" smtClean="0">
                          <a:effectLst/>
                          <a:latin typeface="Calibri"/>
                        </a:rPr>
                        <a:t>-</a:t>
                      </a:r>
                      <a:endParaRPr lang="es-MX" sz="900" b="1" i="0" u="none" strike="noStrike" dirty="0">
                        <a:effectLst/>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900" b="1" i="0" u="none" strike="noStrike" dirty="0" smtClean="0">
                          <a:effectLst/>
                          <a:latin typeface="Calibri"/>
                        </a:rPr>
                        <a:t>-</a:t>
                      </a:r>
                      <a:endParaRPr lang="es-MX" sz="900" b="1" i="0" u="none" strike="noStrike" dirty="0">
                        <a:effectLst/>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141578">
                <a:tc>
                  <a:txBody>
                    <a:bodyPr/>
                    <a:lstStyle/>
                    <a:p>
                      <a:pPr algn="l" fontAlgn="ctr"/>
                      <a:r>
                        <a:rPr lang="es-MX" sz="900" b="1" i="0" u="none" strike="noStrike" dirty="0">
                          <a:solidFill>
                            <a:srgbClr val="000000"/>
                          </a:solidFill>
                          <a:effectLst/>
                          <a:latin typeface="Calibri"/>
                        </a:rPr>
                        <a:t>Colima</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alibri"/>
                        </a:rPr>
                        <a:t>-</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alibri"/>
                        </a:rPr>
                        <a:t>-</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800" b="1" i="0" u="none" strike="noStrike" dirty="0">
                          <a:effectLst/>
                          <a:latin typeface="Calibri"/>
                        </a:rPr>
                        <a:t>1</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a:effectLst/>
                          <a:latin typeface="Calibri"/>
                        </a:rPr>
                        <a:t>0.04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a:solidFill>
                            <a:srgbClr val="000000"/>
                          </a:solidFill>
                          <a:latin typeface="Calibri"/>
                        </a:rPr>
                        <a:t>1</a:t>
                      </a:r>
                    </a:p>
                  </a:txBody>
                  <a:tcPr marL="9525" marR="9525" marT="9525" marB="0" anchor="b">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a:solidFill>
                            <a:srgbClr val="000000"/>
                          </a:solidFill>
                          <a:latin typeface="Calibri"/>
                        </a:rPr>
                        <a:t>0.01</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MX" sz="900" b="1" i="0" u="none" strike="noStrike" dirty="0" smtClean="0">
                          <a:solidFill>
                            <a:srgbClr val="000000"/>
                          </a:solidFill>
                          <a:latin typeface="Calibri"/>
                        </a:rPr>
                        <a:t>-</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latin typeface="Calibri"/>
                        </a:rPr>
                        <a:t>-</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141578">
                <a:tc>
                  <a:txBody>
                    <a:bodyPr/>
                    <a:lstStyle/>
                    <a:p>
                      <a:pPr algn="l" fontAlgn="ctr"/>
                      <a:r>
                        <a:rPr lang="es-MX" sz="900" b="1" i="0" u="none" strike="noStrike" dirty="0">
                          <a:solidFill>
                            <a:srgbClr val="000000"/>
                          </a:solidFill>
                          <a:effectLst/>
                          <a:latin typeface="Calibri"/>
                        </a:rPr>
                        <a:t>Chiapas</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alibri"/>
                        </a:rPr>
                        <a:t>3</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smtClean="0">
                          <a:solidFill>
                            <a:srgbClr val="000000"/>
                          </a:solidFill>
                          <a:effectLst/>
                          <a:latin typeface="Calibri"/>
                        </a:rPr>
                        <a:t>0.15</a:t>
                      </a:r>
                      <a:endParaRPr lang="es-MX" sz="800" b="1" i="0" u="none" strike="noStrike" dirty="0">
                        <a:solidFill>
                          <a:srgbClr val="000000"/>
                        </a:solidFill>
                        <a:effectLst/>
                        <a:latin typeface="Calibri"/>
                      </a:endParaRP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800" b="1" i="0" u="none" strike="noStrike" dirty="0">
                          <a:effectLst/>
                          <a:latin typeface="Calibri"/>
                        </a:rPr>
                        <a:t>1</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effectLst/>
                          <a:latin typeface="Calibri"/>
                        </a:rPr>
                        <a:t>0.04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dirty="0">
                          <a:solidFill>
                            <a:srgbClr val="000000"/>
                          </a:solidFill>
                          <a:latin typeface="Calibri"/>
                        </a:rPr>
                        <a:t>7</a:t>
                      </a:r>
                    </a:p>
                  </a:txBody>
                  <a:tcPr marL="9525" marR="9525" marT="9525" marB="0" anchor="b">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a:solidFill>
                            <a:srgbClr val="000000"/>
                          </a:solidFill>
                          <a:latin typeface="Calibri"/>
                        </a:rPr>
                        <a:t>0.05</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MX" sz="900" b="1" i="0" u="none" strike="noStrike" dirty="0" smtClean="0">
                          <a:solidFill>
                            <a:srgbClr val="000000"/>
                          </a:solidFill>
                          <a:latin typeface="Calibri"/>
                        </a:rPr>
                        <a:t>1</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latin typeface="Calibri"/>
                        </a:rPr>
                        <a:t>0.08</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141578">
                <a:tc>
                  <a:txBody>
                    <a:bodyPr/>
                    <a:lstStyle/>
                    <a:p>
                      <a:pPr algn="l" fontAlgn="ctr"/>
                      <a:r>
                        <a:rPr lang="es-MX" sz="900" b="1" i="0" u="none" strike="noStrike" dirty="0">
                          <a:solidFill>
                            <a:srgbClr val="000000"/>
                          </a:solidFill>
                          <a:effectLst/>
                          <a:latin typeface="Calibri"/>
                        </a:rPr>
                        <a:t>Chihuahua</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alibri"/>
                        </a:rPr>
                        <a:t>3</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smtClean="0">
                          <a:solidFill>
                            <a:srgbClr val="000000"/>
                          </a:solidFill>
                          <a:effectLst/>
                          <a:latin typeface="Calibri"/>
                        </a:rPr>
                        <a:t>0.15</a:t>
                      </a:r>
                      <a:endParaRPr lang="es-MX" sz="800" b="1" i="0" u="none" strike="noStrike" dirty="0">
                        <a:solidFill>
                          <a:srgbClr val="000000"/>
                        </a:solidFill>
                        <a:effectLst/>
                        <a:latin typeface="Calibri"/>
                      </a:endParaRP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800" b="1" i="0" u="none" strike="noStrike" dirty="0">
                          <a:effectLst/>
                          <a:latin typeface="Calibri"/>
                        </a:rPr>
                        <a:t>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a:effectLst/>
                          <a:latin typeface="Calibri"/>
                        </a:rPr>
                        <a:t>0.17</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a:solidFill>
                            <a:srgbClr val="000000"/>
                          </a:solidFill>
                          <a:latin typeface="Calibri"/>
                        </a:rPr>
                        <a:t>2</a:t>
                      </a:r>
                    </a:p>
                  </a:txBody>
                  <a:tcPr marL="9525" marR="9525" marT="9525" marB="0" anchor="b">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a:solidFill>
                            <a:srgbClr val="000000"/>
                          </a:solidFill>
                          <a:latin typeface="Calibri"/>
                        </a:rPr>
                        <a:t>0.02</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MX" sz="900" b="1" i="0" u="none" strike="noStrike" dirty="0" smtClean="0">
                          <a:solidFill>
                            <a:srgbClr val="000000"/>
                          </a:solidFill>
                          <a:latin typeface="Calibri"/>
                        </a:rPr>
                        <a:t>-</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latin typeface="Calibri"/>
                        </a:rPr>
                        <a:t>-</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141578">
                <a:tc>
                  <a:txBody>
                    <a:bodyPr/>
                    <a:lstStyle/>
                    <a:p>
                      <a:pPr algn="l" fontAlgn="ctr"/>
                      <a:r>
                        <a:rPr lang="es-MX" sz="900" b="1" i="0" u="none" strike="noStrike" dirty="0">
                          <a:solidFill>
                            <a:srgbClr val="000000"/>
                          </a:solidFill>
                          <a:effectLst/>
                          <a:latin typeface="Calibri"/>
                        </a:rPr>
                        <a:t>Distrito Federal</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smtClean="0">
                          <a:solidFill>
                            <a:srgbClr val="000000"/>
                          </a:solidFill>
                          <a:effectLst/>
                          <a:latin typeface="Calibri"/>
                        </a:rPr>
                        <a:t>1,779</a:t>
                      </a:r>
                      <a:endParaRPr lang="es-MX" sz="800" b="1" i="0" u="none" strike="noStrike" dirty="0">
                        <a:solidFill>
                          <a:srgbClr val="000000"/>
                        </a:solidFill>
                        <a:effectLst/>
                        <a:latin typeface="Calibri"/>
                      </a:endParaRP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smtClean="0">
                          <a:solidFill>
                            <a:srgbClr val="000000"/>
                          </a:solidFill>
                          <a:effectLst/>
                          <a:latin typeface="Calibri"/>
                        </a:rPr>
                        <a:t>93.14</a:t>
                      </a:r>
                      <a:endParaRPr lang="es-MX" sz="800" b="1" i="0" u="none" strike="noStrike" dirty="0">
                        <a:solidFill>
                          <a:srgbClr val="000000"/>
                        </a:solidFill>
                        <a:effectLst/>
                        <a:latin typeface="Calibri"/>
                      </a:endParaRP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800" b="1" i="0" u="none" strike="noStrike" dirty="0">
                          <a:effectLst/>
                          <a:latin typeface="Calibri"/>
                        </a:rPr>
                        <a:t>2096</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a:effectLst/>
                          <a:latin typeface="Calibri"/>
                        </a:rPr>
                        <a:t>91.53</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a:solidFill>
                            <a:srgbClr val="000000"/>
                          </a:solidFill>
                          <a:latin typeface="Calibri"/>
                        </a:rPr>
                        <a:t>1841</a:t>
                      </a:r>
                    </a:p>
                  </a:txBody>
                  <a:tcPr marL="9525" marR="9525" marT="9525" marB="0" anchor="b">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a:solidFill>
                            <a:srgbClr val="000000"/>
                          </a:solidFill>
                          <a:latin typeface="Calibri"/>
                        </a:rPr>
                        <a:t>14.10</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dirty="0" smtClean="0">
                          <a:solidFill>
                            <a:srgbClr val="000000"/>
                          </a:solidFill>
                          <a:latin typeface="Calibri"/>
                        </a:rPr>
                        <a:t>1071</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smtClean="0">
                          <a:solidFill>
                            <a:srgbClr val="000000"/>
                          </a:solidFill>
                          <a:latin typeface="Calibri"/>
                        </a:rPr>
                        <a:t>85.61</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141578">
                <a:tc>
                  <a:txBody>
                    <a:bodyPr/>
                    <a:lstStyle/>
                    <a:p>
                      <a:pPr algn="l" fontAlgn="ctr"/>
                      <a:r>
                        <a:rPr lang="es-MX" sz="900" b="1" i="0" u="none" strike="noStrike" dirty="0">
                          <a:solidFill>
                            <a:srgbClr val="000000"/>
                          </a:solidFill>
                          <a:effectLst/>
                          <a:latin typeface="Calibri"/>
                        </a:rPr>
                        <a:t>Durango</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alibri"/>
                        </a:rPr>
                        <a:t>-</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alibri"/>
                        </a:rPr>
                        <a:t>-</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800" b="1" i="0" u="none" strike="noStrike">
                          <a:effectLst/>
                          <a:latin typeface="Calibri"/>
                        </a:rPr>
                        <a:t>2</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a:effectLst/>
                          <a:latin typeface="Calibri"/>
                        </a:rPr>
                        <a:t>0.09</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a:solidFill>
                            <a:srgbClr val="000000"/>
                          </a:solidFill>
                          <a:latin typeface="Calibri"/>
                        </a:rPr>
                        <a:t>2</a:t>
                      </a:r>
                    </a:p>
                  </a:txBody>
                  <a:tcPr marL="9525" marR="9525" marT="9525" marB="0" anchor="b">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a:solidFill>
                            <a:srgbClr val="000000"/>
                          </a:solidFill>
                          <a:latin typeface="Calibri"/>
                        </a:rPr>
                        <a:t>0.02</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MX" sz="900" b="1" i="0" u="none" strike="noStrike" dirty="0" smtClean="0">
                          <a:solidFill>
                            <a:srgbClr val="000000"/>
                          </a:solidFill>
                          <a:latin typeface="Calibri"/>
                        </a:rPr>
                        <a:t>-</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latin typeface="Calibri"/>
                        </a:rPr>
                        <a:t>-</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178765">
                <a:tc>
                  <a:txBody>
                    <a:bodyPr/>
                    <a:lstStyle/>
                    <a:p>
                      <a:pPr algn="l" fontAlgn="ctr"/>
                      <a:r>
                        <a:rPr lang="es-MX" sz="900" b="1" i="0" u="none" strike="noStrike" dirty="0">
                          <a:solidFill>
                            <a:srgbClr val="000000"/>
                          </a:solidFill>
                          <a:effectLst/>
                          <a:latin typeface="Calibri"/>
                        </a:rPr>
                        <a:t>Estado de México</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smtClean="0">
                          <a:solidFill>
                            <a:srgbClr val="000000"/>
                          </a:solidFill>
                          <a:effectLst/>
                          <a:latin typeface="Calibri"/>
                        </a:rPr>
                        <a:t>16</a:t>
                      </a:r>
                      <a:endParaRPr lang="es-MX" sz="800" b="1" i="0" u="none" strike="noStrike" dirty="0">
                        <a:solidFill>
                          <a:srgbClr val="000000"/>
                        </a:solidFill>
                        <a:effectLst/>
                        <a:latin typeface="Calibri"/>
                      </a:endParaRP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smtClean="0">
                          <a:solidFill>
                            <a:srgbClr val="000000"/>
                          </a:solidFill>
                          <a:effectLst/>
                          <a:latin typeface="Calibri"/>
                        </a:rPr>
                        <a:t>0.83</a:t>
                      </a:r>
                      <a:endParaRPr lang="es-MX" sz="800" b="1" i="0" u="none" strike="noStrike" dirty="0">
                        <a:solidFill>
                          <a:srgbClr val="000000"/>
                        </a:solidFill>
                        <a:effectLst/>
                        <a:latin typeface="Calibri"/>
                      </a:endParaRP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800" b="1" i="0" u="none" strike="noStrike" dirty="0">
                          <a:effectLst/>
                          <a:latin typeface="Calibri"/>
                        </a:rPr>
                        <a:t>28</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a:effectLst/>
                          <a:latin typeface="Calibri"/>
                        </a:rPr>
                        <a:t>1.22</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a:solidFill>
                            <a:srgbClr val="000000"/>
                          </a:solidFill>
                          <a:latin typeface="Calibri"/>
                        </a:rPr>
                        <a:t>33</a:t>
                      </a:r>
                    </a:p>
                  </a:txBody>
                  <a:tcPr marL="9525" marR="9525" marT="9525" marB="0" anchor="b">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a:solidFill>
                            <a:srgbClr val="000000"/>
                          </a:solidFill>
                          <a:latin typeface="Calibri"/>
                        </a:rPr>
                        <a:t>0.25</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dirty="0" smtClean="0">
                          <a:solidFill>
                            <a:srgbClr val="000000"/>
                          </a:solidFill>
                          <a:latin typeface="Calibri"/>
                        </a:rPr>
                        <a:t>17</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smtClean="0">
                          <a:solidFill>
                            <a:srgbClr val="000000"/>
                          </a:solidFill>
                          <a:latin typeface="Calibri"/>
                        </a:rPr>
                        <a:t>1.36</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141578">
                <a:tc>
                  <a:txBody>
                    <a:bodyPr/>
                    <a:lstStyle/>
                    <a:p>
                      <a:pPr algn="l" fontAlgn="ctr"/>
                      <a:r>
                        <a:rPr lang="es-MX" sz="900" b="1" i="0" u="none" strike="noStrike" dirty="0">
                          <a:solidFill>
                            <a:srgbClr val="000000"/>
                          </a:solidFill>
                          <a:effectLst/>
                          <a:latin typeface="Calibri"/>
                        </a:rPr>
                        <a:t>Guanajuato</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alibri"/>
                        </a:rPr>
                        <a:t>1</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smtClean="0">
                          <a:solidFill>
                            <a:srgbClr val="000000"/>
                          </a:solidFill>
                          <a:effectLst/>
                          <a:latin typeface="Calibri"/>
                        </a:rPr>
                        <a:t>.05</a:t>
                      </a:r>
                      <a:endParaRPr lang="es-MX" sz="800" b="1" i="0" u="none" strike="noStrike" dirty="0">
                        <a:solidFill>
                          <a:srgbClr val="000000"/>
                        </a:solidFill>
                        <a:effectLst/>
                        <a:latin typeface="Calibri"/>
                      </a:endParaRP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800" b="1" i="0" u="none" strike="noStrike">
                          <a:effectLst/>
                          <a:latin typeface="Calibri"/>
                        </a:rPr>
                        <a:t>3</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a:effectLst/>
                          <a:latin typeface="Calibri"/>
                        </a:rPr>
                        <a:t>0.13</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a:solidFill>
                            <a:srgbClr val="000000"/>
                          </a:solidFill>
                          <a:latin typeface="Calibri"/>
                        </a:rPr>
                        <a:t>10</a:t>
                      </a:r>
                    </a:p>
                  </a:txBody>
                  <a:tcPr marL="9525" marR="9525" marT="9525" marB="0" anchor="b">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a:solidFill>
                            <a:srgbClr val="000000"/>
                          </a:solidFill>
                          <a:latin typeface="Calibri"/>
                        </a:rPr>
                        <a:t>0.08</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dirty="0">
                          <a:solidFill>
                            <a:srgbClr val="000000"/>
                          </a:solidFill>
                          <a:latin typeface="Calibri"/>
                        </a:rPr>
                        <a:t>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smtClean="0">
                          <a:solidFill>
                            <a:srgbClr val="000000"/>
                          </a:solidFill>
                          <a:latin typeface="Calibri"/>
                        </a:rPr>
                        <a:t>0.32</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141578">
                <a:tc>
                  <a:txBody>
                    <a:bodyPr/>
                    <a:lstStyle/>
                    <a:p>
                      <a:pPr algn="l" fontAlgn="ctr"/>
                      <a:r>
                        <a:rPr lang="es-MX" sz="900" b="1" i="0" u="none" strike="noStrike" dirty="0">
                          <a:solidFill>
                            <a:srgbClr val="000000"/>
                          </a:solidFill>
                          <a:effectLst/>
                          <a:latin typeface="Calibri"/>
                        </a:rPr>
                        <a:t>Guerrero</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alibri"/>
                        </a:rPr>
                        <a:t>1</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smtClean="0">
                          <a:solidFill>
                            <a:srgbClr val="000000"/>
                          </a:solidFill>
                          <a:effectLst/>
                          <a:latin typeface="Calibri"/>
                        </a:rPr>
                        <a:t>0.05</a:t>
                      </a:r>
                      <a:endParaRPr lang="es-MX" sz="800" b="1" i="0" u="none" strike="noStrike" dirty="0">
                        <a:solidFill>
                          <a:srgbClr val="000000"/>
                        </a:solidFill>
                        <a:effectLst/>
                        <a:latin typeface="Calibri"/>
                      </a:endParaRP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800" b="1" i="0" u="none" strike="noStrike" dirty="0">
                          <a:effectLst/>
                          <a:latin typeface="Calibri"/>
                        </a:rPr>
                        <a:t>1</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a:effectLst/>
                          <a:latin typeface="Calibri"/>
                        </a:rPr>
                        <a:t>0.04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a:solidFill>
                            <a:srgbClr val="000000"/>
                          </a:solidFill>
                          <a:latin typeface="Calibri"/>
                        </a:rPr>
                        <a:t>1</a:t>
                      </a:r>
                    </a:p>
                  </a:txBody>
                  <a:tcPr marL="9525" marR="9525" marT="9525" marB="0" anchor="b">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a:solidFill>
                            <a:srgbClr val="000000"/>
                          </a:solidFill>
                          <a:latin typeface="Calibri"/>
                        </a:rPr>
                        <a:t>0.01</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dirty="0">
                          <a:solidFill>
                            <a:srgbClr val="000000"/>
                          </a:solidFill>
                          <a:latin typeface="Calibri"/>
                        </a:rPr>
                        <a:t>3</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smtClean="0">
                          <a:solidFill>
                            <a:srgbClr val="000000"/>
                          </a:solidFill>
                          <a:latin typeface="Calibri"/>
                        </a:rPr>
                        <a:t>0.24</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141578">
                <a:tc>
                  <a:txBody>
                    <a:bodyPr/>
                    <a:lstStyle/>
                    <a:p>
                      <a:pPr algn="l" fontAlgn="ctr"/>
                      <a:r>
                        <a:rPr lang="es-MX" sz="900" b="1" i="0" u="none" strike="noStrike" dirty="0">
                          <a:solidFill>
                            <a:srgbClr val="000000"/>
                          </a:solidFill>
                          <a:effectLst/>
                          <a:latin typeface="Calibri"/>
                        </a:rPr>
                        <a:t>Hidalgo</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alibri"/>
                        </a:rPr>
                        <a:t>8</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smtClean="0">
                          <a:solidFill>
                            <a:srgbClr val="000000"/>
                          </a:solidFill>
                          <a:effectLst/>
                          <a:latin typeface="Calibri"/>
                        </a:rPr>
                        <a:t>0.41</a:t>
                      </a:r>
                      <a:endParaRPr lang="es-MX" sz="800" b="1" i="0" u="none" strike="noStrike" dirty="0">
                        <a:solidFill>
                          <a:srgbClr val="000000"/>
                        </a:solidFill>
                        <a:effectLst/>
                        <a:latin typeface="Calibri"/>
                      </a:endParaRP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800" b="1" i="0" u="none" strike="noStrike">
                          <a:effectLst/>
                          <a:latin typeface="Calibri"/>
                        </a:rPr>
                        <a:t>23</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effectLst/>
                          <a:latin typeface="Calibri"/>
                        </a:rPr>
                        <a:t>1.00</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a:solidFill>
                            <a:srgbClr val="000000"/>
                          </a:solidFill>
                          <a:latin typeface="Calibri"/>
                        </a:rPr>
                        <a:t>29</a:t>
                      </a:r>
                    </a:p>
                  </a:txBody>
                  <a:tcPr marL="9525" marR="9525" marT="9525" marB="0" anchor="b">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a:solidFill>
                            <a:srgbClr val="000000"/>
                          </a:solidFill>
                          <a:latin typeface="Calibri"/>
                        </a:rPr>
                        <a:t>0.22</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dirty="0" smtClean="0">
                          <a:solidFill>
                            <a:srgbClr val="000000"/>
                          </a:solidFill>
                          <a:latin typeface="Calibri"/>
                        </a:rPr>
                        <a:t>29</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smtClean="0">
                          <a:solidFill>
                            <a:srgbClr val="000000"/>
                          </a:solidFill>
                          <a:latin typeface="Calibri"/>
                        </a:rPr>
                        <a:t>2.32</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141578">
                <a:tc>
                  <a:txBody>
                    <a:bodyPr/>
                    <a:lstStyle/>
                    <a:p>
                      <a:pPr algn="l" fontAlgn="ctr"/>
                      <a:r>
                        <a:rPr lang="es-MX" sz="900" b="1" i="0" u="none" strike="noStrike" dirty="0">
                          <a:solidFill>
                            <a:srgbClr val="000000"/>
                          </a:solidFill>
                          <a:effectLst/>
                          <a:latin typeface="Calibri"/>
                        </a:rPr>
                        <a:t>Jalisco</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alibri"/>
                        </a:rPr>
                        <a:t>3</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smtClean="0">
                          <a:solidFill>
                            <a:srgbClr val="000000"/>
                          </a:solidFill>
                          <a:effectLst/>
                          <a:latin typeface="Calibri"/>
                        </a:rPr>
                        <a:t>0.15</a:t>
                      </a:r>
                      <a:endParaRPr lang="es-MX" sz="800" b="1" i="0" u="none" strike="noStrike" dirty="0">
                        <a:solidFill>
                          <a:srgbClr val="000000"/>
                        </a:solidFill>
                        <a:effectLst/>
                        <a:latin typeface="Calibri"/>
                      </a:endParaRP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800" b="1" i="0" u="none" strike="noStrike">
                          <a:effectLst/>
                          <a:latin typeface="Calibri"/>
                        </a:rPr>
                        <a:t>25</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a:effectLst/>
                          <a:latin typeface="Calibri"/>
                        </a:rPr>
                        <a:t>1.09</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a:solidFill>
                            <a:srgbClr val="000000"/>
                          </a:solidFill>
                          <a:latin typeface="Calibri"/>
                        </a:rPr>
                        <a:t>7</a:t>
                      </a:r>
                    </a:p>
                  </a:txBody>
                  <a:tcPr marL="9525" marR="9525" marT="9525" marB="0" anchor="b">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a:solidFill>
                            <a:srgbClr val="000000"/>
                          </a:solidFill>
                          <a:latin typeface="Calibri"/>
                        </a:rPr>
                        <a:t>0.05</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dirty="0" smtClean="0">
                          <a:solidFill>
                            <a:srgbClr val="000000"/>
                          </a:solidFill>
                          <a:latin typeface="Calibri"/>
                        </a:rPr>
                        <a:t>7</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smtClean="0">
                          <a:solidFill>
                            <a:srgbClr val="000000"/>
                          </a:solidFill>
                          <a:latin typeface="Calibri"/>
                        </a:rPr>
                        <a:t>0.56</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131232">
                <a:tc>
                  <a:txBody>
                    <a:bodyPr/>
                    <a:lstStyle/>
                    <a:p>
                      <a:pPr algn="l" fontAlgn="ctr"/>
                      <a:r>
                        <a:rPr lang="es-MX" sz="900" b="1" i="0" u="none" strike="noStrike" dirty="0">
                          <a:solidFill>
                            <a:srgbClr val="000000"/>
                          </a:solidFill>
                          <a:effectLst/>
                          <a:latin typeface="Calibri"/>
                        </a:rPr>
                        <a:t>Michoacán de Ocampo</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alibri"/>
                        </a:rPr>
                        <a:t>-</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alibri"/>
                        </a:rPr>
                        <a:t>-</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800" b="1" i="0" u="none" strike="noStrike" dirty="0">
                          <a:effectLst/>
                          <a:latin typeface="Calibri"/>
                        </a:rPr>
                        <a:t>-</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a:effectLst/>
                          <a:latin typeface="Calibri"/>
                        </a:rPr>
                        <a:t>-</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a:solidFill>
                            <a:srgbClr val="000000"/>
                          </a:solidFill>
                          <a:latin typeface="Calibri"/>
                        </a:rPr>
                        <a:t>3</a:t>
                      </a:r>
                    </a:p>
                  </a:txBody>
                  <a:tcPr marL="9525" marR="9525" marT="9525" marB="0" anchor="b">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a:solidFill>
                            <a:srgbClr val="000000"/>
                          </a:solidFill>
                          <a:latin typeface="Calibri"/>
                        </a:rPr>
                        <a:t>0.02</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MX" sz="900" b="1" i="0" u="none" strike="noStrike" dirty="0" smtClean="0">
                          <a:solidFill>
                            <a:srgbClr val="000000"/>
                          </a:solidFill>
                          <a:latin typeface="Calibri"/>
                        </a:rPr>
                        <a:t>1</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latin typeface="Calibri"/>
                        </a:rPr>
                        <a:t>0.08</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141578">
                <a:tc>
                  <a:txBody>
                    <a:bodyPr/>
                    <a:lstStyle/>
                    <a:p>
                      <a:pPr algn="l" fontAlgn="ctr"/>
                      <a:r>
                        <a:rPr lang="es-MX" sz="900" b="1" i="0" u="none" strike="noStrike" dirty="0">
                          <a:solidFill>
                            <a:srgbClr val="000000"/>
                          </a:solidFill>
                          <a:effectLst/>
                          <a:latin typeface="Calibri"/>
                        </a:rPr>
                        <a:t>Morelos</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smtClean="0">
                          <a:solidFill>
                            <a:srgbClr val="000000"/>
                          </a:solidFill>
                          <a:effectLst/>
                          <a:latin typeface="Calibri"/>
                        </a:rPr>
                        <a:t>5</a:t>
                      </a:r>
                      <a:endParaRPr lang="es-MX" sz="800" b="1" i="0" u="none" strike="noStrike" dirty="0">
                        <a:solidFill>
                          <a:srgbClr val="000000"/>
                        </a:solidFill>
                        <a:effectLst/>
                        <a:latin typeface="Calibri"/>
                      </a:endParaRP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smtClean="0">
                          <a:solidFill>
                            <a:srgbClr val="000000"/>
                          </a:solidFill>
                          <a:effectLst/>
                          <a:latin typeface="Calibri"/>
                        </a:rPr>
                        <a:t>0.26</a:t>
                      </a:r>
                      <a:endParaRPr lang="es-MX" sz="800" b="1" i="0" u="none" strike="noStrike" dirty="0">
                        <a:solidFill>
                          <a:srgbClr val="000000"/>
                        </a:solidFill>
                        <a:effectLst/>
                        <a:latin typeface="Calibri"/>
                      </a:endParaRP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800" b="1" i="0" u="none" strike="noStrike">
                          <a:effectLst/>
                          <a:latin typeface="Calibri"/>
                        </a:rPr>
                        <a:t>13</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effectLst/>
                          <a:latin typeface="Calibri"/>
                        </a:rPr>
                        <a:t>0.57</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a:solidFill>
                            <a:srgbClr val="000000"/>
                          </a:solidFill>
                          <a:latin typeface="Calibri"/>
                        </a:rPr>
                        <a:t>13</a:t>
                      </a:r>
                    </a:p>
                  </a:txBody>
                  <a:tcPr marL="9525" marR="9525" marT="9525" marB="0" anchor="b">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a:solidFill>
                            <a:srgbClr val="000000"/>
                          </a:solidFill>
                          <a:latin typeface="Calibri"/>
                        </a:rPr>
                        <a:t>0.10</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dirty="0" smtClean="0">
                          <a:solidFill>
                            <a:srgbClr val="000000"/>
                          </a:solidFill>
                          <a:latin typeface="Calibri"/>
                        </a:rPr>
                        <a:t>5</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smtClean="0">
                          <a:solidFill>
                            <a:srgbClr val="000000"/>
                          </a:solidFill>
                          <a:latin typeface="Calibri"/>
                        </a:rPr>
                        <a:t>0.40</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141578">
                <a:tc>
                  <a:txBody>
                    <a:bodyPr/>
                    <a:lstStyle/>
                    <a:p>
                      <a:pPr algn="l" fontAlgn="ctr"/>
                      <a:r>
                        <a:rPr lang="es-MX" sz="900" b="1" i="0" u="none" strike="noStrike" dirty="0">
                          <a:solidFill>
                            <a:srgbClr val="000000"/>
                          </a:solidFill>
                          <a:effectLst/>
                          <a:latin typeface="Calibri"/>
                        </a:rPr>
                        <a:t>Nayarit</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alibri"/>
                        </a:rPr>
                        <a:t>-</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alibri"/>
                        </a:rPr>
                        <a:t>-</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800" b="1" i="0" u="none" strike="noStrike">
                          <a:effectLst/>
                          <a:latin typeface="Calibri"/>
                        </a:rPr>
                        <a:t>1</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a:effectLst/>
                          <a:latin typeface="Calibri"/>
                        </a:rPr>
                        <a:t>0.04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900" b="1" i="0" u="none" strike="noStrike" dirty="0" smtClean="0">
                          <a:effectLst/>
                          <a:latin typeface="Calibri"/>
                        </a:rPr>
                        <a:t>-</a:t>
                      </a:r>
                      <a:endParaRPr lang="es-MX" sz="900" b="1" i="0" u="none" strike="noStrike" dirty="0">
                        <a:effectLst/>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900" b="1" i="0" u="none" strike="noStrike" dirty="0" smtClean="0">
                          <a:effectLst/>
                          <a:latin typeface="Calibri"/>
                        </a:rPr>
                        <a:t>-</a:t>
                      </a:r>
                      <a:endParaRPr lang="es-MX" sz="900" b="1" i="0" u="none" strike="noStrike" dirty="0">
                        <a:effectLst/>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900" b="1" i="0" u="none" strike="noStrike" dirty="0" smtClean="0">
                          <a:effectLst/>
                          <a:latin typeface="Calibri"/>
                        </a:rPr>
                        <a:t>1</a:t>
                      </a:r>
                      <a:endParaRPr lang="es-MX" sz="900" b="1" i="0" u="none" strike="noStrike" dirty="0">
                        <a:effectLst/>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900" b="1" i="0" u="none" strike="noStrike" dirty="0" smtClean="0">
                          <a:effectLst/>
                          <a:latin typeface="Calibri"/>
                        </a:rPr>
                        <a:t>0.08</a:t>
                      </a:r>
                      <a:endParaRPr lang="es-MX" sz="900" b="1" i="0" u="none" strike="noStrike" dirty="0">
                        <a:effectLst/>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141578">
                <a:tc>
                  <a:txBody>
                    <a:bodyPr/>
                    <a:lstStyle/>
                    <a:p>
                      <a:pPr algn="l" fontAlgn="ctr"/>
                      <a:r>
                        <a:rPr lang="es-MX" sz="900" b="1" i="0" u="none" strike="noStrike" dirty="0">
                          <a:solidFill>
                            <a:srgbClr val="000000"/>
                          </a:solidFill>
                          <a:effectLst/>
                          <a:latin typeface="Calibri"/>
                        </a:rPr>
                        <a:t>Nuevo León</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alibri"/>
                        </a:rPr>
                        <a:t>-</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alibri"/>
                        </a:rPr>
                        <a:t>-</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800" b="1" i="0" u="none" strike="noStrike">
                          <a:effectLst/>
                          <a:latin typeface="Calibri"/>
                        </a:rPr>
                        <a:t>3</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effectLst/>
                          <a:latin typeface="Calibri"/>
                        </a:rPr>
                        <a:t>0.13</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a:solidFill>
                            <a:srgbClr val="000000"/>
                          </a:solidFill>
                          <a:latin typeface="Calibri"/>
                        </a:rPr>
                        <a:t>8</a:t>
                      </a:r>
                    </a:p>
                  </a:txBody>
                  <a:tcPr marL="9525" marR="9525" marT="9525" marB="0" anchor="b">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a:solidFill>
                            <a:srgbClr val="000000"/>
                          </a:solidFill>
                          <a:latin typeface="Calibri"/>
                        </a:rPr>
                        <a:t>0.06</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dirty="0" smtClean="0">
                          <a:solidFill>
                            <a:srgbClr val="000000"/>
                          </a:solidFill>
                          <a:latin typeface="Calibri"/>
                        </a:rPr>
                        <a:t>11</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smtClean="0">
                          <a:solidFill>
                            <a:srgbClr val="000000"/>
                          </a:solidFill>
                          <a:latin typeface="Calibri"/>
                        </a:rPr>
                        <a:t>0.88</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141578">
                <a:tc>
                  <a:txBody>
                    <a:bodyPr/>
                    <a:lstStyle/>
                    <a:p>
                      <a:pPr algn="l" fontAlgn="ctr"/>
                      <a:r>
                        <a:rPr lang="es-MX" sz="900" b="1" i="0" u="none" strike="noStrike" dirty="0">
                          <a:solidFill>
                            <a:srgbClr val="000000"/>
                          </a:solidFill>
                          <a:effectLst/>
                          <a:latin typeface="Calibri"/>
                        </a:rPr>
                        <a:t>Oaxaca</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smtClean="0">
                          <a:solidFill>
                            <a:srgbClr val="000000"/>
                          </a:solidFill>
                          <a:effectLst/>
                          <a:latin typeface="Calibri"/>
                        </a:rPr>
                        <a:t>15</a:t>
                      </a:r>
                      <a:endParaRPr lang="es-MX" sz="800" b="1" i="0" u="none" strike="noStrike" dirty="0">
                        <a:solidFill>
                          <a:srgbClr val="000000"/>
                        </a:solidFill>
                        <a:effectLst/>
                        <a:latin typeface="Calibri"/>
                      </a:endParaRP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smtClean="0">
                          <a:solidFill>
                            <a:srgbClr val="000000"/>
                          </a:solidFill>
                          <a:effectLst/>
                          <a:latin typeface="Calibri"/>
                        </a:rPr>
                        <a:t>0.78</a:t>
                      </a:r>
                      <a:endParaRPr lang="es-MX" sz="800" b="1" i="0" u="none" strike="noStrike" dirty="0">
                        <a:solidFill>
                          <a:srgbClr val="000000"/>
                        </a:solidFill>
                        <a:effectLst/>
                        <a:latin typeface="Calibri"/>
                      </a:endParaRP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800" b="1" i="0" u="none" strike="noStrike">
                          <a:effectLst/>
                          <a:latin typeface="Calibri"/>
                        </a:rPr>
                        <a:t>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a:effectLst/>
                          <a:latin typeface="Calibri"/>
                        </a:rPr>
                        <a:t>0.17</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a:solidFill>
                            <a:srgbClr val="000000"/>
                          </a:solidFill>
                          <a:latin typeface="Calibri"/>
                        </a:rPr>
                        <a:t>1</a:t>
                      </a:r>
                    </a:p>
                  </a:txBody>
                  <a:tcPr marL="9525" marR="9525" marT="9525" marB="0" anchor="b">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a:solidFill>
                            <a:srgbClr val="000000"/>
                          </a:solidFill>
                          <a:latin typeface="Calibri"/>
                        </a:rPr>
                        <a:t>0.01</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dirty="0" smtClean="0">
                          <a:solidFill>
                            <a:srgbClr val="000000"/>
                          </a:solidFill>
                          <a:latin typeface="Calibri"/>
                        </a:rPr>
                        <a:t>5</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smtClean="0">
                          <a:solidFill>
                            <a:srgbClr val="000000"/>
                          </a:solidFill>
                          <a:latin typeface="Calibri"/>
                        </a:rPr>
                        <a:t>0.40</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141578">
                <a:tc>
                  <a:txBody>
                    <a:bodyPr/>
                    <a:lstStyle/>
                    <a:p>
                      <a:pPr algn="l" fontAlgn="ctr"/>
                      <a:r>
                        <a:rPr lang="es-MX" sz="900" b="1" i="0" u="none" strike="noStrike" dirty="0">
                          <a:solidFill>
                            <a:srgbClr val="000000"/>
                          </a:solidFill>
                          <a:effectLst/>
                          <a:latin typeface="Calibri"/>
                        </a:rPr>
                        <a:t>Puebla</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smtClean="0">
                          <a:solidFill>
                            <a:srgbClr val="000000"/>
                          </a:solidFill>
                          <a:effectLst/>
                          <a:latin typeface="Calibri"/>
                        </a:rPr>
                        <a:t>21</a:t>
                      </a:r>
                      <a:endParaRPr lang="es-MX" sz="800" b="1" i="0" u="none" strike="noStrike" dirty="0">
                        <a:solidFill>
                          <a:srgbClr val="000000"/>
                        </a:solidFill>
                        <a:effectLst/>
                        <a:latin typeface="Calibri"/>
                      </a:endParaRP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smtClean="0">
                          <a:solidFill>
                            <a:srgbClr val="000000"/>
                          </a:solidFill>
                          <a:effectLst/>
                          <a:latin typeface="Calibri"/>
                        </a:rPr>
                        <a:t>1.09</a:t>
                      </a:r>
                      <a:endParaRPr lang="es-MX" sz="800" b="1" i="0" u="none" strike="noStrike" dirty="0">
                        <a:solidFill>
                          <a:srgbClr val="000000"/>
                        </a:solidFill>
                        <a:effectLst/>
                        <a:latin typeface="Calibri"/>
                      </a:endParaRP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800" b="1" i="0" u="none" strike="noStrike">
                          <a:effectLst/>
                          <a:latin typeface="Calibri"/>
                        </a:rPr>
                        <a:t>23</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effectLst/>
                          <a:latin typeface="Calibri"/>
                        </a:rPr>
                        <a:t>1.00</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a:solidFill>
                            <a:srgbClr val="000000"/>
                          </a:solidFill>
                          <a:latin typeface="Calibri"/>
                        </a:rPr>
                        <a:t>19</a:t>
                      </a:r>
                    </a:p>
                  </a:txBody>
                  <a:tcPr marL="9525" marR="9525" marT="9525" marB="0" anchor="b">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a:solidFill>
                            <a:srgbClr val="000000"/>
                          </a:solidFill>
                          <a:latin typeface="Calibri"/>
                        </a:rPr>
                        <a:t>0.15</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dirty="0" smtClean="0">
                          <a:solidFill>
                            <a:srgbClr val="000000"/>
                          </a:solidFill>
                          <a:latin typeface="Calibri"/>
                        </a:rPr>
                        <a:t>10</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smtClean="0">
                          <a:solidFill>
                            <a:srgbClr val="000000"/>
                          </a:solidFill>
                          <a:latin typeface="Calibri"/>
                        </a:rPr>
                        <a:t>0.80</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121325">
                <a:tc>
                  <a:txBody>
                    <a:bodyPr/>
                    <a:lstStyle/>
                    <a:p>
                      <a:pPr algn="l" fontAlgn="ctr"/>
                      <a:r>
                        <a:rPr lang="es-MX" sz="900" b="1" i="0" u="none" strike="noStrike" dirty="0">
                          <a:solidFill>
                            <a:srgbClr val="000000"/>
                          </a:solidFill>
                          <a:effectLst/>
                          <a:latin typeface="Calibri"/>
                        </a:rPr>
                        <a:t>Querétaro de Arteaga</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alibri"/>
                        </a:rPr>
                        <a:t>-</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alibri"/>
                        </a:rPr>
                        <a:t>-</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800" b="1" i="0" u="none" strike="noStrike">
                          <a:effectLst/>
                          <a:latin typeface="Calibri"/>
                        </a:rPr>
                        <a:t>-</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effectLst/>
                          <a:latin typeface="Calibri"/>
                        </a:rPr>
                        <a:t>-</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900" b="1" i="0" u="none" strike="noStrike" dirty="0" smtClean="0">
                          <a:effectLst/>
                          <a:latin typeface="Calibri"/>
                        </a:rPr>
                        <a:t>-</a:t>
                      </a:r>
                      <a:endParaRPr lang="es-MX" sz="900" b="1" i="0" u="none" strike="noStrike" dirty="0">
                        <a:effectLst/>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900" b="1" i="0" u="none" strike="noStrike" dirty="0" smtClean="0">
                          <a:effectLst/>
                          <a:latin typeface="Calibri"/>
                        </a:rPr>
                        <a:t>-</a:t>
                      </a:r>
                      <a:endParaRPr lang="es-MX" sz="900" b="1" i="0" u="none" strike="noStrike" dirty="0">
                        <a:effectLst/>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900" b="1" i="0" u="none" strike="noStrike" dirty="0" smtClean="0">
                          <a:effectLst/>
                          <a:latin typeface="Calibri"/>
                        </a:rPr>
                        <a:t>-</a:t>
                      </a:r>
                      <a:endParaRPr lang="es-MX" sz="900" b="1" i="0" u="none" strike="noStrike" dirty="0">
                        <a:effectLst/>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900" b="1" i="0" u="none" strike="noStrike" dirty="0" smtClean="0">
                          <a:effectLst/>
                          <a:latin typeface="Calibri"/>
                        </a:rPr>
                        <a:t>-</a:t>
                      </a:r>
                      <a:endParaRPr lang="es-MX" sz="900" b="1" i="0" u="none" strike="noStrike" dirty="0">
                        <a:effectLst/>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131232">
                <a:tc>
                  <a:txBody>
                    <a:bodyPr/>
                    <a:lstStyle/>
                    <a:p>
                      <a:pPr algn="l" fontAlgn="ctr"/>
                      <a:r>
                        <a:rPr lang="es-MX" sz="900" b="1" i="0" u="none" strike="noStrike" dirty="0">
                          <a:solidFill>
                            <a:srgbClr val="000000"/>
                          </a:solidFill>
                          <a:effectLst/>
                          <a:latin typeface="Calibri"/>
                        </a:rPr>
                        <a:t>Quintana Roo</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alibri"/>
                        </a:rPr>
                        <a:t>8</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smtClean="0">
                          <a:solidFill>
                            <a:srgbClr val="000000"/>
                          </a:solidFill>
                          <a:effectLst/>
                          <a:latin typeface="Calibri"/>
                        </a:rPr>
                        <a:t>0.41</a:t>
                      </a:r>
                      <a:endParaRPr lang="es-MX" sz="800" b="1" i="0" u="none" strike="noStrike" dirty="0">
                        <a:solidFill>
                          <a:srgbClr val="000000"/>
                        </a:solidFill>
                        <a:effectLst/>
                        <a:latin typeface="Calibri"/>
                      </a:endParaRP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800" b="1" i="0" u="none" strike="noStrike">
                          <a:effectLst/>
                          <a:latin typeface="Calibri"/>
                        </a:rPr>
                        <a:t>-</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a:effectLst/>
                          <a:latin typeface="Calibri"/>
                        </a:rPr>
                        <a:t>-</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a:solidFill>
                            <a:srgbClr val="000000"/>
                          </a:solidFill>
                          <a:latin typeface="Calibri"/>
                        </a:rPr>
                        <a:t>6</a:t>
                      </a:r>
                    </a:p>
                  </a:txBody>
                  <a:tcPr marL="9525" marR="9525" marT="9525" marB="0" anchor="b">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a:solidFill>
                            <a:srgbClr val="000000"/>
                          </a:solidFill>
                          <a:latin typeface="Calibri"/>
                        </a:rPr>
                        <a:t>0.05</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MX" sz="900" b="1" i="0" u="none" strike="noStrike" dirty="0" smtClean="0">
                          <a:solidFill>
                            <a:srgbClr val="000000"/>
                          </a:solidFill>
                          <a:latin typeface="Calibri"/>
                        </a:rPr>
                        <a:t>1</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latin typeface="Calibri"/>
                        </a:rPr>
                        <a:t>0.08</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141578">
                <a:tc>
                  <a:txBody>
                    <a:bodyPr/>
                    <a:lstStyle/>
                    <a:p>
                      <a:pPr algn="l" fontAlgn="ctr"/>
                      <a:r>
                        <a:rPr lang="es-MX" sz="900" b="1" i="0" u="none" strike="noStrike" dirty="0">
                          <a:solidFill>
                            <a:srgbClr val="000000"/>
                          </a:solidFill>
                          <a:effectLst/>
                          <a:latin typeface="Calibri"/>
                        </a:rPr>
                        <a:t>San Luis Potosí</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alibri"/>
                        </a:rPr>
                        <a:t>-</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alibri"/>
                        </a:rPr>
                        <a:t>-</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800" b="1" i="0" u="none" strike="noStrike">
                          <a:effectLst/>
                          <a:latin typeface="Calibri"/>
                        </a:rPr>
                        <a:t>1</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effectLst/>
                          <a:latin typeface="Calibri"/>
                        </a:rPr>
                        <a:t>0.04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dirty="0">
                          <a:solidFill>
                            <a:srgbClr val="000000"/>
                          </a:solidFill>
                          <a:latin typeface="Calibri"/>
                        </a:rPr>
                        <a:t>3</a:t>
                      </a:r>
                    </a:p>
                  </a:txBody>
                  <a:tcPr marL="9525" marR="9525" marT="9525" marB="0" anchor="b">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a:solidFill>
                            <a:srgbClr val="000000"/>
                          </a:solidFill>
                          <a:latin typeface="Calibri"/>
                        </a:rPr>
                        <a:t>0.02</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dirty="0" smtClean="0">
                          <a:solidFill>
                            <a:srgbClr val="000000"/>
                          </a:solidFill>
                          <a:latin typeface="Calibri"/>
                        </a:rPr>
                        <a:t>4</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smtClean="0">
                          <a:solidFill>
                            <a:srgbClr val="000000"/>
                          </a:solidFill>
                          <a:latin typeface="Calibri"/>
                        </a:rPr>
                        <a:t>0.32</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141578">
                <a:tc>
                  <a:txBody>
                    <a:bodyPr/>
                    <a:lstStyle/>
                    <a:p>
                      <a:pPr algn="l" fontAlgn="ctr"/>
                      <a:r>
                        <a:rPr lang="es-MX" sz="900" b="1" i="0" u="none" strike="noStrike" dirty="0">
                          <a:solidFill>
                            <a:srgbClr val="000000"/>
                          </a:solidFill>
                          <a:effectLst/>
                          <a:latin typeface="Calibri"/>
                        </a:rPr>
                        <a:t>Sinaloa</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alibri"/>
                        </a:rPr>
                        <a:t>2</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smtClean="0">
                          <a:solidFill>
                            <a:srgbClr val="000000"/>
                          </a:solidFill>
                          <a:effectLst/>
                          <a:latin typeface="Calibri"/>
                        </a:rPr>
                        <a:t>0.1</a:t>
                      </a:r>
                      <a:endParaRPr lang="es-MX" sz="800" b="1" i="0" u="none" strike="noStrike" dirty="0">
                        <a:solidFill>
                          <a:srgbClr val="000000"/>
                        </a:solidFill>
                        <a:effectLst/>
                        <a:latin typeface="Calibri"/>
                      </a:endParaRP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800" b="1" i="0" u="none" strike="noStrike">
                          <a:effectLst/>
                          <a:latin typeface="Calibri"/>
                        </a:rPr>
                        <a:t>1</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effectLst/>
                          <a:latin typeface="Calibri"/>
                        </a:rPr>
                        <a:t>0.04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a:solidFill>
                            <a:srgbClr val="000000"/>
                          </a:solidFill>
                          <a:latin typeface="Calibri"/>
                        </a:rPr>
                        <a:t>1</a:t>
                      </a:r>
                    </a:p>
                  </a:txBody>
                  <a:tcPr marL="9525" marR="9525" marT="9525" marB="0" anchor="b">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a:solidFill>
                            <a:srgbClr val="000000"/>
                          </a:solidFill>
                          <a:latin typeface="Calibri"/>
                        </a:rPr>
                        <a:t>0.01</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dirty="0" smtClean="0">
                          <a:solidFill>
                            <a:srgbClr val="000000"/>
                          </a:solidFill>
                          <a:latin typeface="Calibri"/>
                        </a:rPr>
                        <a:t>3</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smtClean="0">
                          <a:solidFill>
                            <a:srgbClr val="000000"/>
                          </a:solidFill>
                          <a:latin typeface="Calibri"/>
                        </a:rPr>
                        <a:t>0.24</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162869">
                <a:tc>
                  <a:txBody>
                    <a:bodyPr/>
                    <a:lstStyle/>
                    <a:p>
                      <a:pPr algn="l" fontAlgn="ctr"/>
                      <a:r>
                        <a:rPr lang="es-MX" sz="900" b="1" i="0" u="none" strike="noStrike" dirty="0">
                          <a:solidFill>
                            <a:srgbClr val="000000"/>
                          </a:solidFill>
                          <a:effectLst/>
                          <a:latin typeface="Calibri"/>
                        </a:rPr>
                        <a:t>Sonora</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alibri"/>
                        </a:rPr>
                        <a:t>3</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smtClean="0">
                          <a:solidFill>
                            <a:srgbClr val="000000"/>
                          </a:solidFill>
                          <a:effectLst/>
                          <a:latin typeface="Calibri"/>
                        </a:rPr>
                        <a:t>0.15</a:t>
                      </a:r>
                      <a:endParaRPr lang="es-MX" sz="800" b="1" i="0" u="none" strike="noStrike" dirty="0">
                        <a:solidFill>
                          <a:srgbClr val="000000"/>
                        </a:solidFill>
                        <a:effectLst/>
                        <a:latin typeface="Calibri"/>
                      </a:endParaRP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800" b="1" i="0" u="none" strike="noStrike">
                          <a:effectLst/>
                          <a:latin typeface="Calibri"/>
                        </a:rPr>
                        <a:t>1</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effectLst/>
                          <a:latin typeface="Calibri"/>
                        </a:rPr>
                        <a:t>0.04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a:solidFill>
                            <a:srgbClr val="000000"/>
                          </a:solidFill>
                          <a:latin typeface="Calibri"/>
                        </a:rPr>
                        <a:t>1</a:t>
                      </a:r>
                    </a:p>
                  </a:txBody>
                  <a:tcPr marL="9525" marR="9525" marT="9525" marB="0" anchor="b">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a:solidFill>
                            <a:srgbClr val="000000"/>
                          </a:solidFill>
                          <a:latin typeface="Calibri"/>
                        </a:rPr>
                        <a:t>0.01</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dirty="0">
                          <a:solidFill>
                            <a:srgbClr val="000000"/>
                          </a:solidFill>
                          <a:latin typeface="Calibri"/>
                        </a:rPr>
                        <a:t>1</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a:solidFill>
                            <a:srgbClr val="000000"/>
                          </a:solidFill>
                          <a:latin typeface="Calibri"/>
                        </a:rPr>
                        <a:t>0.17</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141578">
                <a:tc>
                  <a:txBody>
                    <a:bodyPr/>
                    <a:lstStyle/>
                    <a:p>
                      <a:pPr algn="l" fontAlgn="ctr"/>
                      <a:r>
                        <a:rPr lang="es-MX" sz="900" b="1" i="0" u="none" strike="noStrike" dirty="0">
                          <a:solidFill>
                            <a:srgbClr val="000000"/>
                          </a:solidFill>
                          <a:effectLst/>
                          <a:latin typeface="Calibri"/>
                        </a:rPr>
                        <a:t>Tabasco</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alibri"/>
                        </a:rPr>
                        <a:t>2</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smtClean="0">
                          <a:solidFill>
                            <a:srgbClr val="000000"/>
                          </a:solidFill>
                          <a:effectLst/>
                          <a:latin typeface="Calibri"/>
                        </a:rPr>
                        <a:t>0.1</a:t>
                      </a:r>
                      <a:endParaRPr lang="es-MX" sz="800" b="1" i="0" u="none" strike="noStrike" dirty="0">
                        <a:solidFill>
                          <a:srgbClr val="000000"/>
                        </a:solidFill>
                        <a:effectLst/>
                        <a:latin typeface="Calibri"/>
                      </a:endParaRP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800" b="1" i="0" u="none" strike="noStrike" dirty="0">
                          <a:effectLst/>
                          <a:latin typeface="Calibri"/>
                        </a:rPr>
                        <a:t>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effectLst/>
                          <a:latin typeface="Calibri"/>
                        </a:rPr>
                        <a:t>0.17</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a:solidFill>
                            <a:srgbClr val="000000"/>
                          </a:solidFill>
                          <a:latin typeface="Calibri"/>
                        </a:rPr>
                        <a:t>4</a:t>
                      </a:r>
                    </a:p>
                  </a:txBody>
                  <a:tcPr marL="9525" marR="9525" marT="9525" marB="0" anchor="b">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a:solidFill>
                            <a:srgbClr val="000000"/>
                          </a:solidFill>
                          <a:latin typeface="Calibri"/>
                        </a:rPr>
                        <a:t>0.03</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MX" sz="900" b="1" i="0" u="none" strike="noStrike" dirty="0" smtClean="0">
                          <a:solidFill>
                            <a:srgbClr val="000000"/>
                          </a:solidFill>
                          <a:latin typeface="Calibri"/>
                        </a:rPr>
                        <a:t>3</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smtClean="0">
                          <a:solidFill>
                            <a:srgbClr val="000000"/>
                          </a:solidFill>
                          <a:latin typeface="Calibri"/>
                        </a:rPr>
                        <a:t>0.24</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141578">
                <a:tc>
                  <a:txBody>
                    <a:bodyPr/>
                    <a:lstStyle/>
                    <a:p>
                      <a:pPr algn="l" fontAlgn="ctr"/>
                      <a:r>
                        <a:rPr lang="es-MX" sz="900" b="1" i="0" u="none" strike="noStrike" dirty="0">
                          <a:solidFill>
                            <a:srgbClr val="000000"/>
                          </a:solidFill>
                          <a:effectLst/>
                          <a:latin typeface="Calibri"/>
                        </a:rPr>
                        <a:t>Tamaulipas</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alibri"/>
                        </a:rPr>
                        <a:t>3</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smtClean="0">
                          <a:solidFill>
                            <a:srgbClr val="000000"/>
                          </a:solidFill>
                          <a:effectLst/>
                          <a:latin typeface="Calibri"/>
                        </a:rPr>
                        <a:t>0.15</a:t>
                      </a:r>
                      <a:endParaRPr lang="es-MX" sz="800" b="1" i="0" u="none" strike="noStrike" dirty="0">
                        <a:solidFill>
                          <a:srgbClr val="000000"/>
                        </a:solidFill>
                        <a:effectLst/>
                        <a:latin typeface="Calibri"/>
                      </a:endParaRP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800" b="1" i="0" u="none" strike="noStrike">
                          <a:effectLst/>
                          <a:latin typeface="Calibri"/>
                        </a:rPr>
                        <a:t>3</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effectLst/>
                          <a:latin typeface="Calibri"/>
                        </a:rPr>
                        <a:t>0.13</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a:solidFill>
                            <a:srgbClr val="000000"/>
                          </a:solidFill>
                          <a:latin typeface="Calibri"/>
                        </a:rPr>
                        <a:t>3</a:t>
                      </a:r>
                    </a:p>
                  </a:txBody>
                  <a:tcPr marL="9525" marR="9525" marT="9525" marB="0" anchor="b">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a:solidFill>
                            <a:srgbClr val="000000"/>
                          </a:solidFill>
                          <a:latin typeface="Calibri"/>
                        </a:rPr>
                        <a:t>0.02</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MX" sz="900" b="1" i="0" u="none" strike="noStrike" dirty="0" smtClean="0">
                          <a:solidFill>
                            <a:srgbClr val="000000"/>
                          </a:solidFill>
                          <a:latin typeface="Calibri"/>
                        </a:rPr>
                        <a:t>25</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latin typeface="Calibri"/>
                        </a:rPr>
                        <a:t>2.00</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141578">
                <a:tc>
                  <a:txBody>
                    <a:bodyPr/>
                    <a:lstStyle/>
                    <a:p>
                      <a:pPr algn="l" fontAlgn="ctr"/>
                      <a:r>
                        <a:rPr lang="es-MX" sz="900" b="1" i="0" u="none" strike="noStrike" dirty="0">
                          <a:solidFill>
                            <a:srgbClr val="000000"/>
                          </a:solidFill>
                          <a:effectLst/>
                          <a:latin typeface="Calibri"/>
                        </a:rPr>
                        <a:t>Tlaxcala</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alibri"/>
                        </a:rPr>
                        <a:t>3</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smtClean="0">
                          <a:solidFill>
                            <a:srgbClr val="000000"/>
                          </a:solidFill>
                          <a:effectLst/>
                          <a:latin typeface="Calibri"/>
                        </a:rPr>
                        <a:t>0.15</a:t>
                      </a:r>
                      <a:endParaRPr lang="es-MX" sz="800" b="1" i="0" u="none" strike="noStrike" dirty="0">
                        <a:solidFill>
                          <a:srgbClr val="000000"/>
                        </a:solidFill>
                        <a:effectLst/>
                        <a:latin typeface="Calibri"/>
                      </a:endParaRP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800" b="1" i="0" u="none" strike="noStrike">
                          <a:effectLst/>
                          <a:latin typeface="Calibri"/>
                        </a:rPr>
                        <a:t>3</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effectLst/>
                          <a:latin typeface="Calibri"/>
                        </a:rPr>
                        <a:t>0.13</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a:solidFill>
                            <a:srgbClr val="000000"/>
                          </a:solidFill>
                          <a:latin typeface="Calibri"/>
                        </a:rPr>
                        <a:t>1</a:t>
                      </a:r>
                    </a:p>
                  </a:txBody>
                  <a:tcPr marL="9525" marR="9525" marT="9525" marB="0" anchor="b">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a:solidFill>
                            <a:srgbClr val="000000"/>
                          </a:solidFill>
                          <a:latin typeface="Calibri"/>
                        </a:rPr>
                        <a:t>0.01</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MX" sz="900" b="1" i="0" u="none" strike="noStrike" dirty="0" smtClean="0">
                          <a:solidFill>
                            <a:srgbClr val="000000"/>
                          </a:solidFill>
                          <a:latin typeface="Calibri"/>
                        </a:rPr>
                        <a:t>6</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latin typeface="Calibri"/>
                        </a:rPr>
                        <a:t>0.48</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141578">
                <a:tc>
                  <a:txBody>
                    <a:bodyPr/>
                    <a:lstStyle/>
                    <a:p>
                      <a:pPr algn="l" fontAlgn="ctr"/>
                      <a:r>
                        <a:rPr lang="es-MX" sz="900" b="1" i="0" u="none" strike="noStrike" dirty="0" smtClean="0">
                          <a:solidFill>
                            <a:srgbClr val="000000"/>
                          </a:solidFill>
                          <a:effectLst/>
                          <a:latin typeface="Calibri"/>
                        </a:rPr>
                        <a:t>Veracruz</a:t>
                      </a:r>
                      <a:endParaRPr lang="es-MX" sz="900" b="1" i="0" u="none" strike="noStrike" dirty="0">
                        <a:solidFill>
                          <a:srgbClr val="000000"/>
                        </a:solidFill>
                        <a:effectLst/>
                        <a:latin typeface="Calibri"/>
                      </a:endParaRP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smtClean="0">
                          <a:solidFill>
                            <a:srgbClr val="000000"/>
                          </a:solidFill>
                          <a:effectLst/>
                          <a:latin typeface="Calibri"/>
                        </a:rPr>
                        <a:t>17</a:t>
                      </a:r>
                      <a:endParaRPr lang="es-MX" sz="800" b="1" i="0" u="none" strike="noStrike" dirty="0">
                        <a:solidFill>
                          <a:srgbClr val="000000"/>
                        </a:solidFill>
                        <a:effectLst/>
                        <a:latin typeface="Calibri"/>
                      </a:endParaRP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smtClean="0">
                          <a:solidFill>
                            <a:srgbClr val="000000"/>
                          </a:solidFill>
                          <a:effectLst/>
                          <a:latin typeface="Calibri"/>
                        </a:rPr>
                        <a:t>0.89</a:t>
                      </a:r>
                      <a:endParaRPr lang="es-MX" sz="800" b="1" i="0" u="none" strike="noStrike" dirty="0">
                        <a:solidFill>
                          <a:srgbClr val="000000"/>
                        </a:solidFill>
                        <a:effectLst/>
                        <a:latin typeface="Calibri"/>
                      </a:endParaRP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800" b="1" i="0" u="none" strike="noStrike">
                          <a:effectLst/>
                          <a:latin typeface="Calibri"/>
                        </a:rPr>
                        <a:t>21</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effectLst/>
                          <a:latin typeface="Calibri"/>
                        </a:rPr>
                        <a:t>0.92</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a:solidFill>
                            <a:srgbClr val="000000"/>
                          </a:solidFill>
                          <a:latin typeface="Calibri"/>
                        </a:rPr>
                        <a:t>5</a:t>
                      </a:r>
                    </a:p>
                  </a:txBody>
                  <a:tcPr marL="9525" marR="9525" marT="9525" marB="0" anchor="b">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a:solidFill>
                            <a:srgbClr val="000000"/>
                          </a:solidFill>
                          <a:latin typeface="Calibri"/>
                        </a:rPr>
                        <a:t>0.04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dirty="0" smtClean="0">
                          <a:solidFill>
                            <a:srgbClr val="000000"/>
                          </a:solidFill>
                          <a:latin typeface="Calibri"/>
                        </a:rPr>
                        <a:t>6</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smtClean="0">
                          <a:solidFill>
                            <a:srgbClr val="000000"/>
                          </a:solidFill>
                          <a:latin typeface="Calibri"/>
                        </a:rPr>
                        <a:t>0.48</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141578">
                <a:tc>
                  <a:txBody>
                    <a:bodyPr/>
                    <a:lstStyle/>
                    <a:p>
                      <a:pPr algn="l" fontAlgn="ctr"/>
                      <a:r>
                        <a:rPr lang="es-MX" sz="900" b="1" i="0" u="none" strike="noStrike" dirty="0">
                          <a:solidFill>
                            <a:srgbClr val="000000"/>
                          </a:solidFill>
                          <a:effectLst/>
                          <a:latin typeface="Calibri"/>
                        </a:rPr>
                        <a:t>Yucatán</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alibri"/>
                        </a:rPr>
                        <a:t>3</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smtClean="0">
                          <a:solidFill>
                            <a:srgbClr val="000000"/>
                          </a:solidFill>
                          <a:effectLst/>
                          <a:latin typeface="Calibri"/>
                        </a:rPr>
                        <a:t>0.15</a:t>
                      </a:r>
                      <a:endParaRPr lang="es-MX" sz="800" b="1" i="0" u="none" strike="noStrike" dirty="0">
                        <a:solidFill>
                          <a:srgbClr val="000000"/>
                        </a:solidFill>
                        <a:effectLst/>
                        <a:latin typeface="Calibri"/>
                      </a:endParaRP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800" b="1" i="0" u="none" strike="noStrike">
                          <a:effectLst/>
                          <a:latin typeface="Calibri"/>
                        </a:rPr>
                        <a:t>14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effectLst/>
                          <a:latin typeface="Calibri"/>
                        </a:rPr>
                        <a:t>0.61</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a:solidFill>
                            <a:srgbClr val="000000"/>
                          </a:solidFill>
                          <a:latin typeface="Calibri"/>
                        </a:rPr>
                        <a:t>6</a:t>
                      </a:r>
                    </a:p>
                  </a:txBody>
                  <a:tcPr marL="9525" marR="9525" marT="9525" marB="0" anchor="b">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a:solidFill>
                            <a:srgbClr val="000000"/>
                          </a:solidFill>
                          <a:latin typeface="Calibri"/>
                        </a:rPr>
                        <a:t>0.05</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dirty="0" smtClean="0">
                          <a:solidFill>
                            <a:srgbClr val="000000"/>
                          </a:solidFill>
                          <a:latin typeface="Calibri"/>
                        </a:rPr>
                        <a:t>17</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smtClean="0">
                          <a:solidFill>
                            <a:srgbClr val="000000"/>
                          </a:solidFill>
                          <a:latin typeface="Calibri"/>
                        </a:rPr>
                        <a:t>1.36</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131232">
                <a:tc>
                  <a:txBody>
                    <a:bodyPr/>
                    <a:lstStyle/>
                    <a:p>
                      <a:pPr algn="l" fontAlgn="ctr"/>
                      <a:r>
                        <a:rPr lang="es-MX" sz="900" b="1" i="0" u="none" strike="noStrike" dirty="0">
                          <a:solidFill>
                            <a:srgbClr val="000000"/>
                          </a:solidFill>
                          <a:effectLst/>
                          <a:latin typeface="Calibri"/>
                        </a:rPr>
                        <a:t>Zacatecas</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alibri"/>
                        </a:rPr>
                        <a:t>-</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alibri"/>
                        </a:rPr>
                        <a:t>-</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800" b="1" i="0" u="none" strike="noStrike">
                          <a:effectLst/>
                          <a:latin typeface="Calibri"/>
                        </a:rPr>
                        <a:t>-</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effectLst/>
                          <a:latin typeface="Calibri"/>
                        </a:rPr>
                        <a:t>-</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a:solidFill>
                            <a:srgbClr val="000000"/>
                          </a:solidFill>
                          <a:latin typeface="Calibri"/>
                        </a:rPr>
                        <a:t>1</a:t>
                      </a:r>
                    </a:p>
                  </a:txBody>
                  <a:tcPr marL="9525" marR="9525" marT="9525" marB="0" anchor="b">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a:solidFill>
                            <a:srgbClr val="000000"/>
                          </a:solidFill>
                          <a:latin typeface="Calibri"/>
                        </a:rPr>
                        <a:t>0.01</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MX" sz="900" b="1" i="0" u="none" strike="noStrike" dirty="0" smtClean="0">
                          <a:solidFill>
                            <a:srgbClr val="000000"/>
                          </a:solidFill>
                          <a:latin typeface="Calibri"/>
                        </a:rPr>
                        <a:t>-</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latin typeface="Calibri"/>
                        </a:rPr>
                        <a:t>-</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141578">
                <a:tc>
                  <a:txBody>
                    <a:bodyPr/>
                    <a:lstStyle/>
                    <a:p>
                      <a:pPr algn="l" fontAlgn="ctr"/>
                      <a:r>
                        <a:rPr lang="es-MX" sz="900" b="1" i="0" u="none" strike="noStrike" dirty="0">
                          <a:solidFill>
                            <a:srgbClr val="000000"/>
                          </a:solidFill>
                          <a:effectLst/>
                          <a:latin typeface="Calibri"/>
                        </a:rPr>
                        <a:t>Otro país</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alibri"/>
                        </a:rPr>
                        <a:t>1</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smtClean="0">
                          <a:solidFill>
                            <a:srgbClr val="000000"/>
                          </a:solidFill>
                          <a:effectLst/>
                          <a:latin typeface="Calibri"/>
                        </a:rPr>
                        <a:t>0.05</a:t>
                      </a:r>
                      <a:endParaRPr lang="es-MX" sz="800" b="1" i="0" u="none" strike="noStrike" dirty="0">
                        <a:solidFill>
                          <a:srgbClr val="000000"/>
                        </a:solidFill>
                        <a:effectLst/>
                        <a:latin typeface="Calibri"/>
                      </a:endParaRP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800" b="1" i="0" u="none" strike="noStrike">
                          <a:effectLst/>
                          <a:latin typeface="Calibri"/>
                        </a:rPr>
                        <a:t>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effectLst/>
                          <a:latin typeface="Calibri"/>
                        </a:rPr>
                        <a:t>0.17</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a:solidFill>
                            <a:srgbClr val="000000"/>
                          </a:solidFill>
                          <a:latin typeface="Calibri"/>
                        </a:rPr>
                        <a:t>1</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a:solidFill>
                            <a:srgbClr val="000000"/>
                          </a:solidFill>
                          <a:latin typeface="Calibri"/>
                        </a:rPr>
                        <a:t>0.17</a:t>
                      </a: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latin typeface="Calibri"/>
                        </a:rPr>
                        <a:t>-</a:t>
                      </a:r>
                      <a:endParaRPr lang="es-ES" sz="900" b="1" i="0" u="none" strike="noStrike" dirty="0">
                        <a:solidFill>
                          <a:srgbClr val="000000"/>
                        </a:solidFill>
                        <a:latin typeface="Calibri"/>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latin typeface="Calibri"/>
                        </a:rPr>
                        <a:t>-</a:t>
                      </a:r>
                      <a:endParaRPr lang="es-ES" sz="900" b="1" i="0" u="none" strike="noStrike" dirty="0">
                        <a:solidFill>
                          <a:srgbClr val="000000"/>
                        </a:solidFill>
                        <a:latin typeface="Calibri"/>
                      </a:endParaRPr>
                    </a:p>
                  </a:txBody>
                  <a:tcPr marL="0" marR="0" marT="0"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131232">
                <a:tc>
                  <a:txBody>
                    <a:bodyPr/>
                    <a:lstStyle/>
                    <a:p>
                      <a:pPr algn="l" fontAlgn="ctr"/>
                      <a:r>
                        <a:rPr lang="es-MX" sz="900" b="1" i="0" u="none" strike="noStrike" dirty="0">
                          <a:solidFill>
                            <a:srgbClr val="000000"/>
                          </a:solidFill>
                          <a:effectLst/>
                          <a:latin typeface="Calibri"/>
                        </a:rPr>
                        <a:t>Otro</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alibri"/>
                        </a:rPr>
                        <a:t>1</a:t>
                      </a: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smtClean="0">
                          <a:solidFill>
                            <a:srgbClr val="000000"/>
                          </a:solidFill>
                          <a:effectLst/>
                          <a:latin typeface="Calibri"/>
                        </a:rPr>
                        <a:t>-</a:t>
                      </a:r>
                      <a:endParaRPr lang="es-MX" sz="800" b="1" i="0" u="none" strike="noStrike" dirty="0">
                        <a:solidFill>
                          <a:srgbClr val="000000"/>
                        </a:solidFill>
                        <a:effectLst/>
                        <a:latin typeface="Calibri"/>
                      </a:endParaRP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800" b="1" i="0" u="none" strike="noStrike">
                          <a:effectLst/>
                          <a:latin typeface="Calibri"/>
                        </a:rPr>
                        <a:t>-</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effectLst/>
                          <a:latin typeface="Calibri"/>
                        </a:rPr>
                        <a:t>-</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900" b="1" i="0" u="none" strike="noStrike" dirty="0" smtClean="0">
                          <a:effectLst/>
                          <a:latin typeface="Calibri"/>
                        </a:rPr>
                        <a:t>-</a:t>
                      </a:r>
                      <a:endParaRPr lang="es-MX" sz="900" b="1" i="0" u="none" strike="noStrike" dirty="0">
                        <a:effectLst/>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900" b="1" i="0" u="none" strike="noStrike" dirty="0" smtClean="0">
                          <a:effectLst/>
                          <a:latin typeface="Calibri"/>
                        </a:rPr>
                        <a:t>-</a:t>
                      </a:r>
                      <a:endParaRPr lang="es-MX" sz="900" b="1" i="0" u="none" strike="noStrike" dirty="0">
                        <a:effectLst/>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900" b="1" i="0" u="none" strike="noStrike" dirty="0" smtClean="0">
                          <a:effectLst/>
                          <a:latin typeface="Calibri"/>
                        </a:rPr>
                        <a:t>2</a:t>
                      </a:r>
                      <a:endParaRPr lang="es-MX" sz="900" b="1" i="0" u="none" strike="noStrike" dirty="0">
                        <a:effectLst/>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900" b="1" i="0" u="none" strike="noStrike" dirty="0" smtClean="0">
                          <a:effectLst/>
                          <a:latin typeface="Calibri"/>
                        </a:rPr>
                        <a:t>0.16</a:t>
                      </a:r>
                      <a:endParaRPr lang="es-MX" sz="900" b="1" i="0" u="none" strike="noStrike" dirty="0">
                        <a:effectLst/>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131232">
                <a:tc>
                  <a:txBody>
                    <a:bodyPr/>
                    <a:lstStyle/>
                    <a:p>
                      <a:pPr algn="l" fontAlgn="ctr"/>
                      <a:r>
                        <a:rPr lang="es-MX" sz="900" b="1" i="0" u="none" strike="noStrike" dirty="0" smtClean="0">
                          <a:solidFill>
                            <a:srgbClr val="000000"/>
                          </a:solidFill>
                          <a:effectLst/>
                          <a:latin typeface="Calibri"/>
                        </a:rPr>
                        <a:t>México</a:t>
                      </a:r>
                      <a:endParaRPr lang="es-MX" sz="900" b="1" i="0" u="none" strike="noStrike" dirty="0">
                        <a:solidFill>
                          <a:srgbClr val="000000"/>
                        </a:solidFill>
                        <a:effectLst/>
                        <a:latin typeface="Calibri"/>
                      </a:endParaRP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smtClean="0">
                          <a:solidFill>
                            <a:srgbClr val="000000"/>
                          </a:solidFill>
                          <a:effectLst/>
                          <a:latin typeface="Calibri"/>
                        </a:rPr>
                        <a:t>1</a:t>
                      </a:r>
                      <a:endParaRPr lang="es-MX" sz="800" b="1" i="0" u="none" strike="noStrike" dirty="0">
                        <a:solidFill>
                          <a:srgbClr val="000000"/>
                        </a:solidFill>
                        <a:effectLst/>
                        <a:latin typeface="Calibri"/>
                      </a:endParaRP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smtClean="0">
                          <a:solidFill>
                            <a:srgbClr val="000000"/>
                          </a:solidFill>
                          <a:effectLst/>
                          <a:latin typeface="Calibri"/>
                        </a:rPr>
                        <a:t>0.05</a:t>
                      </a:r>
                      <a:endParaRPr lang="es-MX" sz="800" b="1" i="0" u="none" strike="noStrike" dirty="0">
                        <a:solidFill>
                          <a:srgbClr val="000000"/>
                        </a:solidFill>
                        <a:effectLst/>
                        <a:latin typeface="Calibri"/>
                      </a:endParaRPr>
                    </a:p>
                  </a:txBody>
                  <a:tcPr marL="4181" marR="4181" marT="4181"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rtl="0" fontAlgn="ctr"/>
                      <a:r>
                        <a:rPr lang="es-MX" sz="800" b="1" i="0" u="none" strike="noStrike">
                          <a:effectLst/>
                          <a:latin typeface="Calibri"/>
                        </a:rPr>
                        <a:t>1</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MX" sz="800" b="1" i="0" u="none" strike="noStrike" dirty="0">
                          <a:effectLst/>
                          <a:latin typeface="Calibri"/>
                        </a:rPr>
                        <a:t>0.04</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dirty="0">
                          <a:solidFill>
                            <a:srgbClr val="000000"/>
                          </a:solidFill>
                          <a:latin typeface="Calibri"/>
                        </a:rPr>
                        <a:t>16</a:t>
                      </a:r>
                    </a:p>
                  </a:txBody>
                  <a:tcPr marL="9525" marR="9525" marT="9525" marB="0" anchor="b">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a:solidFill>
                            <a:srgbClr val="000000"/>
                          </a:solidFill>
                          <a:latin typeface="Calibri"/>
                        </a:rPr>
                        <a:t>0.12</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b"/>
                      <a:r>
                        <a:rPr lang="es-ES" sz="900" b="1" i="0" u="none" strike="noStrike" dirty="0">
                          <a:solidFill>
                            <a:srgbClr val="000000"/>
                          </a:solidFill>
                          <a:latin typeface="Calibri"/>
                        </a:rPr>
                        <a:t>2</a:t>
                      </a: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c>
                  <a:txBody>
                    <a:bodyPr/>
                    <a:lstStyle/>
                    <a:p>
                      <a:pPr algn="ctr" fontAlgn="ctr"/>
                      <a:r>
                        <a:rPr lang="es-ES" sz="900" b="1" i="0" u="none" strike="noStrike" dirty="0" smtClean="0">
                          <a:solidFill>
                            <a:srgbClr val="000000"/>
                          </a:solidFill>
                          <a:latin typeface="Calibri"/>
                        </a:rPr>
                        <a:t>0.16</a:t>
                      </a:r>
                      <a:endParaRPr lang="es-ES" sz="900" b="1" i="0" u="none" strike="noStrike" dirty="0">
                        <a:solidFill>
                          <a:srgbClr val="000000"/>
                        </a:solidFill>
                        <a:latin typeface="Calibri"/>
                      </a:endParaRPr>
                    </a:p>
                  </a:txBody>
                  <a:tcPr marL="9525" marR="9525" marT="9525" marB="0" anchor="ctr">
                    <a:lnL w="6350" cap="flat" cmpd="sng" algn="ctr">
                      <a:solidFill>
                        <a:srgbClr val="A42C9E"/>
                      </a:solidFill>
                      <a:prstDash val="solid"/>
                      <a:round/>
                      <a:headEnd type="none" w="med" len="med"/>
                      <a:tailEnd type="none" w="med" len="med"/>
                    </a:lnL>
                    <a:lnR w="6350" cap="flat" cmpd="sng" algn="ctr">
                      <a:solidFill>
                        <a:srgbClr val="A42C9E"/>
                      </a:solidFill>
                      <a:prstDash val="solid"/>
                      <a:round/>
                      <a:headEnd type="none" w="med" len="med"/>
                      <a:tailEnd type="none" w="med" len="med"/>
                    </a:lnR>
                    <a:lnT w="6350" cap="flat" cmpd="sng" algn="ctr">
                      <a:solidFill>
                        <a:srgbClr val="A42C9E"/>
                      </a:solidFill>
                      <a:prstDash val="solid"/>
                      <a:round/>
                      <a:headEnd type="none" w="med" len="med"/>
                      <a:tailEnd type="none" w="med" len="med"/>
                    </a:lnT>
                    <a:lnB w="6350" cap="flat" cmpd="sng" algn="ctr">
                      <a:solidFill>
                        <a:srgbClr val="A42C9E"/>
                      </a:solidFill>
                      <a:prstDash val="solid"/>
                      <a:round/>
                      <a:headEnd type="none" w="med" len="med"/>
                      <a:tailEnd type="none" w="med" len="med"/>
                    </a:lnB>
                  </a:tcPr>
                </a:tc>
              </a:tr>
              <a:tr h="131232">
                <a:tc>
                  <a:txBody>
                    <a:bodyPr/>
                    <a:lstStyle/>
                    <a:p>
                      <a:pPr algn="ctr" fontAlgn="ctr"/>
                      <a:r>
                        <a:rPr lang="es-MX" sz="900" b="1" i="0" u="none" strike="noStrike" dirty="0">
                          <a:solidFill>
                            <a:srgbClr val="FFFFFF"/>
                          </a:solidFill>
                          <a:effectLst/>
                          <a:latin typeface="Calibri"/>
                        </a:rPr>
                        <a:t>Total</a:t>
                      </a:r>
                    </a:p>
                  </a:txBody>
                  <a:tcPr marL="4181" marR="4181" marT="4181"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900" b="1" i="0" u="none" strike="noStrike" dirty="0" smtClean="0">
                          <a:solidFill>
                            <a:srgbClr val="FFFFFF"/>
                          </a:solidFill>
                          <a:effectLst/>
                          <a:latin typeface="Calibri"/>
                        </a:rPr>
                        <a:t>1,910</a:t>
                      </a:r>
                      <a:endParaRPr lang="es-MX" sz="900" b="1" i="0" u="none" strike="noStrike" dirty="0">
                        <a:solidFill>
                          <a:srgbClr val="FFFFFF"/>
                        </a:solidFill>
                        <a:effectLst/>
                        <a:latin typeface="Calibri"/>
                      </a:endParaRPr>
                    </a:p>
                  </a:txBody>
                  <a:tcPr marL="4181" marR="4181" marT="4181"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900" b="1" i="0" u="none" strike="noStrike" dirty="0">
                          <a:solidFill>
                            <a:srgbClr val="FFFFFF"/>
                          </a:solidFill>
                          <a:effectLst/>
                          <a:latin typeface="Calibri"/>
                        </a:rPr>
                        <a:t>100</a:t>
                      </a:r>
                    </a:p>
                  </a:txBody>
                  <a:tcPr marL="4181" marR="4181" marT="4181"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900" b="1" i="0" u="none" strike="noStrike" dirty="0" smtClean="0">
                          <a:solidFill>
                            <a:srgbClr val="FFFFFF"/>
                          </a:solidFill>
                          <a:effectLst/>
                          <a:latin typeface="Calibri"/>
                        </a:rPr>
                        <a:t>2,290</a:t>
                      </a:r>
                      <a:endParaRPr lang="es-MX" sz="900" b="1" i="0" u="none" strike="noStrike" dirty="0">
                        <a:solidFill>
                          <a:srgbClr val="FFFFFF"/>
                        </a:solidFill>
                        <a:effectLst/>
                        <a:latin typeface="Calibri"/>
                      </a:endParaRPr>
                    </a:p>
                  </a:txBody>
                  <a:tcPr marL="4181" marR="4181" marT="4181"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900" b="1" i="0" u="none" strike="noStrike" dirty="0" smtClean="0">
                          <a:solidFill>
                            <a:srgbClr val="FFFFFF"/>
                          </a:solidFill>
                          <a:effectLst/>
                          <a:latin typeface="Calibri"/>
                        </a:rPr>
                        <a:t>100</a:t>
                      </a:r>
                      <a:endParaRPr lang="es-MX" sz="900" b="1" i="0" u="none" strike="noStrike" dirty="0">
                        <a:solidFill>
                          <a:srgbClr val="FFFFFF"/>
                        </a:solidFill>
                        <a:effectLst/>
                        <a:latin typeface="Calibri"/>
                      </a:endParaRPr>
                    </a:p>
                  </a:txBody>
                  <a:tcPr marL="4181" marR="4181" marT="4181"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ES" sz="900" b="1" i="0" u="none" strike="noStrike" dirty="0" smtClean="0">
                          <a:solidFill>
                            <a:schemeClr val="bg1"/>
                          </a:solidFill>
                          <a:latin typeface="Calibri"/>
                        </a:rPr>
                        <a:t>2,031</a:t>
                      </a:r>
                      <a:endParaRPr lang="es-ES" sz="900" b="1" i="0" u="none" strike="noStrike" dirty="0">
                        <a:solidFill>
                          <a:schemeClr val="bg1"/>
                        </a:solidFill>
                        <a:latin typeface="Calibri"/>
                      </a:endParaRPr>
                    </a:p>
                  </a:txBody>
                  <a:tcPr marL="0" marR="0" marT="0"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ES" sz="900" b="1" i="0" u="none" strike="noStrike" dirty="0">
                          <a:solidFill>
                            <a:schemeClr val="bg1"/>
                          </a:solidFill>
                          <a:latin typeface="Calibri"/>
                        </a:rPr>
                        <a:t>100</a:t>
                      </a:r>
                    </a:p>
                  </a:txBody>
                  <a:tcPr marL="0" marR="0" marT="0"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ES" sz="900" b="0" i="0" u="none" strike="noStrike" dirty="0" smtClean="0">
                          <a:solidFill>
                            <a:schemeClr val="bg1"/>
                          </a:solidFill>
                          <a:latin typeface="Calibri"/>
                        </a:rPr>
                        <a:t>1,251</a:t>
                      </a:r>
                      <a:endParaRPr lang="es-ES" sz="900" b="0" i="0" u="none" strike="noStrike" dirty="0">
                        <a:solidFill>
                          <a:schemeClr val="bg1"/>
                        </a:solidFill>
                        <a:latin typeface="Calibri"/>
                      </a:endParaRP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ES" sz="900" b="0" i="0" u="none" strike="noStrike" dirty="0">
                          <a:solidFill>
                            <a:schemeClr val="bg1"/>
                          </a:solidFill>
                          <a:latin typeface="Calibri"/>
                        </a:rPr>
                        <a:t>100</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42C9E"/>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r>
              <a:tr h="131232">
                <a:tc>
                  <a:txBody>
                    <a:bodyPr/>
                    <a:lstStyle/>
                    <a:p>
                      <a:pPr algn="l" fontAlgn="ctr"/>
                      <a:endParaRPr lang="es-MX" sz="900" b="1" i="0" u="none" strike="noStrike" dirty="0">
                        <a:solidFill>
                          <a:srgbClr val="000000"/>
                        </a:solidFill>
                        <a:effectLst/>
                        <a:latin typeface="Calibri"/>
                      </a:endParaRPr>
                    </a:p>
                  </a:txBody>
                  <a:tcPr marL="4181" marR="4181" marT="4181" marB="0" anchor="ctr">
                    <a:lnL>
                      <a:noFill/>
                    </a:lnL>
                    <a:lnR>
                      <a:noFill/>
                    </a:lnR>
                    <a:lnT w="25400" cap="flat" cmpd="dbl" algn="ctr">
                      <a:solidFill>
                        <a:srgbClr val="FFFFFF"/>
                      </a:solidFill>
                      <a:prstDash val="solid"/>
                      <a:round/>
                      <a:headEnd type="none" w="med" len="med"/>
                      <a:tailEnd type="none" w="med" len="med"/>
                    </a:lnT>
                    <a:lnB>
                      <a:noFill/>
                    </a:lnB>
                  </a:tcPr>
                </a:tc>
                <a:tc>
                  <a:txBody>
                    <a:bodyPr/>
                    <a:lstStyle/>
                    <a:p>
                      <a:pPr algn="ctr" fontAlgn="ctr"/>
                      <a:endParaRPr lang="es-MX" sz="900" b="1" i="0" u="none" strike="noStrike" dirty="0">
                        <a:solidFill>
                          <a:srgbClr val="000000"/>
                        </a:solidFill>
                        <a:effectLst/>
                        <a:latin typeface="Calibri"/>
                      </a:endParaRPr>
                    </a:p>
                  </a:txBody>
                  <a:tcPr marL="4181" marR="4181" marT="4181" marB="0" anchor="ctr">
                    <a:lnL>
                      <a:noFill/>
                    </a:lnL>
                    <a:lnR>
                      <a:noFill/>
                    </a:lnR>
                    <a:lnT w="25400" cap="flat" cmpd="dbl" algn="ctr">
                      <a:solidFill>
                        <a:srgbClr val="FFFFFF"/>
                      </a:solidFill>
                      <a:prstDash val="solid"/>
                      <a:round/>
                      <a:headEnd type="none" w="med" len="med"/>
                      <a:tailEnd type="none" w="med" len="med"/>
                    </a:lnT>
                    <a:lnB>
                      <a:noFill/>
                    </a:lnB>
                  </a:tcPr>
                </a:tc>
                <a:tc>
                  <a:txBody>
                    <a:bodyPr/>
                    <a:lstStyle/>
                    <a:p>
                      <a:pPr algn="ctr" fontAlgn="ctr"/>
                      <a:endParaRPr lang="es-MX" sz="900" b="1" i="0" u="none" strike="noStrike" dirty="0">
                        <a:solidFill>
                          <a:srgbClr val="000000"/>
                        </a:solidFill>
                        <a:effectLst/>
                        <a:latin typeface="Calibri"/>
                      </a:endParaRPr>
                    </a:p>
                  </a:txBody>
                  <a:tcPr marL="4181" marR="4181" marT="4181" marB="0" anchor="ctr">
                    <a:lnL>
                      <a:noFill/>
                    </a:lnL>
                    <a:lnR>
                      <a:noFill/>
                    </a:lnR>
                    <a:lnT w="25400" cap="flat" cmpd="dbl" algn="ctr">
                      <a:solidFill>
                        <a:srgbClr val="FFFFFF"/>
                      </a:solidFill>
                      <a:prstDash val="solid"/>
                      <a:round/>
                      <a:headEnd type="none" w="med" len="med"/>
                      <a:tailEnd type="none" w="med" len="med"/>
                    </a:lnT>
                    <a:lnB>
                      <a:noFill/>
                    </a:lnB>
                  </a:tcPr>
                </a:tc>
                <a:tc>
                  <a:txBody>
                    <a:bodyPr/>
                    <a:lstStyle/>
                    <a:p>
                      <a:pPr algn="ctr" fontAlgn="ctr"/>
                      <a:endParaRPr lang="es-MX" sz="900" b="1" i="0" u="none" strike="noStrike" dirty="0">
                        <a:solidFill>
                          <a:srgbClr val="000000"/>
                        </a:solidFill>
                        <a:effectLst/>
                        <a:latin typeface="Calibri"/>
                      </a:endParaRPr>
                    </a:p>
                  </a:txBody>
                  <a:tcPr marL="4181" marR="4181" marT="4181"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ctr"/>
                      <a:endParaRPr lang="es-MX" sz="900" b="1" i="0" u="none" strike="noStrike" dirty="0">
                        <a:solidFill>
                          <a:srgbClr val="000000"/>
                        </a:solidFill>
                        <a:effectLst/>
                        <a:latin typeface="Calibri"/>
                      </a:endParaRPr>
                    </a:p>
                  </a:txBody>
                  <a:tcPr marL="4181" marR="4181" marT="4181" marB="0" anchor="ctr">
                    <a:lnL>
                      <a:noFill/>
                    </a:lnL>
                    <a:lnR>
                      <a:noFill/>
                    </a:lnR>
                    <a:lnT w="25400" cap="flat" cmpd="dbl" algn="ctr">
                      <a:solidFill>
                        <a:srgbClr val="FFFFFF"/>
                      </a:solidFill>
                      <a:prstDash val="solid"/>
                      <a:round/>
                      <a:headEnd type="none" w="med" len="med"/>
                      <a:tailEnd type="none" w="med" len="med"/>
                    </a:lnT>
                    <a:lnB>
                      <a:noFill/>
                    </a:lnB>
                  </a:tcPr>
                </a:tc>
                <a:tc>
                  <a:txBody>
                    <a:bodyPr/>
                    <a:lstStyle/>
                    <a:p>
                      <a:pPr algn="ctr" fontAlgn="ctr"/>
                      <a:endParaRPr lang="es-MX" sz="900" b="1" i="0" u="none" strike="noStrike" dirty="0">
                        <a:solidFill>
                          <a:srgbClr val="000000"/>
                        </a:solidFill>
                        <a:effectLst/>
                        <a:latin typeface="Calibri"/>
                      </a:endParaRPr>
                    </a:p>
                  </a:txBody>
                  <a:tcPr marL="4181" marR="4181" marT="4181"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ctr"/>
                      <a:endParaRPr lang="es-MX" sz="900" b="1" i="0" u="none" strike="noStrike" dirty="0">
                        <a:solidFill>
                          <a:srgbClr val="000000"/>
                        </a:solidFill>
                        <a:effectLst/>
                        <a:latin typeface="Calibri"/>
                      </a:endParaRPr>
                    </a:p>
                  </a:txBody>
                  <a:tcPr marL="4181" marR="4181" marT="4181" marB="0" anchor="ctr">
                    <a:lnL>
                      <a:noFill/>
                    </a:lnL>
                    <a:lnR>
                      <a:noFill/>
                    </a:lnR>
                    <a:lnT w="25400" cap="flat" cmpd="dbl" algn="ctr">
                      <a:solidFill>
                        <a:srgbClr val="FFFFFF"/>
                      </a:solidFill>
                      <a:prstDash val="solid"/>
                      <a:round/>
                      <a:headEnd type="none" w="med" len="med"/>
                      <a:tailEnd type="none" w="med" len="med"/>
                    </a:lnT>
                    <a:lnB>
                      <a:noFill/>
                    </a:lnB>
                  </a:tcPr>
                </a:tc>
                <a:tc>
                  <a:txBody>
                    <a:bodyPr/>
                    <a:lstStyle/>
                    <a:p>
                      <a:pPr algn="ctr" fontAlgn="ctr"/>
                      <a:endParaRPr lang="es-MX" sz="900" b="1" i="0" u="none" strike="noStrike" dirty="0">
                        <a:solidFill>
                          <a:srgbClr val="000000"/>
                        </a:solidFill>
                        <a:effectLst/>
                        <a:latin typeface="Calibri"/>
                      </a:endParaRPr>
                    </a:p>
                  </a:txBody>
                  <a:tcPr marL="4181" marR="4181" marT="4181" marB="0" anchor="ctr">
                    <a:lnL>
                      <a:noFill/>
                    </a:lnL>
                    <a:lnR>
                      <a:noFill/>
                    </a:lnR>
                    <a:lnT w="25400" cap="flat" cmpd="dbl" algn="ctr">
                      <a:solidFill>
                        <a:srgbClr val="FFFFFF"/>
                      </a:solidFill>
                      <a:prstDash val="solid"/>
                      <a:round/>
                      <a:headEnd type="none" w="med" len="med"/>
                      <a:tailEnd type="none" w="med" len="med"/>
                    </a:lnT>
                    <a:lnB>
                      <a:noFill/>
                    </a:lnB>
                  </a:tcPr>
                </a:tc>
                <a:tc>
                  <a:txBody>
                    <a:bodyPr/>
                    <a:lstStyle/>
                    <a:p>
                      <a:pPr algn="ctr" fontAlgn="ctr"/>
                      <a:endParaRPr lang="es-MX" sz="900" b="1" i="0" u="none" strike="noStrike" dirty="0">
                        <a:solidFill>
                          <a:srgbClr val="000000"/>
                        </a:solidFill>
                        <a:effectLst/>
                        <a:latin typeface="Calibri"/>
                      </a:endParaRPr>
                    </a:p>
                  </a:txBody>
                  <a:tcPr marL="4181" marR="4181" marT="4181" marB="0" anchor="ctr">
                    <a:lnL>
                      <a:noFill/>
                    </a:lnL>
                    <a:lnR>
                      <a:noFill/>
                    </a:lnR>
                    <a:lnT w="25400" cap="flat" cmpd="dbl" algn="ctr">
                      <a:solidFill>
                        <a:srgbClr val="FFFFFF"/>
                      </a:solidFill>
                      <a:prstDash val="solid"/>
                      <a:round/>
                      <a:headEnd type="none" w="med" len="med"/>
                      <a:tailEnd type="none" w="med" len="med"/>
                    </a:lnT>
                    <a:lnB>
                      <a:noFill/>
                    </a:lnB>
                  </a:tcPr>
                </a:tc>
              </a:tr>
              <a:tr h="131232">
                <a:tc>
                  <a:txBody>
                    <a:bodyPr/>
                    <a:lstStyle/>
                    <a:p>
                      <a:pPr algn="l" fontAlgn="ctr"/>
                      <a:r>
                        <a:rPr lang="es-MX" sz="900" b="1" i="0" u="none" strike="noStrike" dirty="0">
                          <a:solidFill>
                            <a:srgbClr val="FFFFFF"/>
                          </a:solidFill>
                          <a:effectLst/>
                          <a:latin typeface="Calibri"/>
                        </a:rPr>
                        <a:t>Total Solicitudes ARCO</a:t>
                      </a:r>
                    </a:p>
                  </a:txBody>
                  <a:tcPr marL="4181" marR="4181" marT="4181"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900" b="1" i="0" u="none" strike="noStrike" dirty="0" smtClean="0">
                          <a:solidFill>
                            <a:srgbClr val="FFFFFF"/>
                          </a:solidFill>
                          <a:effectLst/>
                          <a:latin typeface="Arial"/>
                        </a:rPr>
                        <a:t>7,656</a:t>
                      </a:r>
                      <a:endParaRPr lang="es-MX" sz="900" b="1" i="0" u="none" strike="noStrike" dirty="0">
                        <a:solidFill>
                          <a:srgbClr val="FFFFFF"/>
                        </a:solidFill>
                        <a:effectLst/>
                        <a:latin typeface="Arial"/>
                      </a:endParaRPr>
                    </a:p>
                  </a:txBody>
                  <a:tcPr marL="4181" marR="4181" marT="4181"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900" b="1" i="0" u="none" strike="noStrike" dirty="0" smtClean="0">
                          <a:solidFill>
                            <a:srgbClr val="FFFFFF"/>
                          </a:solidFill>
                          <a:effectLst/>
                          <a:latin typeface="Calibri"/>
                        </a:rPr>
                        <a:t>24.94</a:t>
                      </a:r>
                      <a:endParaRPr lang="es-MX" sz="900" b="1" i="0" u="none" strike="noStrike" dirty="0">
                        <a:solidFill>
                          <a:srgbClr val="FFFFFF"/>
                        </a:solidFill>
                        <a:effectLst/>
                        <a:latin typeface="Calibri"/>
                      </a:endParaRPr>
                    </a:p>
                  </a:txBody>
                  <a:tcPr marL="4181" marR="4181" marT="4181"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900" b="1" i="0" u="none" strike="noStrike" dirty="0" smtClean="0">
                          <a:solidFill>
                            <a:srgbClr val="FFFFFF"/>
                          </a:solidFill>
                          <a:effectLst/>
                          <a:latin typeface="Calibri"/>
                        </a:rPr>
                        <a:t>7,648</a:t>
                      </a:r>
                      <a:endParaRPr lang="es-MX" sz="900" b="1" i="0" u="none" strike="noStrike" dirty="0">
                        <a:solidFill>
                          <a:srgbClr val="FFFFFF"/>
                        </a:solidFill>
                        <a:effectLst/>
                        <a:latin typeface="Calibri"/>
                      </a:endParaRPr>
                    </a:p>
                  </a:txBody>
                  <a:tcPr marL="4181" marR="4181" marT="4181"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MX" sz="900" b="1" i="0" u="none" strike="noStrike" dirty="0" smtClean="0">
                          <a:solidFill>
                            <a:srgbClr val="FFFFFF"/>
                          </a:solidFill>
                          <a:effectLst/>
                          <a:latin typeface="Calibri"/>
                        </a:rPr>
                        <a:t>22.31</a:t>
                      </a:r>
                      <a:endParaRPr lang="es-MX" sz="900" b="1" i="0" u="none" strike="noStrike" dirty="0">
                        <a:solidFill>
                          <a:srgbClr val="FFFFFF"/>
                        </a:solidFill>
                        <a:effectLst/>
                        <a:latin typeface="Calibri"/>
                      </a:endParaRPr>
                    </a:p>
                  </a:txBody>
                  <a:tcPr marL="4181" marR="4181" marT="4181"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A42C9E"/>
                    </a:solidFill>
                  </a:tcPr>
                </a:tc>
                <a:tc>
                  <a:txBody>
                    <a:bodyPr/>
                    <a:lstStyle/>
                    <a:p>
                      <a:pPr algn="ctr" fontAlgn="b"/>
                      <a:r>
                        <a:rPr lang="es-ES" sz="1000" b="1" i="0" u="none" strike="noStrike" dirty="0" smtClean="0">
                          <a:solidFill>
                            <a:schemeClr val="bg1"/>
                          </a:solidFill>
                          <a:latin typeface="Calibri"/>
                        </a:rPr>
                        <a:t>11,028</a:t>
                      </a:r>
                      <a:endParaRPr lang="es-ES" sz="1000" b="1" i="0" u="none" strike="noStrike" dirty="0">
                        <a:solidFill>
                          <a:schemeClr val="bg1"/>
                        </a:solidFill>
                        <a:latin typeface="Calibri"/>
                      </a:endParaRPr>
                    </a:p>
                  </a:txBody>
                  <a:tcPr marL="0" marR="0" marT="0" marB="0" anchor="b">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ES" sz="1000" b="1" i="0" u="none" strike="noStrike" dirty="0" smtClean="0">
                          <a:solidFill>
                            <a:schemeClr val="bg1"/>
                          </a:solidFill>
                          <a:latin typeface="Calibri"/>
                        </a:rPr>
                        <a:t>15.56</a:t>
                      </a:r>
                    </a:p>
                  </a:txBody>
                  <a:tcPr marL="0" marR="0" marT="0"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ES" sz="900" b="1" i="0" u="none" strike="noStrike" dirty="0" smtClean="0">
                          <a:solidFill>
                            <a:schemeClr val="bg1"/>
                          </a:solidFill>
                          <a:latin typeface="Calibri"/>
                        </a:rPr>
                        <a:t>4,544</a:t>
                      </a:r>
                      <a:endParaRPr lang="es-ES" sz="900" b="1" i="0" u="none" strike="noStrike" dirty="0">
                        <a:solidFill>
                          <a:schemeClr val="bg1"/>
                        </a:solidFill>
                        <a:latin typeface="Calibri"/>
                      </a:endParaRP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A42C9E"/>
                    </a:solidFill>
                  </a:tcPr>
                </a:tc>
                <a:tc>
                  <a:txBody>
                    <a:bodyPr/>
                    <a:lstStyle/>
                    <a:p>
                      <a:pPr algn="ctr" fontAlgn="ctr"/>
                      <a:r>
                        <a:rPr lang="es-ES" sz="900" b="1" i="0" u="none" strike="noStrike" dirty="0" smtClean="0">
                          <a:solidFill>
                            <a:schemeClr val="bg1"/>
                          </a:solidFill>
                          <a:latin typeface="Calibri"/>
                        </a:rPr>
                        <a:t>27.53</a:t>
                      </a:r>
                      <a:endParaRPr lang="es-ES" sz="900" b="1" i="0" u="none" strike="noStrike" dirty="0">
                        <a:solidFill>
                          <a:schemeClr val="bg1"/>
                        </a:solidFill>
                        <a:latin typeface="Calibri"/>
                      </a:endParaRP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A42C9E"/>
                    </a:solidFill>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7 Marcador de número de diapositiva"/>
          <p:cNvSpPr>
            <a:spLocks noGrp="1"/>
          </p:cNvSpPr>
          <p:nvPr>
            <p:ph type="sldNum" sz="quarter" idx="12"/>
          </p:nvPr>
        </p:nvSpPr>
        <p:spPr bwMode="auto">
          <a:xfrm>
            <a:off x="8636000" y="6438900"/>
            <a:ext cx="441325" cy="365125"/>
          </a:xfrm>
          <a:noFill/>
          <a:ln>
            <a:miter lim="800000"/>
            <a:headEnd/>
            <a:tailEnd/>
          </a:ln>
        </p:spPr>
        <p:txBody>
          <a:bodyPr anchor="b"/>
          <a:lstStyle/>
          <a:p>
            <a:fld id="{34B15E76-4CC6-427F-ABDB-0C7326AB4F3C}" type="slidenum">
              <a:rPr lang="es-MX" sz="1000" b="1" smtClean="0"/>
              <a:pPr/>
              <a:t>46</a:t>
            </a:fld>
            <a:endParaRPr lang="es-MX" sz="1000" b="1" smtClean="0"/>
          </a:p>
        </p:txBody>
      </p:sp>
      <p:sp>
        <p:nvSpPr>
          <p:cNvPr id="51203" name="1 CuadroTexto"/>
          <p:cNvSpPr txBox="1">
            <a:spLocks noChangeArrowheads="1"/>
          </p:cNvSpPr>
          <p:nvPr/>
        </p:nvSpPr>
        <p:spPr bwMode="auto">
          <a:xfrm>
            <a:off x="76200" y="63500"/>
            <a:ext cx="8024813" cy="863600"/>
          </a:xfrm>
          <a:prstGeom prst="rect">
            <a:avLst/>
          </a:prstGeom>
          <a:noFill/>
          <a:ln w="9525">
            <a:noFill/>
            <a:miter lim="800000"/>
            <a:headEnd/>
            <a:tailEnd/>
          </a:ln>
        </p:spPr>
        <p:txBody>
          <a:bodyPr anchor="ctr"/>
          <a:lstStyle/>
          <a:p>
            <a:pPr algn="ctr" eaLnBrk="0" hangingPunct="0"/>
            <a:r>
              <a:rPr lang="es-MX" b="1">
                <a:solidFill>
                  <a:schemeClr val="bg1"/>
                </a:solidFill>
                <a:latin typeface="Calibri" pitchFamily="34" charset="0"/>
              </a:rPr>
              <a:t>Nota</a:t>
            </a:r>
            <a:endParaRPr lang="es-ES" sz="1400" b="1" i="1">
              <a:solidFill>
                <a:schemeClr val="bg1"/>
              </a:solidFill>
              <a:latin typeface="Calibri" pitchFamily="34" charset="0"/>
            </a:endParaRPr>
          </a:p>
        </p:txBody>
      </p:sp>
      <p:sp>
        <p:nvSpPr>
          <p:cNvPr id="5" name="4 Rectángulo"/>
          <p:cNvSpPr/>
          <p:nvPr/>
        </p:nvSpPr>
        <p:spPr>
          <a:xfrm>
            <a:off x="323850" y="1114425"/>
            <a:ext cx="8515350" cy="5632450"/>
          </a:xfrm>
          <a:prstGeom prst="rect">
            <a:avLst/>
          </a:prstGeom>
        </p:spPr>
        <p:txBody>
          <a:bodyPr anchor="ctr">
            <a:spAutoFit/>
          </a:bodyPr>
          <a:lstStyle/>
          <a:p>
            <a:pPr algn="just" eaLnBrk="0" hangingPunct="0">
              <a:defRPr/>
            </a:pPr>
            <a:r>
              <a:rPr lang="es-ES" sz="1200" b="1" dirty="0">
                <a:latin typeface="Calibri" panose="020F0502020204030204" pitchFamily="34" charset="0"/>
                <a:cs typeface="Calibri" panose="020F0502020204030204" pitchFamily="34" charset="0"/>
              </a:rPr>
              <a:t>En el periodo Enero-Marzo de 2017, el total de solicitudes fue de 39,459, </a:t>
            </a:r>
            <a:r>
              <a:rPr lang="es-MX" sz="1200" b="1" dirty="0">
                <a:latin typeface="Calibri" panose="020F0502020204030204" pitchFamily="34" charset="0"/>
                <a:cs typeface="Calibri" panose="020F0502020204030204" pitchFamily="34" charset="0"/>
              </a:rPr>
              <a:t>mismas que se distribuyen de la siguiente manera: </a:t>
            </a:r>
            <a:r>
              <a:rPr lang="es-ES" sz="1200" b="1" dirty="0">
                <a:latin typeface="Calibri" panose="020F0502020204030204" pitchFamily="34" charset="0"/>
                <a:cs typeface="Calibri" panose="020F0502020204030204" pitchFamily="34" charset="0"/>
              </a:rPr>
              <a:t>37,185 solicitudes de información pública y 2,274 solicitudes de datos personales, ambas capturadas por los Sujetos Obligados en el Sistema de Captura de Reportes Estadísticos de Solicitudes de Información (SICRESI). El Fideicomiso Público Complejo Ambiental Xochimilco y Movimiento Ciudadano en el Distrito Federal no presentaron su informe estadístico de solicitudes de información pública y de datos personales.</a:t>
            </a:r>
          </a:p>
          <a:p>
            <a:pPr algn="just" eaLnBrk="0" hangingPunct="0">
              <a:defRPr/>
            </a:pPr>
            <a:endParaRPr lang="es-MX" sz="1200" b="1" dirty="0">
              <a:latin typeface="Calibri" panose="020F0502020204030204" pitchFamily="34" charset="0"/>
              <a:cs typeface="Calibri" panose="020F0502020204030204" pitchFamily="34" charset="0"/>
            </a:endParaRPr>
          </a:p>
          <a:p>
            <a:pPr algn="just" eaLnBrk="0" hangingPunct="0">
              <a:defRPr/>
            </a:pPr>
            <a:r>
              <a:rPr lang="es-MX" sz="1200" b="1" dirty="0">
                <a:latin typeface="Calibri" panose="020F0502020204030204" pitchFamily="34" charset="0"/>
                <a:cs typeface="Calibri" panose="020F0502020204030204" pitchFamily="34" charset="0"/>
              </a:rPr>
              <a:t>En el año 2016, el total de solicitudes fue de 127,020, compuesto por 113,965 solicitudes de información pública y 13,055 solicitudes de datos personales, ambas capturadas por los Sujetos Obligados en el </a:t>
            </a:r>
            <a:r>
              <a:rPr lang="es-MX" sz="1200" b="1" i="1" kern="0" dirty="0">
                <a:solidFill>
                  <a:sysClr val="windowText" lastClr="000000"/>
                </a:solidFill>
                <a:latin typeface="Calibri" panose="020F0502020204030204" pitchFamily="34" charset="0"/>
                <a:cs typeface="Calibri" panose="020F0502020204030204" pitchFamily="34" charset="0"/>
              </a:rPr>
              <a:t>Sistema de Captura de Reportes Estadísticos de Solicitudes de Información (SICRESI</a:t>
            </a:r>
            <a:r>
              <a:rPr lang="es-MX" sz="1200" b="1" i="1" kern="0" dirty="0">
                <a:latin typeface="Calibri" panose="020F0502020204030204" pitchFamily="34" charset="0"/>
                <a:cs typeface="Calibri" panose="020F0502020204030204" pitchFamily="34" charset="0"/>
              </a:rPr>
              <a:t>)</a:t>
            </a:r>
            <a:r>
              <a:rPr lang="es-MX" sz="1200" b="1" dirty="0">
                <a:latin typeface="Calibri" panose="020F0502020204030204" pitchFamily="34" charset="0"/>
                <a:cs typeface="Calibri" panose="020F0502020204030204" pitchFamily="34" charset="0"/>
              </a:rPr>
              <a:t>. El Fideicomiso Público Complejo Ambiental Xochimilco y Movimiento Ciudadano en el Distrito Federal no presentaron su informe estadístico de solicitudes de información pública y de datos personales.</a:t>
            </a:r>
            <a:endParaRPr lang="es-ES" sz="1200" b="1" dirty="0">
              <a:latin typeface="Calibri" panose="020F0502020204030204" pitchFamily="34" charset="0"/>
              <a:cs typeface="Calibri" panose="020F0502020204030204" pitchFamily="34" charset="0"/>
            </a:endParaRPr>
          </a:p>
          <a:p>
            <a:pPr algn="just" eaLnBrk="0" hangingPunct="0">
              <a:defRPr/>
            </a:pPr>
            <a:endParaRPr lang="es-MX" sz="1200" b="1" dirty="0">
              <a:latin typeface="Calibri" panose="020F0502020204030204" pitchFamily="34" charset="0"/>
              <a:cs typeface="Calibri" panose="020F0502020204030204" pitchFamily="34" charset="0"/>
            </a:endParaRPr>
          </a:p>
          <a:p>
            <a:pPr algn="just" eaLnBrk="0" hangingPunct="0">
              <a:defRPr/>
            </a:pPr>
            <a:r>
              <a:rPr lang="es-MX" sz="1200" b="1" dirty="0">
                <a:latin typeface="Calibri" panose="020F0502020204030204" pitchFamily="34" charset="0"/>
                <a:cs typeface="Calibri" panose="020F0502020204030204" pitchFamily="34" charset="0"/>
              </a:rPr>
              <a:t>En el 2015, el total de solicitudes fue de 106,525, de las cuales 96,260 corresponden a solicitudes de información pública y 10,265 a solicitudes de datos personales, ambas capturadas por los Entes Obligados en el </a:t>
            </a:r>
            <a:r>
              <a:rPr lang="es-MX" sz="1200" b="1" i="1" kern="0" dirty="0">
                <a:solidFill>
                  <a:sysClr val="windowText" lastClr="000000"/>
                </a:solidFill>
                <a:latin typeface="Calibri" panose="020F0502020204030204" pitchFamily="34" charset="0"/>
                <a:cs typeface="Calibri" panose="020F0502020204030204" pitchFamily="34" charset="0"/>
              </a:rPr>
              <a:t>Sistema de Captura de Reportes Estadísticos de Solicitudes de Información (SICRESI)</a:t>
            </a:r>
            <a:r>
              <a:rPr lang="es-MX" sz="1200" b="1" dirty="0">
                <a:latin typeface="Calibri" panose="020F0502020204030204" pitchFamily="34" charset="0"/>
                <a:cs typeface="Calibri" panose="020F0502020204030204" pitchFamily="34" charset="0"/>
              </a:rPr>
              <a:t>. La Delegación Tláhuac y el Fideicomiso Público Complejo Ambiental Xochimilco no presentaron su informe estadístico de solicitudes de información pública y de datos personales.</a:t>
            </a:r>
            <a:endParaRPr lang="es-ES" sz="1200" b="1" dirty="0">
              <a:latin typeface="Calibri" panose="020F0502020204030204" pitchFamily="34" charset="0"/>
              <a:cs typeface="Calibri" panose="020F0502020204030204" pitchFamily="34" charset="0"/>
            </a:endParaRPr>
          </a:p>
          <a:p>
            <a:pPr algn="just" eaLnBrk="0" hangingPunct="0">
              <a:defRPr/>
            </a:pPr>
            <a:endParaRPr lang="es-MX" sz="1200" b="1" dirty="0">
              <a:latin typeface="Calibri" panose="020F0502020204030204" pitchFamily="34" charset="0"/>
              <a:cs typeface="Calibri" panose="020F0502020204030204" pitchFamily="34" charset="0"/>
            </a:endParaRPr>
          </a:p>
          <a:p>
            <a:pPr algn="just" eaLnBrk="0" hangingPunct="0">
              <a:defRPr/>
            </a:pPr>
            <a:r>
              <a:rPr lang="es-MX" sz="1200" b="1" dirty="0">
                <a:latin typeface="Calibri" panose="020F0502020204030204" pitchFamily="34" charset="0"/>
                <a:cs typeface="Calibri" panose="020F0502020204030204" pitchFamily="34" charset="0"/>
              </a:rPr>
              <a:t>Para el ejercicio 2014, el total de solicitudes fue de 111,964, las cuales se distribuyen de la siguiente manera: 104,308 corresponden a solicitudes de información pública y 7,656 a solicitudes de datos personales, ambas capturadas por los Entes Obligados en el </a:t>
            </a:r>
            <a:r>
              <a:rPr lang="es-MX" sz="1200" b="1" i="1" kern="0" dirty="0">
                <a:solidFill>
                  <a:sysClr val="windowText" lastClr="000000"/>
                </a:solidFill>
                <a:latin typeface="Calibri" panose="020F0502020204030204" pitchFamily="34" charset="0"/>
                <a:cs typeface="Calibri" panose="020F0502020204030204" pitchFamily="34" charset="0"/>
              </a:rPr>
              <a:t>Sistema de Captura de Reportes Estadísticos de Solicitudes de Información (SICRESI)</a:t>
            </a:r>
            <a:r>
              <a:rPr lang="es-MX" sz="1200" b="1" dirty="0">
                <a:latin typeface="Calibri" panose="020F0502020204030204" pitchFamily="34" charset="0"/>
                <a:cs typeface="Calibri" panose="020F0502020204030204" pitchFamily="34" charset="0"/>
              </a:rPr>
              <a:t>.</a:t>
            </a:r>
          </a:p>
          <a:p>
            <a:pPr algn="just" eaLnBrk="0" hangingPunct="0">
              <a:defRPr/>
            </a:pPr>
            <a:endParaRPr lang="es-MX" sz="1200" b="1" dirty="0">
              <a:latin typeface="Calibri" panose="020F0502020204030204" pitchFamily="34" charset="0"/>
              <a:cs typeface="Calibri" panose="020F0502020204030204" pitchFamily="34" charset="0"/>
            </a:endParaRPr>
          </a:p>
          <a:p>
            <a:pPr algn="just" eaLnBrk="0" hangingPunct="0">
              <a:defRPr/>
            </a:pPr>
            <a:r>
              <a:rPr lang="es-MX" sz="1200" b="1" dirty="0">
                <a:latin typeface="Calibri" panose="020F0502020204030204" pitchFamily="34" charset="0"/>
                <a:cs typeface="Calibri" panose="020F0502020204030204" pitchFamily="34" charset="0"/>
              </a:rPr>
              <a:t>En el ejercicio 2013, el total de solicitudes fue de 103,470, las cuales se distribuyen de la siguiente manera: 97,376 corresponden a solicitudes de información pública y 6,094 a solicitudes de datos personales, ambas capturadas por los Entes Obligados en el </a:t>
            </a:r>
            <a:r>
              <a:rPr lang="es-MX" sz="1200" b="1" i="1" kern="0" dirty="0">
                <a:solidFill>
                  <a:sysClr val="windowText" lastClr="000000"/>
                </a:solidFill>
                <a:latin typeface="Calibri" panose="020F0502020204030204" pitchFamily="34" charset="0"/>
                <a:cs typeface="Calibri" panose="020F0502020204030204" pitchFamily="34" charset="0"/>
              </a:rPr>
              <a:t>Sistema de Captura de Reportes Estadísticos de Solicitudes de Información (SICRESI)</a:t>
            </a:r>
            <a:r>
              <a:rPr lang="es-MX" sz="1200" b="1" dirty="0">
                <a:latin typeface="Calibri" panose="020F0502020204030204" pitchFamily="34" charset="0"/>
                <a:cs typeface="Calibri" panose="020F0502020204030204" pitchFamily="34" charset="0"/>
              </a:rPr>
              <a:t>.</a:t>
            </a:r>
            <a:r>
              <a:rPr lang="es-MX" sz="1200" b="1" kern="0" dirty="0">
                <a:solidFill>
                  <a:sysClr val="windowText" lastClr="000000"/>
                </a:solidFill>
                <a:latin typeface="Calibri" panose="020F0502020204030204" pitchFamily="34" charset="0"/>
                <a:cs typeface="Calibri" panose="020F0502020204030204" pitchFamily="34" charset="0"/>
              </a:rPr>
              <a:t> El Consejo Económico y Social de la Ciudad de México</a:t>
            </a:r>
            <a:r>
              <a:rPr lang="es-MX" sz="1200" b="1" dirty="0">
                <a:latin typeface="Calibri" panose="020F0502020204030204" pitchFamily="34" charset="0"/>
                <a:cs typeface="Calibri" panose="020F0502020204030204" pitchFamily="34" charset="0"/>
              </a:rPr>
              <a:t> y el Fideicomiso Fondo de Apoyo a la Educación y el Empleo de las y los Jóvenes del Distrito Federal no presentaron su informe estadístico de solicitudes de información pública y de datos personales.</a:t>
            </a:r>
          </a:p>
          <a:p>
            <a:pPr algn="just" eaLnBrk="0" hangingPunct="0">
              <a:defRPr/>
            </a:pPr>
            <a:endParaRPr lang="es-MX" sz="1200" b="1" dirty="0">
              <a:latin typeface="Calibri" panose="020F0502020204030204" pitchFamily="34" charset="0"/>
              <a:cs typeface="Calibri" panose="020F0502020204030204" pitchFamily="34" charset="0"/>
            </a:endParaRPr>
          </a:p>
          <a:p>
            <a:pPr algn="just" eaLnBrk="0" hangingPunct="0">
              <a:defRPr/>
            </a:pPr>
            <a:r>
              <a:rPr lang="es-MX" sz="1200" b="1" dirty="0">
                <a:latin typeface="Calibri" panose="020F0502020204030204" pitchFamily="34" charset="0"/>
                <a:cs typeface="Calibri" panose="020F0502020204030204" pitchFamily="34" charset="0"/>
              </a:rPr>
              <a:t>En el 2012, el total de solicitudes fue de 91,576, mismas que se distribuyen de la siguiente manera: 86,341 corresponden a solicitudes de información pública y 5,235 a solicitudes de datos personales, ambas capturadas por los Entes Obligados en el </a:t>
            </a:r>
            <a:r>
              <a:rPr lang="es-MX" sz="1200" b="1" i="1" kern="0" dirty="0">
                <a:solidFill>
                  <a:sysClr val="windowText" lastClr="000000"/>
                </a:solidFill>
                <a:latin typeface="Calibri" panose="020F0502020204030204" pitchFamily="34" charset="0"/>
                <a:cs typeface="Calibri" panose="020F0502020204030204" pitchFamily="34" charset="0"/>
              </a:rPr>
              <a:t>SICRESI;</a:t>
            </a:r>
            <a:r>
              <a:rPr lang="es-MX" sz="1200" b="1" kern="0" dirty="0">
                <a:solidFill>
                  <a:sysClr val="windowText" lastClr="000000"/>
                </a:solidFill>
                <a:latin typeface="Calibri" panose="020F0502020204030204" pitchFamily="34" charset="0"/>
                <a:cs typeface="Calibri" panose="020F0502020204030204" pitchFamily="34" charset="0"/>
              </a:rPr>
              <a:t> el </a:t>
            </a:r>
            <a:r>
              <a:rPr lang="es-MX" sz="1200" b="1" dirty="0">
                <a:latin typeface="Calibri" panose="020F0502020204030204" pitchFamily="34" charset="0"/>
                <a:cs typeface="Calibri" panose="020F0502020204030204" pitchFamily="34" charset="0"/>
              </a:rPr>
              <a:t>Fideicomiso Central de Abasto de la Ciudad de México y el Fideicomiso Fondo de Apoyo a la Educación y el Empleo de las y los Jóvenes del Distrito Federal no presentaron su informe estadístico de solicitudes de información pública y de datos personales.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7 Marcador de número de diapositiva"/>
          <p:cNvSpPr>
            <a:spLocks noGrp="1"/>
          </p:cNvSpPr>
          <p:nvPr>
            <p:ph type="sldNum" sz="quarter" idx="12"/>
          </p:nvPr>
        </p:nvSpPr>
        <p:spPr bwMode="auto">
          <a:xfrm>
            <a:off x="8636000" y="6438900"/>
            <a:ext cx="441325" cy="365125"/>
          </a:xfrm>
          <a:noFill/>
          <a:ln>
            <a:miter lim="800000"/>
            <a:headEnd/>
            <a:tailEnd/>
          </a:ln>
        </p:spPr>
        <p:txBody>
          <a:bodyPr anchor="b"/>
          <a:lstStyle/>
          <a:p>
            <a:fld id="{5D8D5B21-2E21-4CBC-B7BD-17A4A466A5C6}" type="slidenum">
              <a:rPr lang="es-MX" sz="1000" b="1" smtClean="0"/>
              <a:pPr/>
              <a:t>47</a:t>
            </a:fld>
            <a:endParaRPr lang="es-MX" sz="1000" b="1" smtClean="0"/>
          </a:p>
        </p:txBody>
      </p:sp>
      <p:sp>
        <p:nvSpPr>
          <p:cNvPr id="52227" name="1 CuadroTexto"/>
          <p:cNvSpPr txBox="1">
            <a:spLocks noChangeArrowheads="1"/>
          </p:cNvSpPr>
          <p:nvPr/>
        </p:nvSpPr>
        <p:spPr bwMode="auto">
          <a:xfrm>
            <a:off x="76200" y="63500"/>
            <a:ext cx="8024813" cy="863600"/>
          </a:xfrm>
          <a:prstGeom prst="rect">
            <a:avLst/>
          </a:prstGeom>
          <a:noFill/>
          <a:ln w="9525">
            <a:noFill/>
            <a:miter lim="800000"/>
            <a:headEnd/>
            <a:tailEnd/>
          </a:ln>
        </p:spPr>
        <p:txBody>
          <a:bodyPr anchor="ctr"/>
          <a:lstStyle/>
          <a:p>
            <a:pPr algn="ctr" eaLnBrk="0" hangingPunct="0"/>
            <a:r>
              <a:rPr lang="es-MX" b="1">
                <a:solidFill>
                  <a:schemeClr val="bg1"/>
                </a:solidFill>
                <a:latin typeface="Calibri" pitchFamily="34" charset="0"/>
              </a:rPr>
              <a:t>Nota</a:t>
            </a:r>
            <a:endParaRPr lang="es-ES" sz="1400" b="1" i="1">
              <a:solidFill>
                <a:schemeClr val="bg1"/>
              </a:solidFill>
              <a:latin typeface="Calibri" pitchFamily="34" charset="0"/>
            </a:endParaRPr>
          </a:p>
        </p:txBody>
      </p:sp>
      <p:sp>
        <p:nvSpPr>
          <p:cNvPr id="5" name="4 Rectángulo"/>
          <p:cNvSpPr/>
          <p:nvPr/>
        </p:nvSpPr>
        <p:spPr>
          <a:xfrm>
            <a:off x="328613" y="1101725"/>
            <a:ext cx="8516937" cy="3048000"/>
          </a:xfrm>
          <a:prstGeom prst="rect">
            <a:avLst/>
          </a:prstGeom>
        </p:spPr>
        <p:txBody>
          <a:bodyPr anchor="ctr">
            <a:spAutoFit/>
          </a:bodyPr>
          <a:lstStyle/>
          <a:p>
            <a:pPr algn="just" eaLnBrk="0" hangingPunct="0">
              <a:defRPr/>
            </a:pPr>
            <a:r>
              <a:rPr lang="es-MX" sz="1200" b="1" dirty="0">
                <a:latin typeface="Calibri" panose="020F0502020204030204" pitchFamily="34" charset="0"/>
                <a:cs typeface="Calibri" panose="020F0502020204030204" pitchFamily="34" charset="0"/>
              </a:rPr>
              <a:t>En el año 2011 el total de solicitudes fue de 94,048 y está compuesto por: 89,610 solicitudes de información pública y 4,288 solicitudes de datos personales, ambas capturadas por los Entes Obligados en el </a:t>
            </a:r>
            <a:r>
              <a:rPr lang="es-MX" sz="1200" b="1" i="1" kern="0" dirty="0">
                <a:solidFill>
                  <a:sysClr val="windowText" lastClr="000000"/>
                </a:solidFill>
                <a:latin typeface="Calibri" panose="020F0502020204030204" pitchFamily="34" charset="0"/>
                <a:cs typeface="Calibri" panose="020F0502020204030204" pitchFamily="34" charset="0"/>
              </a:rPr>
              <a:t>SICRESI,</a:t>
            </a:r>
            <a:r>
              <a:rPr lang="es-MX" sz="1200" b="1" kern="0" dirty="0">
                <a:solidFill>
                  <a:sysClr val="windowText" lastClr="000000"/>
                </a:solidFill>
                <a:latin typeface="Calibri" panose="020F0502020204030204" pitchFamily="34" charset="0"/>
                <a:cs typeface="Calibri" panose="020F0502020204030204" pitchFamily="34" charset="0"/>
              </a:rPr>
              <a:t> más </a:t>
            </a:r>
            <a:r>
              <a:rPr lang="es-MX" sz="1200" b="1" dirty="0">
                <a:latin typeface="Calibri" panose="020F0502020204030204" pitchFamily="34" charset="0"/>
                <a:cs typeface="Calibri" panose="020F0502020204030204" pitchFamily="34" charset="0"/>
              </a:rPr>
              <a:t>150 solicitudes del Fideicomiso Central de Abasto de la Ciudad de México. El total de solicitudes correspondientes al Fideicomiso se consultó en el Sistema de Reportes Estadísticos INFOMEX II ya que dicho Ente  no capturó sus solicitudes en el </a:t>
            </a:r>
            <a:r>
              <a:rPr lang="es-MX" sz="1200" b="1" i="1" kern="0" dirty="0">
                <a:solidFill>
                  <a:sysClr val="windowText" lastClr="000000"/>
                </a:solidFill>
                <a:latin typeface="Calibri" panose="020F0502020204030204" pitchFamily="34" charset="0"/>
                <a:cs typeface="Calibri" panose="020F0502020204030204" pitchFamily="34" charset="0"/>
              </a:rPr>
              <a:t>SICRESI</a:t>
            </a:r>
            <a:r>
              <a:rPr lang="es-MX" sz="1200" b="1" dirty="0">
                <a:latin typeface="Calibri" panose="020F0502020204030204" pitchFamily="34" charset="0"/>
                <a:cs typeface="Calibri" panose="020F0502020204030204" pitchFamily="34" charset="0"/>
              </a:rPr>
              <a:t>.</a:t>
            </a:r>
          </a:p>
          <a:p>
            <a:pPr algn="just" eaLnBrk="0" hangingPunct="0">
              <a:defRPr/>
            </a:pPr>
            <a:endParaRPr lang="es-MX" sz="1200" b="1" dirty="0">
              <a:latin typeface="Calibri" panose="020F0502020204030204" pitchFamily="34" charset="0"/>
              <a:cs typeface="Calibri" panose="020F0502020204030204" pitchFamily="34" charset="0"/>
            </a:endParaRPr>
          </a:p>
          <a:p>
            <a:pPr algn="just" eaLnBrk="0" hangingPunct="0">
              <a:defRPr/>
            </a:pPr>
            <a:r>
              <a:rPr lang="es-MX" sz="1200" b="1" dirty="0">
                <a:latin typeface="Calibri" panose="020F0502020204030204" pitchFamily="34" charset="0"/>
                <a:cs typeface="Calibri" panose="020F0502020204030204" pitchFamily="34" charset="0"/>
              </a:rPr>
              <a:t>Para 2010, la cifra fue de 89,571, y está compuesta por 86,249 solicitudes de información pública y 3,128 solicitudes de datos personales, además de 194 solicitudes del Fideicomiso Central de Abasto de la Ciudad de México. El total de solicitudes del Fideicomiso se consultó el Sistema de Reportes Estadísticos INFOMEX II, ya que dicho Ente público no entregó su informe estadístico de solicitudes de información pública y de datos personales de 2010. </a:t>
            </a:r>
          </a:p>
          <a:p>
            <a:pPr algn="just" eaLnBrk="0" hangingPunct="0">
              <a:defRPr/>
            </a:pPr>
            <a:endParaRPr lang="es-MX" sz="1200" b="1" dirty="0">
              <a:latin typeface="Calibri" panose="020F0502020204030204" pitchFamily="34" charset="0"/>
              <a:cs typeface="Calibri" panose="020F0502020204030204" pitchFamily="34" charset="0"/>
            </a:endParaRPr>
          </a:p>
          <a:p>
            <a:pPr algn="just" eaLnBrk="0" hangingPunct="0">
              <a:defRPr/>
            </a:pPr>
            <a:r>
              <a:rPr lang="es-MX" sz="1200" b="1" dirty="0">
                <a:latin typeface="Calibri" panose="020F0502020204030204" pitchFamily="34" charset="0"/>
                <a:cs typeface="Calibri" panose="020F0502020204030204" pitchFamily="34" charset="0"/>
              </a:rPr>
              <a:t>Para el año 2009, el total de solicitudes fue de 96,233 y está compuesto por: 91,523 solicitudes de información pública y 2,640 solicitudes de datos personales; completan la cifra 390 solicitudes del Fideicomiso Central de Abasto de la Ciudad de México; 345 solicitudes del Fideicomiso Museo del Estanquillo; 830 solicitudes de la Delegación Xochimilco (correspondientes al cuarto trimestre de 2009) y 505 solicitudes de la Universidad Autónoma de la Ciudad de México. Los datos para estos Entes Obligados se tomaron del Sistema de Reportes Estadísticos INFOMEX II, ya que dichos Entes públicos NO presentaron o presentaron incompleto (Delegación Xochimilco) su informe estadístico de solicitudes de información pública y de datos personales 2009.</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7 Marcador de número de diapositiva"/>
          <p:cNvSpPr>
            <a:spLocks noGrp="1"/>
          </p:cNvSpPr>
          <p:nvPr>
            <p:ph type="sldNum" sz="quarter" idx="12"/>
          </p:nvPr>
        </p:nvSpPr>
        <p:spPr bwMode="auto">
          <a:xfrm>
            <a:off x="8636000" y="6438900"/>
            <a:ext cx="441325" cy="365125"/>
          </a:xfrm>
          <a:noFill/>
          <a:ln>
            <a:miter lim="800000"/>
            <a:headEnd/>
            <a:tailEnd/>
          </a:ln>
        </p:spPr>
        <p:txBody>
          <a:bodyPr anchor="b"/>
          <a:lstStyle/>
          <a:p>
            <a:fld id="{FBA30FB5-0732-4B94-955C-009611EDF73B}" type="slidenum">
              <a:rPr lang="es-MX" sz="1000" b="1" smtClean="0"/>
              <a:pPr/>
              <a:t>48</a:t>
            </a:fld>
            <a:endParaRPr lang="es-MX" sz="1000" b="1" smtClean="0"/>
          </a:p>
        </p:txBody>
      </p:sp>
      <p:sp>
        <p:nvSpPr>
          <p:cNvPr id="53251" name="1 CuadroTexto"/>
          <p:cNvSpPr txBox="1">
            <a:spLocks noChangeArrowheads="1"/>
          </p:cNvSpPr>
          <p:nvPr/>
        </p:nvSpPr>
        <p:spPr bwMode="auto">
          <a:xfrm>
            <a:off x="76200" y="63500"/>
            <a:ext cx="8024813" cy="863600"/>
          </a:xfrm>
          <a:prstGeom prst="rect">
            <a:avLst/>
          </a:prstGeom>
          <a:noFill/>
          <a:ln w="9525">
            <a:noFill/>
            <a:miter lim="800000"/>
            <a:headEnd/>
            <a:tailEnd/>
          </a:ln>
        </p:spPr>
        <p:txBody>
          <a:bodyPr anchor="ctr"/>
          <a:lstStyle/>
          <a:p>
            <a:pPr algn="ctr" eaLnBrk="0" hangingPunct="0"/>
            <a:r>
              <a:rPr lang="es-ES" b="1">
                <a:solidFill>
                  <a:schemeClr val="bg1"/>
                </a:solidFill>
                <a:latin typeface="Calibri" pitchFamily="34" charset="0"/>
              </a:rPr>
              <a:t>Actualización de la información</a:t>
            </a:r>
          </a:p>
        </p:txBody>
      </p:sp>
      <p:sp>
        <p:nvSpPr>
          <p:cNvPr id="53252" name="Rectángulo 1"/>
          <p:cNvSpPr>
            <a:spLocks noChangeArrowheads="1"/>
          </p:cNvSpPr>
          <p:nvPr/>
        </p:nvSpPr>
        <p:spPr bwMode="auto">
          <a:xfrm>
            <a:off x="2071688" y="2413000"/>
            <a:ext cx="5143500" cy="2862263"/>
          </a:xfrm>
          <a:prstGeom prst="rect">
            <a:avLst/>
          </a:prstGeom>
          <a:noFill/>
          <a:ln w="9525">
            <a:noFill/>
            <a:miter lim="800000"/>
            <a:headEnd/>
            <a:tailEnd/>
          </a:ln>
        </p:spPr>
        <p:txBody>
          <a:bodyPr>
            <a:spAutoFit/>
          </a:bodyPr>
          <a:lstStyle/>
          <a:p>
            <a:pPr algn="ctr" eaLnBrk="0" hangingPunct="0"/>
            <a:r>
              <a:rPr lang="es-MX" b="1">
                <a:solidFill>
                  <a:srgbClr val="333333"/>
                </a:solidFill>
              </a:rPr>
              <a:t>Unidad Administrativa responsable de emitir la información: Dirección de Datos Personales</a:t>
            </a:r>
          </a:p>
          <a:p>
            <a:pPr algn="ctr" eaLnBrk="0" hangingPunct="0"/>
            <a:endParaRPr lang="es-MX" b="1">
              <a:solidFill>
                <a:srgbClr val="333333"/>
              </a:solidFill>
            </a:endParaRPr>
          </a:p>
          <a:p>
            <a:pPr algn="ctr" eaLnBrk="0" hangingPunct="0"/>
            <a:r>
              <a:rPr lang="es-ES" b="1">
                <a:solidFill>
                  <a:srgbClr val="333333"/>
                </a:solidFill>
              </a:rPr>
              <a:t>Periodo de actualización de la información: Trimestral </a:t>
            </a:r>
            <a:endParaRPr lang="es-MX" b="1">
              <a:solidFill>
                <a:srgbClr val="333333"/>
              </a:solidFill>
            </a:endParaRPr>
          </a:p>
          <a:p>
            <a:pPr algn="ctr" eaLnBrk="0" hangingPunct="0"/>
            <a:r>
              <a:rPr lang="es-MX" b="1">
                <a:solidFill>
                  <a:srgbClr val="333333"/>
                </a:solidFill>
              </a:rPr>
              <a:t/>
            </a:r>
            <a:br>
              <a:rPr lang="es-MX" b="1">
                <a:solidFill>
                  <a:srgbClr val="333333"/>
                </a:solidFill>
              </a:rPr>
            </a:br>
            <a:r>
              <a:rPr lang="es-MX" b="1">
                <a:solidFill>
                  <a:srgbClr val="FF0000"/>
                </a:solidFill>
              </a:rPr>
              <a:t>Fecha de actualización: 01/07/2017</a:t>
            </a:r>
          </a:p>
          <a:p>
            <a:pPr algn="ctr" eaLnBrk="0" hangingPunct="0"/>
            <a:endParaRPr lang="es-MX" b="1">
              <a:solidFill>
                <a:srgbClr val="FF0000"/>
              </a:solidFill>
            </a:endParaRPr>
          </a:p>
          <a:p>
            <a:pPr algn="ctr" eaLnBrk="0" hangingPunct="0"/>
            <a:r>
              <a:rPr lang="es-MX" b="1">
                <a:solidFill>
                  <a:srgbClr val="FF0000"/>
                </a:solidFill>
              </a:rPr>
              <a:t>Fecha de validación: 11/08/2017</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17 Marcador de número de diapositiva"/>
          <p:cNvSpPr>
            <a:spLocks noGrp="1"/>
          </p:cNvSpPr>
          <p:nvPr>
            <p:ph type="sldNum" sz="quarter" idx="12"/>
          </p:nvPr>
        </p:nvSpPr>
        <p:spPr>
          <a:xfrm>
            <a:off x="8636034" y="6439217"/>
            <a:ext cx="441297" cy="365125"/>
          </a:xfrm>
        </p:spPr>
        <p:txBody>
          <a:bodyPr anchor="b"/>
          <a:lstStyle>
            <a:lvl1pPr>
              <a:defRPr sz="1000" b="1">
                <a:latin typeface="Calibri" pitchFamily="34" charset="0"/>
              </a:defRPr>
            </a:lvl1pPr>
          </a:lstStyle>
          <a:p>
            <a:pPr>
              <a:defRPr/>
            </a:pPr>
            <a:fld id="{BD43386B-512A-4F48-AC60-1F2A615D5642}" type="slidenum">
              <a:rPr lang="es-MX" smtClean="0"/>
              <a:pPr>
                <a:defRPr/>
              </a:pPr>
              <a:t>5</a:t>
            </a:fld>
            <a:endParaRPr lang="es-MX" dirty="0"/>
          </a:p>
        </p:txBody>
      </p:sp>
      <p:sp>
        <p:nvSpPr>
          <p:cNvPr id="5" name="3 Rectángulo"/>
          <p:cNvSpPr/>
          <p:nvPr/>
        </p:nvSpPr>
        <p:spPr>
          <a:xfrm>
            <a:off x="251520" y="1271518"/>
            <a:ext cx="8640960" cy="5509200"/>
          </a:xfrm>
          <a:prstGeom prst="rect">
            <a:avLst/>
          </a:prstGeom>
        </p:spPr>
        <p:txBody>
          <a:bodyPr wrap="square">
            <a:spAutoFit/>
          </a:bodyPr>
          <a:lstStyle/>
          <a:p>
            <a:pPr algn="just"/>
            <a:r>
              <a:rPr lang="es-ES" sz="1600" b="1" dirty="0" smtClean="0">
                <a:latin typeface="Calibri" pitchFamily="34" charset="0"/>
                <a:cs typeface="Calibri" pitchFamily="34" charset="0"/>
              </a:rPr>
              <a:t>Con la aprobación de la Ley </a:t>
            </a:r>
            <a:r>
              <a:rPr lang="es-ES" sz="1600" b="1" dirty="0">
                <a:latin typeface="Calibri" pitchFamily="34" charset="0"/>
                <a:cs typeface="Calibri" pitchFamily="34" charset="0"/>
              </a:rPr>
              <a:t>de Protección de Datos Personales para el Distrito </a:t>
            </a:r>
            <a:r>
              <a:rPr lang="es-ES" sz="1600" b="1" dirty="0" smtClean="0">
                <a:latin typeface="Calibri" pitchFamily="34" charset="0"/>
                <a:cs typeface="Calibri" pitchFamily="34" charset="0"/>
              </a:rPr>
              <a:t>Federal (LPDPDF), </a:t>
            </a:r>
            <a:r>
              <a:rPr lang="es-ES" sz="1600" b="1" dirty="0">
                <a:latin typeface="Calibri" pitchFamily="34" charset="0"/>
                <a:cs typeface="Calibri" pitchFamily="34" charset="0"/>
              </a:rPr>
              <a:t>el formato de captura de solicitudes cambia en </a:t>
            </a:r>
            <a:r>
              <a:rPr lang="es-ES" sz="1600" b="1" dirty="0" smtClean="0">
                <a:latin typeface="Calibri" pitchFamily="34" charset="0"/>
                <a:cs typeface="Calibri" pitchFamily="34" charset="0"/>
              </a:rPr>
              <a:t>2009</a:t>
            </a:r>
            <a:r>
              <a:rPr lang="es-ES" sz="1600" b="1" dirty="0">
                <a:latin typeface="Calibri" pitchFamily="34" charset="0"/>
                <a:cs typeface="Calibri" pitchFamily="34" charset="0"/>
              </a:rPr>
              <a:t>, y se presentan </a:t>
            </a:r>
            <a:r>
              <a:rPr lang="es-ES" sz="1600" b="1" dirty="0" smtClean="0">
                <a:latin typeface="Calibri" pitchFamily="34" charset="0"/>
                <a:cs typeface="Calibri" pitchFamily="34" charset="0"/>
              </a:rPr>
              <a:t>a la consideración del </a:t>
            </a:r>
            <a:r>
              <a:rPr lang="es-ES" sz="1600" b="1" dirty="0">
                <a:latin typeface="Calibri" pitchFamily="34" charset="0"/>
                <a:cs typeface="Calibri" pitchFamily="34" charset="0"/>
              </a:rPr>
              <a:t>Pleno del </a:t>
            </a:r>
            <a:r>
              <a:rPr lang="es-ES" sz="1600" b="1" dirty="0" smtClean="0">
                <a:latin typeface="Calibri" pitchFamily="34" charset="0"/>
                <a:cs typeface="Calibri" pitchFamily="34" charset="0"/>
              </a:rPr>
              <a:t>INFODF dos </a:t>
            </a:r>
            <a:r>
              <a:rPr lang="es-ES" sz="1600" b="1" dirty="0">
                <a:latin typeface="Calibri" pitchFamily="34" charset="0"/>
                <a:cs typeface="Calibri" pitchFamily="34" charset="0"/>
              </a:rPr>
              <a:t>formatos, uno para capturar las solicitudes de información pública (29 variables) y otro formato para capturar las solicitudes de datos personales (25 variables</a:t>
            </a:r>
            <a:r>
              <a:rPr lang="es-ES" sz="1600" b="1" dirty="0" smtClean="0">
                <a:latin typeface="Calibri" pitchFamily="34" charset="0"/>
                <a:cs typeface="Calibri" pitchFamily="34" charset="0"/>
              </a:rPr>
              <a:t>), mismos que fueron aprobados </a:t>
            </a:r>
            <a:r>
              <a:rPr lang="es-ES" sz="1600" b="1" dirty="0">
                <a:latin typeface="Calibri" pitchFamily="34" charset="0"/>
                <a:cs typeface="Calibri" pitchFamily="34" charset="0"/>
              </a:rPr>
              <a:t>por el Pleno del </a:t>
            </a:r>
            <a:r>
              <a:rPr lang="es-ES" sz="1600" b="1" dirty="0" smtClean="0">
                <a:latin typeface="Calibri" pitchFamily="34" charset="0"/>
                <a:cs typeface="Calibri" pitchFamily="34" charset="0"/>
              </a:rPr>
              <a:t>INFODF el </a:t>
            </a:r>
            <a:r>
              <a:rPr lang="es-ES" sz="1600" b="1" dirty="0">
                <a:latin typeface="Calibri" pitchFamily="34" charset="0"/>
                <a:cs typeface="Calibri" pitchFamily="34" charset="0"/>
              </a:rPr>
              <a:t>20 de mayo de </a:t>
            </a:r>
            <a:r>
              <a:rPr lang="es-ES" sz="1600" b="1" dirty="0" smtClean="0">
                <a:latin typeface="Calibri" pitchFamily="34" charset="0"/>
                <a:cs typeface="Calibri" pitchFamily="34" charset="0"/>
              </a:rPr>
              <a:t>2009, </a:t>
            </a:r>
            <a:r>
              <a:rPr lang="es-ES" sz="1600" b="1" dirty="0">
                <a:latin typeface="Calibri" pitchFamily="34" charset="0"/>
                <a:cs typeface="Calibri" pitchFamily="34" charset="0"/>
              </a:rPr>
              <a:t>mediante acuerdo </a:t>
            </a:r>
            <a:r>
              <a:rPr lang="es-ES" sz="1600" b="1" dirty="0" smtClean="0">
                <a:latin typeface="Calibri" pitchFamily="34" charset="0"/>
                <a:cs typeface="Calibri" pitchFamily="34" charset="0"/>
              </a:rPr>
              <a:t>243/SO/20-05/2009.</a:t>
            </a:r>
            <a:endParaRPr lang="es-MX" sz="1600" b="1" dirty="0">
              <a:latin typeface="Calibri" pitchFamily="34" charset="0"/>
              <a:cs typeface="Calibri" pitchFamily="34" charset="0"/>
            </a:endParaRPr>
          </a:p>
          <a:p>
            <a:pPr algn="just"/>
            <a:r>
              <a:rPr lang="es-ES" sz="1600" b="1" dirty="0">
                <a:latin typeface="Calibri" pitchFamily="34" charset="0"/>
                <a:cs typeface="Calibri" pitchFamily="34" charset="0"/>
              </a:rPr>
              <a:t> </a:t>
            </a:r>
            <a:endParaRPr lang="es-MX" sz="1600" b="1" dirty="0">
              <a:latin typeface="Calibri" pitchFamily="34" charset="0"/>
              <a:cs typeface="Calibri" pitchFamily="34" charset="0"/>
            </a:endParaRPr>
          </a:p>
          <a:p>
            <a:pPr algn="just"/>
            <a:r>
              <a:rPr lang="es-ES" sz="1600" b="1" dirty="0" smtClean="0">
                <a:latin typeface="Calibri" pitchFamily="34" charset="0"/>
                <a:cs typeface="Calibri" pitchFamily="34" charset="0"/>
              </a:rPr>
              <a:t>En 2010</a:t>
            </a:r>
            <a:r>
              <a:rPr lang="es-ES" sz="1600" b="1" dirty="0">
                <a:latin typeface="Calibri" pitchFamily="34" charset="0"/>
                <a:cs typeface="Calibri" pitchFamily="34" charset="0"/>
              </a:rPr>
              <a:t>, la Dirección de Evaluación y Estudios con </a:t>
            </a:r>
            <a:r>
              <a:rPr lang="es-ES" sz="1600" b="1" dirty="0" smtClean="0">
                <a:latin typeface="Calibri" pitchFamily="34" charset="0"/>
                <a:cs typeface="Calibri" pitchFamily="34" charset="0"/>
              </a:rPr>
              <a:t>el apoyo </a:t>
            </a:r>
            <a:r>
              <a:rPr lang="es-ES" sz="1600" b="1" dirty="0">
                <a:latin typeface="Calibri" pitchFamily="34" charset="0"/>
                <a:cs typeface="Calibri" pitchFamily="34" charset="0"/>
              </a:rPr>
              <a:t>de la Dirección de Tecnologías de </a:t>
            </a:r>
            <a:r>
              <a:rPr lang="es-ES" sz="1600" b="1" dirty="0" smtClean="0">
                <a:latin typeface="Calibri" pitchFamily="34" charset="0"/>
                <a:cs typeface="Calibri" pitchFamily="34" charset="0"/>
              </a:rPr>
              <a:t>Información, transformó los formatos </a:t>
            </a:r>
            <a:r>
              <a:rPr lang="es-ES" sz="1600" b="1" dirty="0">
                <a:latin typeface="Calibri" pitchFamily="34" charset="0"/>
                <a:cs typeface="Calibri" pitchFamily="34" charset="0"/>
              </a:rPr>
              <a:t>de captura y se </a:t>
            </a:r>
            <a:r>
              <a:rPr lang="es-ES" sz="1600" b="1" dirty="0" smtClean="0">
                <a:latin typeface="Calibri" pitchFamily="34" charset="0"/>
                <a:cs typeface="Calibri" pitchFamily="34" charset="0"/>
              </a:rPr>
              <a:t>creó </a:t>
            </a:r>
            <a:r>
              <a:rPr lang="es-ES" sz="1600" b="1" dirty="0">
                <a:latin typeface="Calibri" pitchFamily="34" charset="0"/>
                <a:cs typeface="Calibri" pitchFamily="34" charset="0"/>
              </a:rPr>
              <a:t>el </a:t>
            </a:r>
            <a:r>
              <a:rPr lang="es-ES" sz="1600" b="1" i="1" dirty="0">
                <a:latin typeface="Calibri" pitchFamily="34" charset="0"/>
                <a:cs typeface="Calibri" pitchFamily="34" charset="0"/>
              </a:rPr>
              <a:t>Sistema de Captura de Reportes Estadísticos de Solicitudes de Información</a:t>
            </a:r>
            <a:r>
              <a:rPr lang="es-ES" sz="1600" b="1" dirty="0">
                <a:latin typeface="Calibri" pitchFamily="34" charset="0"/>
                <a:cs typeface="Calibri" pitchFamily="34" charset="0"/>
              </a:rPr>
              <a:t> (SICRESI). Con este sistema, a partir </a:t>
            </a:r>
            <a:r>
              <a:rPr lang="es-ES" sz="1600" b="1" dirty="0" smtClean="0">
                <a:latin typeface="Calibri" pitchFamily="34" charset="0"/>
                <a:cs typeface="Calibri" pitchFamily="34" charset="0"/>
              </a:rPr>
              <a:t>de 2011</a:t>
            </a:r>
            <a:r>
              <a:rPr lang="es-ES" sz="1600" b="1" dirty="0">
                <a:latin typeface="Calibri" pitchFamily="34" charset="0"/>
                <a:cs typeface="Calibri" pitchFamily="34" charset="0"/>
              </a:rPr>
              <a:t>, los Entes </a:t>
            </a:r>
            <a:r>
              <a:rPr lang="es-ES" sz="1600" b="1" dirty="0" smtClean="0">
                <a:latin typeface="Calibri" pitchFamily="34" charset="0"/>
                <a:cs typeface="Calibri" pitchFamily="34" charset="0"/>
              </a:rPr>
              <a:t>Obligados estuvieron en condiciones de </a:t>
            </a:r>
            <a:r>
              <a:rPr lang="es-ES" sz="1600" b="1" dirty="0">
                <a:latin typeface="Calibri" pitchFamily="34" charset="0"/>
                <a:cs typeface="Calibri" pitchFamily="34" charset="0"/>
              </a:rPr>
              <a:t>capturar directamente esta </a:t>
            </a:r>
            <a:r>
              <a:rPr lang="es-ES" sz="1600" b="1" dirty="0" smtClean="0">
                <a:latin typeface="Calibri" pitchFamily="34" charset="0"/>
                <a:cs typeface="Calibri" pitchFamily="34" charset="0"/>
              </a:rPr>
              <a:t>información </a:t>
            </a:r>
            <a:r>
              <a:rPr lang="es-ES" sz="1600" b="1" dirty="0">
                <a:latin typeface="Calibri" pitchFamily="34" charset="0"/>
                <a:cs typeface="Calibri" pitchFamily="34" charset="0"/>
              </a:rPr>
              <a:t>vía </a:t>
            </a:r>
            <a:r>
              <a:rPr lang="es-ES" sz="1600" b="1" dirty="0" smtClean="0">
                <a:latin typeface="Calibri" pitchFamily="34" charset="0"/>
                <a:cs typeface="Calibri" pitchFamily="34" charset="0"/>
              </a:rPr>
              <a:t>internet, logrando los siguientes beneficios: validación expedita de la información, ahorro de </a:t>
            </a:r>
            <a:r>
              <a:rPr lang="es-ES" sz="1600" b="1" dirty="0">
                <a:latin typeface="Calibri" pitchFamily="34" charset="0"/>
                <a:cs typeface="Calibri" pitchFamily="34" charset="0"/>
              </a:rPr>
              <a:t>trabajo a las Oficinas de Información </a:t>
            </a:r>
            <a:r>
              <a:rPr lang="es-ES" sz="1600" b="1" dirty="0" smtClean="0">
                <a:latin typeface="Calibri" pitchFamily="34" charset="0"/>
                <a:cs typeface="Calibri" pitchFamily="34" charset="0"/>
              </a:rPr>
              <a:t>Pública, al tiempo de contar con </a:t>
            </a:r>
            <a:r>
              <a:rPr lang="es-ES" sz="1600" b="1" dirty="0">
                <a:latin typeface="Calibri" pitchFamily="34" charset="0"/>
                <a:cs typeface="Calibri" pitchFamily="34" charset="0"/>
              </a:rPr>
              <a:t>esta información de manera </a:t>
            </a:r>
            <a:r>
              <a:rPr lang="es-ES" sz="1600" b="1" dirty="0" smtClean="0">
                <a:latin typeface="Calibri" pitchFamily="34" charset="0"/>
                <a:cs typeface="Calibri" pitchFamily="34" charset="0"/>
              </a:rPr>
              <a:t>oportuna</a:t>
            </a:r>
            <a:r>
              <a:rPr lang="es-ES" sz="1600" b="1" dirty="0">
                <a:latin typeface="Calibri" pitchFamily="34" charset="0"/>
                <a:cs typeface="Calibri" pitchFamily="34" charset="0"/>
              </a:rPr>
              <a:t>. El uso de este sistema se aprobó por el Pleno del </a:t>
            </a:r>
            <a:r>
              <a:rPr lang="es-ES" sz="1600" b="1" dirty="0" smtClean="0">
                <a:latin typeface="Calibri" pitchFamily="34" charset="0"/>
                <a:cs typeface="Calibri" pitchFamily="34" charset="0"/>
              </a:rPr>
              <a:t>INFODF el </a:t>
            </a:r>
            <a:r>
              <a:rPr lang="es-ES" sz="1600" b="1" dirty="0">
                <a:latin typeface="Calibri" pitchFamily="34" charset="0"/>
                <a:cs typeface="Calibri" pitchFamily="34" charset="0"/>
              </a:rPr>
              <a:t>6 de abril de </a:t>
            </a:r>
            <a:r>
              <a:rPr lang="es-ES" sz="1600" b="1" dirty="0" smtClean="0">
                <a:latin typeface="Calibri" pitchFamily="34" charset="0"/>
                <a:cs typeface="Calibri" pitchFamily="34" charset="0"/>
              </a:rPr>
              <a:t>2011, </a:t>
            </a:r>
            <a:r>
              <a:rPr lang="es-ES" sz="1600" b="1" dirty="0">
                <a:latin typeface="Calibri" pitchFamily="34" charset="0"/>
                <a:cs typeface="Calibri" pitchFamily="34" charset="0"/>
              </a:rPr>
              <a:t>mediante acuerdo </a:t>
            </a:r>
            <a:r>
              <a:rPr lang="es-ES" sz="1600" b="1" dirty="0" smtClean="0">
                <a:latin typeface="Calibri" pitchFamily="34" charset="0"/>
                <a:cs typeface="Calibri" pitchFamily="34" charset="0"/>
              </a:rPr>
              <a:t>0383/SO/06-04/2011; y </a:t>
            </a:r>
            <a:r>
              <a:rPr lang="es-ES" sz="1600" b="1" dirty="0">
                <a:latin typeface="Calibri" pitchFamily="34" charset="0"/>
                <a:cs typeface="Calibri" pitchFamily="34" charset="0"/>
              </a:rPr>
              <a:t>que derivado de la reforma al artículo 47 de la LTAIPDF, fue modificado mediante el Acuerdo </a:t>
            </a:r>
            <a:r>
              <a:rPr lang="es-ES" sz="1600" b="1" dirty="0" smtClean="0">
                <a:latin typeface="Calibri" pitchFamily="34" charset="0"/>
                <a:cs typeface="Calibri" pitchFamily="34" charset="0"/>
              </a:rPr>
              <a:t>0827/SO/09-09/2015.</a:t>
            </a:r>
            <a:endParaRPr lang="es-MX" sz="1600" b="1" dirty="0">
              <a:latin typeface="Calibri" pitchFamily="34" charset="0"/>
              <a:cs typeface="Calibri" pitchFamily="34" charset="0"/>
            </a:endParaRPr>
          </a:p>
          <a:p>
            <a:pPr algn="just"/>
            <a:r>
              <a:rPr lang="es-MX" sz="1600" b="1" dirty="0">
                <a:latin typeface="Calibri" pitchFamily="34" charset="0"/>
                <a:cs typeface="Calibri" pitchFamily="34" charset="0"/>
              </a:rPr>
              <a:t> </a:t>
            </a:r>
          </a:p>
          <a:p>
            <a:pPr algn="just"/>
            <a:r>
              <a:rPr lang="es-ES" sz="1600" b="1" dirty="0" smtClean="0">
                <a:latin typeface="Calibri" pitchFamily="34" charset="0"/>
                <a:cs typeface="Calibri" pitchFamily="34" charset="0"/>
              </a:rPr>
              <a:t>De </a:t>
            </a:r>
            <a:r>
              <a:rPr lang="es-ES" sz="1600" b="1" dirty="0">
                <a:latin typeface="Calibri" pitchFamily="34" charset="0"/>
                <a:cs typeface="Calibri" pitchFamily="34" charset="0"/>
              </a:rPr>
              <a:t>2007 a la fecha, la Dirección de Evaluación y </a:t>
            </a:r>
            <a:r>
              <a:rPr lang="es-ES" sz="1600" b="1" dirty="0" smtClean="0">
                <a:latin typeface="Calibri" pitchFamily="34" charset="0"/>
                <a:cs typeface="Calibri" pitchFamily="34" charset="0"/>
              </a:rPr>
              <a:t>Estudios junto con las Unidades de Transparencia, </a:t>
            </a:r>
            <a:r>
              <a:rPr lang="es-ES" sz="1600" b="1" dirty="0">
                <a:latin typeface="Calibri" pitchFamily="34" charset="0"/>
                <a:cs typeface="Calibri" pitchFamily="34" charset="0"/>
              </a:rPr>
              <a:t>han venido realizando de manera </a:t>
            </a:r>
            <a:r>
              <a:rPr lang="es-ES" sz="1600" b="1" dirty="0" smtClean="0">
                <a:latin typeface="Calibri" pitchFamily="34" charset="0"/>
                <a:cs typeface="Calibri" pitchFamily="34" charset="0"/>
              </a:rPr>
              <a:t>trimestral, </a:t>
            </a:r>
            <a:r>
              <a:rPr lang="es-ES" sz="1600" b="1" dirty="0">
                <a:latin typeface="Calibri" pitchFamily="34" charset="0"/>
                <a:cs typeface="Calibri" pitchFamily="34" charset="0"/>
              </a:rPr>
              <a:t>el llenado de los informes y la publicación de los resultados del Ejercicio del Derecho de Acceso a la </a:t>
            </a:r>
            <a:r>
              <a:rPr lang="es-ES" sz="1600" b="1" dirty="0" smtClean="0">
                <a:latin typeface="Calibri" pitchFamily="34" charset="0"/>
                <a:cs typeface="Calibri" pitchFamily="34" charset="0"/>
              </a:rPr>
              <a:t>Información con el propósito de </a:t>
            </a:r>
            <a:r>
              <a:rPr lang="es-ES" sz="1600" b="1" dirty="0">
                <a:latin typeface="Calibri" pitchFamily="34" charset="0"/>
                <a:cs typeface="Calibri" pitchFamily="34" charset="0"/>
              </a:rPr>
              <a:t>obtener datos más precisos para dar seguimiento al cumplimiento de diversos aspectos de la Ley de </a:t>
            </a:r>
            <a:r>
              <a:rPr lang="es-ES" sz="1600" b="1" dirty="0" smtClean="0">
                <a:latin typeface="Calibri" pitchFamily="34" charset="0"/>
                <a:cs typeface="Calibri" pitchFamily="34" charset="0"/>
              </a:rPr>
              <a:t>Transparencia, Acceso </a:t>
            </a:r>
            <a:r>
              <a:rPr lang="es-ES" sz="1600" b="1" dirty="0">
                <a:latin typeface="Calibri" pitchFamily="34" charset="0"/>
                <a:cs typeface="Calibri" pitchFamily="34" charset="0"/>
              </a:rPr>
              <a:t>a la Información </a:t>
            </a:r>
            <a:r>
              <a:rPr lang="es-ES" sz="1600" b="1" dirty="0" smtClean="0">
                <a:latin typeface="Calibri" pitchFamily="34" charset="0"/>
                <a:cs typeface="Calibri" pitchFamily="34" charset="0"/>
              </a:rPr>
              <a:t>Pública y Rendición de Cuentas de la Ciudad de México (LTAIPRC) </a:t>
            </a:r>
            <a:r>
              <a:rPr lang="es-ES" sz="1600" b="1" dirty="0">
                <a:latin typeface="Calibri" pitchFamily="34" charset="0"/>
                <a:cs typeface="Calibri" pitchFamily="34" charset="0"/>
              </a:rPr>
              <a:t>y de la Ley de Protección de Datos Personales para el Distrito Federal (LPDPDF</a:t>
            </a:r>
            <a:r>
              <a:rPr lang="es-ES" sz="1600" b="1" dirty="0" smtClean="0">
                <a:latin typeface="Calibri" pitchFamily="34" charset="0"/>
                <a:cs typeface="Calibri" pitchFamily="34" charset="0"/>
              </a:rPr>
              <a:t>).</a:t>
            </a:r>
            <a:endParaRPr lang="es-MX" sz="1600" b="1" dirty="0">
              <a:latin typeface="Calibri" pitchFamily="34" charset="0"/>
              <a:cs typeface="Calibri" pitchFamily="34" charset="0"/>
            </a:endParaRPr>
          </a:p>
        </p:txBody>
      </p:sp>
      <p:sp>
        <p:nvSpPr>
          <p:cNvPr id="7" name="1 CuadroTexto"/>
          <p:cNvSpPr txBox="1"/>
          <p:nvPr/>
        </p:nvSpPr>
        <p:spPr>
          <a:xfrm>
            <a:off x="76169" y="62842"/>
            <a:ext cx="8024223" cy="864000"/>
          </a:xfrm>
          <a:prstGeom prst="rect">
            <a:avLst/>
          </a:prstGeom>
          <a:noFill/>
        </p:spPr>
        <p:txBody>
          <a:bodyPr wrap="square" rtlCol="0" anchor="ctr">
            <a:noAutofit/>
          </a:bodyPr>
          <a:lstStyle/>
          <a:p>
            <a:pPr algn="ctr"/>
            <a:r>
              <a:rPr lang="es-ES" sz="2000" b="1" dirty="0" smtClean="0">
                <a:solidFill>
                  <a:schemeClr val="bg1"/>
                </a:solidFill>
                <a:latin typeface="Calibri" pitchFamily="34" charset="0"/>
                <a:ea typeface="ヒラギノ角ゴ Pro W3" pitchFamily="16" charset="-128"/>
              </a:rPr>
              <a:t>Introducción</a:t>
            </a:r>
            <a:endParaRPr lang="es-ES" sz="2000" b="1" dirty="0">
              <a:solidFill>
                <a:schemeClr val="bg1"/>
              </a:solidFill>
              <a:latin typeface="Calibri" pitchFamily="34" charset="0"/>
              <a:ea typeface="ヒラギノ角ゴ Pro W3" pitchFamily="16" charset="-128"/>
            </a:endParaRPr>
          </a:p>
        </p:txBody>
      </p:sp>
    </p:spTree>
    <p:extLst>
      <p:ext uri="{BB962C8B-B14F-4D97-AF65-F5344CB8AC3E}">
        <p14:creationId xmlns:p14="http://schemas.microsoft.com/office/powerpoint/2010/main" xmlns="" val="2246131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Rectángulo"/>
          <p:cNvSpPr/>
          <p:nvPr/>
        </p:nvSpPr>
        <p:spPr>
          <a:xfrm>
            <a:off x="1702566" y="2010612"/>
            <a:ext cx="5741144" cy="1384995"/>
          </a:xfrm>
          <a:prstGeom prst="rect">
            <a:avLst/>
          </a:prstGeom>
        </p:spPr>
        <p:txBody>
          <a:bodyPr wrap="square">
            <a:spAutoFit/>
          </a:bodyPr>
          <a:lstStyle/>
          <a:p>
            <a:pPr algn="ctr"/>
            <a:r>
              <a:rPr lang="es-MX" sz="3600" b="1" dirty="0" smtClean="0">
                <a:solidFill>
                  <a:prstClr val="black"/>
                </a:solidFill>
                <a:latin typeface="Calibri" pitchFamily="34" charset="0"/>
              </a:rPr>
              <a:t>1. Total de solicitudes</a:t>
            </a:r>
          </a:p>
          <a:p>
            <a:pPr algn="ctr"/>
            <a:endParaRPr lang="es-MX" sz="1600" b="1" i="1" dirty="0" smtClean="0">
              <a:solidFill>
                <a:prstClr val="black"/>
              </a:solidFill>
              <a:latin typeface="Calibri" pitchFamily="34" charset="0"/>
            </a:endParaRPr>
          </a:p>
          <a:p>
            <a:pPr algn="ctr"/>
            <a:endParaRPr lang="es-MX" sz="1600" b="1" i="1" dirty="0" smtClean="0">
              <a:solidFill>
                <a:prstClr val="black"/>
              </a:solidFill>
              <a:latin typeface="Calibri" pitchFamily="34" charset="0"/>
            </a:endParaRPr>
          </a:p>
          <a:p>
            <a:pPr algn="ctr"/>
            <a:r>
              <a:rPr lang="es-MX" sz="1600" b="1" i="1" dirty="0" smtClean="0">
                <a:solidFill>
                  <a:prstClr val="black"/>
                </a:solidFill>
                <a:latin typeface="Calibri" pitchFamily="34" charset="0"/>
              </a:rPr>
              <a:t>(Solicitudes de Información Pública y de Datos Personales)</a:t>
            </a:r>
            <a:endParaRPr lang="es-ES" sz="1200" i="1" dirty="0" smtClean="0">
              <a:solidFill>
                <a:prstClr val="black"/>
              </a:solidFill>
              <a:latin typeface="Calibri" pitchFamily="34" charset="0"/>
            </a:endParaRPr>
          </a:p>
        </p:txBody>
      </p:sp>
    </p:spTree>
    <p:extLst>
      <p:ext uri="{BB962C8B-B14F-4D97-AF65-F5344CB8AC3E}">
        <p14:creationId xmlns:p14="http://schemas.microsoft.com/office/powerpoint/2010/main" xmlns="" val="4157210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p:nvPr/>
        </p:nvSpPr>
        <p:spPr>
          <a:xfrm>
            <a:off x="76169" y="62842"/>
            <a:ext cx="8024223" cy="864000"/>
          </a:xfrm>
          <a:prstGeom prst="rect">
            <a:avLst/>
          </a:prstGeom>
          <a:noFill/>
        </p:spPr>
        <p:txBody>
          <a:bodyPr wrap="square" rtlCol="0" anchor="ctr">
            <a:noAutofit/>
          </a:bodyPr>
          <a:lstStyle/>
          <a:p>
            <a:pPr algn="ctr"/>
            <a:r>
              <a:rPr lang="es-ES" b="1" dirty="0">
                <a:solidFill>
                  <a:schemeClr val="bg1"/>
                </a:solidFill>
                <a:latin typeface="Calibri" pitchFamily="34" charset="0"/>
              </a:rPr>
              <a:t>1.1 Total de solicitudes a </a:t>
            </a:r>
            <a:r>
              <a:rPr lang="es-ES" b="1" dirty="0" smtClean="0">
                <a:solidFill>
                  <a:schemeClr val="bg1"/>
                </a:solidFill>
                <a:latin typeface="Calibri" pitchFamily="34" charset="0"/>
              </a:rPr>
              <a:t>los Sujetos Obligados de la Ciudad de México</a:t>
            </a:r>
            <a:endParaRPr lang="es-ES" b="1" dirty="0">
              <a:solidFill>
                <a:schemeClr val="bg1"/>
              </a:solidFill>
              <a:latin typeface="Calibri" pitchFamily="34" charset="0"/>
            </a:endParaRPr>
          </a:p>
          <a:p>
            <a:pPr algn="ctr"/>
            <a:r>
              <a:rPr lang="es-ES" b="1" dirty="0">
                <a:solidFill>
                  <a:schemeClr val="bg1"/>
                </a:solidFill>
                <a:latin typeface="Calibri" pitchFamily="34" charset="0"/>
              </a:rPr>
              <a:t>(solicitudes de información pública y de datos personales)</a:t>
            </a:r>
          </a:p>
          <a:p>
            <a:pPr algn="ctr"/>
            <a:r>
              <a:rPr lang="es-ES" sz="1400" b="1" i="1" dirty="0">
                <a:solidFill>
                  <a:schemeClr val="bg1"/>
                </a:solidFill>
                <a:latin typeface="Calibri" pitchFamily="34" charset="0"/>
              </a:rPr>
              <a:t>2004 </a:t>
            </a:r>
            <a:r>
              <a:rPr lang="es-ES" sz="1400" b="1" i="1" dirty="0" smtClean="0">
                <a:solidFill>
                  <a:schemeClr val="bg1"/>
                </a:solidFill>
                <a:latin typeface="Calibri" pitchFamily="34" charset="0"/>
              </a:rPr>
              <a:t>- 2017</a:t>
            </a:r>
            <a:endParaRPr lang="es-ES" sz="1400" b="1" i="1" dirty="0">
              <a:solidFill>
                <a:schemeClr val="bg1"/>
              </a:solidFill>
              <a:latin typeface="Calibri" pitchFamily="34" charset="0"/>
            </a:endParaRPr>
          </a:p>
        </p:txBody>
      </p:sp>
      <p:sp>
        <p:nvSpPr>
          <p:cNvPr id="6" name="22 CuadroTexto"/>
          <p:cNvSpPr txBox="1"/>
          <p:nvPr/>
        </p:nvSpPr>
        <p:spPr>
          <a:xfrm>
            <a:off x="1700233" y="1268760"/>
            <a:ext cx="5729288" cy="261610"/>
          </a:xfrm>
          <a:prstGeom prst="rect">
            <a:avLst/>
          </a:prstGeom>
          <a:noFill/>
        </p:spPr>
        <p:txBody>
          <a:bodyPr wrap="square" rtlCol="0">
            <a:spAutoFit/>
          </a:bodyPr>
          <a:lstStyle/>
          <a:p>
            <a:pPr algn="ctr"/>
            <a:r>
              <a:rPr lang="es-MX" sz="1100" b="1" dirty="0" smtClean="0">
                <a:latin typeface="Calibri" pitchFamily="34" charset="0"/>
              </a:rPr>
              <a:t>Total de solicitudes, 2004-2017: 970,549</a:t>
            </a:r>
            <a:endParaRPr lang="es-MX" sz="1100" b="1" dirty="0">
              <a:latin typeface="Calibri" pitchFamily="34" charset="0"/>
            </a:endParaRPr>
          </a:p>
        </p:txBody>
      </p:sp>
      <p:graphicFrame>
        <p:nvGraphicFramePr>
          <p:cNvPr id="7" name="23 Gráfico"/>
          <p:cNvGraphicFramePr/>
          <p:nvPr>
            <p:extLst>
              <p:ext uri="{D42A27DB-BD31-4B8C-83A1-F6EECF244321}">
                <p14:modId xmlns:p14="http://schemas.microsoft.com/office/powerpoint/2010/main" xmlns="" val="2830568906"/>
              </p:ext>
            </p:extLst>
          </p:nvPr>
        </p:nvGraphicFramePr>
        <p:xfrm>
          <a:off x="146854" y="1700808"/>
          <a:ext cx="8856984" cy="4270538"/>
        </p:xfrm>
        <a:graphic>
          <a:graphicData uri="http://schemas.openxmlformats.org/drawingml/2006/chart">
            <c:chart xmlns:c="http://schemas.openxmlformats.org/drawingml/2006/chart" xmlns:r="http://schemas.openxmlformats.org/officeDocument/2006/relationships" r:id="rId2"/>
          </a:graphicData>
        </a:graphic>
      </p:graphicFrame>
      <p:sp>
        <p:nvSpPr>
          <p:cNvPr id="8" name="8 CuadroTexto"/>
          <p:cNvSpPr txBox="1"/>
          <p:nvPr/>
        </p:nvSpPr>
        <p:spPr>
          <a:xfrm>
            <a:off x="1652614" y="6086638"/>
            <a:ext cx="888687" cy="484748"/>
          </a:xfrm>
          <a:prstGeom prst="rect">
            <a:avLst/>
          </a:prstGeom>
          <a:noFill/>
        </p:spPr>
        <p:txBody>
          <a:bodyPr wrap="square" rtlCol="0">
            <a:spAutoFit/>
          </a:bodyPr>
          <a:lstStyle/>
          <a:p>
            <a:pPr algn="ctr"/>
            <a:r>
              <a:rPr lang="es-MX" sz="850" b="1" dirty="0" smtClean="0">
                <a:latin typeface="Calibri" pitchFamily="34" charset="0"/>
              </a:rPr>
              <a:t>Incremento</a:t>
            </a:r>
          </a:p>
          <a:p>
            <a:pPr algn="ctr"/>
            <a:r>
              <a:rPr lang="es-MX" sz="850" b="1" dirty="0" smtClean="0">
                <a:latin typeface="Calibri" pitchFamily="34" charset="0"/>
              </a:rPr>
              <a:t>2006-2007:</a:t>
            </a:r>
          </a:p>
          <a:p>
            <a:pPr algn="ctr"/>
            <a:r>
              <a:rPr lang="es-MX" sz="850" b="1" dirty="0" smtClean="0">
                <a:latin typeface="Calibri" pitchFamily="34" charset="0"/>
              </a:rPr>
              <a:t>187.6%</a:t>
            </a:r>
            <a:endParaRPr lang="es-ES" sz="850" dirty="0">
              <a:latin typeface="Calibri" pitchFamily="34" charset="0"/>
            </a:endParaRPr>
          </a:p>
        </p:txBody>
      </p:sp>
      <p:sp>
        <p:nvSpPr>
          <p:cNvPr id="9" name="9 CuadroTexto"/>
          <p:cNvSpPr txBox="1"/>
          <p:nvPr/>
        </p:nvSpPr>
        <p:spPr>
          <a:xfrm>
            <a:off x="2307873" y="6082444"/>
            <a:ext cx="828510" cy="484748"/>
          </a:xfrm>
          <a:prstGeom prst="rect">
            <a:avLst/>
          </a:prstGeom>
          <a:noFill/>
        </p:spPr>
        <p:txBody>
          <a:bodyPr wrap="square" rtlCol="0">
            <a:spAutoFit/>
          </a:bodyPr>
          <a:lstStyle/>
          <a:p>
            <a:pPr algn="ctr"/>
            <a:r>
              <a:rPr lang="es-MX" sz="850" b="1" dirty="0" smtClean="0">
                <a:latin typeface="Calibri" pitchFamily="34" charset="0"/>
              </a:rPr>
              <a:t>Incremento</a:t>
            </a:r>
          </a:p>
          <a:p>
            <a:pPr algn="ctr"/>
            <a:r>
              <a:rPr lang="es-MX" sz="850" b="1" dirty="0" smtClean="0">
                <a:latin typeface="Calibri" pitchFamily="34" charset="0"/>
              </a:rPr>
              <a:t>2007-2008:</a:t>
            </a:r>
          </a:p>
          <a:p>
            <a:pPr algn="ctr"/>
            <a:r>
              <a:rPr lang="es-MX" sz="850" b="1" dirty="0" smtClean="0">
                <a:latin typeface="Calibri" pitchFamily="34" charset="0"/>
              </a:rPr>
              <a:t>116.2%</a:t>
            </a:r>
            <a:endParaRPr lang="es-ES" sz="850" dirty="0">
              <a:latin typeface="Calibri" pitchFamily="34" charset="0"/>
            </a:endParaRPr>
          </a:p>
        </p:txBody>
      </p:sp>
      <p:sp>
        <p:nvSpPr>
          <p:cNvPr id="10" name="14 CuadroTexto"/>
          <p:cNvSpPr txBox="1"/>
          <p:nvPr/>
        </p:nvSpPr>
        <p:spPr>
          <a:xfrm>
            <a:off x="2905709" y="6082444"/>
            <a:ext cx="879195" cy="484748"/>
          </a:xfrm>
          <a:prstGeom prst="rect">
            <a:avLst/>
          </a:prstGeom>
          <a:noFill/>
        </p:spPr>
        <p:txBody>
          <a:bodyPr wrap="square" rtlCol="0">
            <a:spAutoFit/>
          </a:bodyPr>
          <a:lstStyle/>
          <a:p>
            <a:pPr algn="ctr"/>
            <a:r>
              <a:rPr lang="es-MX" sz="850" b="1" dirty="0" smtClean="0">
                <a:latin typeface="Calibri" pitchFamily="34" charset="0"/>
              </a:rPr>
              <a:t>Incremento</a:t>
            </a:r>
          </a:p>
          <a:p>
            <a:pPr algn="ctr"/>
            <a:r>
              <a:rPr lang="es-MX" sz="850" b="1" dirty="0" smtClean="0">
                <a:latin typeface="Calibri" pitchFamily="34" charset="0"/>
              </a:rPr>
              <a:t>2008-2009:</a:t>
            </a:r>
          </a:p>
          <a:p>
            <a:pPr algn="ctr"/>
            <a:r>
              <a:rPr lang="es-MX" sz="850" b="1" dirty="0" smtClean="0">
                <a:latin typeface="Calibri" pitchFamily="34" charset="0"/>
              </a:rPr>
              <a:t>133.8%</a:t>
            </a:r>
            <a:endParaRPr lang="es-ES" sz="850" dirty="0">
              <a:latin typeface="Calibri" pitchFamily="34" charset="0"/>
            </a:endParaRPr>
          </a:p>
        </p:txBody>
      </p:sp>
      <p:sp>
        <p:nvSpPr>
          <p:cNvPr id="11" name="19 CuadroTexto"/>
          <p:cNvSpPr txBox="1"/>
          <p:nvPr/>
        </p:nvSpPr>
        <p:spPr>
          <a:xfrm>
            <a:off x="465564" y="6078250"/>
            <a:ext cx="805576" cy="484748"/>
          </a:xfrm>
          <a:prstGeom prst="rect">
            <a:avLst/>
          </a:prstGeom>
          <a:noFill/>
        </p:spPr>
        <p:txBody>
          <a:bodyPr wrap="square" rtlCol="0">
            <a:spAutoFit/>
          </a:bodyPr>
          <a:lstStyle/>
          <a:p>
            <a:pPr algn="ctr"/>
            <a:r>
              <a:rPr lang="es-MX" sz="850" b="1" dirty="0" smtClean="0">
                <a:latin typeface="Calibri" pitchFamily="34" charset="0"/>
              </a:rPr>
              <a:t>Incremento 2004-2005:</a:t>
            </a:r>
          </a:p>
          <a:p>
            <a:pPr algn="ctr"/>
            <a:r>
              <a:rPr lang="es-MX" sz="850" b="1" dirty="0" smtClean="0">
                <a:latin typeface="Calibri" pitchFamily="34" charset="0"/>
              </a:rPr>
              <a:t>63.6%</a:t>
            </a:r>
            <a:endParaRPr lang="es-ES" sz="850" dirty="0">
              <a:latin typeface="Calibri" pitchFamily="34" charset="0"/>
            </a:endParaRPr>
          </a:p>
        </p:txBody>
      </p:sp>
      <p:sp>
        <p:nvSpPr>
          <p:cNvPr id="12" name="20 CuadroTexto"/>
          <p:cNvSpPr txBox="1"/>
          <p:nvPr/>
        </p:nvSpPr>
        <p:spPr>
          <a:xfrm>
            <a:off x="1038190" y="6082444"/>
            <a:ext cx="902670" cy="484748"/>
          </a:xfrm>
          <a:prstGeom prst="rect">
            <a:avLst/>
          </a:prstGeom>
          <a:noFill/>
        </p:spPr>
        <p:txBody>
          <a:bodyPr wrap="square" rtlCol="0">
            <a:spAutoFit/>
          </a:bodyPr>
          <a:lstStyle/>
          <a:p>
            <a:pPr algn="ctr"/>
            <a:r>
              <a:rPr lang="es-MX" sz="850" b="1" dirty="0" smtClean="0">
                <a:latin typeface="Calibri" pitchFamily="34" charset="0"/>
              </a:rPr>
              <a:t>Incremento</a:t>
            </a:r>
          </a:p>
          <a:p>
            <a:pPr algn="ctr"/>
            <a:r>
              <a:rPr lang="es-MX" sz="850" b="1" dirty="0" smtClean="0">
                <a:latin typeface="Calibri" pitchFamily="34" charset="0"/>
              </a:rPr>
              <a:t>2005-2006:</a:t>
            </a:r>
          </a:p>
          <a:p>
            <a:pPr algn="ctr"/>
            <a:r>
              <a:rPr lang="es-MX" sz="850" b="1" dirty="0" smtClean="0">
                <a:latin typeface="Calibri" pitchFamily="34" charset="0"/>
              </a:rPr>
              <a:t>51.9%</a:t>
            </a:r>
            <a:endParaRPr lang="es-ES" sz="850" dirty="0">
              <a:latin typeface="Calibri" pitchFamily="34" charset="0"/>
            </a:endParaRPr>
          </a:p>
        </p:txBody>
      </p:sp>
      <p:sp>
        <p:nvSpPr>
          <p:cNvPr id="13" name="16 CuadroTexto"/>
          <p:cNvSpPr txBox="1"/>
          <p:nvPr/>
        </p:nvSpPr>
        <p:spPr>
          <a:xfrm>
            <a:off x="3496381" y="6082444"/>
            <a:ext cx="910432" cy="484748"/>
          </a:xfrm>
          <a:prstGeom prst="rect">
            <a:avLst/>
          </a:prstGeom>
          <a:noFill/>
        </p:spPr>
        <p:txBody>
          <a:bodyPr wrap="square" rtlCol="0">
            <a:spAutoFit/>
          </a:bodyPr>
          <a:lstStyle/>
          <a:p>
            <a:pPr algn="ctr"/>
            <a:r>
              <a:rPr lang="es-MX" sz="850" b="1" dirty="0" smtClean="0">
                <a:latin typeface="Calibri" pitchFamily="34" charset="0"/>
              </a:rPr>
              <a:t>Decremento</a:t>
            </a:r>
          </a:p>
          <a:p>
            <a:pPr algn="ctr"/>
            <a:r>
              <a:rPr lang="es-MX" sz="850" b="1" dirty="0" smtClean="0">
                <a:latin typeface="Calibri" pitchFamily="34" charset="0"/>
              </a:rPr>
              <a:t>2009-2010:</a:t>
            </a:r>
          </a:p>
          <a:p>
            <a:pPr algn="ctr"/>
            <a:r>
              <a:rPr lang="es-MX" sz="850" b="1" dirty="0" smtClean="0">
                <a:latin typeface="Calibri" pitchFamily="34" charset="0"/>
              </a:rPr>
              <a:t>-6.9%</a:t>
            </a:r>
            <a:endParaRPr lang="es-ES" sz="850" dirty="0">
              <a:latin typeface="Calibri" pitchFamily="34" charset="0"/>
            </a:endParaRPr>
          </a:p>
        </p:txBody>
      </p:sp>
      <p:sp>
        <p:nvSpPr>
          <p:cNvPr id="14" name="18 CuadroTexto"/>
          <p:cNvSpPr txBox="1"/>
          <p:nvPr/>
        </p:nvSpPr>
        <p:spPr>
          <a:xfrm>
            <a:off x="4142239" y="6082444"/>
            <a:ext cx="877774" cy="484748"/>
          </a:xfrm>
          <a:prstGeom prst="rect">
            <a:avLst/>
          </a:prstGeom>
          <a:noFill/>
        </p:spPr>
        <p:txBody>
          <a:bodyPr wrap="square" rtlCol="0">
            <a:spAutoFit/>
          </a:bodyPr>
          <a:lstStyle/>
          <a:p>
            <a:pPr algn="ctr"/>
            <a:r>
              <a:rPr lang="es-MX" sz="850" b="1" dirty="0" smtClean="0">
                <a:latin typeface="Calibri" pitchFamily="34" charset="0"/>
              </a:rPr>
              <a:t>Incremento</a:t>
            </a:r>
          </a:p>
          <a:p>
            <a:pPr algn="ctr"/>
            <a:r>
              <a:rPr lang="es-MX" sz="850" b="1" dirty="0" smtClean="0">
                <a:latin typeface="Calibri" pitchFamily="34" charset="0"/>
              </a:rPr>
              <a:t>2010-2011:</a:t>
            </a:r>
          </a:p>
          <a:p>
            <a:pPr algn="ctr"/>
            <a:r>
              <a:rPr lang="es-MX" sz="850" b="1" dirty="0" smtClean="0">
                <a:latin typeface="Calibri" pitchFamily="34" charset="0"/>
              </a:rPr>
              <a:t>5.0%</a:t>
            </a:r>
            <a:endParaRPr lang="es-ES" sz="850" dirty="0">
              <a:latin typeface="Calibri" pitchFamily="34" charset="0"/>
            </a:endParaRPr>
          </a:p>
        </p:txBody>
      </p:sp>
      <p:sp>
        <p:nvSpPr>
          <p:cNvPr id="15" name="18 CuadroTexto"/>
          <p:cNvSpPr txBox="1"/>
          <p:nvPr/>
        </p:nvSpPr>
        <p:spPr>
          <a:xfrm>
            <a:off x="4755439" y="6082444"/>
            <a:ext cx="877774" cy="484748"/>
          </a:xfrm>
          <a:prstGeom prst="rect">
            <a:avLst/>
          </a:prstGeom>
          <a:noFill/>
        </p:spPr>
        <p:txBody>
          <a:bodyPr wrap="square" rtlCol="0">
            <a:spAutoFit/>
          </a:bodyPr>
          <a:lstStyle/>
          <a:p>
            <a:pPr algn="ctr"/>
            <a:r>
              <a:rPr lang="es-MX" sz="850" b="1" dirty="0" smtClean="0">
                <a:latin typeface="Calibri" pitchFamily="34" charset="0"/>
              </a:rPr>
              <a:t>Decremento</a:t>
            </a:r>
          </a:p>
          <a:p>
            <a:pPr algn="ctr"/>
            <a:r>
              <a:rPr lang="es-MX" sz="850" b="1" dirty="0" smtClean="0">
                <a:latin typeface="Calibri" pitchFamily="34" charset="0"/>
              </a:rPr>
              <a:t>2011-2012:</a:t>
            </a:r>
          </a:p>
          <a:p>
            <a:pPr algn="ctr"/>
            <a:r>
              <a:rPr lang="es-MX" sz="850" b="1" dirty="0" smtClean="0">
                <a:latin typeface="Calibri" pitchFamily="34" charset="0"/>
              </a:rPr>
              <a:t>-2.6%</a:t>
            </a:r>
            <a:endParaRPr lang="es-ES" sz="850" dirty="0">
              <a:latin typeface="Calibri" pitchFamily="34" charset="0"/>
            </a:endParaRPr>
          </a:p>
        </p:txBody>
      </p:sp>
      <p:sp>
        <p:nvSpPr>
          <p:cNvPr id="20" name="Elipse 19"/>
          <p:cNvSpPr/>
          <p:nvPr/>
        </p:nvSpPr>
        <p:spPr>
          <a:xfrm>
            <a:off x="763258" y="5215900"/>
            <a:ext cx="216000" cy="216000"/>
          </a:xfrm>
          <a:prstGeom prst="ellipse">
            <a:avLst/>
          </a:prstGeom>
          <a:solidFill>
            <a:srgbClr val="00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1" name="Flecha derecha 20"/>
          <p:cNvSpPr/>
          <p:nvPr/>
        </p:nvSpPr>
        <p:spPr>
          <a:xfrm rot="18720000">
            <a:off x="820148" y="5256830"/>
            <a:ext cx="108000" cy="108000"/>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0" name="Elipse 29"/>
          <p:cNvSpPr/>
          <p:nvPr/>
        </p:nvSpPr>
        <p:spPr>
          <a:xfrm>
            <a:off x="3846525" y="5227739"/>
            <a:ext cx="216000" cy="216000"/>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1" name="Flecha derecha 30"/>
          <p:cNvSpPr/>
          <p:nvPr/>
        </p:nvSpPr>
        <p:spPr>
          <a:xfrm rot="2460000">
            <a:off x="3904681" y="5272140"/>
            <a:ext cx="108000" cy="108000"/>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4" name="18 CuadroTexto"/>
          <p:cNvSpPr txBox="1"/>
          <p:nvPr/>
        </p:nvSpPr>
        <p:spPr>
          <a:xfrm>
            <a:off x="5358743" y="6082150"/>
            <a:ext cx="877774" cy="484748"/>
          </a:xfrm>
          <a:prstGeom prst="rect">
            <a:avLst/>
          </a:prstGeom>
          <a:noFill/>
        </p:spPr>
        <p:txBody>
          <a:bodyPr wrap="square" rtlCol="0">
            <a:spAutoFit/>
          </a:bodyPr>
          <a:lstStyle/>
          <a:p>
            <a:pPr algn="ctr"/>
            <a:r>
              <a:rPr lang="es-MX" sz="850" b="1" dirty="0" smtClean="0">
                <a:latin typeface="Calibri" pitchFamily="34" charset="0"/>
              </a:rPr>
              <a:t>Incremento</a:t>
            </a:r>
          </a:p>
          <a:p>
            <a:pPr algn="ctr"/>
            <a:r>
              <a:rPr lang="es-MX" sz="850" b="1" dirty="0" smtClean="0">
                <a:latin typeface="Calibri" pitchFamily="34" charset="0"/>
              </a:rPr>
              <a:t>2012-2013:</a:t>
            </a:r>
          </a:p>
          <a:p>
            <a:pPr algn="ctr"/>
            <a:r>
              <a:rPr lang="es-MX" sz="850" b="1" dirty="0" smtClean="0">
                <a:latin typeface="Calibri" pitchFamily="34" charset="0"/>
              </a:rPr>
              <a:t>13.0%</a:t>
            </a:r>
            <a:endParaRPr lang="es-ES" sz="850" dirty="0">
              <a:latin typeface="Calibri" pitchFamily="34" charset="0"/>
            </a:endParaRPr>
          </a:p>
        </p:txBody>
      </p:sp>
      <p:sp>
        <p:nvSpPr>
          <p:cNvPr id="37" name="18 CuadroTexto"/>
          <p:cNvSpPr txBox="1"/>
          <p:nvPr/>
        </p:nvSpPr>
        <p:spPr>
          <a:xfrm>
            <a:off x="5994210" y="6081729"/>
            <a:ext cx="877774" cy="484748"/>
          </a:xfrm>
          <a:prstGeom prst="rect">
            <a:avLst/>
          </a:prstGeom>
          <a:noFill/>
        </p:spPr>
        <p:txBody>
          <a:bodyPr wrap="square" rtlCol="0">
            <a:spAutoFit/>
          </a:bodyPr>
          <a:lstStyle/>
          <a:p>
            <a:pPr algn="ctr"/>
            <a:r>
              <a:rPr lang="es-MX" sz="850" b="1" dirty="0" smtClean="0">
                <a:latin typeface="Calibri" pitchFamily="34" charset="0"/>
              </a:rPr>
              <a:t>Incremento</a:t>
            </a:r>
          </a:p>
          <a:p>
            <a:pPr algn="ctr"/>
            <a:r>
              <a:rPr lang="es-MX" sz="850" b="1" dirty="0" smtClean="0">
                <a:latin typeface="Calibri" pitchFamily="34" charset="0"/>
              </a:rPr>
              <a:t>2013-2014:</a:t>
            </a:r>
          </a:p>
          <a:p>
            <a:pPr algn="ctr"/>
            <a:r>
              <a:rPr lang="es-MX" sz="850" b="1" dirty="0" smtClean="0">
                <a:latin typeface="Calibri" pitchFamily="34" charset="0"/>
              </a:rPr>
              <a:t>8.2%</a:t>
            </a:r>
            <a:endParaRPr lang="es-ES" sz="850" dirty="0">
              <a:latin typeface="Calibri" pitchFamily="34" charset="0"/>
            </a:endParaRPr>
          </a:p>
        </p:txBody>
      </p:sp>
      <p:sp>
        <p:nvSpPr>
          <p:cNvPr id="38" name="17 Marcador de número de diapositiva"/>
          <p:cNvSpPr>
            <a:spLocks noGrp="1"/>
          </p:cNvSpPr>
          <p:nvPr>
            <p:ph type="sldNum" sz="quarter" idx="12"/>
          </p:nvPr>
        </p:nvSpPr>
        <p:spPr>
          <a:xfrm>
            <a:off x="8636034" y="6439217"/>
            <a:ext cx="441297" cy="365125"/>
          </a:xfrm>
        </p:spPr>
        <p:txBody>
          <a:bodyPr anchor="b"/>
          <a:lstStyle>
            <a:lvl1pPr>
              <a:defRPr sz="1000" b="1">
                <a:latin typeface="Calibri" pitchFamily="34" charset="0"/>
              </a:defRPr>
            </a:lvl1pPr>
          </a:lstStyle>
          <a:p>
            <a:pPr>
              <a:defRPr/>
            </a:pPr>
            <a:fld id="{BD43386B-512A-4F48-AC60-1F2A615D5642}" type="slidenum">
              <a:rPr lang="es-MX" smtClean="0"/>
              <a:pPr>
                <a:defRPr/>
              </a:pPr>
              <a:t>7</a:t>
            </a:fld>
            <a:endParaRPr lang="es-MX" dirty="0"/>
          </a:p>
        </p:txBody>
      </p:sp>
      <p:sp>
        <p:nvSpPr>
          <p:cNvPr id="39" name="18 CuadroTexto"/>
          <p:cNvSpPr txBox="1"/>
          <p:nvPr/>
        </p:nvSpPr>
        <p:spPr>
          <a:xfrm>
            <a:off x="6598916" y="6083755"/>
            <a:ext cx="877774" cy="484748"/>
          </a:xfrm>
          <a:prstGeom prst="rect">
            <a:avLst/>
          </a:prstGeom>
          <a:noFill/>
        </p:spPr>
        <p:txBody>
          <a:bodyPr wrap="square" rtlCol="0">
            <a:spAutoFit/>
          </a:bodyPr>
          <a:lstStyle/>
          <a:p>
            <a:pPr algn="ctr"/>
            <a:r>
              <a:rPr lang="es-MX" sz="850" b="1" dirty="0" smtClean="0">
                <a:latin typeface="Calibri" pitchFamily="34" charset="0"/>
              </a:rPr>
              <a:t>Decremento</a:t>
            </a:r>
          </a:p>
          <a:p>
            <a:pPr algn="ctr"/>
            <a:r>
              <a:rPr lang="es-MX" sz="850" b="1" dirty="0" smtClean="0">
                <a:latin typeface="Calibri" pitchFamily="34" charset="0"/>
              </a:rPr>
              <a:t>2014-2015:</a:t>
            </a:r>
          </a:p>
          <a:p>
            <a:pPr algn="ctr"/>
            <a:r>
              <a:rPr lang="es-MX" sz="850" b="1" dirty="0" smtClean="0">
                <a:latin typeface="Calibri" pitchFamily="34" charset="0"/>
              </a:rPr>
              <a:t>-4.9%</a:t>
            </a:r>
            <a:endParaRPr lang="es-ES" sz="850" dirty="0">
              <a:latin typeface="Calibri" pitchFamily="34" charset="0"/>
            </a:endParaRPr>
          </a:p>
        </p:txBody>
      </p:sp>
      <p:sp>
        <p:nvSpPr>
          <p:cNvPr id="42" name="Elipse 19"/>
          <p:cNvSpPr/>
          <p:nvPr/>
        </p:nvSpPr>
        <p:spPr>
          <a:xfrm>
            <a:off x="1378411" y="5229200"/>
            <a:ext cx="216000" cy="216000"/>
          </a:xfrm>
          <a:prstGeom prst="ellipse">
            <a:avLst/>
          </a:prstGeom>
          <a:solidFill>
            <a:srgbClr val="00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3" name="Flecha derecha 20"/>
          <p:cNvSpPr/>
          <p:nvPr/>
        </p:nvSpPr>
        <p:spPr>
          <a:xfrm rot="18720000">
            <a:off x="1435301" y="5270130"/>
            <a:ext cx="108000" cy="108000"/>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6" name="Elipse 19"/>
          <p:cNvSpPr/>
          <p:nvPr/>
        </p:nvSpPr>
        <p:spPr>
          <a:xfrm>
            <a:off x="1991167" y="5229200"/>
            <a:ext cx="216000" cy="216000"/>
          </a:xfrm>
          <a:prstGeom prst="ellipse">
            <a:avLst/>
          </a:prstGeom>
          <a:solidFill>
            <a:srgbClr val="00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7" name="Flecha derecha 20"/>
          <p:cNvSpPr/>
          <p:nvPr/>
        </p:nvSpPr>
        <p:spPr>
          <a:xfrm rot="18720000">
            <a:off x="2048057" y="5270130"/>
            <a:ext cx="108000" cy="108000"/>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8" name="Elipse 19"/>
          <p:cNvSpPr/>
          <p:nvPr/>
        </p:nvSpPr>
        <p:spPr>
          <a:xfrm>
            <a:off x="2617206" y="5231614"/>
            <a:ext cx="216000" cy="216000"/>
          </a:xfrm>
          <a:prstGeom prst="ellipse">
            <a:avLst/>
          </a:prstGeom>
          <a:solidFill>
            <a:srgbClr val="00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9" name="Flecha derecha 20"/>
          <p:cNvSpPr/>
          <p:nvPr/>
        </p:nvSpPr>
        <p:spPr>
          <a:xfrm rot="18720000">
            <a:off x="2674096" y="5272544"/>
            <a:ext cx="108000" cy="108000"/>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0" name="Elipse 19"/>
          <p:cNvSpPr/>
          <p:nvPr/>
        </p:nvSpPr>
        <p:spPr>
          <a:xfrm>
            <a:off x="3221968" y="5228210"/>
            <a:ext cx="216000" cy="216000"/>
          </a:xfrm>
          <a:prstGeom prst="ellipse">
            <a:avLst/>
          </a:prstGeom>
          <a:solidFill>
            <a:srgbClr val="00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1" name="Flecha derecha 20"/>
          <p:cNvSpPr/>
          <p:nvPr/>
        </p:nvSpPr>
        <p:spPr>
          <a:xfrm rot="18720000">
            <a:off x="3278858" y="5269140"/>
            <a:ext cx="108000" cy="108000"/>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2" name="Elipse 29"/>
          <p:cNvSpPr/>
          <p:nvPr/>
        </p:nvSpPr>
        <p:spPr>
          <a:xfrm>
            <a:off x="5086283" y="5236906"/>
            <a:ext cx="216000" cy="216000"/>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3" name="Flecha derecha 30"/>
          <p:cNvSpPr/>
          <p:nvPr/>
        </p:nvSpPr>
        <p:spPr>
          <a:xfrm rot="2460000">
            <a:off x="5144439" y="5281307"/>
            <a:ext cx="108000" cy="108000"/>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4" name="Elipse 19"/>
          <p:cNvSpPr/>
          <p:nvPr/>
        </p:nvSpPr>
        <p:spPr>
          <a:xfrm>
            <a:off x="4461726" y="5226491"/>
            <a:ext cx="216000" cy="216000"/>
          </a:xfrm>
          <a:prstGeom prst="ellipse">
            <a:avLst/>
          </a:prstGeom>
          <a:solidFill>
            <a:srgbClr val="00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5" name="Flecha derecha 20"/>
          <p:cNvSpPr/>
          <p:nvPr/>
        </p:nvSpPr>
        <p:spPr>
          <a:xfrm rot="18720000">
            <a:off x="4518616" y="5267421"/>
            <a:ext cx="108000" cy="108000"/>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6" name="Elipse 29"/>
          <p:cNvSpPr/>
          <p:nvPr/>
        </p:nvSpPr>
        <p:spPr>
          <a:xfrm>
            <a:off x="6929321" y="5236906"/>
            <a:ext cx="216000" cy="216000"/>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7" name="Flecha derecha 30"/>
          <p:cNvSpPr/>
          <p:nvPr/>
        </p:nvSpPr>
        <p:spPr>
          <a:xfrm rot="2460000">
            <a:off x="6987477" y="5281307"/>
            <a:ext cx="108000" cy="108000"/>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8" name="Elipse 19"/>
          <p:cNvSpPr/>
          <p:nvPr/>
        </p:nvSpPr>
        <p:spPr>
          <a:xfrm>
            <a:off x="5700002" y="5229895"/>
            <a:ext cx="216000" cy="216000"/>
          </a:xfrm>
          <a:prstGeom prst="ellipse">
            <a:avLst/>
          </a:prstGeom>
          <a:solidFill>
            <a:srgbClr val="00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9" name="Flecha derecha 20"/>
          <p:cNvSpPr/>
          <p:nvPr/>
        </p:nvSpPr>
        <p:spPr>
          <a:xfrm rot="18720000">
            <a:off x="5756892" y="5270825"/>
            <a:ext cx="108000" cy="108000"/>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0" name="Elipse 19"/>
          <p:cNvSpPr/>
          <p:nvPr/>
        </p:nvSpPr>
        <p:spPr>
          <a:xfrm>
            <a:off x="6315650" y="5237377"/>
            <a:ext cx="216000" cy="216000"/>
          </a:xfrm>
          <a:prstGeom prst="ellipse">
            <a:avLst/>
          </a:prstGeom>
          <a:solidFill>
            <a:srgbClr val="00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1" name="Flecha derecha 20"/>
          <p:cNvSpPr/>
          <p:nvPr/>
        </p:nvSpPr>
        <p:spPr>
          <a:xfrm rot="18720000">
            <a:off x="6372540" y="5278307"/>
            <a:ext cx="108000" cy="108000"/>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4" name="18 CuadroTexto"/>
          <p:cNvSpPr txBox="1"/>
          <p:nvPr/>
        </p:nvSpPr>
        <p:spPr>
          <a:xfrm>
            <a:off x="7261623" y="6082150"/>
            <a:ext cx="797976" cy="484748"/>
          </a:xfrm>
          <a:prstGeom prst="rect">
            <a:avLst/>
          </a:prstGeom>
          <a:noFill/>
        </p:spPr>
        <p:txBody>
          <a:bodyPr wrap="square" rtlCol="0">
            <a:spAutoFit/>
          </a:bodyPr>
          <a:lstStyle/>
          <a:p>
            <a:pPr algn="ctr"/>
            <a:r>
              <a:rPr lang="es-MX" sz="850" b="1" dirty="0">
                <a:latin typeface="Calibri" pitchFamily="34" charset="0"/>
              </a:rPr>
              <a:t>Incremento</a:t>
            </a:r>
            <a:endParaRPr lang="es-MX" sz="850" b="1" dirty="0" smtClean="0">
              <a:latin typeface="Calibri" pitchFamily="34" charset="0"/>
            </a:endParaRPr>
          </a:p>
          <a:p>
            <a:pPr algn="ctr"/>
            <a:r>
              <a:rPr lang="es-MX" sz="850" b="1" dirty="0" smtClean="0">
                <a:latin typeface="Calibri" pitchFamily="34" charset="0"/>
              </a:rPr>
              <a:t>2015-2016:</a:t>
            </a:r>
          </a:p>
          <a:p>
            <a:pPr algn="ctr"/>
            <a:r>
              <a:rPr lang="es-MX" sz="850" b="1" dirty="0" smtClean="0">
                <a:latin typeface="Calibri" pitchFamily="34" charset="0"/>
              </a:rPr>
              <a:t>19.2%</a:t>
            </a:r>
            <a:endParaRPr lang="es-ES" sz="850" dirty="0">
              <a:latin typeface="Calibri" pitchFamily="34" charset="0"/>
            </a:endParaRPr>
          </a:p>
        </p:txBody>
      </p:sp>
      <p:sp>
        <p:nvSpPr>
          <p:cNvPr id="45" name="Elipse 44"/>
          <p:cNvSpPr/>
          <p:nvPr/>
        </p:nvSpPr>
        <p:spPr>
          <a:xfrm>
            <a:off x="7556116" y="5229200"/>
            <a:ext cx="216000" cy="216000"/>
          </a:xfrm>
          <a:prstGeom prst="ellipse">
            <a:avLst/>
          </a:prstGeom>
          <a:solidFill>
            <a:srgbClr val="00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2" name="Flecha derecha 61"/>
          <p:cNvSpPr/>
          <p:nvPr/>
        </p:nvSpPr>
        <p:spPr>
          <a:xfrm rot="18720000">
            <a:off x="7613006" y="5270130"/>
            <a:ext cx="108000" cy="108000"/>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xmlns="" val="1199959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17 Marcador de número de diapositiva"/>
          <p:cNvSpPr>
            <a:spLocks noGrp="1"/>
          </p:cNvSpPr>
          <p:nvPr>
            <p:ph type="sldNum" sz="quarter" idx="12"/>
          </p:nvPr>
        </p:nvSpPr>
        <p:spPr>
          <a:xfrm>
            <a:off x="8636034" y="6439217"/>
            <a:ext cx="441297" cy="365125"/>
          </a:xfrm>
        </p:spPr>
        <p:txBody>
          <a:bodyPr anchor="b"/>
          <a:lstStyle>
            <a:lvl1pPr>
              <a:defRPr sz="1000" b="1">
                <a:latin typeface="Calibri" pitchFamily="34" charset="0"/>
              </a:defRPr>
            </a:lvl1pPr>
          </a:lstStyle>
          <a:p>
            <a:pPr>
              <a:defRPr/>
            </a:pPr>
            <a:fld id="{BD43386B-512A-4F48-AC60-1F2A615D5642}" type="slidenum">
              <a:rPr lang="es-MX" smtClean="0"/>
              <a:pPr>
                <a:defRPr/>
              </a:pPr>
              <a:t>8</a:t>
            </a:fld>
            <a:endParaRPr lang="es-MX" dirty="0"/>
          </a:p>
        </p:txBody>
      </p:sp>
      <p:sp>
        <p:nvSpPr>
          <p:cNvPr id="39" name="1 CuadroTexto"/>
          <p:cNvSpPr txBox="1"/>
          <p:nvPr/>
        </p:nvSpPr>
        <p:spPr>
          <a:xfrm>
            <a:off x="76169" y="62842"/>
            <a:ext cx="8024223" cy="864000"/>
          </a:xfrm>
          <a:prstGeom prst="rect">
            <a:avLst/>
          </a:prstGeom>
          <a:noFill/>
        </p:spPr>
        <p:txBody>
          <a:bodyPr wrap="square" rtlCol="0" anchor="ctr">
            <a:noAutofit/>
          </a:bodyPr>
          <a:lstStyle/>
          <a:p>
            <a:pPr algn="ctr"/>
            <a:r>
              <a:rPr lang="es-ES" b="1" dirty="0">
                <a:solidFill>
                  <a:schemeClr val="bg1"/>
                </a:solidFill>
                <a:latin typeface="Calibri" pitchFamily="34" charset="0"/>
              </a:rPr>
              <a:t>1.2 Total de solicitudes por año y mes</a:t>
            </a:r>
          </a:p>
          <a:p>
            <a:pPr algn="ctr"/>
            <a:r>
              <a:rPr lang="es-ES" b="1" dirty="0">
                <a:solidFill>
                  <a:schemeClr val="bg1"/>
                </a:solidFill>
                <a:latin typeface="Calibri" pitchFamily="34" charset="0"/>
              </a:rPr>
              <a:t>(solicitudes de información pública y de datos personales)</a:t>
            </a:r>
          </a:p>
          <a:p>
            <a:pPr algn="ctr"/>
            <a:r>
              <a:rPr lang="es-ES" sz="1400" b="1" i="1" dirty="0">
                <a:solidFill>
                  <a:schemeClr val="bg1"/>
                </a:solidFill>
                <a:latin typeface="Calibri" pitchFamily="34" charset="0"/>
              </a:rPr>
              <a:t>2006 </a:t>
            </a:r>
            <a:r>
              <a:rPr lang="es-ES" sz="1400" b="1" i="1" dirty="0" smtClean="0">
                <a:solidFill>
                  <a:schemeClr val="bg1"/>
                </a:solidFill>
                <a:latin typeface="Calibri" pitchFamily="34" charset="0"/>
              </a:rPr>
              <a:t>- 2017</a:t>
            </a:r>
            <a:endParaRPr lang="es-ES" sz="1400" b="1" i="1" dirty="0">
              <a:solidFill>
                <a:schemeClr val="bg1"/>
              </a:solidFill>
              <a:latin typeface="Calibri" pitchFamily="34" charset="0"/>
            </a:endParaRPr>
          </a:p>
        </p:txBody>
      </p:sp>
      <p:sp>
        <p:nvSpPr>
          <p:cNvPr id="40" name="8 CuadroTexto"/>
          <p:cNvSpPr txBox="1"/>
          <p:nvPr/>
        </p:nvSpPr>
        <p:spPr>
          <a:xfrm>
            <a:off x="1700233" y="1124744"/>
            <a:ext cx="5729288" cy="261610"/>
          </a:xfrm>
          <a:prstGeom prst="rect">
            <a:avLst/>
          </a:prstGeom>
          <a:noFill/>
        </p:spPr>
        <p:txBody>
          <a:bodyPr wrap="square" rtlCol="0">
            <a:spAutoFit/>
          </a:bodyPr>
          <a:lstStyle/>
          <a:p>
            <a:pPr algn="ctr"/>
            <a:r>
              <a:rPr lang="es-MX" sz="1100" b="1" dirty="0" smtClean="0">
                <a:latin typeface="Calibri" pitchFamily="34" charset="0"/>
              </a:rPr>
              <a:t>Total de solicitudes, 2006-2017: 963,525</a:t>
            </a:r>
            <a:endParaRPr lang="es-MX" sz="1100" b="1" dirty="0">
              <a:latin typeface="Calibri" pitchFamily="34" charset="0"/>
            </a:endParaRPr>
          </a:p>
        </p:txBody>
      </p:sp>
      <p:graphicFrame>
        <p:nvGraphicFramePr>
          <p:cNvPr id="41" name="6 Gráfico"/>
          <p:cNvGraphicFramePr>
            <a:graphicFrameLocks/>
          </p:cNvGraphicFramePr>
          <p:nvPr>
            <p:extLst>
              <p:ext uri="{D42A27DB-BD31-4B8C-83A1-F6EECF244321}">
                <p14:modId xmlns:p14="http://schemas.microsoft.com/office/powerpoint/2010/main" xmlns="" val="4101249953"/>
              </p:ext>
            </p:extLst>
          </p:nvPr>
        </p:nvGraphicFramePr>
        <p:xfrm>
          <a:off x="214313" y="1386355"/>
          <a:ext cx="8715375" cy="53550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17065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17 Marcador de número de diapositiva"/>
          <p:cNvSpPr>
            <a:spLocks noGrp="1"/>
          </p:cNvSpPr>
          <p:nvPr>
            <p:ph type="sldNum" sz="quarter" idx="12"/>
          </p:nvPr>
        </p:nvSpPr>
        <p:spPr>
          <a:xfrm>
            <a:off x="8636034" y="6439217"/>
            <a:ext cx="441297" cy="365125"/>
          </a:xfrm>
        </p:spPr>
        <p:txBody>
          <a:bodyPr anchor="b"/>
          <a:lstStyle>
            <a:lvl1pPr>
              <a:defRPr sz="1000" b="1">
                <a:latin typeface="Calibri" pitchFamily="34" charset="0"/>
              </a:defRPr>
            </a:lvl1pPr>
          </a:lstStyle>
          <a:p>
            <a:pPr>
              <a:defRPr/>
            </a:pPr>
            <a:fld id="{BD43386B-512A-4F48-AC60-1F2A615D5642}" type="slidenum">
              <a:rPr lang="es-MX" smtClean="0"/>
              <a:pPr>
                <a:defRPr/>
              </a:pPr>
              <a:t>9</a:t>
            </a:fld>
            <a:endParaRPr lang="es-MX" dirty="0"/>
          </a:p>
        </p:txBody>
      </p:sp>
      <p:sp>
        <p:nvSpPr>
          <p:cNvPr id="6" name="1 CuadroTexto"/>
          <p:cNvSpPr txBox="1"/>
          <p:nvPr/>
        </p:nvSpPr>
        <p:spPr>
          <a:xfrm>
            <a:off x="76169" y="62842"/>
            <a:ext cx="8024223" cy="864000"/>
          </a:xfrm>
          <a:prstGeom prst="rect">
            <a:avLst/>
          </a:prstGeom>
          <a:noFill/>
        </p:spPr>
        <p:txBody>
          <a:bodyPr wrap="square" rtlCol="0" anchor="ctr">
            <a:noAutofit/>
          </a:bodyPr>
          <a:lstStyle/>
          <a:p>
            <a:pPr algn="ctr"/>
            <a:r>
              <a:rPr lang="es-ES" b="1" dirty="0">
                <a:solidFill>
                  <a:schemeClr val="bg1"/>
                </a:solidFill>
                <a:latin typeface="Calibri" pitchFamily="34" charset="0"/>
              </a:rPr>
              <a:t>1.3 Total de solicitudes por </a:t>
            </a:r>
            <a:r>
              <a:rPr lang="es-ES" b="1" dirty="0" smtClean="0">
                <a:solidFill>
                  <a:schemeClr val="bg1"/>
                </a:solidFill>
                <a:latin typeface="Calibri" pitchFamily="34" charset="0"/>
              </a:rPr>
              <a:t>Sujeto Obligado</a:t>
            </a:r>
            <a:endParaRPr lang="es-ES" b="1" dirty="0">
              <a:solidFill>
                <a:schemeClr val="bg1"/>
              </a:solidFill>
              <a:latin typeface="Calibri" pitchFamily="34" charset="0"/>
            </a:endParaRPr>
          </a:p>
          <a:p>
            <a:pPr algn="ctr"/>
            <a:r>
              <a:rPr lang="es-ES" b="1" dirty="0">
                <a:solidFill>
                  <a:schemeClr val="bg1"/>
                </a:solidFill>
                <a:latin typeface="Calibri" pitchFamily="34" charset="0"/>
              </a:rPr>
              <a:t>(solicitudes de información pública y de datos personales)</a:t>
            </a:r>
          </a:p>
          <a:p>
            <a:pPr algn="ctr"/>
            <a:r>
              <a:rPr lang="es-ES" sz="1400" b="1" i="1" dirty="0">
                <a:solidFill>
                  <a:schemeClr val="bg1"/>
                </a:solidFill>
                <a:latin typeface="Calibri" pitchFamily="34" charset="0"/>
              </a:rPr>
              <a:t>2006 </a:t>
            </a:r>
            <a:r>
              <a:rPr lang="es-ES" sz="1400" b="1" i="1" dirty="0" smtClean="0">
                <a:solidFill>
                  <a:schemeClr val="bg1"/>
                </a:solidFill>
                <a:latin typeface="Calibri" pitchFamily="34" charset="0"/>
              </a:rPr>
              <a:t>- 2017</a:t>
            </a:r>
            <a:endParaRPr lang="es-ES" sz="1400" b="1" i="1" dirty="0">
              <a:solidFill>
                <a:schemeClr val="bg1"/>
              </a:solidFill>
              <a:latin typeface="Calibri" pitchFamily="34" charset="0"/>
            </a:endParaRPr>
          </a:p>
        </p:txBody>
      </p:sp>
      <p:graphicFrame>
        <p:nvGraphicFramePr>
          <p:cNvPr id="7" name="4 Tabla"/>
          <p:cNvGraphicFramePr>
            <a:graphicFrameLocks noGrp="1"/>
          </p:cNvGraphicFramePr>
          <p:nvPr>
            <p:extLst>
              <p:ext uri="{D42A27DB-BD31-4B8C-83A1-F6EECF244321}">
                <p14:modId xmlns:p14="http://schemas.microsoft.com/office/powerpoint/2010/main" xmlns="" val="621702457"/>
              </p:ext>
            </p:extLst>
          </p:nvPr>
        </p:nvGraphicFramePr>
        <p:xfrm>
          <a:off x="66940" y="1068571"/>
          <a:ext cx="9000000" cy="5616000"/>
        </p:xfrm>
        <a:graphic>
          <a:graphicData uri="http://schemas.openxmlformats.org/drawingml/2006/table">
            <a:tbl>
              <a:tblPr>
                <a:tableStyleId>{5C22544A-7EE6-4342-B048-85BDC9FD1C3A}</a:tableStyleId>
              </a:tblPr>
              <a:tblGrid>
                <a:gridCol w="2520000"/>
                <a:gridCol w="540000"/>
                <a:gridCol w="540000"/>
                <a:gridCol w="540000"/>
                <a:gridCol w="540000"/>
                <a:gridCol w="540000"/>
                <a:gridCol w="540000"/>
                <a:gridCol w="540000"/>
                <a:gridCol w="540000"/>
                <a:gridCol w="540000"/>
                <a:gridCol w="540000"/>
                <a:gridCol w="540000"/>
                <a:gridCol w="540000"/>
              </a:tblGrid>
              <a:tr h="324000">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Sujetos Obligados</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36000" marR="1918" marT="0"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2006</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2007</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2008</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2009</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2010</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2011</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2012</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2013</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2014</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2015</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i="0" u="none" strike="noStrike" dirty="0" smtClean="0">
                          <a:solidFill>
                            <a:schemeClr val="bg1"/>
                          </a:solidFill>
                          <a:effectLst/>
                          <a:latin typeface="Calibri" panose="020F0502020204030204" pitchFamily="34" charset="0"/>
                          <a:cs typeface="Calibri" panose="020F0502020204030204" pitchFamily="34" charset="0"/>
                        </a:rPr>
                        <a:t>2016</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000" b="1" u="none" strike="noStrike" dirty="0" smtClean="0">
                          <a:solidFill>
                            <a:schemeClr val="bg1"/>
                          </a:solidFill>
                          <a:effectLst/>
                          <a:latin typeface="Calibri" panose="020F0502020204030204" pitchFamily="34" charset="0"/>
                          <a:cs typeface="Calibri" panose="020F0502020204030204" pitchFamily="34" charset="0"/>
                        </a:rPr>
                        <a:t>2t2017</a:t>
                      </a:r>
                      <a:endParaRPr lang="es-MX" sz="1000" b="1" i="0" u="none" strike="noStrike" dirty="0">
                        <a:solidFill>
                          <a:schemeClr val="bg1"/>
                        </a:solidFill>
                        <a:effectLst/>
                        <a:latin typeface="Calibri" panose="020F0502020204030204" pitchFamily="34" charset="0"/>
                        <a:cs typeface="Calibri" panose="020F0502020204030204"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Agencia de Gestión Urbana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1,650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1,694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1,163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Agencia de Protección Sanitaria del Gobierno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Asamblea Constituyente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it-IT" sz="1000" b="1" i="0" u="none" strike="noStrike" dirty="0">
                          <a:solidFill>
                            <a:srgbClr val="000000"/>
                          </a:solidFill>
                          <a:effectLst/>
                          <a:latin typeface="Calibri" panose="020F0502020204030204" pitchFamily="34" charset="0"/>
                          <a:cs typeface="Calibri" panose="020F0502020204030204" pitchFamily="34" charset="0"/>
                        </a:rPr>
                        <a:t>Asamblea Legislativa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2,543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2,631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2,348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2,325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1,675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2,318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1,337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Auditoría Superior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2,129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2,594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2,418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1,143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841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57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Autoridad de la Zona Patrimonio Mundial Natural y Cultural de la Humanidad en Xochimilco, Tláhuac y Milpa Alta</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Autoridad del Centro Histórico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Autoridad del Espacio Público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1,125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1,483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2,546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Caja de Previsión de la Policía Auxiliar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Caja de Previsión de la Policía Preventiva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Caja de Previsión para Trabajadores a Lista de Raya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468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57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Centro de Comando, Control, Cómputo, Comunicaciones y Contacto Ciudadano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530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399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296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l" fontAlgn="ctr"/>
                      <a:r>
                        <a:rPr lang="es-ES" sz="1000" b="1" i="0" u="none" strike="noStrike" dirty="0">
                          <a:solidFill>
                            <a:srgbClr val="000000"/>
                          </a:solidFill>
                          <a:effectLst/>
                          <a:latin typeface="Calibri" panose="020F0502020204030204" pitchFamily="34" charset="0"/>
                          <a:cs typeface="Calibri" panose="020F0502020204030204" pitchFamily="34" charset="0"/>
                        </a:rPr>
                        <a:t>Comisión de Derechos Humanos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253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645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1,107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1,538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764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923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a:solidFill>
                            <a:srgbClr val="000000"/>
                          </a:solidFill>
                          <a:effectLst/>
                          <a:latin typeface="Calibri" panose="020F0502020204030204" pitchFamily="34" charset="0"/>
                          <a:cs typeface="Calibri" panose="020F0502020204030204" pitchFamily="34" charset="0"/>
                        </a:rPr>
                        <a:t>1,077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000" b="1" i="0" u="none" strike="noStrike" dirty="0">
                          <a:solidFill>
                            <a:srgbClr val="000000"/>
                          </a:solidFill>
                          <a:effectLst/>
                          <a:latin typeface="Calibri" panose="020F0502020204030204" pitchFamily="34" charset="0"/>
                          <a:cs typeface="Calibri" panose="020F0502020204030204" pitchFamily="34" charset="0"/>
                        </a:rPr>
                        <a:t>620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2394221692"/>
      </p:ext>
    </p:extLst>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7.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2.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8497</TotalTime>
  <Words>8592</Words>
  <Application>Microsoft Office PowerPoint</Application>
  <PresentationFormat>Presentación en pantalla (4:3)</PresentationFormat>
  <Paragraphs>4365</Paragraphs>
  <Slides>48</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48</vt:i4>
      </vt:variant>
    </vt:vector>
  </HeadingPairs>
  <TitlesOfParts>
    <vt:vector size="50" baseType="lpstr">
      <vt:lpstr>Tema de Office</vt:lpstr>
      <vt:lpstr>Gráfico de Microsoft Office Excel</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Daniel Atalo Navarro Ramírez</dc:creator>
  <cp:lastModifiedBy>David Otero</cp:lastModifiedBy>
  <cp:revision>894</cp:revision>
  <cp:lastPrinted>2017-09-01T18:18:06Z</cp:lastPrinted>
  <dcterms:created xsi:type="dcterms:W3CDTF">2009-04-14T16:15:20Z</dcterms:created>
  <dcterms:modified xsi:type="dcterms:W3CDTF">2017-09-04T23:14:26Z</dcterms:modified>
</cp:coreProperties>
</file>