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4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5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drawings/drawing1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6"/>
  </p:notesMasterIdLst>
  <p:handoutMasterIdLst>
    <p:handoutMasterId r:id="rId77"/>
  </p:handoutMasterIdLst>
  <p:sldIdLst>
    <p:sldId id="258" r:id="rId2"/>
    <p:sldId id="293" r:id="rId3"/>
    <p:sldId id="294" r:id="rId4"/>
    <p:sldId id="295" r:id="rId5"/>
    <p:sldId id="296" r:id="rId6"/>
    <p:sldId id="349" r:id="rId7"/>
    <p:sldId id="624" r:id="rId8"/>
    <p:sldId id="291" r:id="rId9"/>
    <p:sldId id="420" r:id="rId10"/>
    <p:sldId id="777" r:id="rId11"/>
    <p:sldId id="778" r:id="rId12"/>
    <p:sldId id="779" r:id="rId13"/>
    <p:sldId id="780" r:id="rId14"/>
    <p:sldId id="781" r:id="rId15"/>
    <p:sldId id="782" r:id="rId16"/>
    <p:sldId id="783" r:id="rId17"/>
    <p:sldId id="784" r:id="rId18"/>
    <p:sldId id="785" r:id="rId19"/>
    <p:sldId id="786" r:id="rId20"/>
    <p:sldId id="788" r:id="rId21"/>
    <p:sldId id="299" r:id="rId22"/>
    <p:sldId id="350" r:id="rId23"/>
    <p:sldId id="308" r:id="rId24"/>
    <p:sldId id="635" r:id="rId25"/>
    <p:sldId id="789" r:id="rId26"/>
    <p:sldId id="791" r:id="rId27"/>
    <p:sldId id="790" r:id="rId28"/>
    <p:sldId id="792" r:id="rId29"/>
    <p:sldId id="793" r:id="rId30"/>
    <p:sldId id="794" r:id="rId31"/>
    <p:sldId id="795" r:id="rId32"/>
    <p:sldId id="796" r:id="rId33"/>
    <p:sldId id="797" r:id="rId34"/>
    <p:sldId id="798" r:id="rId35"/>
    <p:sldId id="318" r:id="rId36"/>
    <p:sldId id="746" r:id="rId37"/>
    <p:sldId id="747" r:id="rId38"/>
    <p:sldId id="748" r:id="rId39"/>
    <p:sldId id="749" r:id="rId40"/>
    <p:sldId id="750" r:id="rId41"/>
    <p:sldId id="751" r:id="rId42"/>
    <p:sldId id="752" r:id="rId43"/>
    <p:sldId id="753" r:id="rId44"/>
    <p:sldId id="754" r:id="rId45"/>
    <p:sldId id="755" r:id="rId46"/>
    <p:sldId id="776" r:id="rId47"/>
    <p:sldId id="756" r:id="rId48"/>
    <p:sldId id="757" r:id="rId49"/>
    <p:sldId id="758" r:id="rId50"/>
    <p:sldId id="759" r:id="rId51"/>
    <p:sldId id="760" r:id="rId52"/>
    <p:sldId id="761" r:id="rId53"/>
    <p:sldId id="762" r:id="rId54"/>
    <p:sldId id="763" r:id="rId55"/>
    <p:sldId id="764" r:id="rId56"/>
    <p:sldId id="765" r:id="rId57"/>
    <p:sldId id="766" r:id="rId58"/>
    <p:sldId id="767" r:id="rId59"/>
    <p:sldId id="768" r:id="rId60"/>
    <p:sldId id="769" r:id="rId61"/>
    <p:sldId id="770" r:id="rId62"/>
    <p:sldId id="771" r:id="rId63"/>
    <p:sldId id="772" r:id="rId64"/>
    <p:sldId id="773" r:id="rId65"/>
    <p:sldId id="774" r:id="rId66"/>
    <p:sldId id="775" r:id="rId67"/>
    <p:sldId id="672" r:id="rId68"/>
    <p:sldId id="673" r:id="rId69"/>
    <p:sldId id="674" r:id="rId70"/>
    <p:sldId id="675" r:id="rId71"/>
    <p:sldId id="799" r:id="rId72"/>
    <p:sldId id="677" r:id="rId73"/>
    <p:sldId id="680" r:id="rId74"/>
    <p:sldId id="681" r:id="rId75"/>
  </p:sldIdLst>
  <p:sldSz cx="9144000" cy="6858000" type="screen4x3"/>
  <p:notesSz cx="6881813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953735"/>
    <a:srgbClr val="17375E"/>
    <a:srgbClr val="33CCCC"/>
    <a:srgbClr val="00FFCC"/>
    <a:srgbClr val="008080"/>
    <a:srgbClr val="EB641B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8" autoAdjust="0"/>
    <p:restoredTop sz="96522" autoAdjust="0"/>
  </p:normalViewPr>
  <p:slideViewPr>
    <p:cSldViewPr>
      <p:cViewPr varScale="1">
        <p:scale>
          <a:sx n="88" d="100"/>
          <a:sy n="88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24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6.xlsx"/><Relationship Id="rId1" Type="http://schemas.openxmlformats.org/officeDocument/2006/relationships/themeOverride" Target="../theme/themeOverrid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8.xlsx"/><Relationship Id="rId1" Type="http://schemas.openxmlformats.org/officeDocument/2006/relationships/themeOverride" Target="../theme/themeOverrid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0.xlsx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228988825142125E-2"/>
          <c:y val="3.303120122101711E-2"/>
          <c:w val="0.97652304667141776"/>
          <c:h val="0.87617180786121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rgbClr val="CC00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4"/>
            <c:invertIfNegative val="0"/>
            <c:bubble3D val="0"/>
            <c:spPr>
              <a:solidFill>
                <a:srgbClr val="39639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9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0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2"/>
            <c:invertIfNegative val="0"/>
            <c:bubble3D val="0"/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3"/>
            <c:invertIfNegative val="0"/>
            <c:bubble3D val="0"/>
            <c:spPr>
              <a:solidFill>
                <a:srgbClr val="C0504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Hoja1!$A$2:$A$15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Hoja1!$B$2:$B$15</c:f>
              <c:numCache>
                <c:formatCode>#,##0</c:formatCode>
                <c:ptCount val="14"/>
                <c:pt idx="0">
                  <c:v>2665</c:v>
                </c:pt>
                <c:pt idx="1">
                  <c:v>4359</c:v>
                </c:pt>
                <c:pt idx="2">
                  <c:v>6621</c:v>
                </c:pt>
                <c:pt idx="3">
                  <c:v>19044</c:v>
                </c:pt>
                <c:pt idx="4">
                  <c:v>41164</c:v>
                </c:pt>
                <c:pt idx="5">
                  <c:v>96233</c:v>
                </c:pt>
                <c:pt idx="6">
                  <c:v>89571</c:v>
                </c:pt>
                <c:pt idx="7">
                  <c:v>94048</c:v>
                </c:pt>
                <c:pt idx="8">
                  <c:v>91576</c:v>
                </c:pt>
                <c:pt idx="9">
                  <c:v>103470</c:v>
                </c:pt>
                <c:pt idx="10">
                  <c:v>111964</c:v>
                </c:pt>
                <c:pt idx="11">
                  <c:v>106525</c:v>
                </c:pt>
                <c:pt idx="12">
                  <c:v>127020</c:v>
                </c:pt>
                <c:pt idx="13">
                  <c:v>153605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422727448"/>
        <c:axId val="422733328"/>
      </c:barChart>
      <c:catAx>
        <c:axId val="422727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s-ES"/>
          </a:p>
        </c:txPr>
        <c:crossAx val="422733328"/>
        <c:crosses val="autoZero"/>
        <c:auto val="1"/>
        <c:lblAlgn val="ctr"/>
        <c:lblOffset val="100"/>
        <c:noMultiLvlLbl val="0"/>
      </c:catAx>
      <c:valAx>
        <c:axId val="422733328"/>
        <c:scaling>
          <c:orientation val="minMax"/>
          <c:max val="1800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422727448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63895973733415E-2"/>
          <c:y val="3.7308888755950197E-2"/>
          <c:w val="0.9587220805253317"/>
          <c:h val="0.747780962371702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8E-46CB-BBCD-45E505978075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8E-46CB-BBCD-45E505978075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8E-46CB-BBCD-45E505978075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8E-46CB-BBCD-45E50597807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88E-46CB-BBCD-45E50597807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88E-46CB-BBCD-45E505978075}"/>
              </c:ext>
            </c:extLst>
          </c:dPt>
          <c:dLbls>
            <c:dLbl>
              <c:idx val="0"/>
              <c:layout>
                <c:manualLayout>
                  <c:x val="-1.8762690670303945E-3"/>
                  <c:y val="-1.8646432447676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88E-46CB-BBCD-45E50597807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2,493
solicitudes</c:v>
                </c:pt>
                <c:pt idx="1">
                  <c:v>2013:
1,632
solicitudes</c:v>
                </c:pt>
                <c:pt idx="2">
                  <c:v>2014:
1,682
solicitudes</c:v>
                </c:pt>
                <c:pt idx="3">
                  <c:v>2015:
893
solicitudes</c:v>
                </c:pt>
                <c:pt idx="4">
                  <c:v>2016:
723
solicitudes</c:v>
                </c:pt>
                <c:pt idx="5">
                  <c:v>2017:
1,045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3.49338146811071</c:v>
                </c:pt>
                <c:pt idx="1">
                  <c:v>4.5600490196078427</c:v>
                </c:pt>
                <c:pt idx="2">
                  <c:v>3.9233055885850154</c:v>
                </c:pt>
                <c:pt idx="3">
                  <c:v>4.7816349384098533</c:v>
                </c:pt>
                <c:pt idx="4">
                  <c:v>4.4052558782849225</c:v>
                </c:pt>
                <c:pt idx="5">
                  <c:v>5.8602870813397079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88E-46CB-BBCD-45E505978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22731368"/>
        <c:axId val="473953984"/>
        <c:axId val="0"/>
      </c:bar3DChart>
      <c:catAx>
        <c:axId val="42273136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73953984"/>
        <c:crosses val="autoZero"/>
        <c:auto val="1"/>
        <c:lblAlgn val="ctr"/>
        <c:lblOffset val="100"/>
        <c:noMultiLvlLbl val="0"/>
      </c:catAx>
      <c:valAx>
        <c:axId val="473953984"/>
        <c:scaling>
          <c:orientation val="minMax"/>
          <c:max val="7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22731368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82709482348375"/>
          <c:y val="0.244202335006255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1759756162358782"/>
          <c:w val="0.96088916263053525"/>
          <c:h val="0.6094783751885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2.2044499128473292</c:v>
                </c:pt>
                <c:pt idx="1">
                  <c:v>97.795550087152677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1.9925820256776035</c:v>
                </c:pt>
                <c:pt idx="1">
                  <c:v>98.007417974322394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2.379184522041665</c:v>
                </c:pt>
                <c:pt idx="1">
                  <c:v>97.620815477958331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80-419E-9D51-520DAC38A2B0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1.8111556010801748</c:v>
                </c:pt>
                <c:pt idx="1">
                  <c:v>98.188844398919827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80-419E-9D51-520DAC38A2B0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1.5550872330802468</c:v>
                </c:pt>
                <c:pt idx="1">
                  <c:v>98.444912766919757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80-419E-9D51-520DAC38A2B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132,072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1.3318492943243081</c:v>
                </c:pt>
                <c:pt idx="1">
                  <c:v>98.6681507056757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12228248"/>
        <c:axId val="412224720"/>
      </c:barChart>
      <c:catAx>
        <c:axId val="41222824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12224720"/>
        <c:crosses val="autoZero"/>
        <c:auto val="1"/>
        <c:lblAlgn val="ctr"/>
        <c:lblOffset val="100"/>
        <c:noMultiLvlLbl val="0"/>
      </c:catAx>
      <c:valAx>
        <c:axId val="41222472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122282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039234276313055E-3"/>
          <c:y val="2.9201124140000475E-2"/>
          <c:w val="0.97226754351845146"/>
          <c:h val="0.1652979960151381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1727027266235284"/>
          <c:y val="0.3101802248113757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730191022340662"/>
          <c:w val="0.96088916263053525"/>
          <c:h val="0.55405684537588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2015: 710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75.352112676056336</c:v>
                </c:pt>
                <c:pt idx="1">
                  <c:v>24.647887323943664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2016: 1,616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81.435643564356425</c:v>
                </c:pt>
                <c:pt idx="1">
                  <c:v>18.564356435643564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2017: 1,759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90.676520750426377</c:v>
                </c:pt>
                <c:pt idx="1">
                  <c:v>9.3234792495736212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12225112"/>
        <c:axId val="412226288"/>
      </c:barChart>
      <c:catAx>
        <c:axId val="412225112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12226288"/>
        <c:crosses val="autoZero"/>
        <c:auto val="1"/>
        <c:lblAlgn val="ctr"/>
        <c:lblOffset val="100"/>
        <c:noMultiLvlLbl val="0"/>
      </c:catAx>
      <c:valAx>
        <c:axId val="412226288"/>
        <c:scaling>
          <c:orientation val="minMax"/>
          <c:max val="100"/>
        </c:scaling>
        <c:delete val="1"/>
        <c:axPos val="l"/>
        <c:numFmt formatCode="0.0" sourceLinked="1"/>
        <c:majorTickMark val="out"/>
        <c:minorTickMark val="none"/>
        <c:tickLblPos val="nextTo"/>
        <c:crossAx val="4122251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9760921831295851E-2"/>
          <c:y val="7.142702773693263E-2"/>
          <c:w val="0.94692497298799327"/>
          <c:h val="0.226759752064123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158581916824125"/>
          <c:y val="0.218745093455498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757952820057031E-2"/>
          <c:y val="0.33401803986352568"/>
          <c:w val="0.97923679776321149"/>
          <c:h val="0.48387477880879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1.5456782528452784</c:v>
                </c:pt>
                <c:pt idx="1">
                  <c:v>6.4813390751563613</c:v>
                </c:pt>
                <c:pt idx="2">
                  <c:v>3.4527837588434327</c:v>
                </c:pt>
                <c:pt idx="3">
                  <c:v>88.520198913154928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80-4DF1-A73E-40BE1CE290F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>
                <c:manualLayout>
                  <c:x val="-2.9394882050143654E-3"/>
                  <c:y val="-4.686086482618469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1.1492154065620543</c:v>
                </c:pt>
                <c:pt idx="1">
                  <c:v>8.5888730385164056</c:v>
                </c:pt>
                <c:pt idx="2">
                  <c:v>4.3708987161198287</c:v>
                </c:pt>
                <c:pt idx="3">
                  <c:v>85.891012838801714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80-4DF1-A73E-40BE1CE290F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1.0395010395010396</c:v>
                </c:pt>
                <c:pt idx="1">
                  <c:v>8.4454155882727306</c:v>
                </c:pt>
                <c:pt idx="2">
                  <c:v>5.7851414994272137</c:v>
                </c:pt>
                <c:pt idx="3">
                  <c:v>84.729941872799017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A80-4DF1-A73E-40BE1CE290F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>
                <c:manualLayout>
                  <c:x val="0"/>
                  <c:y val="7.66823010003719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1.2256727814507868</c:v>
                </c:pt>
                <c:pt idx="1">
                  <c:v>8.3236334854269476</c:v>
                </c:pt>
                <c:pt idx="2">
                  <c:v>6.6800912561691028</c:v>
                </c:pt>
                <c:pt idx="3">
                  <c:v>83.770602476953158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A80-4DF1-A73E-40BE1CE290F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dLbl>
              <c:idx val="3"/>
              <c:layout>
                <c:manualLayout>
                  <c:x val="4.4092323075212783E-3"/>
                  <c:y val="1.02243068000495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2.5760943830172156</c:v>
                </c:pt>
                <c:pt idx="1">
                  <c:v>7.6792055197898321</c:v>
                </c:pt>
                <c:pt idx="2">
                  <c:v>7.4203450830951629</c:v>
                </c:pt>
                <c:pt idx="3">
                  <c:v>82.32435501409779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91-43E0-A3C1-80EC174766EE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132,072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3.7214549639590526</c:v>
                </c:pt>
                <c:pt idx="1">
                  <c:v>5.7983524138348779</c:v>
                </c:pt>
                <c:pt idx="2">
                  <c:v>4.9919740747471071</c:v>
                </c:pt>
                <c:pt idx="3">
                  <c:v>85.488218547458956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0364256"/>
        <c:axId val="350364648"/>
      </c:barChart>
      <c:catAx>
        <c:axId val="35036425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50364648"/>
        <c:crosses val="autoZero"/>
        <c:auto val="1"/>
        <c:lblAlgn val="ctr"/>
        <c:lblOffset val="100"/>
        <c:noMultiLvlLbl val="0"/>
      </c:catAx>
      <c:valAx>
        <c:axId val="35036464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3503642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1884689579945647E-3"/>
          <c:y val="1.893217700098242E-2"/>
          <c:w val="0.9844917483915927"/>
          <c:h val="0.155722633072975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7F-4843-B67F-0072C53F1BD4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7F-4843-B67F-0072C53F1BD4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7F-4843-B67F-0072C53F1BD4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07F-4843-B67F-0072C53F1BD4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707F-4843-B67F-0072C53F1B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707F-4843-B67F-0072C53F1BD4}"/>
              </c:ext>
            </c:extLst>
          </c:dPt>
          <c:dLbls>
            <c:dLbl>
              <c:idx val="0"/>
              <c:layout>
                <c:manualLayout>
                  <c:x val="1.7544975767391487E-3"/>
                  <c:y val="-2.758617360705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2.7586173607055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48113040027941E-3"/>
                  <c:y val="-1.839078240470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112028260006985E-3"/>
                  <c:y val="-2.1455912805487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11,709
solicitudes</c:v>
                </c:pt>
                <c:pt idx="1">
                  <c:v>2013:
15,255
solicitudes</c:v>
                </c:pt>
                <c:pt idx="2">
                  <c:v>2014:
13,861
solicitudes</c:v>
                </c:pt>
                <c:pt idx="3">
                  <c:v>2015:
12,768
solicitudes</c:v>
                </c:pt>
                <c:pt idx="4">
                  <c:v>2016:
13,923
solicitudes</c:v>
                </c:pt>
                <c:pt idx="5">
                  <c:v>2017:
19,169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1.9445725510291236</c:v>
                </c:pt>
                <c:pt idx="1">
                  <c:v>1.7451982956407697</c:v>
                </c:pt>
                <c:pt idx="2">
                  <c:v>1.9557751965947601</c:v>
                </c:pt>
                <c:pt idx="3">
                  <c:v>1.8981046365914864</c:v>
                </c:pt>
                <c:pt idx="4">
                  <c:v>1.9987789987790103</c:v>
                </c:pt>
                <c:pt idx="5">
                  <c:v>2.2694454588136996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07F-4843-B67F-0072C53F1B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19727256"/>
        <c:axId val="519727648"/>
        <c:axId val="0"/>
      </c:bar3DChart>
      <c:catAx>
        <c:axId val="5197272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519727648"/>
        <c:crosses val="autoZero"/>
        <c:auto val="1"/>
        <c:lblAlgn val="ctr"/>
        <c:lblOffset val="100"/>
        <c:noMultiLvlLbl val="0"/>
      </c:catAx>
      <c:valAx>
        <c:axId val="519727648"/>
        <c:scaling>
          <c:orientation val="minMax"/>
          <c:max val="3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519727256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329330256861"/>
          <c:y val="0.248991942071795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5733379330382E-2"/>
          <c:y val="0.35315193736643635"/>
          <c:w val="0.98133244783459717"/>
          <c:h val="0.616410063914467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94.408866995073893</c:v>
                </c:pt>
                <c:pt idx="1">
                  <c:v>5.5911330049261085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AE-4191-9A11-64A0BCFFD1D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94.352800319276312</c:v>
                </c:pt>
                <c:pt idx="1">
                  <c:v>5.647199680723693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AE-4191-9A11-64A0BCFFD1D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94.362988913397629</c:v>
                </c:pt>
                <c:pt idx="1">
                  <c:v>5.6370110866023673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1AE-4191-9A11-64A0BCFFD1DB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93.37921435199506</c:v>
                </c:pt>
                <c:pt idx="1">
                  <c:v>6.6207856480049498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1AE-4191-9A11-64A0BCFFD1DB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93.635741271330403</c:v>
                </c:pt>
                <c:pt idx="1">
                  <c:v>6.36425872866959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13-4B95-955C-98F93750BFD5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94.996845425867505</c:v>
                </c:pt>
                <c:pt idx="1">
                  <c:v>5.0031545741324921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79"/>
        <c:overlap val="-25"/>
        <c:axId val="412227856"/>
        <c:axId val="481748872"/>
      </c:barChart>
      <c:catAx>
        <c:axId val="41222785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81748872"/>
        <c:crosses val="autoZero"/>
        <c:auto val="1"/>
        <c:lblAlgn val="ctr"/>
        <c:lblOffset val="50"/>
        <c:noMultiLvlLbl val="0"/>
      </c:catAx>
      <c:valAx>
        <c:axId val="481748872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122278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2526141327379301E-3"/>
          <c:y val="2.8703517515843994E-2"/>
          <c:w val="0.9833809689238816"/>
          <c:h val="0.176168334237372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244337436291552"/>
          <c:y val="0.250716302606784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886731335504414E-2"/>
          <c:y val="0.28978609606140687"/>
          <c:w val="0.97827644261851843"/>
          <c:h val="0.70004110182093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1,618 solicitudes</c:v>
                </c:pt>
              </c:strCache>
            </c:strRef>
          </c:tx>
          <c:spPr>
            <a:solidFill>
              <a:srgbClr val="00B0F0"/>
            </a:solidFill>
            <a:ln w="95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47.898640296662549</c:v>
                </c:pt>
                <c:pt idx="1">
                  <c:v>52.101359703337458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3A-4928-B556-18DD986AC7B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2,397 solicitudes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71.923237380058396</c:v>
                </c:pt>
                <c:pt idx="1">
                  <c:v>28.076762619941594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3A-4928-B556-18DD986AC7B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1,291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47.172734314484892</c:v>
                </c:pt>
                <c:pt idx="1">
                  <c:v>52.827265685515101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3A-4928-B556-18DD986AC7B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1,101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47.502270663033606</c:v>
                </c:pt>
                <c:pt idx="1">
                  <c:v>52.497729336966394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3A-4928-B556-18DD986AC7B5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1,305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54.712643678160923</c:v>
                </c:pt>
                <c:pt idx="1">
                  <c:v>45.287356321839077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5C-4DAB-9077-ACBF76DF6D8A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1,294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glow" dir="t">
                <a:rot lat="0" lon="0" rev="6360000"/>
              </a:lightRig>
            </a:scene3d>
            <a:sp3d prstMaterial="flat">
              <a:bevelT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65.919629057187009</c:v>
                </c:pt>
                <c:pt idx="1">
                  <c:v>34.080370942812984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97"/>
        <c:overlap val="-25"/>
        <c:axId val="481749656"/>
        <c:axId val="481747304"/>
      </c:barChart>
      <c:catAx>
        <c:axId val="48174965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81747304"/>
        <c:crosses val="autoZero"/>
        <c:auto val="1"/>
        <c:lblAlgn val="ctr"/>
        <c:lblOffset val="50"/>
        <c:noMultiLvlLbl val="0"/>
      </c:catAx>
      <c:valAx>
        <c:axId val="481747304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481749656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t"/>
      <c:layout>
        <c:manualLayout>
          <c:xMode val="edge"/>
          <c:yMode val="edge"/>
          <c:x val="9.6109610229978895E-3"/>
          <c:y val="2.0833916589676912E-2"/>
          <c:w val="0.98033617440594478"/>
          <c:h val="0.1871729674419996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92590580424613"/>
          <c:y val="0.23269828382653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3744167314742806E-2"/>
          <c:y val="0.2962555474940658"/>
          <c:w val="0.97603905121653145"/>
          <c:h val="0.60120795305019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97.287121745249834</c:v>
                </c:pt>
                <c:pt idx="1">
                  <c:v>2.712878254750176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BD-4B0C-8B09-5C4D67EA42B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96.950246108820011</c:v>
                </c:pt>
                <c:pt idx="1">
                  <c:v>3.049753891179992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BD-4B0C-8B09-5C4D67EA42B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97.882156192782901</c:v>
                </c:pt>
                <c:pt idx="1">
                  <c:v>2.117843807217104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BD-4B0C-8B09-5C4D67EA42B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97.983297247138879</c:v>
                </c:pt>
                <c:pt idx="1">
                  <c:v>2.0167027528611197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BD-4B0C-8B09-5C4D67EA42B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97.05494561221127</c:v>
                </c:pt>
                <c:pt idx="1">
                  <c:v>2.945054387788737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3C-4E7B-8FB3-529C4C35AF4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95.61093585699264</c:v>
                </c:pt>
                <c:pt idx="1">
                  <c:v>4.3890641430073609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1565216"/>
        <c:axId val="311563648"/>
      </c:barChart>
      <c:catAx>
        <c:axId val="31156521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11563648"/>
        <c:crosses val="autoZero"/>
        <c:auto val="1"/>
        <c:lblAlgn val="ctr"/>
        <c:lblOffset val="100"/>
        <c:noMultiLvlLbl val="0"/>
      </c:catAx>
      <c:valAx>
        <c:axId val="31156364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3115652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708657371403174E-2"/>
          <c:y val="1.893217700098233E-2"/>
          <c:w val="0.971635716071230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3411633785774619"/>
          <c:y val="1.4869357191353651E-2"/>
          <c:w val="0.61955737815119061"/>
          <c:h val="0.960066371772012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96.377551020408163</c:v>
                </c:pt>
                <c:pt idx="1">
                  <c:v>0.90957072484166079</c:v>
                </c:pt>
                <c:pt idx="2">
                  <c:v>1.6291344123856439</c:v>
                </c:pt>
                <c:pt idx="3">
                  <c:v>0.12315270935960591</c:v>
                </c:pt>
                <c:pt idx="4">
                  <c:v>0.96059113300492605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59-4C92-9290-76AEC0271C4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Hoja1!$C$2:$C$6</c:f>
              <c:numCache>
                <c:formatCode>0.0</c:formatCode>
                <c:ptCount val="5"/>
                <c:pt idx="0">
                  <c:v>96.336636956232539</c:v>
                </c:pt>
                <c:pt idx="1">
                  <c:v>0.6136091525874684</c:v>
                </c:pt>
                <c:pt idx="2">
                  <c:v>1.2039377411201277</c:v>
                </c:pt>
                <c:pt idx="3">
                  <c:v>0.16130105095117733</c:v>
                </c:pt>
                <c:pt idx="4">
                  <c:v>1.6845150991086868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59-4C92-9290-76AEC0271C4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Hoja1!$D$2:$D$6</c:f>
              <c:numCache>
                <c:formatCode>0.0</c:formatCode>
                <c:ptCount val="5"/>
                <c:pt idx="0">
                  <c:v>97.577959430820471</c:v>
                </c:pt>
                <c:pt idx="1">
                  <c:v>0.30419676196242956</c:v>
                </c:pt>
                <c:pt idx="2">
                  <c:v>1.2182287386647059</c:v>
                </c:pt>
                <c:pt idx="3">
                  <c:v>0.10812681112408633</c:v>
                </c:pt>
                <c:pt idx="4">
                  <c:v>0.79148825742831197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59-4C92-9290-76AEC0271C4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Hoja1!$E$2:$E$6</c:f>
              <c:numCache>
                <c:formatCode>0.0</c:formatCode>
                <c:ptCount val="5"/>
                <c:pt idx="0">
                  <c:v>97.271883699350454</c:v>
                </c:pt>
                <c:pt idx="1">
                  <c:v>0.7114135477884318</c:v>
                </c:pt>
                <c:pt idx="2">
                  <c:v>1.1444478812248686</c:v>
                </c:pt>
                <c:pt idx="3">
                  <c:v>0.12836374884008661</c:v>
                </c:pt>
                <c:pt idx="4">
                  <c:v>0.74389112279616454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59-4C92-9290-76AEC0271C4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Hoja1!$F$2:$F$6</c:f>
              <c:numCache>
                <c:formatCode>0.0</c:formatCode>
                <c:ptCount val="5"/>
                <c:pt idx="0">
                  <c:v>96.713912624559455</c:v>
                </c:pt>
                <c:pt idx="1">
                  <c:v>0.34103298765181672</c:v>
                </c:pt>
                <c:pt idx="2">
                  <c:v>0.84307411445523461</c:v>
                </c:pt>
                <c:pt idx="3">
                  <c:v>0.10142244985927634</c:v>
                </c:pt>
                <c:pt idx="4">
                  <c:v>2.0005578234742258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1F-4EEB-9519-24C9FFBA031B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Hoja1!$G$2:$G$6</c:f>
              <c:numCache>
                <c:formatCode>0.0</c:formatCode>
                <c:ptCount val="5"/>
                <c:pt idx="0">
                  <c:v>95.124079915878028</c:v>
                </c:pt>
                <c:pt idx="1">
                  <c:v>0.48685594111461622</c:v>
                </c:pt>
                <c:pt idx="2">
                  <c:v>0.51419558359621453</c:v>
                </c:pt>
                <c:pt idx="3">
                  <c:v>2.4185068349106203E-2</c:v>
                </c:pt>
                <c:pt idx="4">
                  <c:v>3.85068349106204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311563256"/>
        <c:axId val="311566000"/>
      </c:barChart>
      <c:valAx>
        <c:axId val="31156600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311563256"/>
        <c:crosses val="autoZero"/>
        <c:crossBetween val="between"/>
      </c:valAx>
      <c:catAx>
        <c:axId val="311563256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311566000"/>
        <c:crosses val="autoZero"/>
        <c:auto val="1"/>
        <c:lblAlgn val="ctr"/>
        <c:lblOffset val="100"/>
        <c:noMultiLvlLbl val="0"/>
      </c:catAx>
    </c:plotArea>
    <c:legend>
      <c:legendPos val="tr"/>
      <c:layout>
        <c:manualLayout>
          <c:xMode val="edge"/>
          <c:yMode val="edge"/>
          <c:x val="0.67491025259549653"/>
          <c:y val="0.39051944378709907"/>
          <c:w val="0.30885235881035772"/>
          <c:h val="0.542055815729016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262951981744642"/>
          <c:y val="0.249364833841933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6781468725697E-2"/>
          <c:y val="0.36014402348889946"/>
          <c:w val="0.97956643706254865"/>
          <c:h val="0.53488339539180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6.257916959887404</c:v>
                </c:pt>
                <c:pt idx="1">
                  <c:v>93.742083040112604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C-4510-862B-8CD4CEF143B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6.2475056538512703</c:v>
                </c:pt>
                <c:pt idx="1">
                  <c:v>93.752494346148723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AC-4510-862B-8CD4CEF143B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5.1266525380966801</c:v>
                </c:pt>
                <c:pt idx="1">
                  <c:v>94.873347461903322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AC-4510-862B-8CD4CEF143B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6.2712650788741104</c:v>
                </c:pt>
                <c:pt idx="1">
                  <c:v>93.728734921125891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2AC-4510-862B-8CD4CEF143B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3.4166687796343722</c:v>
                </c:pt>
                <c:pt idx="1">
                  <c:v>96.583331220365636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4F-4A40-8115-20F881FF1130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Hoja1!$G$2:$G$3</c:f>
              <c:numCache>
                <c:formatCode>0.0</c:formatCode>
                <c:ptCount val="2"/>
                <c:pt idx="0">
                  <c:v>1.5709779179810726</c:v>
                </c:pt>
                <c:pt idx="1">
                  <c:v>98.429022082018918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1562864"/>
        <c:axId val="311564432"/>
      </c:barChart>
      <c:catAx>
        <c:axId val="31156286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11564432"/>
        <c:crosses val="autoZero"/>
        <c:auto val="1"/>
        <c:lblAlgn val="ctr"/>
        <c:lblOffset val="100"/>
        <c:noMultiLvlLbl val="0"/>
      </c:catAx>
      <c:valAx>
        <c:axId val="31156443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3115628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669397844683924E-3"/>
          <c:y val="1.8932177000982341E-2"/>
          <c:w val="0.98451213754027334"/>
          <c:h val="0.152561486883731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2006: 6,621
solicitudes</c:v>
                </c:pt>
              </c:strCache>
            </c:strRef>
          </c:tx>
          <c:spPr>
            <a:ln>
              <a:solidFill>
                <a:srgbClr val="CC0066"/>
              </a:solidFill>
            </a:ln>
          </c:spPr>
          <c:marker>
            <c:symbol val="diamond"/>
            <c:size val="7"/>
            <c:spPr>
              <a:solidFill>
                <a:srgbClr val="CC0066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Hoja1!$B$2:$B$13</c:f>
              <c:numCache>
                <c:formatCode>#,##0</c:formatCode>
                <c:ptCount val="12"/>
                <c:pt idx="0">
                  <c:v>348</c:v>
                </c:pt>
                <c:pt idx="1">
                  <c:v>373</c:v>
                </c:pt>
                <c:pt idx="2">
                  <c:v>464</c:v>
                </c:pt>
                <c:pt idx="3">
                  <c:v>430</c:v>
                </c:pt>
                <c:pt idx="4">
                  <c:v>558</c:v>
                </c:pt>
                <c:pt idx="5">
                  <c:v>574</c:v>
                </c:pt>
                <c:pt idx="6">
                  <c:v>490</c:v>
                </c:pt>
                <c:pt idx="7">
                  <c:v>718</c:v>
                </c:pt>
                <c:pt idx="8">
                  <c:v>603</c:v>
                </c:pt>
                <c:pt idx="9">
                  <c:v>746</c:v>
                </c:pt>
                <c:pt idx="10">
                  <c:v>940</c:v>
                </c:pt>
                <c:pt idx="11">
                  <c:v>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2007: 19,044
solicitudes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Hoja1!$C$2:$C$13</c:f>
              <c:numCache>
                <c:formatCode>#,##0</c:formatCode>
                <c:ptCount val="12"/>
                <c:pt idx="0">
                  <c:v>1048</c:v>
                </c:pt>
                <c:pt idx="1">
                  <c:v>1287</c:v>
                </c:pt>
                <c:pt idx="2">
                  <c:v>1299</c:v>
                </c:pt>
                <c:pt idx="3">
                  <c:v>1501</c:v>
                </c:pt>
                <c:pt idx="4">
                  <c:v>1353</c:v>
                </c:pt>
                <c:pt idx="5">
                  <c:v>1332</c:v>
                </c:pt>
                <c:pt idx="6">
                  <c:v>1467</c:v>
                </c:pt>
                <c:pt idx="7">
                  <c:v>1661</c:v>
                </c:pt>
                <c:pt idx="8">
                  <c:v>1843</c:v>
                </c:pt>
                <c:pt idx="9">
                  <c:v>2999</c:v>
                </c:pt>
                <c:pt idx="10">
                  <c:v>2323</c:v>
                </c:pt>
                <c:pt idx="11">
                  <c:v>931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2008: 41,164
solicitudes</c:v>
                </c:pt>
              </c:strCache>
            </c:strRef>
          </c:tx>
          <c:spPr>
            <a:ln>
              <a:solidFill>
                <a:srgbClr val="39639D"/>
              </a:solidFill>
            </a:ln>
          </c:spPr>
          <c:marker>
            <c:spPr>
              <a:solidFill>
                <a:srgbClr val="39639D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Hoja1!$D$2:$D$13</c:f>
              <c:numCache>
                <c:formatCode>#,##0</c:formatCode>
                <c:ptCount val="12"/>
                <c:pt idx="0">
                  <c:v>2081</c:v>
                </c:pt>
                <c:pt idx="1">
                  <c:v>1831</c:v>
                </c:pt>
                <c:pt idx="2">
                  <c:v>2193</c:v>
                </c:pt>
                <c:pt idx="3">
                  <c:v>3526</c:v>
                </c:pt>
                <c:pt idx="4">
                  <c:v>4238</c:v>
                </c:pt>
                <c:pt idx="5">
                  <c:v>4996</c:v>
                </c:pt>
                <c:pt idx="6">
                  <c:v>3650</c:v>
                </c:pt>
                <c:pt idx="7">
                  <c:v>3832</c:v>
                </c:pt>
                <c:pt idx="8">
                  <c:v>3520</c:v>
                </c:pt>
                <c:pt idx="9">
                  <c:v>4149</c:v>
                </c:pt>
                <c:pt idx="10">
                  <c:v>3887</c:v>
                </c:pt>
                <c:pt idx="11">
                  <c:v>3261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2009: 96,233
solicitudes</c:v>
                </c:pt>
              </c:strCache>
            </c:strRef>
          </c:tx>
          <c:spPr>
            <a:ln>
              <a:solidFill>
                <a:srgbClr val="A6A6A6"/>
              </a:solidFill>
            </a:ln>
          </c:spPr>
          <c:marker>
            <c:symbol val="circle"/>
            <c:size val="7"/>
            <c:spPr>
              <a:solidFill>
                <a:srgbClr val="A6A6A6"/>
              </a:solidFill>
              <a:ln w="15875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Hoja1!$E$2:$E$13</c:f>
              <c:numCache>
                <c:formatCode>#,##0</c:formatCode>
                <c:ptCount val="12"/>
                <c:pt idx="0">
                  <c:v>2942</c:v>
                </c:pt>
                <c:pt idx="1">
                  <c:v>4447</c:v>
                </c:pt>
                <c:pt idx="2">
                  <c:v>6832</c:v>
                </c:pt>
                <c:pt idx="3">
                  <c:v>8074</c:v>
                </c:pt>
                <c:pt idx="4">
                  <c:v>9151</c:v>
                </c:pt>
                <c:pt idx="5">
                  <c:v>13898</c:v>
                </c:pt>
                <c:pt idx="6">
                  <c:v>8191</c:v>
                </c:pt>
                <c:pt idx="7">
                  <c:v>9888</c:v>
                </c:pt>
                <c:pt idx="8">
                  <c:v>6665</c:v>
                </c:pt>
                <c:pt idx="9">
                  <c:v>10750</c:v>
                </c:pt>
                <c:pt idx="10">
                  <c:v>8286</c:v>
                </c:pt>
                <c:pt idx="11">
                  <c:v>7109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2010: 89,571
solicitudes</c:v>
                </c:pt>
              </c:strCache>
            </c:strRef>
          </c:tx>
          <c:spPr>
            <a:ln>
              <a:solidFill>
                <a:srgbClr val="996633"/>
              </a:solidFill>
            </a:ln>
          </c:spPr>
          <c:marker>
            <c:symbol val="star"/>
            <c:size val="8"/>
            <c:spPr>
              <a:noFill/>
              <a:ln w="12700">
                <a:solidFill>
                  <a:srgbClr val="99663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Hoja1!$F$2:$F$13</c:f>
              <c:numCache>
                <c:formatCode>#,##0</c:formatCode>
                <c:ptCount val="12"/>
                <c:pt idx="0">
                  <c:v>7733</c:v>
                </c:pt>
                <c:pt idx="1">
                  <c:v>7514</c:v>
                </c:pt>
                <c:pt idx="2">
                  <c:v>6814</c:v>
                </c:pt>
                <c:pt idx="3">
                  <c:v>6521</c:v>
                </c:pt>
                <c:pt idx="4">
                  <c:v>5694</c:v>
                </c:pt>
                <c:pt idx="5">
                  <c:v>10198</c:v>
                </c:pt>
                <c:pt idx="6">
                  <c:v>7680</c:v>
                </c:pt>
                <c:pt idx="7">
                  <c:v>7852</c:v>
                </c:pt>
                <c:pt idx="8">
                  <c:v>8463</c:v>
                </c:pt>
                <c:pt idx="9">
                  <c:v>7544</c:v>
                </c:pt>
                <c:pt idx="10">
                  <c:v>8478</c:v>
                </c:pt>
                <c:pt idx="11">
                  <c:v>5080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2011: 94,048
solicitudes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Hoja1!$G$2:$G$13</c:f>
              <c:numCache>
                <c:formatCode>#,##0</c:formatCode>
                <c:ptCount val="12"/>
                <c:pt idx="0">
                  <c:v>6867</c:v>
                </c:pt>
                <c:pt idx="1">
                  <c:v>8106</c:v>
                </c:pt>
                <c:pt idx="2">
                  <c:v>10689</c:v>
                </c:pt>
                <c:pt idx="3">
                  <c:v>7339</c:v>
                </c:pt>
                <c:pt idx="4">
                  <c:v>8271</c:v>
                </c:pt>
                <c:pt idx="5">
                  <c:v>8200</c:v>
                </c:pt>
                <c:pt idx="6">
                  <c:v>4249</c:v>
                </c:pt>
                <c:pt idx="7">
                  <c:v>10445</c:v>
                </c:pt>
                <c:pt idx="8">
                  <c:v>7330</c:v>
                </c:pt>
                <c:pt idx="9">
                  <c:v>8214</c:v>
                </c:pt>
                <c:pt idx="10">
                  <c:v>9172</c:v>
                </c:pt>
                <c:pt idx="11">
                  <c:v>5166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2012: 91,576
solicitudes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Hoja1!$H$2:$H$13</c:f>
              <c:numCache>
                <c:formatCode>#,##0</c:formatCode>
                <c:ptCount val="12"/>
                <c:pt idx="0">
                  <c:v>8880</c:v>
                </c:pt>
                <c:pt idx="1">
                  <c:v>8502</c:v>
                </c:pt>
                <c:pt idx="2">
                  <c:v>8262</c:v>
                </c:pt>
                <c:pt idx="3">
                  <c:v>6918</c:v>
                </c:pt>
                <c:pt idx="4">
                  <c:v>8124</c:v>
                </c:pt>
                <c:pt idx="5">
                  <c:v>8677</c:v>
                </c:pt>
                <c:pt idx="6">
                  <c:v>6214</c:v>
                </c:pt>
                <c:pt idx="7">
                  <c:v>8728</c:v>
                </c:pt>
                <c:pt idx="8">
                  <c:v>5819</c:v>
                </c:pt>
                <c:pt idx="9">
                  <c:v>10105</c:v>
                </c:pt>
                <c:pt idx="10">
                  <c:v>8065</c:v>
                </c:pt>
                <c:pt idx="11">
                  <c:v>3282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2013: 103,470
solicitudes</c:v>
                </c:pt>
              </c:strCache>
            </c:strRef>
          </c:tx>
          <c:spPr>
            <a:ln>
              <a:solidFill>
                <a:srgbClr val="EB641B"/>
              </a:solidFill>
            </a:ln>
          </c:spPr>
          <c:marker>
            <c:symbol val="triangle"/>
            <c:size val="7"/>
            <c:spPr>
              <a:solidFill>
                <a:srgbClr val="EB64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Hoja1!$I$2:$I$13</c:f>
              <c:numCache>
                <c:formatCode>#,##0</c:formatCode>
                <c:ptCount val="12"/>
                <c:pt idx="0">
                  <c:v>10596</c:v>
                </c:pt>
                <c:pt idx="1">
                  <c:v>8346</c:v>
                </c:pt>
                <c:pt idx="2">
                  <c:v>6157</c:v>
                </c:pt>
                <c:pt idx="3">
                  <c:v>10621</c:v>
                </c:pt>
                <c:pt idx="4">
                  <c:v>8988</c:v>
                </c:pt>
                <c:pt idx="5">
                  <c:v>9991</c:v>
                </c:pt>
                <c:pt idx="6">
                  <c:v>6531</c:v>
                </c:pt>
                <c:pt idx="7">
                  <c:v>10800</c:v>
                </c:pt>
                <c:pt idx="8">
                  <c:v>7511</c:v>
                </c:pt>
                <c:pt idx="9">
                  <c:v>10270</c:v>
                </c:pt>
                <c:pt idx="10">
                  <c:v>8674</c:v>
                </c:pt>
                <c:pt idx="11">
                  <c:v>4985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2014: 111,964
solicitudes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circle"/>
            <c:size val="7"/>
            <c:spPr>
              <a:solidFill>
                <a:srgbClr val="0099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prst="coolSlant"/>
                <a:bevelB w="165100" prst="coolSlant"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Hoja1!$J$2:$J$13</c:f>
              <c:numCache>
                <c:formatCode>#,##0</c:formatCode>
                <c:ptCount val="12"/>
                <c:pt idx="0">
                  <c:v>11398</c:v>
                </c:pt>
                <c:pt idx="1">
                  <c:v>9738</c:v>
                </c:pt>
                <c:pt idx="2">
                  <c:v>10790</c:v>
                </c:pt>
                <c:pt idx="3">
                  <c:v>8214</c:v>
                </c:pt>
                <c:pt idx="4">
                  <c:v>8515</c:v>
                </c:pt>
                <c:pt idx="5">
                  <c:v>9721</c:v>
                </c:pt>
                <c:pt idx="6">
                  <c:v>5863</c:v>
                </c:pt>
                <c:pt idx="7">
                  <c:v>11069</c:v>
                </c:pt>
                <c:pt idx="8">
                  <c:v>9141</c:v>
                </c:pt>
                <c:pt idx="9">
                  <c:v>11553</c:v>
                </c:pt>
                <c:pt idx="10">
                  <c:v>10000</c:v>
                </c:pt>
                <c:pt idx="11">
                  <c:v>5962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Hoja1!$K$1</c:f>
              <c:strCache>
                <c:ptCount val="1"/>
                <c:pt idx="0">
                  <c:v>2015: 106,525
solicitudes</c:v>
                </c:pt>
              </c:strCache>
            </c:strRef>
          </c:tx>
          <c:spPr>
            <a:ln>
              <a:solidFill>
                <a:srgbClr val="33CCCC"/>
              </a:solidFill>
            </a:ln>
          </c:spPr>
          <c:marker>
            <c:symbol val="star"/>
            <c:size val="7"/>
            <c:spPr>
              <a:noFill/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Hoja1!$K$2:$K$13</c:f>
              <c:numCache>
                <c:formatCode>#,##0</c:formatCode>
                <c:ptCount val="12"/>
                <c:pt idx="0">
                  <c:v>8076</c:v>
                </c:pt>
                <c:pt idx="1">
                  <c:v>9099</c:v>
                </c:pt>
                <c:pt idx="2">
                  <c:v>10401</c:v>
                </c:pt>
                <c:pt idx="3">
                  <c:v>9123</c:v>
                </c:pt>
                <c:pt idx="4">
                  <c:v>7903</c:v>
                </c:pt>
                <c:pt idx="5">
                  <c:v>8815</c:v>
                </c:pt>
                <c:pt idx="6">
                  <c:v>5363</c:v>
                </c:pt>
                <c:pt idx="7">
                  <c:v>13039</c:v>
                </c:pt>
                <c:pt idx="8">
                  <c:v>7755</c:v>
                </c:pt>
                <c:pt idx="9">
                  <c:v>10815</c:v>
                </c:pt>
                <c:pt idx="10">
                  <c:v>10930</c:v>
                </c:pt>
                <c:pt idx="11">
                  <c:v>5206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Hoja1!$L$1</c:f>
              <c:strCache>
                <c:ptCount val="1"/>
                <c:pt idx="0">
                  <c:v>2016: 127,020
solicitudes</c:v>
                </c:pt>
              </c:strCache>
            </c:strRef>
          </c:tx>
          <c:spPr>
            <a:ln>
              <a:solidFill>
                <a:srgbClr val="1F497D">
                  <a:lumMod val="75000"/>
                </a:srgbClr>
              </a:solidFill>
            </a:ln>
          </c:spPr>
          <c:marker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Hoja1!$L$2:$L$13</c:f>
              <c:numCache>
                <c:formatCode>#,##0</c:formatCode>
                <c:ptCount val="12"/>
                <c:pt idx="0">
                  <c:v>10413</c:v>
                </c:pt>
                <c:pt idx="1">
                  <c:v>12499</c:v>
                </c:pt>
                <c:pt idx="2">
                  <c:v>10683</c:v>
                </c:pt>
                <c:pt idx="3">
                  <c:v>11546</c:v>
                </c:pt>
                <c:pt idx="4">
                  <c:v>17465</c:v>
                </c:pt>
                <c:pt idx="5">
                  <c:v>10022</c:v>
                </c:pt>
                <c:pt idx="6">
                  <c:v>5289</c:v>
                </c:pt>
                <c:pt idx="7">
                  <c:v>13934</c:v>
                </c:pt>
                <c:pt idx="8">
                  <c:v>10169</c:v>
                </c:pt>
                <c:pt idx="9">
                  <c:v>10122</c:v>
                </c:pt>
                <c:pt idx="10">
                  <c:v>10281</c:v>
                </c:pt>
                <c:pt idx="11">
                  <c:v>4597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Hoja1!$M$1</c:f>
              <c:strCache>
                <c:ptCount val="1"/>
                <c:pt idx="0">
                  <c:v>2017: 153,605
solicitudes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Hoja1!$M$2:$M$13</c:f>
              <c:numCache>
                <c:formatCode>#,##0</c:formatCode>
                <c:ptCount val="12"/>
                <c:pt idx="0">
                  <c:v>11908</c:v>
                </c:pt>
                <c:pt idx="1">
                  <c:v>12697</c:v>
                </c:pt>
                <c:pt idx="2">
                  <c:v>14854</c:v>
                </c:pt>
                <c:pt idx="3">
                  <c:v>10165</c:v>
                </c:pt>
                <c:pt idx="4">
                  <c:v>13482</c:v>
                </c:pt>
                <c:pt idx="5">
                  <c:v>13454</c:v>
                </c:pt>
                <c:pt idx="6">
                  <c:v>10625</c:v>
                </c:pt>
                <c:pt idx="7">
                  <c:v>15987</c:v>
                </c:pt>
                <c:pt idx="8">
                  <c:v>10002</c:v>
                </c:pt>
                <c:pt idx="9">
                  <c:v>20168</c:v>
                </c:pt>
                <c:pt idx="10">
                  <c:v>14988</c:v>
                </c:pt>
                <c:pt idx="11">
                  <c:v>5275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6787088"/>
        <c:axId val="426788264"/>
      </c:lineChart>
      <c:catAx>
        <c:axId val="42678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426788264"/>
        <c:crosses val="autoZero"/>
        <c:auto val="1"/>
        <c:lblAlgn val="ctr"/>
        <c:lblOffset val="100"/>
        <c:noMultiLvlLbl val="0"/>
      </c:catAx>
      <c:valAx>
        <c:axId val="426788264"/>
        <c:scaling>
          <c:orientation val="minMax"/>
          <c:max val="20000"/>
        </c:scaling>
        <c:delete val="0"/>
        <c:axPos val="l"/>
        <c:majorGridlines/>
        <c:numFmt formatCode="#,##0" sourceLinked="0"/>
        <c:majorTickMark val="cross"/>
        <c:minorTickMark val="none"/>
        <c:tickLblPos val="nextTo"/>
        <c:crossAx val="426787088"/>
        <c:crosses val="autoZero"/>
        <c:crossBetween val="between"/>
        <c:majorUnit val="10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s-ES"/>
          </a:p>
        </c:txPr>
      </c:dTable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621042106432"/>
          <c:y val="0.192179689441057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708851777705058"/>
          <c:y val="0.24818274861125741"/>
          <c:w val="0.6791952512486833"/>
          <c:h val="0.721269514735037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1.7980295566502464</c:v>
                </c:pt>
                <c:pt idx="1">
                  <c:v>4.4598874032371567</c:v>
                </c:pt>
                <c:pt idx="2">
                  <c:v>93.742083040112604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A-4030-BE03-1DF9CA5F082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1.8508048423573236</c:v>
                </c:pt>
                <c:pt idx="1">
                  <c:v>4.3967008114939468</c:v>
                </c:pt>
                <c:pt idx="2">
                  <c:v>93.752494346148723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A-4030-BE03-1DF9CA5F0827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1.4070902354281101</c:v>
                </c:pt>
                <c:pt idx="1">
                  <c:v>3.71956230266857</c:v>
                </c:pt>
                <c:pt idx="2">
                  <c:v>94.873347461903322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1AA-4030-BE03-1DF9CA5F0827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1.9641200123724094</c:v>
                </c:pt>
                <c:pt idx="1">
                  <c:v>4.3071450665017013</c:v>
                </c:pt>
                <c:pt idx="2">
                  <c:v>93.728734921125891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AA-4030-BE03-1DF9CA5F0827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0.93435431932858348</c:v>
                </c:pt>
                <c:pt idx="1">
                  <c:v>2.4823144603057887</c:v>
                </c:pt>
                <c:pt idx="2">
                  <c:v>96.583331220365636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7D-4D54-B1A8-9E931EA4DF3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0.46372239747634075</c:v>
                </c:pt>
                <c:pt idx="1">
                  <c:v>1.1072555205047319</c:v>
                </c:pt>
                <c:pt idx="2">
                  <c:v>98.429022082018918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81748088"/>
        <c:axId val="481747696"/>
      </c:barChart>
      <c:valAx>
        <c:axId val="481747696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81748088"/>
        <c:crosses val="autoZero"/>
        <c:crossBetween val="between"/>
      </c:valAx>
      <c:catAx>
        <c:axId val="481748088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81747696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6.8475030552160882E-3"/>
          <c:y val="3.0978597055548677E-2"/>
          <c:w val="0.98435810372921551"/>
          <c:h val="0.14523206034908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AA-4577-A441-09041C3B897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AA-4577-A441-09041C3B897E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AA-4577-A441-09041C3B897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4AA-4577-A441-09041C3B89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4AA-4577-A441-09041C3B897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4AA-4577-A441-09041C3B897E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4AA-4577-A441-09041C3B897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4AA-4577-A441-09041C3B897E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A4AA-4577-A441-09041C3B897E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2812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78,024
solicitudes</c:v>
                </c:pt>
                <c:pt idx="1">
                  <c:v>2013:
87,625
solicitudes</c:v>
                </c:pt>
                <c:pt idx="2">
                  <c:v>2014:
94,276
solicitudes</c:v>
                </c:pt>
                <c:pt idx="3">
                  <c:v>2015:
85,912
solicitudes</c:v>
                </c:pt>
                <c:pt idx="4">
                  <c:v>2016:
103,917
solicitudes</c:v>
                </c:pt>
                <c:pt idx="5">
                  <c:v>2017:
132,072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7.3977109607300635</c:v>
                </c:pt>
                <c:pt idx="1">
                  <c:v>7.829888730385183</c:v>
                </c:pt>
                <c:pt idx="2">
                  <c:v>7.8329479400907385</c:v>
                </c:pt>
                <c:pt idx="3">
                  <c:v>8.0319396591860333</c:v>
                </c:pt>
                <c:pt idx="4">
                  <c:v>7.8785280560447255</c:v>
                </c:pt>
                <c:pt idx="5">
                  <c:v>7.0486552789387114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A4AA-4577-A441-09041C3B89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73954376"/>
        <c:axId val="473957120"/>
        <c:axId val="0"/>
      </c:bar3DChart>
      <c:catAx>
        <c:axId val="47395437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73957120"/>
        <c:crosses val="autoZero"/>
        <c:auto val="1"/>
        <c:lblAlgn val="ctr"/>
        <c:lblOffset val="100"/>
        <c:noMultiLvlLbl val="0"/>
      </c:catAx>
      <c:valAx>
        <c:axId val="473957120"/>
        <c:scaling>
          <c:orientation val="minMax"/>
          <c:max val="10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73954376"/>
        <c:crosses val="autoZero"/>
        <c:crossBetween val="between"/>
        <c:majorUnit val="2.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5D-4A11-BB6D-106A9C8977E9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5D-4A11-BB6D-106A9C8977E9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5D-4A11-BB6D-106A9C8977E9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85D-4A11-BB6D-106A9C8977E9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85D-4A11-BB6D-106A9C8977E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85D-4A11-BB6D-106A9C8977E9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85D-4A11-BB6D-106A9C8977E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85D-4A11-BB6D-106A9C8977E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385D-4A11-BB6D-106A9C8977E9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46230616840153E-3"/>
                  <c:y val="-1.4300011079693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924612336803061E-3"/>
                  <c:y val="-1.1440008863754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8,957
solicitudes</c:v>
                </c:pt>
                <c:pt idx="1">
                  <c:v>2013:
12,363
solicitudes</c:v>
                </c:pt>
                <c:pt idx="2">
                  <c:v>2014:
14,396
solicitudes</c:v>
                </c:pt>
                <c:pt idx="3">
                  <c:v>2015:
13,943
solicitudes</c:v>
                </c:pt>
                <c:pt idx="4">
                  <c:v>2016:
18,368
solicitudes</c:v>
                </c:pt>
                <c:pt idx="5">
                  <c:v>2017:
19,166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17.68002679468578</c:v>
                </c:pt>
                <c:pt idx="1">
                  <c:v>17.685189678880548</c:v>
                </c:pt>
                <c:pt idx="2">
                  <c:v>17.700263962211732</c:v>
                </c:pt>
                <c:pt idx="3">
                  <c:v>17.692462167395895</c:v>
                </c:pt>
                <c:pt idx="4">
                  <c:v>16.511922909407662</c:v>
                </c:pt>
                <c:pt idx="5">
                  <c:v>15.969372847751263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385D-4A11-BB6D-106A9C8977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73957512"/>
        <c:axId val="473955160"/>
        <c:axId val="0"/>
      </c:bar3DChart>
      <c:catAx>
        <c:axId val="4739575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73955160"/>
        <c:crosses val="autoZero"/>
        <c:auto val="1"/>
        <c:lblAlgn val="ctr"/>
        <c:lblOffset val="100"/>
        <c:noMultiLvlLbl val="0"/>
      </c:catAx>
      <c:valAx>
        <c:axId val="473955160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73957512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3-417F-8974-FE4049F83386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3-417F-8974-FE4049F83386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3-417F-8974-FE4049F83386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3-417F-8974-FE4049F83386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853-417F-8974-FE4049F8338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853-417F-8974-FE4049F83386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53-417F-8974-FE4049F8338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853-417F-8974-FE4049F83386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853-417F-8974-FE4049F83386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153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2.2880017727509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69,067
solicitudes</c:v>
                </c:pt>
                <c:pt idx="1">
                  <c:v>2013:
75,262
solicitudes</c:v>
                </c:pt>
                <c:pt idx="2">
                  <c:v>2014:
79,880
solicitudes</c:v>
                </c:pt>
                <c:pt idx="3">
                  <c:v>2015:
71,969
solicitudes</c:v>
                </c:pt>
                <c:pt idx="4">
                  <c:v>2016:
85,549
solicitudes</c:v>
                </c:pt>
                <c:pt idx="5">
                  <c:v>2017:
112,906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6.0642419679441906</c:v>
                </c:pt>
                <c:pt idx="1">
                  <c:v>6.2109962530892133</c:v>
                </c:pt>
                <c:pt idx="2">
                  <c:v>6.0546569854782559</c:v>
                </c:pt>
                <c:pt idx="3">
                  <c:v>6.1603468159902421</c:v>
                </c:pt>
                <c:pt idx="4">
                  <c:v>6.0248746332511089</c:v>
                </c:pt>
                <c:pt idx="5">
                  <c:v>5.5343471560412674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853-417F-8974-FE4049F833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73955552"/>
        <c:axId val="473959472"/>
        <c:axId val="0"/>
      </c:bar3DChart>
      <c:catAx>
        <c:axId val="47395555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73959472"/>
        <c:crosses val="autoZero"/>
        <c:auto val="1"/>
        <c:lblAlgn val="ctr"/>
        <c:lblOffset val="100"/>
        <c:noMultiLvlLbl val="0"/>
      </c:catAx>
      <c:valAx>
        <c:axId val="473959472"/>
        <c:scaling>
          <c:orientation val="minMax"/>
          <c:max val="2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473955552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3F-46F6-A9D1-662CA2A637AD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3F-46F6-A9D1-662CA2A637AD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43F-46F6-A9D1-662CA2A637AD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43F-46F6-A9D1-662CA2A637A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3F-46F6-A9D1-662CA2A637A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43F-46F6-A9D1-662CA2A637AD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43F-46F6-A9D1-662CA2A637A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43F-46F6-A9D1-662CA2A637A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43F-46F6-A9D1-662CA2A637AD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153E-3"/>
                  <c:y val="-1.71600132956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1.4300011079693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78,024
solicitudes</c:v>
                </c:pt>
                <c:pt idx="1">
                  <c:v>2013:
87,625
solicitudes</c:v>
                </c:pt>
                <c:pt idx="2">
                  <c:v>2014:
94,276
solicitudes</c:v>
                </c:pt>
                <c:pt idx="3">
                  <c:v>2015:
85,912
solicitudes</c:v>
                </c:pt>
                <c:pt idx="4">
                  <c:v>2016:
103,917
solicitudes</c:v>
                </c:pt>
                <c:pt idx="5">
                  <c:v>2017:
132,072
solicitudes</c:v>
                </c:pt>
              </c:strCache>
            </c:strRef>
          </c:cat>
          <c:val>
            <c:numRef>
              <c:f>Hoja1!$B$2:$B$7</c:f>
              <c:numCache>
                <c:formatCode>###0.0</c:formatCode>
                <c:ptCount val="6"/>
                <c:pt idx="0">
                  <c:v>2.9367245975597092</c:v>
                </c:pt>
                <c:pt idx="1">
                  <c:v>2.8549843081312547</c:v>
                </c:pt>
                <c:pt idx="2">
                  <c:v>2.8744961602104562</c:v>
                </c:pt>
                <c:pt idx="3">
                  <c:v>2.8486823726604396</c:v>
                </c:pt>
                <c:pt idx="4">
                  <c:v>2.9522407305830458</c:v>
                </c:pt>
                <c:pt idx="5">
                  <c:v>2.9437049488158422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243F-46F6-A9D1-662CA2A637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73958688"/>
        <c:axId val="431962696"/>
        <c:axId val="0"/>
      </c:bar3DChart>
      <c:catAx>
        <c:axId val="47395868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31962696"/>
        <c:crosses val="autoZero"/>
        <c:auto val="1"/>
        <c:lblAlgn val="ctr"/>
        <c:lblOffset val="100"/>
        <c:noMultiLvlLbl val="0"/>
      </c:catAx>
      <c:valAx>
        <c:axId val="431962696"/>
        <c:scaling>
          <c:orientation val="minMax"/>
          <c:max val="4"/>
          <c:min val="0"/>
        </c:scaling>
        <c:delete val="1"/>
        <c:axPos val="l"/>
        <c:numFmt formatCode="###0.0" sourceLinked="1"/>
        <c:majorTickMark val="out"/>
        <c:minorTickMark val="none"/>
        <c:tickLblPos val="nextTo"/>
        <c:crossAx val="473958688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100" u="sng"/>
            </a:pPr>
            <a:r>
              <a:rPr lang="es-MX" sz="1100" u="sng" dirty="0"/>
              <a:t>Porcentaje</a:t>
            </a:r>
          </a:p>
        </c:rich>
      </c:tx>
      <c:layout>
        <c:manualLayout>
          <c:xMode val="edge"/>
          <c:yMode val="edge"/>
          <c:x val="0.4563655040150365"/>
          <c:y val="0.1091810111376513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6898509455233565E-2"/>
          <c:y val="0.18988697023082091"/>
          <c:w val="0.96666023902626486"/>
          <c:h val="0.65274192624430616"/>
        </c:manualLayout>
      </c:layout>
      <c:lineChart>
        <c:grouping val="standar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Femenino</c:v>
                </c:pt>
              </c:strCache>
            </c:strRef>
          </c:tx>
          <c:spPr>
            <a:ln w="38100" cap="flat">
              <a:solidFill>
                <a:srgbClr val="FF99FF"/>
              </a:solidFill>
              <a:bevel/>
            </a:ln>
            <a:effectLst/>
          </c:spPr>
          <c:marker>
            <c:symbol val="diamond"/>
            <c:size val="8"/>
            <c:spPr>
              <a:solidFill>
                <a:srgbClr val="FF99FF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2017:
23,977
solicitantes</c:v>
                </c:pt>
              </c:strCache>
            </c:strRef>
          </c:cat>
          <c:val>
            <c:numRef>
              <c:f>Hoja1!$B$2:$L$2</c:f>
              <c:numCache>
                <c:formatCode>0.0</c:formatCode>
                <c:ptCount val="11"/>
                <c:pt idx="0">
                  <c:v>34.221799143265109</c:v>
                </c:pt>
                <c:pt idx="1">
                  <c:v>35.748720056803322</c:v>
                </c:pt>
                <c:pt idx="2">
                  <c:v>40.432486799094796</c:v>
                </c:pt>
                <c:pt idx="3">
                  <c:v>43.098510882016036</c:v>
                </c:pt>
                <c:pt idx="4">
                  <c:v>42.047520531628116</c:v>
                </c:pt>
                <c:pt idx="5">
                  <c:v>42.545584554880229</c:v>
                </c:pt>
                <c:pt idx="6">
                  <c:v>44.058630994734592</c:v>
                </c:pt>
                <c:pt idx="7">
                  <c:v>46.995349946345534</c:v>
                </c:pt>
                <c:pt idx="8">
                  <c:v>44.1060277813177</c:v>
                </c:pt>
                <c:pt idx="9">
                  <c:v>39.84595484477893</c:v>
                </c:pt>
                <c:pt idx="10">
                  <c:v>34.47470492555366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67C-4D44-A7E6-10F5E5DD0484}"/>
            </c:ext>
          </c:extLst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Masculino</c:v>
                </c:pt>
              </c:strCache>
            </c:strRef>
          </c:tx>
          <c:spPr>
            <a:ln w="44450" cap="flat">
              <a:solidFill>
                <a:schemeClr val="accent4"/>
              </a:solidFill>
              <a:miter lim="800000"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Hoja1!$B$1:$L$1</c:f>
              <c:strCache>
                <c:ptCount val="11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  <c:pt idx="10">
                  <c:v>2017:
23,977
solicitantes</c:v>
                </c:pt>
              </c:strCache>
            </c:strRef>
          </c:cat>
          <c:val>
            <c:numRef>
              <c:f>Hoja1!$B$3:$L$3</c:f>
              <c:numCache>
                <c:formatCode>0.0</c:formatCode>
                <c:ptCount val="11"/>
                <c:pt idx="0">
                  <c:v>65.778200856734884</c:v>
                </c:pt>
                <c:pt idx="1">
                  <c:v>64.251279943196678</c:v>
                </c:pt>
                <c:pt idx="2">
                  <c:v>59.567513200905211</c:v>
                </c:pt>
                <c:pt idx="3">
                  <c:v>56.901489117983964</c:v>
                </c:pt>
                <c:pt idx="4">
                  <c:v>57.952479468371884</c:v>
                </c:pt>
                <c:pt idx="5">
                  <c:v>57.454415445119764</c:v>
                </c:pt>
                <c:pt idx="6">
                  <c:v>55.941369005265408</c:v>
                </c:pt>
                <c:pt idx="7">
                  <c:v>53.004650053654466</c:v>
                </c:pt>
                <c:pt idx="8">
                  <c:v>55.8939722186823</c:v>
                </c:pt>
                <c:pt idx="9">
                  <c:v>60.15404515522107</c:v>
                </c:pt>
                <c:pt idx="10">
                  <c:v>65.525295074446348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67C-4D44-A7E6-10F5E5DD0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747800"/>
        <c:axId val="261746232"/>
      </c:lineChart>
      <c:catAx>
        <c:axId val="261747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261746232"/>
        <c:crosses val="autoZero"/>
        <c:auto val="1"/>
        <c:lblAlgn val="ctr"/>
        <c:lblOffset val="100"/>
        <c:noMultiLvlLbl val="0"/>
      </c:catAx>
      <c:valAx>
        <c:axId val="26174623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6174780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009314878384532"/>
          <c:y val="1.5512018760992769E-2"/>
          <c:w val="0.33981358474293927"/>
          <c:h val="5.300855807439245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>
          <a:solidFill>
            <a:schemeClr val="tx1"/>
          </a:solidFill>
          <a:latin typeface="Calibri" panose="020F0502020204030204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5828036108494E-2"/>
          <c:y val="3.1791201397010527E-2"/>
          <c:w val="0.96768343927783063"/>
          <c:h val="0.893055900446979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17375E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953735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7.767656069099475E-18"/>
                  <c:y val="-0.2662127385859573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10706242763979E-17"/>
                  <c:y val="-0.290244906402665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0.307441044706590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6947809021945323E-3"/>
                  <c:y val="-0.287476438148066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0.328054934579508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947809021947188E-3"/>
                  <c:y val="-0.4123514899301868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Hoja1!$B$2:$B$7</c:f>
              <c:numCache>
                <c:formatCode>#,##0</c:formatCode>
                <c:ptCount val="6"/>
                <c:pt idx="0">
                  <c:v>86341</c:v>
                </c:pt>
                <c:pt idx="1">
                  <c:v>97376</c:v>
                </c:pt>
                <c:pt idx="2">
                  <c:v>104308</c:v>
                </c:pt>
                <c:pt idx="3">
                  <c:v>96260</c:v>
                </c:pt>
                <c:pt idx="4">
                  <c:v>113965</c:v>
                </c:pt>
                <c:pt idx="5">
                  <c:v>145251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71"/>
        <c:overlap val="100"/>
        <c:axId val="422728232"/>
        <c:axId val="422732152"/>
      </c:barChart>
      <c:catAx>
        <c:axId val="42272823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22732152"/>
        <c:crosses val="autoZero"/>
        <c:auto val="1"/>
        <c:lblAlgn val="ctr"/>
        <c:lblOffset val="50"/>
        <c:noMultiLvlLbl val="0"/>
      </c:catAx>
      <c:valAx>
        <c:axId val="422732152"/>
        <c:scaling>
          <c:orientation val="minMax"/>
          <c:max val="180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422728232"/>
        <c:crosses val="autoZero"/>
        <c:crossBetween val="between"/>
        <c:majorUnit val="20000"/>
      </c:valAx>
      <c:spPr>
        <a:noFill/>
        <a:ln w="25400">
          <a:noFill/>
        </a:ln>
        <a:scene3d>
          <a:camera prst="orthographicFront"/>
          <a:lightRig rig="threePt" dir="t"/>
        </a:scene3d>
        <a:sp3d prstMaterial="dkEdge"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90072577519168"/>
          <c:y val="0.2334907993480176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003224536784665E-2"/>
          <c:y val="0.28668618250940203"/>
          <c:w val="0.98146018390022971"/>
          <c:h val="0.64582112641974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86,341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1.3200736192237831E-2"/>
                  <c:y val="7.2480531082543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90.414750813634313</c:v>
                </c:pt>
                <c:pt idx="1">
                  <c:v>3.6135787169479157</c:v>
                </c:pt>
                <c:pt idx="2">
                  <c:v>1.5994718615721386</c:v>
                </c:pt>
                <c:pt idx="3">
                  <c:v>4.3721986078456352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6E-42ED-BE17-908F688C7C1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97,376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5.8669938632168123E-3"/>
                  <c:y val="-2.4160177027514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90.913572132763719</c:v>
                </c:pt>
                <c:pt idx="1">
                  <c:v>3.7216562602694707</c:v>
                </c:pt>
                <c:pt idx="2">
                  <c:v>1.5845793624712456</c:v>
                </c:pt>
                <c:pt idx="3">
                  <c:v>3.7801922444955638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96E-42ED-BE17-908F688C7C1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104,308 solicitudes</c:v>
                </c:pt>
              </c:strCache>
            </c:strRef>
          </c:tx>
          <c:spPr>
            <a:solidFill>
              <a:srgbClr val="008080"/>
            </a:solidFill>
            <a:ln w="63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89.645089542508728</c:v>
                </c:pt>
                <c:pt idx="1">
                  <c:v>4.6688652835832345</c:v>
                </c:pt>
                <c:pt idx="2">
                  <c:v>1.997929209648349</c:v>
                </c:pt>
                <c:pt idx="3">
                  <c:v>3.6881159642596923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96E-42ED-BE17-908F688C7C1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96,260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2.9334969316084062E-3"/>
                  <c:y val="-4.4293146205571836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92.405983793891551</c:v>
                </c:pt>
                <c:pt idx="1">
                  <c:v>1.778516517764388</c:v>
                </c:pt>
                <c:pt idx="2">
                  <c:v>2.1732806981092874</c:v>
                </c:pt>
                <c:pt idx="3">
                  <c:v>3.642218990234781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96E-42ED-BE17-908F688C7C1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113,965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dLbl>
              <c:idx val="0"/>
              <c:layout>
                <c:manualLayout>
                  <c:x val="-2.9334969316084062E-3"/>
                  <c:y val="9.66407081100577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91.156934146448478</c:v>
                </c:pt>
                <c:pt idx="1">
                  <c:v>3.2466108015618831</c:v>
                </c:pt>
                <c:pt idx="2">
                  <c:v>1.7277234238582022</c:v>
                </c:pt>
                <c:pt idx="3">
                  <c:v>3.8687316281314437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96E-42ED-BE17-908F688C7C16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145,251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1.026723926062939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UT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92.24445959063965</c:v>
                </c:pt>
                <c:pt idx="1">
                  <c:v>2.4729605992385597</c:v>
                </c:pt>
                <c:pt idx="2">
                  <c:v>2.3421525497242706</c:v>
                </c:pt>
                <c:pt idx="3">
                  <c:v>2.9404272603975188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8440496"/>
        <c:axId val="435586176"/>
      </c:barChart>
      <c:catAx>
        <c:axId val="42844049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35586176"/>
        <c:crosses val="autoZero"/>
        <c:auto val="1"/>
        <c:lblAlgn val="ctr"/>
        <c:lblOffset val="50"/>
        <c:noMultiLvlLbl val="0"/>
      </c:catAx>
      <c:valAx>
        <c:axId val="435586176"/>
        <c:scaling>
          <c:orientation val="minMax"/>
          <c:max val="100"/>
        </c:scaling>
        <c:delete val="1"/>
        <c:axPos val="l"/>
        <c:numFmt formatCode="0.0" sourceLinked="1"/>
        <c:majorTickMark val="none"/>
        <c:minorTickMark val="none"/>
        <c:tickLblPos val="none"/>
        <c:crossAx val="4284404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33233179640604E-3"/>
          <c:y val="1.4339160184637021E-2"/>
          <c:w val="0.98163792609620415"/>
          <c:h val="0.13752581524427271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380010812243048"/>
          <c:y val="0.2063169234579330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860821019886677E-3"/>
          <c:y val="0.29790813841197133"/>
          <c:w val="0.9822784736881085"/>
          <c:h val="0.618689765935902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-4.4092323075213867E-3"/>
                  <c:y val="5.1873321264957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5.3829590895109201</c:v>
                </c:pt>
                <c:pt idx="1">
                  <c:v>31.941453911616939</c:v>
                </c:pt>
                <c:pt idx="2">
                  <c:v>61.334973854198708</c:v>
                </c:pt>
                <c:pt idx="3">
                  <c:v>1.340613144673434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CF-4964-8ABC-53D62F1423E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5.6125534950071323</c:v>
                </c:pt>
                <c:pt idx="1">
                  <c:v>30.72524964336662</c:v>
                </c:pt>
                <c:pt idx="2">
                  <c:v>62.245934379457914</c:v>
                </c:pt>
                <c:pt idx="3">
                  <c:v>1.4162624821683309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CF-4964-8ABC-53D62F1423E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-1.0777998910022481E-16"/>
                  <c:y val="1.03746642529914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4.6819975391403963</c:v>
                </c:pt>
                <c:pt idx="1">
                  <c:v>31.635835207263778</c:v>
                </c:pt>
                <c:pt idx="2">
                  <c:v>61.874708303279732</c:v>
                </c:pt>
                <c:pt idx="3">
                  <c:v>1.8074589503160932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FCF-4964-8ABC-53D62F1423EF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5.7139864046931743</c:v>
                </c:pt>
                <c:pt idx="1">
                  <c:v>29.511593258217712</c:v>
                </c:pt>
                <c:pt idx="2">
                  <c:v>63.36949436632834</c:v>
                </c:pt>
                <c:pt idx="3">
                  <c:v>1.4049259707607784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FCF-4964-8ABC-53D62F1423EF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4.8019092160089301</c:v>
                </c:pt>
                <c:pt idx="1">
                  <c:v>27.191893530413697</c:v>
                </c:pt>
                <c:pt idx="2">
                  <c:v>65.207810079197827</c:v>
                </c:pt>
                <c:pt idx="3">
                  <c:v>2.798387174379553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CF-4964-8ABC-53D62F1423EF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132,072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2"/>
              <c:layout>
                <c:manualLayout>
                  <c:x val="1.4697441025071289E-3"/>
                  <c:y val="5.1873321264957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4.1477375976739959</c:v>
                </c:pt>
                <c:pt idx="1">
                  <c:v>27.908262160033921</c:v>
                </c:pt>
                <c:pt idx="2">
                  <c:v>66.37667332969896</c:v>
                </c:pt>
                <c:pt idx="3">
                  <c:v>1.5673269125931311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3273408"/>
        <c:axId val="313274584"/>
      </c:barChart>
      <c:catAx>
        <c:axId val="31327340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13274584"/>
        <c:crosses val="autoZero"/>
        <c:auto val="1"/>
        <c:lblAlgn val="ctr"/>
        <c:lblOffset val="100"/>
        <c:noMultiLvlLbl val="0"/>
      </c:catAx>
      <c:valAx>
        <c:axId val="31327458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31327340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8.4181738935455667E-3"/>
          <c:y val="1.581380663586399E-2"/>
          <c:w val="0.98234721605006847"/>
          <c:h val="0.1762163272708261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4282152410415931"/>
          <c:y val="0.2049090133775985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6103858830500323E-3"/>
          <c:y val="0.30308478796473659"/>
          <c:w val="0.98368352590452912"/>
          <c:h val="0.60895541835220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 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s-E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6.1206896551724137</c:v>
                </c:pt>
                <c:pt idx="1">
                  <c:v>22.960942997888811</c:v>
                </c:pt>
                <c:pt idx="2">
                  <c:v>69.91379310344827</c:v>
                </c:pt>
                <c:pt idx="3">
                  <c:v>1.0045742434904996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5A-4FBB-8206-210A93AFAFA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5.4975389117999196</c:v>
                </c:pt>
                <c:pt idx="1">
                  <c:v>19.033524012238924</c:v>
                </c:pt>
                <c:pt idx="2">
                  <c:v>74.634162564853</c:v>
                </c:pt>
                <c:pt idx="3">
                  <c:v>0.83477451110815482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5A-4FBB-8206-210A93AFAFA2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4.4822167437971254</c:v>
                </c:pt>
                <c:pt idx="1">
                  <c:v>19.608436774649309</c:v>
                </c:pt>
                <c:pt idx="2">
                  <c:v>74.990989432406323</c:v>
                </c:pt>
                <c:pt idx="3">
                  <c:v>0.91835704914723992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5A-4FBB-8206-210A93AFAFA2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5.2752861119703063</c:v>
                </c:pt>
                <c:pt idx="1">
                  <c:v>19.089081348592636</c:v>
                </c:pt>
                <c:pt idx="2">
                  <c:v>74.570058768945245</c:v>
                </c:pt>
                <c:pt idx="3">
                  <c:v>1.0655737704918031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5A-4FBB-8206-210A93AFAFA2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4.9265955019143481</c:v>
                </c:pt>
                <c:pt idx="1">
                  <c:v>16.108420598899567</c:v>
                </c:pt>
                <c:pt idx="2">
                  <c:v>76.778062324095444</c:v>
                </c:pt>
                <c:pt idx="3">
                  <c:v>2.1869215750906461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5A-4FBB-8206-210A93AFAFA2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95,100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UT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Hoja1!$G$2:$G$5</c:f>
              <c:numCache>
                <c:formatCode>0.0</c:formatCode>
                <c:ptCount val="4"/>
                <c:pt idx="0">
                  <c:v>4.5720294426919033</c:v>
                </c:pt>
                <c:pt idx="1">
                  <c:v>17.645636172450054</c:v>
                </c:pt>
                <c:pt idx="2">
                  <c:v>76.701366982124071</c:v>
                </c:pt>
                <c:pt idx="3">
                  <c:v>1.0809674027339642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9555880"/>
        <c:axId val="349555096"/>
      </c:barChart>
      <c:catAx>
        <c:axId val="34955588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349555096"/>
        <c:crosses val="autoZero"/>
        <c:auto val="1"/>
        <c:lblAlgn val="ctr"/>
        <c:lblOffset val="100"/>
        <c:noMultiLvlLbl val="0"/>
      </c:catAx>
      <c:valAx>
        <c:axId val="34955509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349555880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1.1927725623078915E-2"/>
          <c:y val="1.5756419221393703E-2"/>
          <c:w val="0.97484457745435693"/>
          <c:h val="0.176168334237372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2196714263433533E-2"/>
          <c:y val="3.9914304178022525E-2"/>
          <c:w val="0.97886452672752056"/>
          <c:h val="0.7219311061785282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16-4835-87E4-F71D7212759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16-4835-87E4-F71D7212759E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D16-4835-87E4-F71D7212759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D16-4835-87E4-F71D7212759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D16-4835-87E4-F71D7212759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D16-4835-87E4-F71D7212759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D16-4835-87E4-F71D7212759E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D16-4835-87E4-F71D7212759E}"/>
              </c:ext>
            </c:extLst>
          </c:dPt>
          <c:dLbls>
            <c:dLbl>
              <c:idx val="0"/>
              <c:layout>
                <c:manualLayout>
                  <c:x val="-1.4470187198646958E-3"/>
                  <c:y val="-1.7227362296402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470187198646958E-3"/>
                  <c:y val="-1.4356135247002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2.58410434446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940374397293917E-3"/>
                  <c:y val="-3.1583497543405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2012:
86,142
solicitudes</c:v>
                </c:pt>
                <c:pt idx="1">
                  <c:v>2013:
97,237
solicitudes</c:v>
                </c:pt>
                <c:pt idx="2">
                  <c:v>2014:
104,250
solicitudes</c:v>
                </c:pt>
                <c:pt idx="3">
                  <c:v>2015:
96,189
solicitudes</c:v>
                </c:pt>
                <c:pt idx="4">
                  <c:v>2016:
113,554
solicitudes</c:v>
                </c:pt>
                <c:pt idx="5">
                  <c:v>2017:
145,046
solicitudes</c:v>
                </c:pt>
              </c:strCache>
            </c:strRef>
          </c:cat>
          <c:val>
            <c:numRef>
              <c:f>Hoja1!$B$2:$B$7</c:f>
              <c:numCache>
                <c:formatCode>0.0</c:formatCode>
                <c:ptCount val="6"/>
                <c:pt idx="0">
                  <c:v>3.1655406189779929</c:v>
                </c:pt>
                <c:pt idx="1">
                  <c:v>3.1265156267675942</c:v>
                </c:pt>
                <c:pt idx="2">
                  <c:v>3.3308489208632981</c:v>
                </c:pt>
                <c:pt idx="3">
                  <c:v>3.1453284679121576</c:v>
                </c:pt>
                <c:pt idx="4">
                  <c:v>3.3777057611356662</c:v>
                </c:pt>
                <c:pt idx="5">
                  <c:v>3.5939839774967846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D16-4835-87E4-F71D721275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49556272"/>
        <c:axId val="349554704"/>
        <c:axId val="0"/>
      </c:bar3DChart>
      <c:catAx>
        <c:axId val="34955627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349554704"/>
        <c:crosses val="autoZero"/>
        <c:auto val="1"/>
        <c:lblAlgn val="ctr"/>
        <c:lblOffset val="100"/>
        <c:noMultiLvlLbl val="0"/>
      </c:catAx>
      <c:valAx>
        <c:axId val="349554704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349556272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0922570164876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6989206275175307"/>
          <c:y val="3.8244606661231369E-2"/>
          <c:w val="0.42444196658217331"/>
          <c:h val="0.950086326838250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
86,341
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1.5889125432510666E-3"/>
                  <c:y val="3.445149685774966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Hoja1!$B$2:$B$8</c:f>
              <c:numCache>
                <c:formatCode>0.0</c:formatCode>
                <c:ptCount val="7"/>
                <c:pt idx="0">
                  <c:v>10.152766356655587</c:v>
                </c:pt>
                <c:pt idx="1">
                  <c:v>7.7541376634507362</c:v>
                </c:pt>
                <c:pt idx="2">
                  <c:v>24.023349277863357</c:v>
                </c:pt>
                <c:pt idx="3">
                  <c:v>12.319755388517622</c:v>
                </c:pt>
                <c:pt idx="4">
                  <c:v>13.557869378394969</c:v>
                </c:pt>
                <c:pt idx="5">
                  <c:v>20.086633233342212</c:v>
                </c:pt>
                <c:pt idx="6">
                  <c:v>12.105488701775519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4-4B12-955C-F9AE491AF43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
97,376
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Hoja1!$C$2:$C$8</c:f>
              <c:numCache>
                <c:formatCode>0.0</c:formatCode>
                <c:ptCount val="7"/>
                <c:pt idx="0">
                  <c:v>11.442244495563589</c:v>
                </c:pt>
                <c:pt idx="1">
                  <c:v>7.0890157739073283</c:v>
                </c:pt>
                <c:pt idx="2">
                  <c:v>22.154329608938546</c:v>
                </c:pt>
                <c:pt idx="3">
                  <c:v>10.923636214262242</c:v>
                </c:pt>
                <c:pt idx="4">
                  <c:v>12.73722477817943</c:v>
                </c:pt>
                <c:pt idx="5">
                  <c:v>26.425402563259944</c:v>
                </c:pt>
                <c:pt idx="6">
                  <c:v>9.2281465658889257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A4-4B12-955C-F9AE491AF431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
104,308
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Hoja1!$D$2:$D$8</c:f>
              <c:numCache>
                <c:formatCode>0.0</c:formatCode>
                <c:ptCount val="7"/>
                <c:pt idx="0">
                  <c:v>14.130268052306629</c:v>
                </c:pt>
                <c:pt idx="1">
                  <c:v>7.1988725696974338</c:v>
                </c:pt>
                <c:pt idx="2">
                  <c:v>21.421175748744105</c:v>
                </c:pt>
                <c:pt idx="3">
                  <c:v>10.855351459140239</c:v>
                </c:pt>
                <c:pt idx="4">
                  <c:v>12.09686697089389</c:v>
                </c:pt>
                <c:pt idx="5">
                  <c:v>25.686428653602793</c:v>
                </c:pt>
                <c:pt idx="6">
                  <c:v>8.6110365456149101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A4-4B12-955C-F9AE491AF431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
96,260
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Hoja1!$E$2:$E$8</c:f>
              <c:numCache>
                <c:formatCode>0.0</c:formatCode>
                <c:ptCount val="7"/>
                <c:pt idx="0">
                  <c:v>9.7340536048202786</c:v>
                </c:pt>
                <c:pt idx="1">
                  <c:v>7.07147309370455</c:v>
                </c:pt>
                <c:pt idx="2">
                  <c:v>21.742156659048412</c:v>
                </c:pt>
                <c:pt idx="3">
                  <c:v>10.147517141076252</c:v>
                </c:pt>
                <c:pt idx="4">
                  <c:v>14.756908373156035</c:v>
                </c:pt>
                <c:pt idx="5">
                  <c:v>27.40182838146686</c:v>
                </c:pt>
                <c:pt idx="6">
                  <c:v>9.1460627467276119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A4-4B12-955C-F9AE491AF431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
113,965
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Hoja1!$F$2:$F$8</c:f>
              <c:numCache>
                <c:formatCode>0.0</c:formatCode>
                <c:ptCount val="7"/>
                <c:pt idx="0">
                  <c:v>9.0843680077216682</c:v>
                </c:pt>
                <c:pt idx="1">
                  <c:v>9.0010090817356208</c:v>
                </c:pt>
                <c:pt idx="2">
                  <c:v>23.209757381652263</c:v>
                </c:pt>
                <c:pt idx="3">
                  <c:v>9.50204010003071</c:v>
                </c:pt>
                <c:pt idx="4">
                  <c:v>12.677576448909752</c:v>
                </c:pt>
                <c:pt idx="5">
                  <c:v>29.58452156363796</c:v>
                </c:pt>
                <c:pt idx="6">
                  <c:v>6.9407274163120256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2A4-4B12-955C-F9AE491AF431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
145,251
solicitudes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5"/>
              <c:layout>
                <c:manualLayout>
                  <c:x val="3.1778250865019003E-3"/>
                  <c:y val="-2.1876700504351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1778250865019584E-3"/>
                  <c:y val="-8.7506802017410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Hoja1!$G$2:$G$8</c:f>
              <c:numCache>
                <c:formatCode>0.0</c:formatCode>
                <c:ptCount val="7"/>
                <c:pt idx="0">
                  <c:v>8.5300617551686386</c:v>
                </c:pt>
                <c:pt idx="1">
                  <c:v>8.7352238538805231</c:v>
                </c:pt>
                <c:pt idx="2">
                  <c:v>22.566453931470353</c:v>
                </c:pt>
                <c:pt idx="3">
                  <c:v>10.997514647059228</c:v>
                </c:pt>
                <c:pt idx="4">
                  <c:v>12.553441972860771</c:v>
                </c:pt>
                <c:pt idx="5">
                  <c:v>30.35504058491852</c:v>
                </c:pt>
                <c:pt idx="6">
                  <c:v>6.2622632546419643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349515880"/>
        <c:axId val="349511960"/>
      </c:barChart>
      <c:valAx>
        <c:axId val="34951196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349515880"/>
        <c:crosses val="autoZero"/>
        <c:crossBetween val="between"/>
      </c:valAx>
      <c:catAx>
        <c:axId val="349515880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349511960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77263990869701349"/>
          <c:y val="8.6523556297104884E-2"/>
          <c:w val="0.2273601231494799"/>
          <c:h val="0.818390312376889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840468259147403"/>
          <c:y val="0.206527978372773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396381883494414E-3"/>
          <c:y val="0.27675744361737575"/>
          <c:w val="0.98317050420323671"/>
          <c:h val="0.63993776926020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86,341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2.9812024414820306</c:v>
                </c:pt>
                <c:pt idx="1">
                  <c:v>0.27796759361137813</c:v>
                </c:pt>
                <c:pt idx="2">
                  <c:v>96.740829964906595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CF-49B0-8D94-B3A4E19C026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97,376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1.9368222149194874</c:v>
                </c:pt>
                <c:pt idx="1">
                  <c:v>0.24544035491291488</c:v>
                </c:pt>
                <c:pt idx="2">
                  <c:v>97.817737430167597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CF-49B0-8D94-B3A4E19C026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104,308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1.6547148828469533</c:v>
                </c:pt>
                <c:pt idx="1">
                  <c:v>0.16010277255819302</c:v>
                </c:pt>
                <c:pt idx="2">
                  <c:v>98.185182344594864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CF-49B0-8D94-B3A4E19C026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96,260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0.95782256388946607</c:v>
                </c:pt>
                <c:pt idx="1">
                  <c:v>0.15582796592561812</c:v>
                </c:pt>
                <c:pt idx="2">
                  <c:v>98.886349470184925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7CF-49B0-8D94-B3A4E19C026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113,965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0.69670512876760415</c:v>
                </c:pt>
                <c:pt idx="1">
                  <c:v>0.10090817356205853</c:v>
                </c:pt>
                <c:pt idx="2">
                  <c:v>99.202386697670335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CF-49B0-8D94-B3A4E19C026D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2017: 145,251 solicitudes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Hoja1!$G$2:$G$4</c:f>
              <c:numCache>
                <c:formatCode>0.0</c:formatCode>
                <c:ptCount val="3"/>
                <c:pt idx="0">
                  <c:v>0.77452134580829046</c:v>
                </c:pt>
                <c:pt idx="1">
                  <c:v>0.14870809839519178</c:v>
                </c:pt>
                <c:pt idx="2">
                  <c:v>99.076770555796529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2728624"/>
        <c:axId val="422732544"/>
      </c:barChart>
      <c:catAx>
        <c:axId val="42272862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22732544"/>
        <c:crosses val="autoZero"/>
        <c:auto val="1"/>
        <c:lblAlgn val="ctr"/>
        <c:lblOffset val="100"/>
        <c:noMultiLvlLbl val="0"/>
      </c:catAx>
      <c:valAx>
        <c:axId val="4227325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22728624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9.5258860126652602E-3"/>
          <c:y val="1.5662611561678339E-2"/>
          <c:w val="0.98149344002929717"/>
          <c:h val="0.15168376353244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0.24134</cdr:x>
      <cdr:y>0</cdr:y>
    </cdr:from>
    <cdr:to>
      <cdr:x>0.75866</cdr:x>
      <cdr:y>0.06584</cdr:y>
    </cdr:to>
    <cdr:sp macro="" textlink="">
      <cdr:nvSpPr>
        <cdr:cNvPr id="2" name="10 CuadroTexto"/>
        <cdr:cNvSpPr txBox="1"/>
      </cdr:nvSpPr>
      <cdr:spPr>
        <a:xfrm xmlns:a="http://schemas.openxmlformats.org/drawingml/2006/main">
          <a:off x="1755203" y="0"/>
          <a:ext cx="3762402" cy="29238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300" b="1" dirty="0">
              <a:latin typeface="Calibri" pitchFamily="34" charset="0"/>
            </a:rPr>
            <a:t>Promedio de servidores públicos involucrados</a:t>
          </a:r>
          <a:endParaRPr lang="es-ES" sz="1300" b="1" dirty="0">
            <a:latin typeface="Calibri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5D252-C3E6-44B0-9A58-B33E5F7F56F5}" type="datetimeFigureOut">
              <a:rPr lang="es-ES" smtClean="0"/>
              <a:t>01/02/2018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22732-95B3-486C-AB6D-D0E5D168BC5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349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7314" y="1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AFCC80-CC64-4477-893C-008284F3E21F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6" y="4416428"/>
            <a:ext cx="5503863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7314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447A02-E474-4962-995F-1F4C7E41EFE5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8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5997"/>
            <a:ext cx="9144002" cy="6869994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2656760" y="1484784"/>
            <a:ext cx="6070188" cy="4176464"/>
          </a:xfrm>
          <a:prstGeom prst="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Elipse 6"/>
          <p:cNvSpPr/>
          <p:nvPr userDrawn="1"/>
        </p:nvSpPr>
        <p:spPr>
          <a:xfrm>
            <a:off x="430668" y="1484784"/>
            <a:ext cx="4285348" cy="4176464"/>
          </a:xfrm>
          <a:prstGeom prst="ellipse">
            <a:avLst/>
          </a:prstGeom>
          <a:solidFill>
            <a:srgbClr val="33CC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Elipse 10"/>
          <p:cNvSpPr/>
          <p:nvPr userDrawn="1"/>
        </p:nvSpPr>
        <p:spPr>
          <a:xfrm>
            <a:off x="359672" y="88548"/>
            <a:ext cx="1260000" cy="1260000"/>
          </a:xfrm>
          <a:prstGeom prst="ellipse">
            <a:avLst/>
          </a:prstGeom>
          <a:solidFill>
            <a:srgbClr val="00808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 11"/>
          <p:cNvSpPr/>
          <p:nvPr userDrawn="1"/>
        </p:nvSpPr>
        <p:spPr>
          <a:xfrm>
            <a:off x="7622600" y="5805264"/>
            <a:ext cx="1269880" cy="842580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154" y="1700808"/>
            <a:ext cx="2376000" cy="2955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DEE5-9B63-4300-8681-4304F48AA04A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D18A8-176F-4C5B-9B67-2D00E18256E8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D205-C2E9-4095-B8A4-50DD071F751B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8611-941A-47D5-A3D4-182DCF08FD2D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344F-2E51-4025-9264-2491E162BCA0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F5548-B256-482C-9A68-406298823817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763"/>
            <a:ext cx="9144000" cy="68675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54CF-A3ED-4113-95FF-A312E26CEC00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D1C2A-65CB-4327-AB5E-FD1211BC3BF1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BC9B-C2DF-44A6-BAEC-A79F9DFF15E0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3C8A3-52B5-467F-978A-C4FF805F4D16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BF24-0CA2-4825-A7BA-BD8A9F070734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A0021-A5DF-4469-981C-0ED0D7FAE74A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98D2-E6BD-4F1F-9E0D-EC4198901816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72A37-E739-4E76-9EE4-33E8236D0772}" type="slidenum">
              <a:rPr lang="es-ES"/>
              <a:pPr/>
              <a:t>‹Nº›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3" y="31406"/>
            <a:ext cx="9064736" cy="900000"/>
          </a:xfrm>
          <a:prstGeom prst="roundRect">
            <a:avLst>
              <a:gd name="adj" fmla="val 181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43230"/>
          <a:stretch/>
        </p:blipFill>
        <p:spPr>
          <a:xfrm>
            <a:off x="8086353" y="31406"/>
            <a:ext cx="1011221" cy="900000"/>
          </a:xfrm>
          <a:prstGeom prst="roundRect">
            <a:avLst>
              <a:gd name="adj" fmla="val 1457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scene3d>
            <a:camera prst="orthographicFront"/>
            <a:lightRig rig="soft" dir="t"/>
          </a:scene3d>
          <a:sp3d/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269" y="95954"/>
            <a:ext cx="576000" cy="7165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627A-C309-4C56-867B-905C711AACD4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36A5-0911-4D01-BC38-B0F99AC03A8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FCE1-6A84-449B-B566-ED6A2D69E63B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68BFD-9D21-446E-B63F-53D7C92DCD32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B20FA-AED8-4E7A-97B7-7C15F783BA3F}" type="datetimeFigureOut">
              <a:rPr lang="es-ES"/>
              <a:pPr>
                <a:defRPr/>
              </a:pPr>
              <a:t>01/02/2018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AA4104F-2690-4610-8930-35A730557D82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09614" y="5940569"/>
            <a:ext cx="1282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>
                <a:solidFill>
                  <a:schemeClr val="bg1"/>
                </a:solidFill>
              </a:rPr>
              <a:t>Enero</a:t>
            </a:r>
          </a:p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+mn-lt"/>
              </a:rPr>
              <a:t>2018</a:t>
            </a:r>
            <a:endParaRPr lang="es-MX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70524" y="4653136"/>
            <a:ext cx="2097330" cy="40011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Segundo Pleno</a:t>
            </a:r>
            <a:endParaRPr lang="es-E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10 Rectángulo"/>
          <p:cNvSpPr/>
          <p:nvPr/>
        </p:nvSpPr>
        <p:spPr>
          <a:xfrm>
            <a:off x="4788024" y="1987490"/>
            <a:ext cx="38554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Informe Estadístico del Ejercicio del Derecho de Acceso a la Información Pública en la Ciudad de México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0 Rectángulo"/>
          <p:cNvSpPr/>
          <p:nvPr/>
        </p:nvSpPr>
        <p:spPr>
          <a:xfrm>
            <a:off x="4543536" y="4360748"/>
            <a:ext cx="4173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2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73720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para la Reconstrucción, Recuperación y Transformación de la Ciudad de México, en una CDMX cada vez más </a:t>
                      </a:r>
                      <a:r>
                        <a:rPr lang="es-ES" sz="9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resiliente</a:t>
                      </a:r>
                      <a:endParaRPr lang="es-E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la Judicatura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5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3332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21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17870"/>
              </p:ext>
            </p:extLst>
          </p:nvPr>
        </p:nvGraphicFramePr>
        <p:xfrm>
          <a:off x="66940" y="1068571"/>
          <a:ext cx="9000000" cy="53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de Apoyo a la Infraestructura Vial y del Transporte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de Recuperación Crediticia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4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506012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el Mejoramiento de las Vías de Comunicación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Ciudad Digital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14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5737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Asistencia e Integración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las Personas con Discapacidad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Electoral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9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666007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4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25847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66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767016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Secretaría Ejecutiva del 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 Público de Localización Telefónica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Auténtico de Trabajadores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Empleados del Servicio de Anales de Jurisprudencia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la Unión de Trabajadores del 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3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418020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 la 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 Transporte de Pasajeros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del Poder Judicial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del Tribunal de lo Contencioso Administrativo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 Trabajadores del 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del 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Democrático de los Trabajadores de la 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Democrático Independiente de Trabajadores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Independiente de Trabajadores del 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Independiente de Trabajadores Unidos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Independiente de Trabajadores Unidos del 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Nacional de Trabajadores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11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414473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Nacional de Trabajadores 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Único de Trabajadores de la 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Único de Trabajadores de la 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Único de Trabajadores del Gobierno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Sindicato Único de Trabajadores Democráticos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de Justicia Administrativa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Electoral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Superior de Justicia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89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</a:t>
            </a:fld>
            <a:endParaRPr lang="es-MX" dirty="0"/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Objetivo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882" y="1268760"/>
            <a:ext cx="8640598" cy="5040560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Con base en las solicitudes capturadas en el </a:t>
            </a:r>
            <a:r>
              <a:rPr lang="es-MX" sz="185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(SICRESI) </a:t>
            </a: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por los Sujetos Obligados supeditados a la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Ley de Transparencia, Acceso a la Información Pública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y Rendición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de Cuentas de la Ciudad de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México </a:t>
            </a:r>
            <a:r>
              <a:rPr lang="es-MX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y a la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Ley General de Protección de Datos Personales en Posesión de Sujetos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Obligados</a:t>
            </a:r>
            <a:r>
              <a:rPr lang="es-MX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, </a:t>
            </a: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se realizó el presente reporte a fin de: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Dar a conocer el total de solicitudes de información pública (SIP) y de datos personales (SDP) correspondiente al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ejercicio 2017, </a:t>
            </a:r>
            <a:r>
              <a:rPr lang="es-ES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así como los totales para los años 2006, 2007, 2008, 2009, 2010, 2011, 2012, 2013, </a:t>
            </a:r>
            <a:r>
              <a:rPr lang="es-ES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2014, 2015 y 2016.</a:t>
            </a:r>
            <a:endParaRPr lang="es-ES" sz="185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Difundir la información que se obtiene mediante las variables que son observadas en el </a:t>
            </a:r>
            <a:r>
              <a:rPr lang="es-MX" sz="185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SICRESI,</a:t>
            </a:r>
            <a:r>
              <a:rPr lang="es-MX" sz="185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para los periodos 2012, 2013, 2014, 2015, 2016 y 2017.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185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MX" sz="185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Brindar información para la oportuna toma de decisiones para mejorar la política pública de la transparencia y de la promoción del Ejercicio del Derecho de Acceso a la Información (EDAI) y del Derecho a Acceso, Rectificación, Cancelación u Oposición (ARCO) de datos personales en la Ciudad de México.</a:t>
            </a:r>
          </a:p>
        </p:txBody>
      </p:sp>
    </p:spTree>
    <p:extLst>
      <p:ext uri="{BB962C8B-B14F-4D97-AF65-F5344CB8AC3E}">
        <p14:creationId xmlns:p14="http://schemas.microsoft.com/office/powerpoint/2010/main" val="2825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958673"/>
              </p:ext>
            </p:extLst>
          </p:nvPr>
        </p:nvGraphicFramePr>
        <p:xfrm>
          <a:off x="66940" y="1068571"/>
          <a:ext cx="9000000" cy="550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Universidad de la Policía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Socialdemócrata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Total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153,605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108000">
                <a:tc>
                  <a:txBody>
                    <a:bodyPr/>
                    <a:lstStyle/>
                    <a:p>
                      <a:pPr algn="l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  <a:r>
                        <a:rPr lang="es-E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Sujetos O</a:t>
                      </a:r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bligados por año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  <a:endParaRPr lang="es-ES" sz="11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83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1.4 Total de solicitudes por Órgano de G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obierno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257681"/>
              </p:ext>
            </p:extLst>
          </p:nvPr>
        </p:nvGraphicFramePr>
        <p:xfrm>
          <a:off x="187519" y="1074508"/>
          <a:ext cx="8760800" cy="5220000"/>
        </p:xfrm>
        <a:graphic>
          <a:graphicData uri="http://schemas.openxmlformats.org/drawingml/2006/table">
            <a:tbl>
              <a:tblPr/>
              <a:tblGrid>
                <a:gridCol w="336800"/>
                <a:gridCol w="1080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  <a:gridCol w="612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2008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2009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2010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79,604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99,142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114,123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1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100" b="0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1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30,935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1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1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Sindicatos</a:t>
                      </a:r>
                      <a:endParaRPr kumimoji="0" lang="es-ES" sz="1100" b="1" i="0" u="none" strike="noStrike" kern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153,605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79512" y="6354923"/>
            <a:ext cx="871296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86070" y="1351654"/>
            <a:ext cx="63802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2. Resultados del Ejercicio del Derecho de Acceso a la Información Pública en la Ciudad de México</a:t>
            </a:r>
          </a:p>
          <a:p>
            <a:pPr algn="ctr"/>
            <a:endParaRPr lang="es-MX" sz="3600" b="1" dirty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380009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2.1.1 Solicitudes de información pública recibidas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8 Gráfico"/>
          <p:cNvGraphicFramePr/>
          <p:nvPr>
            <p:extLst>
              <p:ext uri="{D42A27DB-BD31-4B8C-83A1-F6EECF244321}">
                <p14:modId xmlns:p14="http://schemas.microsoft.com/office/powerpoint/2010/main" val="3301409281"/>
              </p:ext>
            </p:extLst>
          </p:nvPr>
        </p:nvGraphicFramePr>
        <p:xfrm>
          <a:off x="822822" y="1789666"/>
          <a:ext cx="7493594" cy="379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0 CuadroTexto"/>
          <p:cNvSpPr txBox="1"/>
          <p:nvPr/>
        </p:nvSpPr>
        <p:spPr>
          <a:xfrm>
            <a:off x="1605426" y="1259247"/>
            <a:ext cx="591890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>
                <a:latin typeface="Calibri" panose="020F0502020204030204" pitchFamily="34" charset="0"/>
              </a:rPr>
              <a:t>Total de solicitudes de información pública, 2012-2017: 643,501</a:t>
            </a:r>
            <a:endParaRPr lang="es-MX" sz="1300" b="1" dirty="0">
              <a:latin typeface="Calibri" panose="020F0502020204030204" pitchFamily="34" charset="0"/>
            </a:endParaRPr>
          </a:p>
        </p:txBody>
      </p:sp>
      <p:sp>
        <p:nvSpPr>
          <p:cNvPr id="18" name="33 CuadroTexto"/>
          <p:cNvSpPr txBox="1"/>
          <p:nvPr/>
        </p:nvSpPr>
        <p:spPr>
          <a:xfrm>
            <a:off x="1425420" y="581103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12.8%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4400289" y="4736745"/>
            <a:ext cx="360000" cy="36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5" name="Flecha derecha 24"/>
          <p:cNvSpPr/>
          <p:nvPr/>
        </p:nvSpPr>
        <p:spPr>
          <a:xfrm rot="2460000">
            <a:off x="4512698" y="484958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Elipse 25"/>
          <p:cNvSpPr/>
          <p:nvPr/>
        </p:nvSpPr>
        <p:spPr>
          <a:xfrm>
            <a:off x="3184314" y="4741446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Flecha derecha 26"/>
          <p:cNvSpPr/>
          <p:nvPr/>
        </p:nvSpPr>
        <p:spPr>
          <a:xfrm rot="18720000">
            <a:off x="3301570" y="4834236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8" name="Elipse 27"/>
          <p:cNvSpPr/>
          <p:nvPr/>
        </p:nvSpPr>
        <p:spPr>
          <a:xfrm>
            <a:off x="5595500" y="4755093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Flecha derecha 28"/>
          <p:cNvSpPr/>
          <p:nvPr/>
        </p:nvSpPr>
        <p:spPr>
          <a:xfrm rot="18720000">
            <a:off x="5712756" y="4847883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2" name="33 CuadroTexto"/>
          <p:cNvSpPr txBox="1"/>
          <p:nvPr/>
        </p:nvSpPr>
        <p:spPr>
          <a:xfrm>
            <a:off x="26470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7.1%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3" name="33 CuadroTexto"/>
          <p:cNvSpPr txBox="1"/>
          <p:nvPr/>
        </p:nvSpPr>
        <p:spPr>
          <a:xfrm>
            <a:off x="3860308" y="581565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Decremento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-7.7%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5073558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18.4%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35" name="Elipse 34"/>
          <p:cNvSpPr/>
          <p:nvPr/>
        </p:nvSpPr>
        <p:spPr>
          <a:xfrm>
            <a:off x="6804248" y="4753608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6" name="Flecha derecha 35"/>
          <p:cNvSpPr/>
          <p:nvPr/>
        </p:nvSpPr>
        <p:spPr>
          <a:xfrm rot="18720000">
            <a:off x="6921504" y="484639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7" name="33 CuadroTexto"/>
          <p:cNvSpPr txBox="1"/>
          <p:nvPr/>
        </p:nvSpPr>
        <p:spPr>
          <a:xfrm>
            <a:off x="6279808" y="5803779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2016-2017: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27.5%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1962134" y="4736030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Flecha derecha 21"/>
          <p:cNvSpPr/>
          <p:nvPr/>
        </p:nvSpPr>
        <p:spPr>
          <a:xfrm rot="18720000">
            <a:off x="2079390" y="4828820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73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937613"/>
              </p:ext>
            </p:extLst>
          </p:nvPr>
        </p:nvGraphicFramePr>
        <p:xfrm>
          <a:off x="262671" y="1052736"/>
          <a:ext cx="864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Alianza de Tranviarios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Asociación Sindical de Trabajadores del 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Asociación Sindical de Trabajadores del Metro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34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917281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para la Reconstrucción, Recuperación y Transformación de la Ciudad de México, en una CDMX cada vez más </a:t>
                      </a:r>
                      <a:r>
                        <a:rPr lang="es-E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resiliente</a:t>
                      </a:r>
                      <a:endParaRPr lang="es-E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04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679404"/>
              </p:ext>
            </p:extLst>
          </p:nvPr>
        </p:nvGraphicFramePr>
        <p:xfrm>
          <a:off x="262671" y="1052736"/>
          <a:ext cx="8640000" cy="550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3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819730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17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624154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Personas con Discapacidad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14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74024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Protección Integral de Personas Defensoras de Derechos Humanos y Periodistas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62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</a:t>
            </a:fld>
            <a:endParaRPr lang="es-MX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268760"/>
            <a:ext cx="7500937" cy="5022438"/>
          </a:xfrm>
          <a:prstGeom prst="rect">
            <a:avLst/>
          </a:prstGeom>
        </p:spPr>
        <p:txBody>
          <a:bodyPr anchor="ctr"/>
          <a:lstStyle/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Introducción ……………………………………………………..……………..…. 4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Total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solicitudes, 2004-2017</a:t>
            </a: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(de Información pública y de datos personales) ……….………….. 6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Resultados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del Ejercicio del Derecho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Acceso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la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Información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Pública en la Ciudad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México, 2012-2017 ………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22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Perfil sociodemográfico de los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solicitantes, 2007-2017 ……….. 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67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Nota …….……………………………………………………………..….………….. 73</a:t>
            </a:r>
          </a:p>
        </p:txBody>
      </p:sp>
      <p:sp>
        <p:nvSpPr>
          <p:cNvPr id="8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Índice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36544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Ejecutiva del 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Auténtico de Trabajadores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Empleados del Servicio de Anales de Jurisprudencia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02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741521"/>
              </p:ext>
            </p:extLst>
          </p:nvPr>
        </p:nvGraphicFramePr>
        <p:xfrm>
          <a:off x="262671" y="1052736"/>
          <a:ext cx="8640000" cy="532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la Unión de Trabajadores del 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 la 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 Transporte de Pasajeros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del Poder Judicial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del Tribunal de lo Contencioso Administrativo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Trabajadores del 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del 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Democrático de los Trabajadores de la 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Democrático Independiente de Trabajadores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Independiente de Trabajadores del 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Independiente de Trabajadores Unidos de la 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Independiente de Trabajadores Unidos del 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3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472603"/>
              </p:ext>
            </p:extLst>
          </p:nvPr>
        </p:nvGraphicFramePr>
        <p:xfrm>
          <a:off x="262671" y="1052736"/>
          <a:ext cx="864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Nacional de Trabajadores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Nacional de Trabajadores 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 la 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 la 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del Gobierno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Democráticos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Movilidad 1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Justicia Administrativa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de la Policía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5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646195"/>
              </p:ext>
            </p:extLst>
          </p:nvPr>
        </p:nvGraphicFramePr>
        <p:xfrm>
          <a:off x="262671" y="1052736"/>
          <a:ext cx="8640000" cy="38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de solicitudes de información</a:t>
                      </a:r>
                      <a:r>
                        <a:rPr lang="es-MX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pública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 Sujetos Obligados</a:t>
                      </a: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23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34</a:t>
            </a:fld>
            <a:endParaRPr lang="es-MX" dirty="0"/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159193"/>
              </p:ext>
            </p:extLst>
          </p:nvPr>
        </p:nvGraphicFramePr>
        <p:xfrm>
          <a:off x="515282" y="1074508"/>
          <a:ext cx="8100000" cy="5220000"/>
        </p:xfrm>
        <a:graphic>
          <a:graphicData uri="http://schemas.openxmlformats.org/drawingml/2006/table">
            <a:tbl>
              <a:tblPr/>
              <a:tblGrid>
                <a:gridCol w="360000"/>
                <a:gridCol w="1260000"/>
                <a:gridCol w="1080000"/>
                <a:gridCol w="1080000"/>
                <a:gridCol w="1080000"/>
                <a:gridCol w="1080000"/>
                <a:gridCol w="1080000"/>
                <a:gridCol w="1080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85,671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101,612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128,804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43,061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53,593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200" b="0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31,834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2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2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28,478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31,344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4,961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2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kumimoji="0" lang="es-ES" sz="12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Sindicatos</a:t>
                      </a:r>
                      <a:endParaRPr kumimoji="0" lang="es-ES" sz="1200" b="1" i="0" u="none" strike="noStrike" kern="1200" baseline="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7545" y="6354923"/>
            <a:ext cx="8168490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2.1.3 Solicitudes de información pública por Órgano de gobierno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104984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2.1.4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con el mayor/menor número de solicitudes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467544" y="1124744"/>
            <a:ext cx="36433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MAYOR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5" name="8 CuadroTexto"/>
          <p:cNvSpPr txBox="1"/>
          <p:nvPr/>
        </p:nvSpPr>
        <p:spPr>
          <a:xfrm>
            <a:off x="5018971" y="1129973"/>
            <a:ext cx="34063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MENOR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graphicFrame>
        <p:nvGraphicFramePr>
          <p:cNvPr id="7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777908"/>
              </p:ext>
            </p:extLst>
          </p:nvPr>
        </p:nvGraphicFramePr>
        <p:xfrm>
          <a:off x="207976" y="1773296"/>
          <a:ext cx="4248000" cy="4320000"/>
        </p:xfrm>
        <a:graphic>
          <a:graphicData uri="http://schemas.openxmlformats.org/drawingml/2006/table">
            <a:tbl>
              <a:tblPr/>
              <a:tblGrid>
                <a:gridCol w="2808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Sujetos Obligados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44450" indent="0" algn="l" fontAlgn="b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Total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48,917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33.6%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86643"/>
              </p:ext>
            </p:extLst>
          </p:nvPr>
        </p:nvGraphicFramePr>
        <p:xfrm>
          <a:off x="4716016" y="1772816"/>
          <a:ext cx="4212000" cy="4932000"/>
        </p:xfrm>
        <a:graphic>
          <a:graphicData uri="http://schemas.openxmlformats.org/drawingml/2006/table">
            <a:tbl>
              <a:tblPr/>
              <a:tblGrid>
                <a:gridCol w="2772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Sujetos O</a:t>
                      </a:r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bligados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Democráticos del 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Empleados del Servicio de Anales de Jurisprudencia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Único de Trabajadores de la 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de la Unión de Trabajadores del 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0.002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para la Reconstrucción, Recuperación y Transformación de la Ciudad de México, en una CDMX cada vez más </a:t>
                      </a:r>
                      <a:r>
                        <a:rPr lang="es-ES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resiliente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Independiente de Trabajadores Unidos del 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Sindicato Nacional de Trabajadores 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0.03%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2.2 Medio de presentación de las solicitudes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4" name="17 Gráfico"/>
          <p:cNvGraphicFramePr/>
          <p:nvPr>
            <p:extLst>
              <p:ext uri="{D42A27DB-BD31-4B8C-83A1-F6EECF244321}">
                <p14:modId xmlns:p14="http://schemas.microsoft.com/office/powerpoint/2010/main" val="1003223601"/>
              </p:ext>
            </p:extLst>
          </p:nvPr>
        </p:nvGraphicFramePr>
        <p:xfrm>
          <a:off x="233872" y="1196752"/>
          <a:ext cx="865860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80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2.3 Medio por el que se notificó la respuesta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5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>
              <p:ext uri="{D42A27DB-BD31-4B8C-83A1-F6EECF244321}">
                <p14:modId xmlns:p14="http://schemas.microsoft.com/office/powerpoint/2010/main" val="3403636209"/>
              </p:ext>
            </p:extLst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270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2.4 Medio por el que se entregó la información solicitada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>
              <p:ext uri="{D42A27DB-BD31-4B8C-83A1-F6EECF244321}">
                <p14:modId xmlns:p14="http://schemas.microsoft.com/office/powerpoint/2010/main" val="3406281602"/>
              </p:ext>
            </p:extLst>
          </p:nvPr>
        </p:nvGraphicFramePr>
        <p:xfrm>
          <a:off x="251520" y="1628800"/>
          <a:ext cx="864096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574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2.5.1 Promedio de preguntas por solicitud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8 CuadroTexto"/>
          <p:cNvSpPr txBox="1"/>
          <p:nvPr/>
        </p:nvSpPr>
        <p:spPr>
          <a:xfrm>
            <a:off x="3460602" y="1463159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080492"/>
              </p:ext>
            </p:extLst>
          </p:nvPr>
        </p:nvGraphicFramePr>
        <p:xfrm>
          <a:off x="663824" y="2200538"/>
          <a:ext cx="7796608" cy="355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9 Rectángulo"/>
          <p:cNvSpPr/>
          <p:nvPr/>
        </p:nvSpPr>
        <p:spPr>
          <a:xfrm>
            <a:off x="967491" y="6093296"/>
            <a:ext cx="72008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</a:t>
            </a:r>
            <a:r>
              <a:rPr lang="es-MX" sz="1100" b="1" dirty="0" smtClean="0">
                <a:latin typeface="Calibri" pitchFamily="34" charset="0"/>
              </a:rPr>
              <a:t>ejercicio 2017 </a:t>
            </a:r>
            <a:r>
              <a:rPr lang="es-MX" sz="1100" b="1" dirty="0">
                <a:latin typeface="Calibri" pitchFamily="34" charset="0"/>
              </a:rPr>
              <a:t>se realizaron </a:t>
            </a:r>
            <a:r>
              <a:rPr lang="es-MX" sz="1100" b="1" dirty="0" smtClean="0">
                <a:latin typeface="Calibri" pitchFamily="34" charset="0"/>
              </a:rPr>
              <a:t>205 </a:t>
            </a:r>
            <a:r>
              <a:rPr lang="es-MX" sz="1100" b="1" dirty="0">
                <a:latin typeface="Calibri" pitchFamily="34" charset="0"/>
              </a:rPr>
              <a:t>solicitudes de información pública sin requerimiento</a:t>
            </a:r>
            <a:r>
              <a:rPr lang="es-MX" sz="1100" b="1" dirty="0" smtClean="0">
                <a:latin typeface="Calibri" pitchFamily="34" charset="0"/>
              </a:rPr>
              <a:t>, </a:t>
            </a:r>
            <a:r>
              <a:rPr lang="es-MX" sz="1100" b="1" dirty="0">
                <a:latin typeface="Calibri" pitchFamily="34" charset="0"/>
              </a:rPr>
              <a:t>en </a:t>
            </a:r>
            <a:r>
              <a:rPr lang="es-MX" sz="1100" b="1" dirty="0" smtClean="0">
                <a:latin typeface="Calibri" pitchFamily="34" charset="0"/>
              </a:rPr>
              <a:t>los años 2016</a:t>
            </a:r>
            <a:r>
              <a:rPr lang="es-MX" sz="1100" b="1" dirty="0" smtClean="0">
                <a:latin typeface="Calibri" pitchFamily="34" charset="0"/>
              </a:rPr>
              <a:t>, 2015</a:t>
            </a:r>
            <a:r>
              <a:rPr lang="es-MX" sz="1100" b="1" dirty="0">
                <a:latin typeface="Calibri" pitchFamily="34" charset="0"/>
              </a:rPr>
              <a:t>, 2014, 2013 y 2012, se realizaron </a:t>
            </a:r>
            <a:r>
              <a:rPr lang="es-MX" sz="1100" b="1" dirty="0" smtClean="0">
                <a:latin typeface="Calibri" pitchFamily="34" charset="0"/>
              </a:rPr>
              <a:t>411, 71, 58, 139 </a:t>
            </a:r>
            <a:r>
              <a:rPr lang="es-MX" sz="1100" b="1" dirty="0">
                <a:latin typeface="Calibri" pitchFamily="34" charset="0"/>
              </a:rPr>
              <a:t>y </a:t>
            </a:r>
            <a:r>
              <a:rPr lang="es-MX" sz="1100" b="1" dirty="0" smtClean="0">
                <a:latin typeface="Calibri" pitchFamily="34" charset="0"/>
              </a:rPr>
              <a:t>199, </a:t>
            </a:r>
            <a:r>
              <a:rPr lang="es-MX" sz="1100" b="1" dirty="0">
                <a:latin typeface="Calibri" pitchFamily="34" charset="0"/>
              </a:rPr>
              <a:t>respectivamente</a:t>
            </a:r>
            <a:r>
              <a:rPr lang="es-MX" sz="1100" b="1" dirty="0" smtClean="0">
                <a:latin typeface="Calibri" pitchFamily="34" charset="0"/>
              </a:rPr>
              <a:t>.</a:t>
            </a:r>
            <a:endParaRPr lang="es-MX" sz="11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2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</a:t>
            </a:fld>
            <a:endParaRPr lang="es-MX" dirty="0"/>
          </a:p>
        </p:txBody>
      </p:sp>
      <p:sp>
        <p:nvSpPr>
          <p:cNvPr id="7" name="3 Rectángulo"/>
          <p:cNvSpPr/>
          <p:nvPr/>
        </p:nvSpPr>
        <p:spPr>
          <a:xfrm>
            <a:off x="251520" y="1268760"/>
            <a:ext cx="864096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principal indicador sobre la forma en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se ejerce 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Derecho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Pública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comportamiento de las Solicitudes de Información Pública. Para contar con referentes sobre este derecho, el INFODF desarrolló, entre los años de 2006 y 2010, el </a:t>
            </a:r>
            <a:r>
              <a:rPr lang="es-ES" sz="1600" b="1" i="1" dirty="0" smtClean="0">
                <a:latin typeface="Calibri" pitchFamily="34" charset="0"/>
                <a:cs typeface="Calibri" pitchFamily="34" charset="0"/>
              </a:rPr>
              <a:t>Formato Estadístico de Solicitudes de Información Pública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, el cual utilizaron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para reportar las variables estadísticas de las solicitudes de información pública y de datos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personales.</a:t>
            </a:r>
          </a:p>
          <a:p>
            <a:pPr algn="just"/>
            <a:endParaRPr lang="es-ES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partir de 2011, con información contenida en la base de datos del Sistema INFOMEX II, se creó 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el cual es una herramienta que agiliza la generación de reportes sobre la forma en que se gestionaron las Solicitudes de Información Pública y de Protección de Datos Personales requeridas a los Sujetos  Obligados.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ES" sz="1600" b="1" u="sng" dirty="0" smtClean="0">
                <a:latin typeface="Calibri" pitchFamily="34" charset="0"/>
                <a:cs typeface="Calibri" pitchFamily="34" charset="0"/>
              </a:rPr>
              <a:t>Mejoras </a:t>
            </a:r>
            <a:r>
              <a:rPr lang="es-ES" sz="1600" b="1" u="sng" dirty="0">
                <a:latin typeface="Calibri" pitchFamily="34" charset="0"/>
                <a:cs typeface="Calibri" pitchFamily="34" charset="0"/>
              </a:rPr>
              <a:t>en el instrumento de captura de solicitudes</a:t>
            </a: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La evolución del instrumento que capta la información de las Solicitudes de Información ha sido muy dinámica. Cabe mencionar que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primer cambio importante que tuvo el formato de captura de solicitudes fue en 2007, al pasar de 13 a 24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variables,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8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2007,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082/SE/08-05/2007.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El segundo cambio realizado al formato de captura fue en el año 2008, y de 24 variables pasa 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28,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15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2008,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143/SE/15-04/2008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00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2.5.2 Número de preguntas por solicitud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89980" y="1169569"/>
            <a:ext cx="31661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preguntas por solicitud de información pública</a:t>
            </a:r>
            <a:endParaRPr lang="es-ES" sz="1300" b="1" dirty="0">
              <a:latin typeface="Calibri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186" y="6295607"/>
            <a:ext cx="84240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ejercicio 2017 se realizaron 205 solicitudes de información pública sin requerimiento, en los años 2016, 2015, 2014, 2013 y 2012, se realizaron 411, 71, 58, 139 y 199, respectivamente.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7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38135"/>
              </p:ext>
            </p:extLst>
          </p:nvPr>
        </p:nvGraphicFramePr>
        <p:xfrm>
          <a:off x="356186" y="1772817"/>
          <a:ext cx="8424000" cy="4446174"/>
        </p:xfrm>
        <a:graphic>
          <a:graphicData uri="http://schemas.openxmlformats.org/drawingml/2006/table">
            <a:tbl>
              <a:tblPr/>
              <a:tblGrid>
                <a:gridCol w="108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57975921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089000384"/>
                    </a:ext>
                  </a:extLst>
                </a:gridCol>
                <a:gridCol w="612000"/>
                <a:gridCol w="612000"/>
              </a:tblGrid>
              <a:tr h="3584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que comprende la solicitud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37,398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44,852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48,499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45,029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47,635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62,515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15,052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16,252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16,279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14,553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18,563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21,538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11,268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12,025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12,076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10,975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14,536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16,331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6,586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6,664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7,645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6,595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9,109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10,847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4,945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4,831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5,009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5,133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6,209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8,141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2,769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3,283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3,799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3,996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4,680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6,455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1,850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2,269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2,103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2,515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4,752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1,707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1,676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2,164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1,836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2,227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3,083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1,099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1,672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1,624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1,052</a:t>
                      </a:r>
                      <a:endParaRPr lang="es-MX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1,258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1,380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2,340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1,062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1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16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1,207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1,981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1,270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1,836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3,602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504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86,142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97,237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104,250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96,189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113,554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145,046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2.5.3 Tiempo promedio de respuesta de acuerdo al número de preguntas que comprende la solicitud de información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3 CuadroTexto"/>
          <p:cNvSpPr txBox="1"/>
          <p:nvPr/>
        </p:nvSpPr>
        <p:spPr>
          <a:xfrm>
            <a:off x="1043608" y="1052736"/>
            <a:ext cx="7167612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número de preguntas que comprende la solicitud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</a:t>
            </a:r>
            <a:r>
              <a:rPr lang="es-MX" sz="1300" b="1" i="1" dirty="0" smtClean="0">
                <a:latin typeface="Calibri" pitchFamily="34" charset="0"/>
              </a:rPr>
              <a:t>”)</a:t>
            </a:r>
            <a:endParaRPr lang="es-MX" sz="1300" b="1" i="1" dirty="0">
              <a:latin typeface="Calibri" pitchFamily="34" charset="0"/>
            </a:endParaRPr>
          </a:p>
          <a:p>
            <a:pPr algn="ctr"/>
            <a:endParaRPr lang="es-MX" sz="1300" b="1" i="1" u="sng" dirty="0">
              <a:latin typeface="Calibri" pitchFamily="34" charset="0"/>
            </a:endParaRPr>
          </a:p>
          <a:p>
            <a:pPr algn="ctr"/>
            <a:r>
              <a:rPr lang="es-MX" sz="1300" b="1" i="1" u="sng" dirty="0">
                <a:latin typeface="Calibri" pitchFamily="34" charset="0"/>
              </a:rPr>
              <a:t>PROMEDIO </a:t>
            </a:r>
            <a:r>
              <a:rPr lang="es-MX" sz="1300" b="1" i="1" u="sng" dirty="0" smtClean="0">
                <a:latin typeface="Calibri" pitchFamily="34" charset="0"/>
              </a:rPr>
              <a:t>2017: </a:t>
            </a:r>
            <a:r>
              <a:rPr lang="es-MX" sz="1300" b="1" i="1" u="sng" dirty="0" smtClean="0">
                <a:latin typeface="Calibri" pitchFamily="34" charset="0"/>
              </a:rPr>
              <a:t>7.0</a:t>
            </a:r>
            <a:endParaRPr lang="es-MX" sz="1300" b="1" i="1" u="sng" dirty="0">
              <a:latin typeface="Calibri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661270"/>
              </p:ext>
            </p:extLst>
          </p:nvPr>
        </p:nvGraphicFramePr>
        <p:xfrm>
          <a:off x="604868" y="2017296"/>
          <a:ext cx="7920000" cy="46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Una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Tres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Cuatro</a:t>
                      </a:r>
                    </a:p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 cinco a 10 preguntas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Once o más preguntas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132,072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2102565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  <a:b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2013: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2012:</a:t>
                      </a:r>
                    </a:p>
                    <a:p>
                      <a:pPr algn="ctr" fontAlgn="b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88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2.6 Temática de las solicitudes de información pública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8" name="15 Gráfico"/>
          <p:cNvGraphicFramePr/>
          <p:nvPr>
            <p:extLst>
              <p:ext uri="{D42A27DB-BD31-4B8C-83A1-F6EECF244321}">
                <p14:modId xmlns:p14="http://schemas.microsoft.com/office/powerpoint/2010/main" val="1398150233"/>
              </p:ext>
            </p:extLst>
          </p:nvPr>
        </p:nvGraphicFramePr>
        <p:xfrm>
          <a:off x="611560" y="1052736"/>
          <a:ext cx="7992888" cy="580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48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2.7 Área de interés del solicitante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32840"/>
              </p:ext>
            </p:extLst>
          </p:nvPr>
        </p:nvGraphicFramePr>
        <p:xfrm>
          <a:off x="183706" y="1010484"/>
          <a:ext cx="8784000" cy="5776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1633912752"/>
                    </a:ext>
                  </a:extLst>
                </a:gridCol>
                <a:gridCol w="504000">
                  <a:extLst>
                    <a:ext uri="{9D8B030D-6E8A-4147-A177-3AD203B41FA5}">
                      <a16:colId xmlns="" xmlns:a16="http://schemas.microsoft.com/office/drawing/2014/main" val="2329810827"/>
                    </a:ext>
                  </a:extLst>
                </a:gridCol>
                <a:gridCol w="504000"/>
                <a:gridCol w="504000"/>
              </a:tblGrid>
              <a:tr h="2061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Área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192">
                <a:tc vMerge="1">
                  <a:txBody>
                    <a:bodyPr/>
                    <a:lstStyle/>
                    <a:p>
                      <a:pPr algn="l" fontAlgn="t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Actuación de Asociaciones Políticas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 y vigilancia de recursos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públicos</a:t>
                      </a:r>
                    </a:p>
                    <a:p>
                      <a:pPr algn="l" fontAlgn="t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17,065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19,602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22,453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17,015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21,864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26,235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Derechos Humanos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1,038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1,582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1,068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1,110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1,303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1,934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3,708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3,132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3,111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4,130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4,923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6,936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a las actividades económicas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1,351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1,405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2,179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2,182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Impartición de justicia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4,093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3,639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3,794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4,004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7,213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Legislación, Desarrollo legislativo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2,330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3,188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3,850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4,832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2,101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1,449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1,290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1,899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2,044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Movilizaciones, conflictos sociales y políticos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3,491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3,436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3,358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3,670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5,465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Procesos electorales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1,489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de desarrollo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urbano</a:t>
                      </a:r>
                    </a:p>
                    <a:p>
                      <a:pPr algn="l" fontAlgn="t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uso de suelo)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6,061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4,885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4,524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4,886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7,033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6,090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sociales de subsidio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2,042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2,274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2,497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2,803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4,023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1,325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1,496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1,303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2,474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2,150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4,969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2,902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3,349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6,282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3395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Urbanos</a:t>
                      </a:r>
                    </a:p>
                    <a:p>
                      <a:pPr algn="l" fontAlgn="t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limpieza, jardines, bacheo, 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etc.)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2,152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1,922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2,511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2,230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2,833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Vialidad y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2,390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3,883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3,505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5,860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5,807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2,359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2,639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2,551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2,611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3,418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28,084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37,402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38.4%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39,799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36,435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40,598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52,046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06192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 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145,251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71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2.8.1 Información pública de oficio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7" name="5 Gráfico"/>
          <p:cNvGraphicFramePr/>
          <p:nvPr>
            <p:extLst>
              <p:ext uri="{D42A27DB-BD31-4B8C-83A1-F6EECF244321}">
                <p14:modId xmlns:p14="http://schemas.microsoft.com/office/powerpoint/2010/main" val="1265503446"/>
              </p:ext>
            </p:extLst>
          </p:nvPr>
        </p:nvGraphicFramePr>
        <p:xfrm>
          <a:off x="251520" y="1268760"/>
          <a:ext cx="864096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82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2.8.2 Tiempo promedio de respuesta para las solicitudes de información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pública de oficio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5" name="11 Rectángulo"/>
          <p:cNvSpPr/>
          <p:nvPr/>
        </p:nvSpPr>
        <p:spPr>
          <a:xfrm>
            <a:off x="611560" y="1268760"/>
            <a:ext cx="7920880" cy="5040560"/>
          </a:xfrm>
          <a:prstGeom prst="rect">
            <a:avLst/>
          </a:prstGeom>
          <a:noFill/>
          <a:ln w="38100"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420972" y="1423662"/>
            <a:ext cx="64633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(Sólo solicitudes con información total de oficio y “Tramitadas y atendidas” )</a:t>
            </a:r>
            <a:endParaRPr lang="es-MX" sz="1300" b="1" dirty="0">
              <a:latin typeface="Calibri" pitchFamily="34" charset="0"/>
            </a:endParaRP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para las solicitudes de información pública de oficio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460602" y="2416532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948676"/>
              </p:ext>
            </p:extLst>
          </p:nvPr>
        </p:nvGraphicFramePr>
        <p:xfrm>
          <a:off x="755576" y="2416532"/>
          <a:ext cx="7632848" cy="396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735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2.9 Atención a las solicitudes de información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graphicFrame>
        <p:nvGraphicFramePr>
          <p:cNvPr id="11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787808"/>
              </p:ext>
            </p:extLst>
          </p:nvPr>
        </p:nvGraphicFramePr>
        <p:xfrm>
          <a:off x="135968" y="1988840"/>
          <a:ext cx="8856000" cy="3852000"/>
        </p:xfrm>
        <a:graphic>
          <a:graphicData uri="http://schemas.openxmlformats.org/drawingml/2006/table">
            <a:tbl>
              <a:tblPr/>
              <a:tblGrid>
                <a:gridCol w="151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2000"/>
                <a:gridCol w="612000"/>
                <a:gridCol w="612000">
                  <a:extLst>
                    <a:ext uri="{9D8B030D-6E8A-4147-A177-3AD203B41FA5}">
                      <a16:colId xmlns="" xmlns:a16="http://schemas.microsoft.com/office/drawing/2014/main" val="130228818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542988310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2017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Tramitada y atendida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132,072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Pendiente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2,029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3,241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4,172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5,074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4,030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6,776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Prevenida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porque el solicitante no atendió la prevención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5,811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5,775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5,323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5,086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5,648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5,793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Cancelada a petición del solicitante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145,251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8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2.10.1 ¿Hubo prevención al solicitante antes de darle trámite a la solicitud?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5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7 Gráfico"/>
          <p:cNvGraphicFramePr/>
          <p:nvPr>
            <p:extLst>
              <p:ext uri="{D42A27DB-BD31-4B8C-83A1-F6EECF244321}">
                <p14:modId xmlns:p14="http://schemas.microsoft.com/office/powerpoint/2010/main" val="3238594576"/>
              </p:ext>
            </p:extLst>
          </p:nvPr>
        </p:nvGraphicFramePr>
        <p:xfrm>
          <a:off x="223020" y="1628800"/>
          <a:ext cx="8669460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338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2.10.2 Tipo de prevención y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número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de preguntas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prevenidas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9" name="11 Rectángulo"/>
          <p:cNvSpPr/>
          <p:nvPr/>
        </p:nvSpPr>
        <p:spPr>
          <a:xfrm>
            <a:off x="4683358" y="1556793"/>
            <a:ext cx="4104455" cy="5040560"/>
          </a:xfrm>
          <a:prstGeom prst="rect">
            <a:avLst/>
          </a:prstGeom>
          <a:noFill/>
          <a:ln w="38100">
            <a:solidFill>
              <a:srgbClr val="33CCCC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7 CuadroTexto"/>
          <p:cNvSpPr txBox="1"/>
          <p:nvPr/>
        </p:nvSpPr>
        <p:spPr>
          <a:xfrm>
            <a:off x="273292" y="1628800"/>
            <a:ext cx="43021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Tipo de prevención</a:t>
            </a:r>
            <a:endParaRPr lang="es-MX" sz="1300" b="1" u="sng" dirty="0">
              <a:latin typeface="Calibri" pitchFamily="34" charset="0"/>
            </a:endParaRPr>
          </a:p>
        </p:txBody>
      </p:sp>
      <p:sp>
        <p:nvSpPr>
          <p:cNvPr id="15" name="7 CuadroTexto"/>
          <p:cNvSpPr txBox="1"/>
          <p:nvPr/>
        </p:nvSpPr>
        <p:spPr>
          <a:xfrm>
            <a:off x="1043608" y="1124744"/>
            <a:ext cx="677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</a:t>
            </a:r>
            <a:r>
              <a:rPr lang="es-MX" sz="1300" b="1" i="1" u="sng" dirty="0" smtClean="0">
                <a:latin typeface="Calibri" pitchFamily="34" charset="0"/>
              </a:rPr>
              <a:t>Prevenidas”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16" name="7 CuadroTexto"/>
          <p:cNvSpPr txBox="1"/>
          <p:nvPr/>
        </p:nvSpPr>
        <p:spPr>
          <a:xfrm>
            <a:off x="4888577" y="1632994"/>
            <a:ext cx="36627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u="sng" dirty="0">
                <a:latin typeface="Calibri" pitchFamily="34" charset="0"/>
              </a:rPr>
              <a:t>Número de preguntas </a:t>
            </a:r>
            <a:r>
              <a:rPr lang="es-ES" sz="1300" b="1" u="sng" dirty="0" smtClean="0">
                <a:latin typeface="Calibri" pitchFamily="34" charset="0"/>
              </a:rPr>
              <a:t>que fueron </a:t>
            </a:r>
            <a:r>
              <a:rPr lang="es-ES" sz="1300" b="1" u="sng" dirty="0">
                <a:latin typeface="Calibri" pitchFamily="34" charset="0"/>
              </a:rPr>
              <a:t>prevenidas</a:t>
            </a:r>
            <a:endParaRPr lang="es-MX" sz="1300" b="1" u="sng" dirty="0">
              <a:latin typeface="Calibri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901040"/>
              </p:ext>
            </p:extLst>
          </p:nvPr>
        </p:nvGraphicFramePr>
        <p:xfrm>
          <a:off x="5220072" y="2060850"/>
          <a:ext cx="3183338" cy="4378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3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00"/>
              </a:tblGrid>
              <a:tr h="74491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prevenidas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 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723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ES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7211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67775"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7211"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Promedio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7 Gráfico"/>
          <p:cNvGraphicFramePr/>
          <p:nvPr>
            <p:extLst>
              <p:ext uri="{D42A27DB-BD31-4B8C-83A1-F6EECF244321}">
                <p14:modId xmlns:p14="http://schemas.microsoft.com/office/powerpoint/2010/main" val="3081477016"/>
              </p:ext>
            </p:extLst>
          </p:nvPr>
        </p:nvGraphicFramePr>
        <p:xfrm>
          <a:off x="269875" y="1628800"/>
          <a:ext cx="4030615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97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2.11 ¿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 notificó al solicitante ampliación del plazo para entregar la información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>
              <p:ext uri="{D42A27DB-BD31-4B8C-83A1-F6EECF244321}">
                <p14:modId xmlns:p14="http://schemas.microsoft.com/office/powerpoint/2010/main" val="3536105919"/>
              </p:ext>
            </p:extLst>
          </p:nvPr>
        </p:nvGraphicFramePr>
        <p:xfrm>
          <a:off x="251520" y="1628800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357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</a:t>
            </a:fld>
            <a:endParaRPr lang="es-MX" dirty="0"/>
          </a:p>
        </p:txBody>
      </p:sp>
      <p:sp>
        <p:nvSpPr>
          <p:cNvPr id="5" name="3 Rectángulo"/>
          <p:cNvSpPr/>
          <p:nvPr/>
        </p:nvSpPr>
        <p:spPr>
          <a:xfrm>
            <a:off x="251520" y="1271518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Con la aprobación de la Ley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Protección de Datos Personales para el Distrito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Federal (LPDPDF),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formato de captura de solicitudes cambia en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y se presentan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la consideración del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formatos, uno para capturar las solicitudes de información pública (29 variables) y otro formato para capturar las solicitudes de datos personales (25 variables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mismos que fueron aprobados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243/SO/20-05/2009.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En 2010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la Dirección de Evaluación y Estudios con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apoyo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la Dirección de Tecnologías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Información, transformó los formatos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captura y se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creó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(SICRESI). Con este sistema, a partir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2011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estuvieron en condiciones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capturar directamente esta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vía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internet, logrando los siguientes beneficios: validación expedita de la información, ahorro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trabajo a las Oficinas de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Pública, al tiempo de contar con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esta información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oportuna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. El uso de este sistema se aprobó 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6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2011,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0383/SO/06-04/2011; 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derivado de la reforma al artículo 47 de la LTAIPDF,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se adecuó el sistema siendo aprobado por el Pleno del Instituto mediante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0827/SO/09-09/2015.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600" b="1" dirty="0">
                <a:latin typeface="Calibri" pitchFamily="34" charset="0"/>
                <a:cs typeface="Calibri" pitchFamily="34" charset="0"/>
              </a:rPr>
              <a:t> </a:t>
            </a: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2007 a la fecha, la Dirección de Evaluación y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Estudios junto con las Unidades de Transparencia,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han venido realizando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trimestral,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llenado de los informes y la publicación de los resultados del Ejercicio del Derecho de Acceso 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con el propósito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obtener datos más precisos para dar seguimiento al cumplimiento de diversos aspectos de la Ley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Transparencia, 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 y Rendición de Cuentas de la Ciudad de México (LTAIPRC)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y de la Ley General de Protección de Datos Personales en Posesión de Sujetos Obligados.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1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Tipo de respuesta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335273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</a:p>
        </p:txBody>
      </p:sp>
      <p:graphicFrame>
        <p:nvGraphicFramePr>
          <p:cNvPr id="10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393377"/>
              </p:ext>
            </p:extLst>
          </p:nvPr>
        </p:nvGraphicFramePr>
        <p:xfrm>
          <a:off x="85732" y="1916832"/>
          <a:ext cx="9000000" cy="4176000"/>
        </p:xfrm>
        <a:graphic>
          <a:graphicData uri="http://schemas.openxmlformats.org/drawingml/2006/table">
            <a:tbl>
              <a:tblPr/>
              <a:tblGrid>
                <a:gridCol w="165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1179168642"/>
                    </a:ext>
                  </a:extLst>
                </a:gridCol>
                <a:gridCol w="612000">
                  <a:extLst>
                    <a:ext uri="{9D8B030D-6E8A-4147-A177-3AD203B41FA5}">
                      <a16:colId xmlns="" xmlns:a16="http://schemas.microsoft.com/office/drawing/2014/main" val="1895719137"/>
                    </a:ext>
                  </a:extLst>
                </a:gridCol>
                <a:gridCol w="612000"/>
                <a:gridCol w="612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Aceptada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56,840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60,136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69,363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64,660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78,878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95,100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Acceso restringido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1,618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2,397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1,291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1,101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1,305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1,294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Inexistencia de</a:t>
                      </a:r>
                    </a:p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información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Orientada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7,187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8,708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8,915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6,815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8,946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15,620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Turnada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11,709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15,255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13,861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12,768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13,923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19,169</a:t>
                      </a:r>
                      <a:endParaRPr lang="es-MX" sz="12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Improcedente</a:t>
                      </a:r>
                    </a:p>
                    <a:p>
                      <a:pPr algn="l" fontAlgn="t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conforme al Artículo 57</a:t>
                      </a:r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,</a:t>
                      </a:r>
                      <a:r>
                        <a:rPr lang="es-E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párrafo 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II de la LTAIPDF)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132,072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4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9" name="9 CuadroTexto"/>
          <p:cNvSpPr txBox="1"/>
          <p:nvPr/>
        </p:nvSpPr>
        <p:spPr>
          <a:xfrm>
            <a:off x="3458708" y="1877616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1126972"/>
              </p:ext>
            </p:extLst>
          </p:nvPr>
        </p:nvGraphicFramePr>
        <p:xfrm>
          <a:off x="971599" y="2089625"/>
          <a:ext cx="7200801" cy="414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3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Número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10" name="8 CuadroTexto"/>
          <p:cNvSpPr txBox="1"/>
          <p:nvPr/>
        </p:nvSpPr>
        <p:spPr>
          <a:xfrm>
            <a:off x="3109988" y="1875294"/>
            <a:ext cx="29051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</a:t>
            </a:r>
            <a:r>
              <a:rPr lang="es-MX" sz="1300" b="1" dirty="0" smtClean="0">
                <a:latin typeface="Calibri" pitchFamily="34" charset="0"/>
              </a:rPr>
              <a:t>Sujetos Obligados </a:t>
            </a:r>
            <a:r>
              <a:rPr lang="es-MX" sz="1300" b="1" dirty="0">
                <a:latin typeface="Calibri" pitchFamily="34" charset="0"/>
              </a:rPr>
              <a:t>a los que se turnó la solicitud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77608"/>
              </p:ext>
            </p:extLst>
          </p:nvPr>
        </p:nvGraphicFramePr>
        <p:xfrm>
          <a:off x="413114" y="2492896"/>
          <a:ext cx="8316000" cy="3888000"/>
        </p:xfrm>
        <a:graphic>
          <a:graphicData uri="http://schemas.openxmlformats.org/drawingml/2006/table">
            <a:tbl>
              <a:tblPr/>
              <a:tblGrid>
                <a:gridCol w="140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456089967"/>
                    </a:ext>
                  </a:extLst>
                </a:gridCol>
                <a:gridCol w="576000">
                  <a:extLst>
                    <a:ext uri="{9D8B030D-6E8A-4147-A177-3AD203B41FA5}">
                      <a16:colId xmlns="" xmlns:a16="http://schemas.microsoft.com/office/drawing/2014/main" val="806511013"/>
                    </a:ext>
                  </a:extLst>
                </a:gridCol>
                <a:gridCol w="576000"/>
                <a:gridCol w="576000"/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Número de </a:t>
                      </a:r>
                      <a:r>
                        <a:rPr lang="es-MX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Sujetos 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O</a:t>
                      </a:r>
                      <a:r>
                        <a:rPr lang="es-MX" sz="1100" b="1" i="0" u="none" strike="noStrike" baseline="0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bligados </a:t>
                      </a:r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a los que se turnó la solicitud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1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8,900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11,654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10,506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9,350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10,077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13,602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2,229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1,978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1,996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2,243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2,898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11,709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15,255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13,861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12,768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13,923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19,169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62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“Aceptadas”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2424460" y="1134580"/>
            <a:ext cx="42862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“Aceptadas” </a:t>
            </a:r>
          </a:p>
        </p:txBody>
      </p:sp>
      <p:graphicFrame>
        <p:nvGraphicFramePr>
          <p:cNvPr id="9" name="6 Gráfico"/>
          <p:cNvGraphicFramePr/>
          <p:nvPr>
            <p:extLst>
              <p:ext uri="{D42A27DB-BD31-4B8C-83A1-F6EECF244321}">
                <p14:modId xmlns:p14="http://schemas.microsoft.com/office/powerpoint/2010/main" val="1907018635"/>
              </p:ext>
            </p:extLst>
          </p:nvPr>
        </p:nvGraphicFramePr>
        <p:xfrm>
          <a:off x="251182" y="1700808"/>
          <a:ext cx="864129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75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“Acceso restringido”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1674148" y="1134019"/>
            <a:ext cx="57781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“Acceso restringido” </a:t>
            </a:r>
          </a:p>
        </p:txBody>
      </p:sp>
      <p:graphicFrame>
        <p:nvGraphicFramePr>
          <p:cNvPr id="10" name="8 Gráfico"/>
          <p:cNvGraphicFramePr/>
          <p:nvPr>
            <p:extLst>
              <p:ext uri="{D42A27DB-BD31-4B8C-83A1-F6EECF244321}">
                <p14:modId xmlns:p14="http://schemas.microsoft.com/office/powerpoint/2010/main" val="2034353877"/>
              </p:ext>
            </p:extLst>
          </p:nvPr>
        </p:nvGraphicFramePr>
        <p:xfrm>
          <a:off x="238542" y="1713132"/>
          <a:ext cx="8653938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09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7193" y="156985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9 Gráfico"/>
          <p:cNvGraphicFramePr/>
          <p:nvPr>
            <p:extLst>
              <p:ext uri="{D42A27DB-BD31-4B8C-83A1-F6EECF244321}">
                <p14:modId xmlns:p14="http://schemas.microsoft.com/office/powerpoint/2010/main" val="255494483"/>
              </p:ext>
            </p:extLst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92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17279" y="141277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sp>
        <p:nvSpPr>
          <p:cNvPr id="12" name="14 CuadroTexto"/>
          <p:cNvSpPr txBox="1"/>
          <p:nvPr/>
        </p:nvSpPr>
        <p:spPr>
          <a:xfrm>
            <a:off x="3817279" y="1710555"/>
            <a:ext cx="15716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Porcentajes</a:t>
            </a:r>
          </a:p>
        </p:txBody>
      </p:sp>
      <p:graphicFrame>
        <p:nvGraphicFramePr>
          <p:cNvPr id="13" name="15 Gráfico"/>
          <p:cNvGraphicFramePr/>
          <p:nvPr>
            <p:extLst>
              <p:ext uri="{D42A27DB-BD31-4B8C-83A1-F6EECF244321}">
                <p14:modId xmlns:p14="http://schemas.microsoft.com/office/powerpoint/2010/main" val="1784627857"/>
              </p:ext>
            </p:extLst>
          </p:nvPr>
        </p:nvGraphicFramePr>
        <p:xfrm>
          <a:off x="725236" y="2002943"/>
          <a:ext cx="7675988" cy="476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380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5869" y="158403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15 Gráfico"/>
          <p:cNvGraphicFramePr/>
          <p:nvPr>
            <p:extLst>
              <p:ext uri="{D42A27DB-BD31-4B8C-83A1-F6EECF244321}">
                <p14:modId xmlns:p14="http://schemas.microsoft.com/office/powerpoint/2010/main" val="2066448340"/>
              </p:ext>
            </p:extLst>
          </p:nvPr>
        </p:nvGraphicFramePr>
        <p:xfrm>
          <a:off x="251520" y="1928802"/>
          <a:ext cx="864096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223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22319" y="1589542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2" name="12 Gráfico"/>
          <p:cNvGraphicFramePr/>
          <p:nvPr>
            <p:extLst>
              <p:ext uri="{D42A27DB-BD31-4B8C-83A1-F6EECF244321}">
                <p14:modId xmlns:p14="http://schemas.microsoft.com/office/powerpoint/2010/main" val="3573563728"/>
              </p:ext>
            </p:extLst>
          </p:nvPr>
        </p:nvGraphicFramePr>
        <p:xfrm>
          <a:off x="251520" y="1851153"/>
          <a:ext cx="8640960" cy="489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615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0 CuadroTexto"/>
          <p:cNvSpPr txBox="1"/>
          <p:nvPr/>
        </p:nvSpPr>
        <p:spPr>
          <a:xfrm>
            <a:off x="2862457" y="1578162"/>
            <a:ext cx="34052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607914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8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/>
          <p:nvPr/>
        </p:nvSpPr>
        <p:spPr>
          <a:xfrm>
            <a:off x="1702566" y="1832764"/>
            <a:ext cx="574114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Total de solicitudes</a:t>
            </a:r>
          </a:p>
          <a:p>
            <a:pPr marL="742950" indent="-742950" algn="ctr">
              <a:buAutoNum type="arabicPeriod"/>
            </a:pPr>
            <a:endParaRPr lang="es-MX" sz="3600" b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2004 - 2017</a:t>
            </a: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1600" b="1" i="1" dirty="0" smtClean="0">
                <a:solidFill>
                  <a:prstClr val="black"/>
                </a:solidFill>
                <a:latin typeface="Calibri" pitchFamily="34" charset="0"/>
              </a:rPr>
              <a:t>(Solicitudes de Información Pública y de Datos Personales)</a:t>
            </a:r>
            <a:endParaRPr lang="es-ES" sz="1200" i="1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2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2.17.2 Días hábiles transcurridos entre la recepción y la respuesta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1236932" y="949702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3 CuadroTexto"/>
          <p:cNvSpPr txBox="1"/>
          <p:nvPr/>
        </p:nvSpPr>
        <p:spPr>
          <a:xfrm>
            <a:off x="2771800" y="1217951"/>
            <a:ext cx="3624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 días hábiles transcurridos</a:t>
            </a:r>
          </a:p>
        </p:txBody>
      </p:sp>
      <p:graphicFrame>
        <p:nvGraphicFramePr>
          <p:cNvPr id="12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284517"/>
              </p:ext>
            </p:extLst>
          </p:nvPr>
        </p:nvGraphicFramePr>
        <p:xfrm>
          <a:off x="611565" y="1536362"/>
          <a:ext cx="7776853" cy="5220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688616071"/>
                    </a:ext>
                  </a:extLst>
                </a:gridCol>
                <a:gridCol w="577321">
                  <a:extLst>
                    <a:ext uri="{9D8B030D-6E8A-4147-A177-3AD203B41FA5}">
                      <a16:colId xmlns="" xmlns:a16="http://schemas.microsoft.com/office/drawing/2014/main" val="1746803005"/>
                    </a:ext>
                  </a:extLst>
                </a:gridCol>
                <a:gridCol w="577321"/>
                <a:gridCol w="577321"/>
              </a:tblGrid>
              <a:tr h="208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Días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Hábiles</a:t>
                      </a:r>
                    </a:p>
                  </a:txBody>
                  <a:tcPr marL="8164" marR="8164" marT="8164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8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4,651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4,647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11,213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4,924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9,036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4,220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4,774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5,411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8,552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4,445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4,222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6,973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12,564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6,154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7,274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6,062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10,718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12,679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10,042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8,447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6,558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5,375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6,788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8,387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3,971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4,522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8,298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11,469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5,620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6,522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6,581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17,871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30,343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19,828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19,688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10,599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9,661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7,656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7,278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o más</a:t>
                      </a:r>
                    </a:p>
                  </a:txBody>
                  <a:tcPr marL="7785" marR="7785" marT="778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132,072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33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62106" y="1118700"/>
            <a:ext cx="55959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Órgano de gobierno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733803" y="6381328"/>
            <a:ext cx="7692503" cy="361736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20954"/>
              </p:ext>
            </p:extLst>
          </p:nvPr>
        </p:nvGraphicFramePr>
        <p:xfrm>
          <a:off x="733803" y="1674701"/>
          <a:ext cx="7582612" cy="4562606"/>
        </p:xfrm>
        <a:graphic>
          <a:graphicData uri="http://schemas.openxmlformats.org/drawingml/2006/table">
            <a:tbl>
              <a:tblPr/>
              <a:tblGrid>
                <a:gridCol w="2624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585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3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3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3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93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93600">
                  <a:extLst>
                    <a:ext uri="{9D8B030D-6E8A-4147-A177-3AD203B41FA5}">
                      <a16:colId xmlns="" xmlns:a16="http://schemas.microsoft.com/office/drawing/2014/main" val="333554572"/>
                    </a:ext>
                  </a:extLst>
                </a:gridCol>
                <a:gridCol w="993600"/>
              </a:tblGrid>
              <a:tr h="48225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08104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Partidos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9354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Sindicatos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2893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35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solicitaron ampliación de plazo)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5 CuadroTexto"/>
          <p:cNvSpPr txBox="1"/>
          <p:nvPr/>
        </p:nvSpPr>
        <p:spPr>
          <a:xfrm>
            <a:off x="2507714" y="1762772"/>
            <a:ext cx="41151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161471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278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NO solicitaron ampliación de plazo)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700920" y="1757110"/>
            <a:ext cx="37430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NO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357013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953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 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9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0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707663"/>
              </p:ext>
            </p:extLst>
          </p:nvPr>
        </p:nvGraphicFramePr>
        <p:xfrm>
          <a:off x="262640" y="1988840"/>
          <a:ext cx="8629840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892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Servidores públicos involucrados en la respuesta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8" name="9 CuadroTexto"/>
          <p:cNvSpPr txBox="1"/>
          <p:nvPr/>
        </p:nvSpPr>
        <p:spPr>
          <a:xfrm>
            <a:off x="1236932" y="1279793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33638" y="1835601"/>
            <a:ext cx="35004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Número de servidores públicos involucrados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1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72545"/>
              </p:ext>
            </p:extLst>
          </p:nvPr>
        </p:nvGraphicFramePr>
        <p:xfrm>
          <a:off x="683568" y="2276872"/>
          <a:ext cx="7776865" cy="4032000"/>
        </p:xfrm>
        <a:graphic>
          <a:graphicData uri="http://schemas.openxmlformats.org/drawingml/2006/table">
            <a:tbl>
              <a:tblPr/>
              <a:tblGrid>
                <a:gridCol w="8490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1241457530"/>
                    </a:ext>
                  </a:extLst>
                </a:gridCol>
                <a:gridCol w="577322">
                  <a:extLst>
                    <a:ext uri="{9D8B030D-6E8A-4147-A177-3AD203B41FA5}">
                      <a16:colId xmlns="" xmlns:a16="http://schemas.microsoft.com/office/drawing/2014/main" val="1088154759"/>
                    </a:ext>
                  </a:extLst>
                </a:gridCol>
                <a:gridCol w="577322"/>
                <a:gridCol w="577322"/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Servidores públicos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14,756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16,965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17,585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13,578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14,840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21,317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27,268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32,198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34,050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34,073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39,289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49,745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15,033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14,010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15,807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15,613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20,520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23,026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7,779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12,186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14,377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12,237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15,453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19,739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6,254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4,405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4,423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4,398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5,507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7,171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3,775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4,382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3,887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3,190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3,861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5,238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1,549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2,224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2,678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1,170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1,964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2,351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1,257</a:t>
                      </a:r>
                      <a:endParaRPr lang="es-MX" sz="11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4450" indent="0"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132,072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3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  <p:sp>
        <p:nvSpPr>
          <p:cNvPr id="7" name="7 CuadroTexto"/>
          <p:cNvSpPr txBox="1"/>
          <p:nvPr/>
        </p:nvSpPr>
        <p:spPr>
          <a:xfrm>
            <a:off x="1619230" y="1118700"/>
            <a:ext cx="5881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servidores públicos involucrados por Órgano de Gobierno</a:t>
            </a:r>
            <a:endParaRPr lang="es-ES" sz="1300" b="1" dirty="0">
              <a:latin typeface="Calibri" pitchFamily="34" charset="0"/>
            </a:endParaRP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600674" y="6381328"/>
            <a:ext cx="7946794" cy="361736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8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88610"/>
              </p:ext>
            </p:extLst>
          </p:nvPr>
        </p:nvGraphicFramePr>
        <p:xfrm>
          <a:off x="600673" y="1647743"/>
          <a:ext cx="7859760" cy="4661577"/>
        </p:xfrm>
        <a:graphic>
          <a:graphicData uri="http://schemas.openxmlformats.org/drawingml/2006/table">
            <a:tbl>
              <a:tblPr/>
              <a:tblGrid>
                <a:gridCol w="3054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589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325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325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3256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325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32566">
                  <a:extLst>
                    <a:ext uri="{9D8B030D-6E8A-4147-A177-3AD203B41FA5}">
                      <a16:colId xmlns="" xmlns:a16="http://schemas.microsoft.com/office/drawing/2014/main" val="3317388887"/>
                    </a:ext>
                  </a:extLst>
                </a:gridCol>
                <a:gridCol w="1032566"/>
              </a:tblGrid>
              <a:tr h="5066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2017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669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669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669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6693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</a:t>
                      </a:r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4016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Sindicatos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040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2.9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2.8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3.0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3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2.9</a:t>
                      </a:r>
                      <a:endParaRPr kumimoji="0" lang="es-MX" sz="1300" b="1" i="0" u="none" strike="noStrike" kern="1200" dirty="0">
                        <a:solidFill>
                          <a:srgbClr val="FFFFFF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2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Rectángulo"/>
          <p:cNvSpPr/>
          <p:nvPr/>
        </p:nvSpPr>
        <p:spPr>
          <a:xfrm>
            <a:off x="1004862" y="1452420"/>
            <a:ext cx="7139038" cy="350865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s-MX" sz="3600" b="1" dirty="0" smtClean="0">
                <a:latin typeface="Calibri" pitchFamily="34" charset="0"/>
              </a:rPr>
              <a:t>3. Perfil sociodemográfico de los </a:t>
            </a:r>
            <a:r>
              <a:rPr lang="es-MX" sz="3600" b="1" dirty="0" smtClean="0">
                <a:latin typeface="Calibri" pitchFamily="34" charset="0"/>
              </a:rPr>
              <a:t>solicitantes</a:t>
            </a:r>
          </a:p>
          <a:p>
            <a:pPr algn="ctr"/>
            <a:endParaRPr lang="es-MX" sz="3600" b="1" dirty="0">
              <a:latin typeface="Calibri" pitchFamily="34" charset="0"/>
            </a:endParaRPr>
          </a:p>
          <a:p>
            <a:pPr algn="ctr"/>
            <a:r>
              <a:rPr lang="es-MX" sz="3600" b="1" dirty="0" smtClean="0">
                <a:latin typeface="Calibri" pitchFamily="34" charset="0"/>
              </a:rPr>
              <a:t>2007 - 2017</a:t>
            </a:r>
            <a:endParaRPr lang="es-MX" sz="3600" b="1" dirty="0" smtClean="0">
              <a:latin typeface="Calibri" pitchFamily="34" charset="0"/>
            </a:endParaRPr>
          </a:p>
          <a:p>
            <a:pPr algn="ctr"/>
            <a:endParaRPr lang="es-MX" sz="3600" b="1" dirty="0" smtClean="0">
              <a:latin typeface="Calibri" pitchFamily="34" charset="0"/>
            </a:endParaRPr>
          </a:p>
          <a:p>
            <a:pPr algn="just"/>
            <a:r>
              <a:rPr lang="es-MX" sz="1400" b="1" i="1" dirty="0" smtClean="0">
                <a:latin typeface="Calibri" pitchFamily="34" charset="0"/>
              </a:rPr>
              <a:t>La información relativa al perfil del solicitante no corresponde con el total de solicitudes recibidas debido a que se trata de información proporcionada de manera opcional por el solicitante</a:t>
            </a:r>
            <a:endParaRPr lang="es-E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68</a:t>
            </a:fld>
            <a:endParaRPr lang="es-MX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56959787"/>
              </p:ext>
            </p:extLst>
          </p:nvPr>
        </p:nvGraphicFramePr>
        <p:xfrm>
          <a:off x="179512" y="1700808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9 CuadroTexto"/>
          <p:cNvSpPr txBox="1"/>
          <p:nvPr/>
        </p:nvSpPr>
        <p:spPr>
          <a:xfrm>
            <a:off x="1236932" y="1279793"/>
            <a:ext cx="6621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200" b="1" u="sng" dirty="0">
                <a:latin typeface="Calibri" pitchFamily="34" charset="0"/>
              </a:rPr>
              <a:t>Género</a:t>
            </a:r>
            <a:endParaRPr lang="es-ES" sz="1200" b="1" u="sng" dirty="0">
              <a:latin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29880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69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584167"/>
              </p:ext>
            </p:extLst>
          </p:nvPr>
        </p:nvGraphicFramePr>
        <p:xfrm>
          <a:off x="457570" y="1582362"/>
          <a:ext cx="8208000" cy="44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48000"/>
                <a:gridCol w="648000">
                  <a:extLst>
                    <a:ext uri="{9D8B030D-6E8A-4147-A177-3AD203B41FA5}">
                      <a16:colId xmlns="" xmlns:a16="http://schemas.microsoft.com/office/drawing/2014/main" val="194952316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Grupos de edad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2017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19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20 a 29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30 a 39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40 a 49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50 a 59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60 a 69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o más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7,796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8,920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11845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1.1 Total de solicitudes a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los Sujetos Obligados de la Ciudad de México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2004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22 CuadroTexto"/>
          <p:cNvSpPr txBox="1"/>
          <p:nvPr/>
        </p:nvSpPr>
        <p:spPr>
          <a:xfrm>
            <a:off x="1700233" y="1268760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2004-2017: </a:t>
            </a:r>
            <a:r>
              <a:rPr lang="es-MX" sz="1100" b="1" dirty="0">
                <a:latin typeface="Calibri" pitchFamily="34" charset="0"/>
              </a:rPr>
              <a:t>1,047,865</a:t>
            </a:r>
          </a:p>
        </p:txBody>
      </p:sp>
      <p:graphicFrame>
        <p:nvGraphicFramePr>
          <p:cNvPr id="7" name="23 Gráfico"/>
          <p:cNvGraphicFramePr/>
          <p:nvPr>
            <p:extLst>
              <p:ext uri="{D42A27DB-BD31-4B8C-83A1-F6EECF244321}">
                <p14:modId xmlns:p14="http://schemas.microsoft.com/office/powerpoint/2010/main" val="3912323638"/>
              </p:ext>
            </p:extLst>
          </p:nvPr>
        </p:nvGraphicFramePr>
        <p:xfrm>
          <a:off x="146854" y="1700808"/>
          <a:ext cx="8856984" cy="427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8 CuadroTexto"/>
          <p:cNvSpPr txBox="1"/>
          <p:nvPr/>
        </p:nvSpPr>
        <p:spPr>
          <a:xfrm>
            <a:off x="1652614" y="6086638"/>
            <a:ext cx="88868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2006-2007: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187.6%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9" name="9 CuadroTexto"/>
          <p:cNvSpPr txBox="1"/>
          <p:nvPr/>
        </p:nvSpPr>
        <p:spPr>
          <a:xfrm>
            <a:off x="2307873" y="6082444"/>
            <a:ext cx="8285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2007-2008: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116.2%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905709" y="6082444"/>
            <a:ext cx="87919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2008-2009: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133.8%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1" name="19 CuadroTexto"/>
          <p:cNvSpPr txBox="1"/>
          <p:nvPr/>
        </p:nvSpPr>
        <p:spPr>
          <a:xfrm>
            <a:off x="465564" y="6078250"/>
            <a:ext cx="8055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 2004-2005: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63.6%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2" name="20 CuadroTexto"/>
          <p:cNvSpPr txBox="1"/>
          <p:nvPr/>
        </p:nvSpPr>
        <p:spPr>
          <a:xfrm>
            <a:off x="1038190" y="6082444"/>
            <a:ext cx="90267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2005-2006: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51.9%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3" name="16 CuadroTexto"/>
          <p:cNvSpPr txBox="1"/>
          <p:nvPr/>
        </p:nvSpPr>
        <p:spPr>
          <a:xfrm>
            <a:off x="3496381" y="6082444"/>
            <a:ext cx="91043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2009-2010: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-6.9%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4" name="18 CuadroTexto"/>
          <p:cNvSpPr txBox="1"/>
          <p:nvPr/>
        </p:nvSpPr>
        <p:spPr>
          <a:xfrm>
            <a:off x="41422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2010-2011: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5.0%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15" name="18 CuadroTexto"/>
          <p:cNvSpPr txBox="1"/>
          <p:nvPr/>
        </p:nvSpPr>
        <p:spPr>
          <a:xfrm>
            <a:off x="4755439" y="6082444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2011-2012: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-2.6%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63258" y="52159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Flecha derecha 20"/>
          <p:cNvSpPr/>
          <p:nvPr/>
        </p:nvSpPr>
        <p:spPr>
          <a:xfrm rot="18720000">
            <a:off x="820148" y="52568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Elipse 29"/>
          <p:cNvSpPr/>
          <p:nvPr/>
        </p:nvSpPr>
        <p:spPr>
          <a:xfrm>
            <a:off x="3846525" y="5227739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1" name="Flecha derecha 30"/>
          <p:cNvSpPr/>
          <p:nvPr/>
        </p:nvSpPr>
        <p:spPr>
          <a:xfrm rot="2460000">
            <a:off x="3904681" y="5272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18 CuadroTexto"/>
          <p:cNvSpPr txBox="1"/>
          <p:nvPr/>
        </p:nvSpPr>
        <p:spPr>
          <a:xfrm>
            <a:off x="5358743" y="6082150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13.0%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7" name="18 CuadroTexto"/>
          <p:cNvSpPr txBox="1"/>
          <p:nvPr/>
        </p:nvSpPr>
        <p:spPr>
          <a:xfrm>
            <a:off x="5994210" y="6081729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8.2%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</a:t>
            </a:fld>
            <a:endParaRPr lang="es-MX" dirty="0"/>
          </a:p>
        </p:txBody>
      </p:sp>
      <p:sp>
        <p:nvSpPr>
          <p:cNvPr id="39" name="18 CuadroTexto"/>
          <p:cNvSpPr txBox="1"/>
          <p:nvPr/>
        </p:nvSpPr>
        <p:spPr>
          <a:xfrm>
            <a:off x="6598916" y="6083755"/>
            <a:ext cx="87777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-4.9%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2" name="Elipse 19"/>
          <p:cNvSpPr/>
          <p:nvPr/>
        </p:nvSpPr>
        <p:spPr>
          <a:xfrm>
            <a:off x="1378411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3" name="Flecha derecha 20"/>
          <p:cNvSpPr/>
          <p:nvPr/>
        </p:nvSpPr>
        <p:spPr>
          <a:xfrm rot="18720000">
            <a:off x="1435301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6" name="Elipse 19"/>
          <p:cNvSpPr/>
          <p:nvPr/>
        </p:nvSpPr>
        <p:spPr>
          <a:xfrm>
            <a:off x="1991167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7" name="Flecha derecha 20"/>
          <p:cNvSpPr/>
          <p:nvPr/>
        </p:nvSpPr>
        <p:spPr>
          <a:xfrm rot="18720000">
            <a:off x="2048057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8" name="Elipse 19"/>
          <p:cNvSpPr/>
          <p:nvPr/>
        </p:nvSpPr>
        <p:spPr>
          <a:xfrm>
            <a:off x="2617206" y="5231614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9" name="Flecha derecha 20"/>
          <p:cNvSpPr/>
          <p:nvPr/>
        </p:nvSpPr>
        <p:spPr>
          <a:xfrm rot="18720000">
            <a:off x="2674096" y="5272544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0" name="Elipse 19"/>
          <p:cNvSpPr/>
          <p:nvPr/>
        </p:nvSpPr>
        <p:spPr>
          <a:xfrm>
            <a:off x="3221968" y="522821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1" name="Flecha derecha 20"/>
          <p:cNvSpPr/>
          <p:nvPr/>
        </p:nvSpPr>
        <p:spPr>
          <a:xfrm rot="18720000">
            <a:off x="3278858" y="5269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2" name="Elipse 29"/>
          <p:cNvSpPr/>
          <p:nvPr/>
        </p:nvSpPr>
        <p:spPr>
          <a:xfrm>
            <a:off x="5086283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3" name="Flecha derecha 30"/>
          <p:cNvSpPr/>
          <p:nvPr/>
        </p:nvSpPr>
        <p:spPr>
          <a:xfrm rot="2460000">
            <a:off x="5144439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4" name="Elipse 19"/>
          <p:cNvSpPr/>
          <p:nvPr/>
        </p:nvSpPr>
        <p:spPr>
          <a:xfrm>
            <a:off x="4461726" y="5226491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5" name="Flecha derecha 20"/>
          <p:cNvSpPr/>
          <p:nvPr/>
        </p:nvSpPr>
        <p:spPr>
          <a:xfrm rot="18720000">
            <a:off x="4518616" y="5267421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6" name="Elipse 29"/>
          <p:cNvSpPr/>
          <p:nvPr/>
        </p:nvSpPr>
        <p:spPr>
          <a:xfrm>
            <a:off x="6929321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7" name="Flecha derecha 30"/>
          <p:cNvSpPr/>
          <p:nvPr/>
        </p:nvSpPr>
        <p:spPr>
          <a:xfrm rot="2460000">
            <a:off x="6987477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8" name="Elipse 19"/>
          <p:cNvSpPr/>
          <p:nvPr/>
        </p:nvSpPr>
        <p:spPr>
          <a:xfrm>
            <a:off x="5700002" y="5229895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9" name="Flecha derecha 20"/>
          <p:cNvSpPr/>
          <p:nvPr/>
        </p:nvSpPr>
        <p:spPr>
          <a:xfrm rot="18720000">
            <a:off x="5756892" y="5270825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0" name="Elipse 19"/>
          <p:cNvSpPr/>
          <p:nvPr/>
        </p:nvSpPr>
        <p:spPr>
          <a:xfrm>
            <a:off x="6315650" y="5237377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1" name="Flecha derecha 20"/>
          <p:cNvSpPr/>
          <p:nvPr/>
        </p:nvSpPr>
        <p:spPr>
          <a:xfrm rot="18720000">
            <a:off x="6372540" y="5278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4" name="18 CuadroTexto"/>
          <p:cNvSpPr txBox="1"/>
          <p:nvPr/>
        </p:nvSpPr>
        <p:spPr>
          <a:xfrm>
            <a:off x="7261623" y="6082150"/>
            <a:ext cx="7979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>
                <a:latin typeface="Calibri" pitchFamily="34" charset="0"/>
              </a:rPr>
              <a:t>Incremento</a:t>
            </a:r>
            <a:endParaRPr lang="es-MX" sz="850" b="1" dirty="0" smtClean="0">
              <a:latin typeface="Calibri" pitchFamily="34" charset="0"/>
            </a:endParaRPr>
          </a:p>
          <a:p>
            <a:pPr algn="ctr"/>
            <a:r>
              <a:rPr lang="es-MX" sz="85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19.2%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7556116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2" name="Flecha derecha 61"/>
          <p:cNvSpPr/>
          <p:nvPr/>
        </p:nvSpPr>
        <p:spPr>
          <a:xfrm rot="18720000">
            <a:off x="7613006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3" name="18 CuadroTexto"/>
          <p:cNvSpPr txBox="1"/>
          <p:nvPr/>
        </p:nvSpPr>
        <p:spPr>
          <a:xfrm>
            <a:off x="7889366" y="6084140"/>
            <a:ext cx="79797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50" b="1" dirty="0">
                <a:latin typeface="Calibri" pitchFamily="34" charset="0"/>
              </a:rPr>
              <a:t>Incremento</a:t>
            </a:r>
            <a:endParaRPr lang="es-MX" sz="850" b="1" dirty="0" smtClean="0">
              <a:latin typeface="Calibri" pitchFamily="34" charset="0"/>
            </a:endParaRPr>
          </a:p>
          <a:p>
            <a:pPr algn="ctr"/>
            <a:r>
              <a:rPr lang="es-MX" sz="850" b="1" dirty="0" smtClean="0">
                <a:latin typeface="Calibri" pitchFamily="34" charset="0"/>
              </a:rPr>
              <a:t>2016-2017:</a:t>
            </a:r>
          </a:p>
          <a:p>
            <a:pPr algn="ctr"/>
            <a:r>
              <a:rPr lang="es-MX" sz="850" b="1" dirty="0" smtClean="0">
                <a:latin typeface="Calibri" pitchFamily="34" charset="0"/>
              </a:rPr>
              <a:t>20.9%</a:t>
            </a:r>
            <a:endParaRPr lang="es-ES" sz="850" dirty="0">
              <a:latin typeface="Calibri" pitchFamily="34" charset="0"/>
            </a:endParaRPr>
          </a:p>
        </p:txBody>
      </p:sp>
      <p:sp>
        <p:nvSpPr>
          <p:cNvPr id="64" name="Elipse 63"/>
          <p:cNvSpPr/>
          <p:nvPr/>
        </p:nvSpPr>
        <p:spPr>
          <a:xfrm>
            <a:off x="8157344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5" name="Flecha derecha 64"/>
          <p:cNvSpPr/>
          <p:nvPr/>
        </p:nvSpPr>
        <p:spPr>
          <a:xfrm rot="18720000">
            <a:off x="8214234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99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70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295327"/>
              </p:ext>
            </p:extLst>
          </p:nvPr>
        </p:nvGraphicFramePr>
        <p:xfrm>
          <a:off x="497139" y="1700808"/>
          <a:ext cx="8150853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628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48000"/>
                <a:gridCol w="648000">
                  <a:extLst>
                    <a:ext uri="{9D8B030D-6E8A-4147-A177-3AD203B41FA5}">
                      <a16:colId xmlns="" xmlns:a16="http://schemas.microsoft.com/office/drawing/2014/main" val="355968649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Escolaridad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2017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 estudios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Secundaria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Bachillerato o carrera técnica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Licenciatura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Maestría o doctorado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5,237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9,729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1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113,965</a:t>
                      </a:r>
                      <a:endParaRPr lang="es-ES" sz="1100" b="1" i="0" u="none" strike="noStrike" kern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5904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71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147735"/>
              </p:ext>
            </p:extLst>
          </p:nvPr>
        </p:nvGraphicFramePr>
        <p:xfrm>
          <a:off x="540448" y="1074508"/>
          <a:ext cx="8064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48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48000"/>
                <a:gridCol w="648000">
                  <a:extLst>
                    <a:ext uri="{9D8B030D-6E8A-4147-A177-3AD203B41FA5}">
                      <a16:colId xmlns="" xmlns:a16="http://schemas.microsoft.com/office/drawing/2014/main" val="109832108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Ocupación del solicitante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2017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Empresario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Medios de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comunicación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Comerciante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Servidor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público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ONG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Académico o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estudiante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Empleado u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obrero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Asociación</a:t>
                      </a:r>
                    </a:p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política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Hogar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Otro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 SIP 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6969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72</a:t>
            </a:fld>
            <a:endParaRPr lang="es-MX" dirty="0"/>
          </a:p>
        </p:txBody>
      </p:sp>
      <p:graphicFrame>
        <p:nvGraphicFramePr>
          <p:cNvPr id="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304508"/>
              </p:ext>
            </p:extLst>
          </p:nvPr>
        </p:nvGraphicFramePr>
        <p:xfrm>
          <a:off x="993372" y="1157402"/>
          <a:ext cx="7164000" cy="5498660"/>
        </p:xfrm>
        <a:graphic>
          <a:graphicData uri="http://schemas.openxmlformats.org/drawingml/2006/table">
            <a:tbl>
              <a:tblPr/>
              <a:tblGrid>
                <a:gridCol w="122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40000"/>
                <a:gridCol w="540000">
                  <a:extLst>
                    <a:ext uri="{9D8B030D-6E8A-4147-A177-3AD203B41FA5}">
                      <a16:colId xmlns="" xmlns:a16="http://schemas.microsoft.com/office/drawing/2014/main" val="145822144"/>
                    </a:ext>
                  </a:extLst>
                </a:gridCol>
              </a:tblGrid>
              <a:tr h="1069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Estado de la República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Solicitantes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9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2007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2008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2009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2011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2012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2013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2014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2017</a:t>
                      </a: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Aguascalientes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 Sur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Campeche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Coahuila de Zaragoza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Colima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Chiapas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Chihuahua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Distrito Federal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Durango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Guanajuato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Guerrero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2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Hidalgo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Jalisco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Estado de México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Michoacán de Ocampo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Morelos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Nayarit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Nuevo León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Oaxaca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Puebla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Querétaro de Arteaga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Quintana Roo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San Luis Potosí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Sinaloa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Sonora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Tabasco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Tamaulipas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Tlaxcala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Veracruz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Yucatán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Zacatecas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Otro país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14,427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38,465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Total SIP 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145,251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7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2012 - 2017</a:t>
            </a:r>
          </a:p>
        </p:txBody>
      </p:sp>
    </p:spTree>
    <p:extLst>
      <p:ext uri="{BB962C8B-B14F-4D97-AF65-F5344CB8AC3E}">
        <p14:creationId xmlns:p14="http://schemas.microsoft.com/office/powerpoint/2010/main" val="22671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73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1279646"/>
            <a:ext cx="8516440" cy="50783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ejercicio 2017, el total de solicitudes fue de 153,605,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mismas que se distribuyen de la siguiente manera: 145,251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solicitudes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información pública y 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8,354 solicitudes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datos personales, ambas capturadas por los Sujetos Obligados en el Sistema de Captura de Reportes Estadísticos de Solicitudes de Información (SICRESI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Debido 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al fenómeno sísmico del 19 de septiembre de 2017, la Unidad de Transparencia del Sistema de Aguas de la Ciudad de México se encuentra aún en suspensión de los términos y procedimientos administrativos, por lo que se encuentran imposibilitados de rendir el informe ejecutivo de solicitudes de información pública, correspondiente al </a:t>
            </a:r>
            <a:r>
              <a:rPr lang="es-E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año 2017</a:t>
            </a:r>
            <a:r>
              <a:rPr lang="es-ES" sz="1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año 2016,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127,020, compuesto por 113,965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13,055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datos personales, ambas capturadas por los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Sujetos Obligados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Público Complejo Ambiental Xochimilco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y Movimiento Ciudadano en el Distrito Federal no presentaron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2015, el total de solicitudes fue de 106,525, de las cuales 96,260 corresponden a solicitudes de información pública y 10,265 a solicitudes de datos 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Tláhuac y el Fideicomiso Público Complejo Ambiental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no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presentaron su informe estadístico de solicitudes de información pública y de datos personales.</a:t>
            </a:r>
            <a:endParaRPr lang="es-E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ejercicio 2014,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111,964,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las cuales se distribuyen de la siguiente manera: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104,308 corresponden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a solicitudes de información pública y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7,656 a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ejercicio 2013, el total de solicitudes fue de 103,470, las cuales se distribuyen de la siguiente manera: 97,376 corresponden a solicitudes de información pública y 6,094 a 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de Captura de Reportes Estadísticos de Solicitudes de Información (SICRESI)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MX" sz="1200" b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Consejo Económico y Social de la Ciudad de México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 y el Fideicomiso Fondo de Apoyo a la Educación y el Empleo de las y los Jóvenes del Distrito Federal no presentaron su informe estadístico de solicitudes de información pública y de datos personales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699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74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18470" y="1287346"/>
            <a:ext cx="8516440" cy="39703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el 2012, el total de solicitudes fue de 91,576, mismas que se distribuyen de la siguiente manera: 86,341 corresponden a solicitudes de información pública y 5,235 a solicitudes de datos personales, ambas capturadas por los Entes Obligados en el </a:t>
            </a:r>
            <a:r>
              <a:rPr lang="es-MX" sz="1200" b="1" i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SICRESI;</a:t>
            </a:r>
            <a:r>
              <a:rPr lang="es-MX" sz="1200" b="1" kern="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Central de Abasto de la Ciudad de México y el Fideicomiso Fondo de Apoyo a la Educación y el Empleo de las y los Jóvenes del Distrito Federal no presentaron su informe estadístico de solicitudes de información pública y de datos personales.</a:t>
            </a:r>
          </a:p>
          <a:p>
            <a:pPr algn="just"/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el año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2011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94,048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compuesto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por: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89,610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4,288 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ambas capturadas por los Entes Obligados 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SICRESI,</a:t>
            </a:r>
            <a:r>
              <a:rPr lang="es-MX" sz="1200" b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más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150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correspondientes al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se consultó en el Sistema de Reportes Estadísticos INFOMEX II ya que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dicho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Ente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no capturó sus solicitudes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en el </a:t>
            </a:r>
            <a:r>
              <a:rPr lang="es-MX" sz="1200" b="1" i="1" kern="0" dirty="0" smtClean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SICRESI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Para 2010, la cifra fue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89,571,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 está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compuesta por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86,249 solicitudes de información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 y 3,128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 datos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personales, además de 194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solicitudes del Fideicomiso 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total de solicitudes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Fideicomiso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consultó el Sistema de Reportes Estadísticos INFOMEX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II,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ya que dicho Ente público no entregó su 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2010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MX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Para el año 2009,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total de solicitudes fue de 96,233 y está compuesto por: 91,523 solicitudes de información pública y 2,640 solicitudes de datos personales; completan la cifra 390 solicitudes del Fideicomiso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Central de Abasto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México; 345 solicitudes del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Fideicomiso Museo del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Estanquillo;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830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Delegación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Xochimilco (correspondientes al cuarto trimestre de 2009) y 505 solicitudes de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la Universidad Autónoma de la Ciudad de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México. Los datos para estos Entes Obligados se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tomaron del Sistema de Reportes Estadísticos INFOMEX II, ya que dichos Entes públicos NO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presentaron o presentaron incompleto (Delegación Xochimilco) su </a:t>
            </a:r>
            <a:r>
              <a:rPr lang="es-MX" sz="1200" b="1" dirty="0">
                <a:latin typeface="Calibri" panose="020F0502020204030204" pitchFamily="34" charset="0"/>
                <a:cs typeface="Calibri" panose="020F0502020204030204" pitchFamily="34" charset="0"/>
              </a:rPr>
              <a:t>informe estadístico de solicitudes de información pública y de datos personales </a:t>
            </a:r>
            <a:r>
              <a:rPr lang="es-MX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2009.</a:t>
            </a:r>
            <a:endParaRPr lang="es-MX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7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8</a:t>
            </a:fld>
            <a:endParaRPr lang="es-MX" dirty="0"/>
          </a:p>
        </p:txBody>
      </p:sp>
      <p:sp>
        <p:nvSpPr>
          <p:cNvPr id="39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1.2 Total de solicitudes por año y mes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" name="8 CuadroTexto"/>
          <p:cNvSpPr txBox="1"/>
          <p:nvPr/>
        </p:nvSpPr>
        <p:spPr>
          <a:xfrm>
            <a:off x="1700233" y="1124744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2006-2017: </a:t>
            </a:r>
            <a:r>
              <a:rPr lang="es-MX" sz="1100" b="1" dirty="0">
                <a:latin typeface="Calibri" pitchFamily="34" charset="0"/>
              </a:rPr>
              <a:t>1,040,841</a:t>
            </a:r>
          </a:p>
        </p:txBody>
      </p:sp>
      <p:graphicFrame>
        <p:nvGraphicFramePr>
          <p:cNvPr id="41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013567"/>
              </p:ext>
            </p:extLst>
          </p:nvPr>
        </p:nvGraphicFramePr>
        <p:xfrm>
          <a:off x="214313" y="1386355"/>
          <a:ext cx="8715375" cy="5355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- 2017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896276"/>
              </p:ext>
            </p:extLst>
          </p:nvPr>
        </p:nvGraphicFramePr>
        <p:xfrm>
          <a:off x="66940" y="1068571"/>
          <a:ext cx="9000000" cy="55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MX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Alianza de Tranviarios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Asociación Sindical de Trabajadores del 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Asociación Sindical de Trabajadores del Metro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2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10278</TotalTime>
  <Words>12817</Words>
  <Application>Microsoft Office PowerPoint</Application>
  <PresentationFormat>Presentación en pantalla (4:3)</PresentationFormat>
  <Paragraphs>6858</Paragraphs>
  <Slides>74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74</vt:i4>
      </vt:variant>
    </vt:vector>
  </HeadingPairs>
  <TitlesOfParts>
    <vt:vector size="80" baseType="lpstr">
      <vt:lpstr>Arial</vt:lpstr>
      <vt:lpstr>Calibri</vt:lpstr>
      <vt:lpstr>Cambria Math</vt:lpstr>
      <vt:lpstr>Wingdings</vt:lpstr>
      <vt:lpstr>ヒラギノ角ゴ Pro W3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Atalo Navarro Ramírez</dc:creator>
  <cp:lastModifiedBy>José Luis Cano Echeveste</cp:lastModifiedBy>
  <cp:revision>1065</cp:revision>
  <cp:lastPrinted>2017-09-01T18:18:06Z</cp:lastPrinted>
  <dcterms:created xsi:type="dcterms:W3CDTF">2009-04-14T16:15:20Z</dcterms:created>
  <dcterms:modified xsi:type="dcterms:W3CDTF">2018-02-02T01:34:01Z</dcterms:modified>
</cp:coreProperties>
</file>