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notesSlides/notesSlide1.xml" ContentType="application/vnd.openxmlformats-officedocument.presentationml.notesSlide+xml"/>
  <Override PartName="/ppt/charts/chart4.xml" ContentType="application/vnd.openxmlformats-officedocument.drawingml.chart+xml"/>
  <Override PartName="/ppt/notesSlides/notesSlide2.xml" ContentType="application/vnd.openxmlformats-officedocument.presentationml.notesSlide+xml"/>
  <Override PartName="/ppt/charts/chart5.xml" ContentType="application/vnd.openxmlformats-officedocument.drawingml.chart+xml"/>
  <Override PartName="/ppt/notesSlides/notesSlide3.xml" ContentType="application/vnd.openxmlformats-officedocument.presentationml.notesSlide+xml"/>
  <Override PartName="/ppt/charts/chart6.xml" ContentType="application/vnd.openxmlformats-officedocument.drawingml.chart+xml"/>
  <Override PartName="/ppt/notesSlides/notesSlide4.xml" ContentType="application/vnd.openxmlformats-officedocument.presentationml.notesSlide+xml"/>
  <Override PartName="/ppt/charts/chart7.xml" ContentType="application/vnd.openxmlformats-officedocument.drawingml.chart+xml"/>
  <Override PartName="/ppt/notesSlides/notesSlide5.xml" ContentType="application/vnd.openxmlformats-officedocument.presentationml.notesSlide+xml"/>
  <Override PartName="/ppt/charts/chart8.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 id="2147483726" r:id="rId2"/>
  </p:sldMasterIdLst>
  <p:notesMasterIdLst>
    <p:notesMasterId r:id="rId21"/>
  </p:notesMasterIdLst>
  <p:handoutMasterIdLst>
    <p:handoutMasterId r:id="rId22"/>
  </p:handoutMasterIdLst>
  <p:sldIdLst>
    <p:sldId id="562" r:id="rId3"/>
    <p:sldId id="341" r:id="rId4"/>
    <p:sldId id="622" r:id="rId5"/>
    <p:sldId id="634" r:id="rId6"/>
    <p:sldId id="635" r:id="rId7"/>
    <p:sldId id="636" r:id="rId8"/>
    <p:sldId id="649" r:id="rId9"/>
    <p:sldId id="647" r:id="rId10"/>
    <p:sldId id="648" r:id="rId11"/>
    <p:sldId id="646" r:id="rId12"/>
    <p:sldId id="625" r:id="rId13"/>
    <p:sldId id="626" r:id="rId14"/>
    <p:sldId id="652" r:id="rId15"/>
    <p:sldId id="653" r:id="rId16"/>
    <p:sldId id="642" r:id="rId17"/>
    <p:sldId id="654" r:id="rId18"/>
    <p:sldId id="655" r:id="rId19"/>
    <p:sldId id="644" r:id="rId20"/>
  </p:sldIdLst>
  <p:sldSz cx="9144000" cy="6858000" type="screen4x3"/>
  <p:notesSz cx="6881813" cy="9296400"/>
  <p:defaultTextStyle>
    <a:defPPr>
      <a:defRPr lang="es-MX"/>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912" userDrawn="1">
          <p15:clr>
            <a:srgbClr val="A4A3A4"/>
          </p15:clr>
        </p15:guide>
        <p15:guide id="2" pos="2168" userDrawn="1">
          <p15:clr>
            <a:srgbClr val="A4A3A4"/>
          </p15:clr>
        </p15:guide>
        <p15:guide id="3" orient="horz" pos="3110" userDrawn="1">
          <p15:clr>
            <a:srgbClr val="A4A3A4"/>
          </p15:clr>
        </p15:guide>
        <p15:guide id="4"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7933C"/>
    <a:srgbClr val="009999"/>
    <a:srgbClr val="33CCCC"/>
    <a:srgbClr val="39639D"/>
    <a:srgbClr val="C3D796"/>
    <a:srgbClr val="E8F0F4"/>
    <a:srgbClr val="78310B"/>
    <a:srgbClr val="1E768C"/>
    <a:srgbClr val="008080"/>
    <a:srgbClr val="CC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113A9D2-9D6B-4929-AA2D-F23B5EE8CBE7}" styleName="Estilo temático 2 - Énfasis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901" autoAdjust="0"/>
    <p:restoredTop sz="94340" autoAdjust="0"/>
  </p:normalViewPr>
  <p:slideViewPr>
    <p:cSldViewPr>
      <p:cViewPr varScale="1">
        <p:scale>
          <a:sx n="92" d="100"/>
          <a:sy n="92" d="100"/>
        </p:scale>
        <p:origin x="-1752"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22" y="-96"/>
      </p:cViewPr>
      <p:guideLst>
        <p:guide orient="horz" pos="2742"/>
        <p:guide orient="horz" pos="2928"/>
        <p:guide pos="2195"/>
        <p:guide pos="216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4996068689677656E-3"/>
          <c:y val="0.10793575248067436"/>
          <c:w val="0.98126007042173258"/>
          <c:h val="0.66928983199397762"/>
        </c:manualLayout>
      </c:layout>
      <c:lineChart>
        <c:grouping val="standard"/>
        <c:varyColors val="0"/>
        <c:ser>
          <c:idx val="0"/>
          <c:order val="0"/>
          <c:tx>
            <c:strRef>
              <c:f>Hoja1!$B$1</c:f>
              <c:strCache>
                <c:ptCount val="1"/>
                <c:pt idx="0">
                  <c:v>Índices portales 2004-2015</c:v>
                </c:pt>
              </c:strCache>
            </c:strRef>
          </c:tx>
          <c:spPr>
            <a:ln w="38077">
              <a:solidFill>
                <a:srgbClr val="008080"/>
              </a:solidFill>
              <a:prstDash val="solid"/>
            </a:ln>
          </c:spPr>
          <c:marker>
            <c:symbol val="diamond"/>
            <c:size val="10"/>
            <c:spPr>
              <a:solidFill>
                <a:srgbClr val="008080"/>
              </a:solidFill>
              <a:ln>
                <a:noFill/>
              </a:ln>
              <a:effectLst/>
              <a:scene3d>
                <a:camera prst="orthographicFront"/>
                <a:lightRig rig="threePt" dir="t"/>
              </a:scene3d>
              <a:sp3d>
                <a:bevelT/>
              </a:sp3d>
            </c:spPr>
          </c:marker>
          <c:dLbls>
            <c:dLbl>
              <c:idx val="24"/>
              <c:spPr>
                <a:noFill/>
                <a:ln>
                  <a:noFill/>
                </a:ln>
                <a:effectLst/>
              </c:spPr>
              <c:txPr>
                <a:bodyPr/>
                <a:lstStyle/>
                <a:p>
                  <a:pPr>
                    <a:defRPr sz="1100">
                      <a:solidFill>
                        <a:schemeClr val="tx1"/>
                      </a:solidFill>
                    </a:defRPr>
                  </a:pPr>
                  <a:endParaRPr lang="es-MX"/>
                </a:p>
              </c:txPr>
              <c:dLblPos val="t"/>
              <c:showLegendKey val="0"/>
              <c:showVal val="1"/>
              <c:showCatName val="0"/>
              <c:showSerName val="0"/>
              <c:showPercent val="0"/>
              <c:showBubbleSize val="0"/>
            </c:dLbl>
            <c:spPr>
              <a:noFill/>
              <a:ln>
                <a:noFill/>
              </a:ln>
              <a:effectLst/>
            </c:spPr>
            <c:txPr>
              <a:bodyPr wrap="square" lIns="38100" tIns="19050" rIns="38100" bIns="19050" anchor="ctr">
                <a:spAutoFit/>
              </a:bodyPr>
              <a:lstStyle/>
              <a:p>
                <a:pPr>
                  <a:defRPr sz="1100">
                    <a:solidFill>
                      <a:schemeClr val="tx1"/>
                    </a:solidFill>
                  </a:defRPr>
                </a:pPr>
                <a:endParaRPr lang="es-MX"/>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Hoja1!$A$2:$A$31</c:f>
              <c:strCache>
                <c:ptCount val="30"/>
                <c:pt idx="0">
                  <c:v>2004</c:v>
                </c:pt>
                <c:pt idx="1">
                  <c:v>2005</c:v>
                </c:pt>
                <c:pt idx="2">
                  <c:v>2006</c:v>
                </c:pt>
                <c:pt idx="3">
                  <c:v>1a
Eval
2007</c:v>
                </c:pt>
                <c:pt idx="4">
                  <c:v>Solven-
tación
2007</c:v>
                </c:pt>
                <c:pt idx="5">
                  <c:v>2a
Eval
2007</c:v>
                </c:pt>
                <c:pt idx="6">
                  <c:v>Eval
2008</c:v>
                </c:pt>
                <c:pt idx="7">
                  <c:v>EvDiag
2008</c:v>
                </c:pt>
                <c:pt idx="8">
                  <c:v>Eval
2009</c:v>
                </c:pt>
                <c:pt idx="9">
                  <c:v>Solven-
tación
2009</c:v>
                </c:pt>
                <c:pt idx="10">
                  <c:v>1a
Eval
2010</c:v>
                </c:pt>
                <c:pt idx="11">
                  <c:v>Solven-
tación
2010</c:v>
                </c:pt>
                <c:pt idx="12">
                  <c:v>2a
Eval
2010</c:v>
                </c:pt>
                <c:pt idx="13">
                  <c:v>Eval
2011</c:v>
                </c:pt>
                <c:pt idx="14">
                  <c:v>1a
EvDiag
2012</c:v>
                </c:pt>
                <c:pt idx="15">
                  <c:v>2a
EvDiag
2012</c:v>
                </c:pt>
                <c:pt idx="16">
                  <c:v>3a
EvDiag
2012</c:v>
                </c:pt>
                <c:pt idx="17">
                  <c:v>1a
EvDiag
2013</c:v>
                </c:pt>
                <c:pt idx="18">
                  <c:v>2a
Eval
2013</c:v>
                </c:pt>
                <c:pt idx="19">
                  <c:v>Solven-
tación
2013</c:v>
                </c:pt>
                <c:pt idx="20">
                  <c:v>4a
Eval
2013</c:v>
                </c:pt>
                <c:pt idx="21">
                  <c:v>1a
Solven-
tación
2014</c:v>
                </c:pt>
                <c:pt idx="22">
                  <c:v>2a
Eval
2014</c:v>
                </c:pt>
                <c:pt idx="23">
                  <c:v>3a
Solven-
tación
2014</c:v>
                </c:pt>
                <c:pt idx="24">
                  <c:v>4a
Eval
2014</c:v>
                </c:pt>
                <c:pt idx="25">
                  <c:v>1a
Solven-
tación
2015</c:v>
                </c:pt>
                <c:pt idx="26">
                  <c:v>2a
Eval
2015</c:v>
                </c:pt>
                <c:pt idx="27">
                  <c:v>3a
Solven-
tación
2015</c:v>
                </c:pt>
                <c:pt idx="28">
                  <c:v>4a
EvDiag
2015</c:v>
                </c:pt>
                <c:pt idx="29">
                  <c:v>1a
EvDiag
2016</c:v>
                </c:pt>
              </c:strCache>
            </c:strRef>
          </c:cat>
          <c:val>
            <c:numRef>
              <c:f>Hoja1!$B$2:$B$31</c:f>
              <c:numCache>
                <c:formatCode>0.0</c:formatCode>
                <c:ptCount val="30"/>
                <c:pt idx="0">
                  <c:v>35.200000000000003</c:v>
                </c:pt>
                <c:pt idx="1">
                  <c:v>28.2</c:v>
                </c:pt>
                <c:pt idx="2">
                  <c:v>50.42</c:v>
                </c:pt>
                <c:pt idx="3">
                  <c:v>59.461714285714294</c:v>
                </c:pt>
                <c:pt idx="4">
                  <c:v>78.2</c:v>
                </c:pt>
                <c:pt idx="5">
                  <c:v>92.671771428571432</c:v>
                </c:pt>
                <c:pt idx="6">
                  <c:v>81.977714285714285</c:v>
                </c:pt>
                <c:pt idx="7">
                  <c:v>69.037706648446402</c:v>
                </c:pt>
                <c:pt idx="8">
                  <c:v>85.663760872548551</c:v>
                </c:pt>
                <c:pt idx="9">
                  <c:v>91.623955970600278</c:v>
                </c:pt>
                <c:pt idx="10">
                  <c:v>81.658954650423155</c:v>
                </c:pt>
                <c:pt idx="11">
                  <c:v>95.756403709745697</c:v>
                </c:pt>
                <c:pt idx="12">
                  <c:v>93.875957757126315</c:v>
                </c:pt>
                <c:pt idx="13">
                  <c:v>91.301481405468792</c:v>
                </c:pt>
                <c:pt idx="14">
                  <c:v>66.678004997272893</c:v>
                </c:pt>
                <c:pt idx="15">
                  <c:v>73.222238833537617</c:v>
                </c:pt>
                <c:pt idx="16">
                  <c:v>78.737722122267684</c:v>
                </c:pt>
                <c:pt idx="17">
                  <c:v>83.98430119009096</c:v>
                </c:pt>
                <c:pt idx="18">
                  <c:v>84.779465680587222</c:v>
                </c:pt>
                <c:pt idx="19">
                  <c:v>93.538630247308262</c:v>
                </c:pt>
                <c:pt idx="20">
                  <c:v>91.748436911135471</c:v>
                </c:pt>
                <c:pt idx="21">
                  <c:v>94.620452094200246</c:v>
                </c:pt>
                <c:pt idx="22">
                  <c:v>92.681641277284271</c:v>
                </c:pt>
                <c:pt idx="23">
                  <c:v>98.628088360735646</c:v>
                </c:pt>
                <c:pt idx="24">
                  <c:v>96.230384144114709</c:v>
                </c:pt>
                <c:pt idx="25">
                  <c:v>98.98110544382223</c:v>
                </c:pt>
                <c:pt idx="26">
                  <c:v>95.65602869367325</c:v>
                </c:pt>
                <c:pt idx="27">
                  <c:v>99.021675023643184</c:v>
                </c:pt>
                <c:pt idx="28">
                  <c:v>94.85494107465982</c:v>
                </c:pt>
                <c:pt idx="29">
                  <c:v>96.256535716474787</c:v>
                </c:pt>
              </c:numCache>
            </c:numRef>
          </c:val>
          <c:smooth val="0"/>
        </c:ser>
        <c:dLbls>
          <c:showLegendKey val="0"/>
          <c:showVal val="1"/>
          <c:showCatName val="0"/>
          <c:showSerName val="0"/>
          <c:showPercent val="0"/>
          <c:showBubbleSize val="0"/>
        </c:dLbls>
        <c:marker val="1"/>
        <c:smooth val="0"/>
        <c:axId val="200615040"/>
        <c:axId val="200616576"/>
      </c:lineChart>
      <c:catAx>
        <c:axId val="200615040"/>
        <c:scaling>
          <c:orientation val="minMax"/>
        </c:scaling>
        <c:delete val="0"/>
        <c:axPos val="b"/>
        <c:numFmt formatCode="General" sourceLinked="1"/>
        <c:majorTickMark val="cross"/>
        <c:minorTickMark val="none"/>
        <c:tickLblPos val="nextTo"/>
        <c:txPr>
          <a:bodyPr rot="0" vert="horz"/>
          <a:lstStyle/>
          <a:p>
            <a:pPr>
              <a:defRPr sz="750"/>
            </a:pPr>
            <a:endParaRPr lang="es-MX"/>
          </a:p>
        </c:txPr>
        <c:crossAx val="200616576"/>
        <c:crosses val="autoZero"/>
        <c:auto val="1"/>
        <c:lblAlgn val="ctr"/>
        <c:lblOffset val="50"/>
        <c:tickLblSkip val="1"/>
        <c:noMultiLvlLbl val="0"/>
      </c:catAx>
      <c:valAx>
        <c:axId val="200616576"/>
        <c:scaling>
          <c:orientation val="minMax"/>
          <c:max val="100"/>
        </c:scaling>
        <c:delete val="1"/>
        <c:axPos val="l"/>
        <c:numFmt formatCode="0.0" sourceLinked="1"/>
        <c:majorTickMark val="out"/>
        <c:minorTickMark val="none"/>
        <c:tickLblPos val="none"/>
        <c:crossAx val="200615040"/>
        <c:crossesAt val="1"/>
        <c:crossBetween val="between"/>
      </c:valAx>
      <c:spPr>
        <a:noFill/>
        <a:ln w="25385">
          <a:noFill/>
        </a:ln>
      </c:spPr>
    </c:plotArea>
    <c:plotVisOnly val="1"/>
    <c:dispBlanksAs val="gap"/>
    <c:showDLblsOverMax val="0"/>
  </c:chart>
  <c:txPr>
    <a:bodyPr/>
    <a:lstStyle/>
    <a:p>
      <a:pPr>
        <a:defRPr sz="1200" b="1">
          <a:latin typeface="Calibri" pitchFamily="34" charset="0"/>
        </a:defRPr>
      </a:pPr>
      <a:endParaRPr lang="es-MX"/>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1.4617876037911124E-2"/>
          <c:y val="0.18521334542352597"/>
          <c:w val="0.98005396283529489"/>
          <c:h val="0.63762142948190925"/>
        </c:manualLayout>
      </c:layout>
      <c:lineChart>
        <c:grouping val="standard"/>
        <c:varyColors val="0"/>
        <c:ser>
          <c:idx val="0"/>
          <c:order val="0"/>
          <c:tx>
            <c:strRef>
              <c:f>Hoja1!$B$1</c:f>
              <c:strCache>
                <c:ptCount val="1"/>
                <c:pt idx="0">
                  <c:v>Entes Obligados</c:v>
                </c:pt>
              </c:strCache>
            </c:strRef>
          </c:tx>
          <c:spPr>
            <a:ln w="44450">
              <a:solidFill>
                <a:srgbClr val="C00000"/>
              </a:solidFill>
            </a:ln>
            <a:effectLst/>
          </c:spPr>
          <c:marker>
            <c:symbol val="circle"/>
            <c:size val="9"/>
            <c:spPr>
              <a:solidFill>
                <a:srgbClr val="C00000"/>
              </a:solidFill>
              <a:ln>
                <a:noFill/>
              </a:ln>
              <a:effectLst/>
              <a:scene3d>
                <a:camera prst="orthographicFront"/>
                <a:lightRig rig="threePt" dir="t"/>
              </a:scene3d>
              <a:sp3d>
                <a:bevelT/>
              </a:sp3d>
            </c:spPr>
          </c:marker>
          <c:dLbls>
            <c:dLbl>
              <c:idx val="0"/>
              <c:layout>
                <c:manualLayout>
                  <c:x val="-3.0298281696701977E-2"/>
                  <c:y val="-3.7019179324918799E-2"/>
                </c:manualLayout>
              </c:layout>
              <c:dLblPos val="r"/>
              <c:showLegendKey val="0"/>
              <c:showVal val="1"/>
              <c:showCatName val="0"/>
              <c:showSerName val="0"/>
              <c:showPercent val="0"/>
              <c:showBubbleSize val="0"/>
              <c:extLst>
                <c:ext xmlns:c15="http://schemas.microsoft.com/office/drawing/2012/chart" uri="{CE6537A1-D6FC-4f65-9D91-7224C49458BB}"/>
              </c:extLst>
            </c:dLbl>
            <c:dLbl>
              <c:idx val="1"/>
              <c:layout>
                <c:manualLayout>
                  <c:x val="-2.7442986270300701E-2"/>
                  <c:y val="-3.4312101745191101E-2"/>
                </c:manualLayout>
              </c:layout>
              <c:dLblPos val="r"/>
              <c:showLegendKey val="0"/>
              <c:showVal val="1"/>
              <c:showCatName val="0"/>
              <c:showSerName val="0"/>
              <c:showPercent val="0"/>
              <c:showBubbleSize val="0"/>
              <c:extLst>
                <c:ext xmlns:c15="http://schemas.microsoft.com/office/drawing/2012/chart" uri="{CE6537A1-D6FC-4f65-9D91-7224C49458BB}"/>
              </c:extLst>
            </c:dLbl>
            <c:dLbl>
              <c:idx val="6"/>
              <c:layout>
                <c:manualLayout>
                  <c:x val="-4.029181568910644E-2"/>
                  <c:y val="4.4193148066912137E-2"/>
                </c:manualLayout>
              </c:layout>
              <c:dLblPos val="r"/>
              <c:showLegendKey val="0"/>
              <c:showVal val="1"/>
              <c:showCatName val="0"/>
              <c:showSerName val="0"/>
              <c:showPercent val="0"/>
              <c:showBubbleSize val="0"/>
              <c:extLst>
                <c:ext xmlns:c15="http://schemas.microsoft.com/office/drawing/2012/chart" uri="{CE6537A1-D6FC-4f65-9D91-7224C49458BB}"/>
              </c:extLst>
            </c:dLbl>
            <c:dLbl>
              <c:idx val="10"/>
              <c:layout>
                <c:manualLayout>
                  <c:x val="-3.0298281696702081E-2"/>
                  <c:y val="-4.5140412064101895E-2"/>
                </c:manualLayout>
              </c:layout>
              <c:dLblPos val="r"/>
              <c:showLegendKey val="0"/>
              <c:showVal val="1"/>
              <c:showCatName val="0"/>
              <c:showSerName val="0"/>
              <c:showPercent val="0"/>
              <c:showBubbleSize val="0"/>
              <c:extLst>
                <c:ext xmlns:c15="http://schemas.microsoft.com/office/drawing/2012/chart" uri="{CE6537A1-D6FC-4f65-9D91-7224C49458BB}"/>
              </c:extLst>
            </c:dLbl>
            <c:dLbl>
              <c:idx val="19"/>
              <c:layout>
                <c:manualLayout>
                  <c:x val="-3.3153577123103357E-2"/>
                  <c:y val="-4.5140412064101895E-2"/>
                </c:manualLayout>
              </c:layout>
              <c:dLblPos val="r"/>
              <c:showLegendKey val="0"/>
              <c:showVal val="1"/>
              <c:showCatName val="0"/>
              <c:showSerName val="0"/>
              <c:showPercent val="0"/>
              <c:showBubbleSize val="0"/>
              <c:extLst>
                <c:ext xmlns:c15="http://schemas.microsoft.com/office/drawing/2012/chart" uri="{CE6537A1-D6FC-4f65-9D91-7224C49458BB}"/>
              </c:extLst>
            </c:dLbl>
            <c:dLbl>
              <c:idx val="20"/>
              <c:layout>
                <c:manualLayout>
                  <c:x val="-2.8454255469352114E-2"/>
                  <c:y val="-4.2433334484374197E-2"/>
                </c:manualLayout>
              </c:layout>
              <c:dLblPos val="r"/>
              <c:showLegendKey val="0"/>
              <c:showVal val="1"/>
              <c:showCatName val="0"/>
              <c:showSerName val="0"/>
              <c:showPercent val="0"/>
              <c:showBubbleSize val="0"/>
              <c:extLst>
                <c:ext xmlns:c15="http://schemas.microsoft.com/office/drawing/2012/chart" uri="{CE6537A1-D6FC-4f65-9D91-7224C49458BB}"/>
              </c:extLst>
            </c:dLbl>
            <c:dLbl>
              <c:idx val="21"/>
              <c:layout>
                <c:manualLayout>
                  <c:x val="-3.189342508649072E-2"/>
                  <c:y val="-3.8670496648552696E-2"/>
                </c:manualLayout>
              </c:layout>
              <c:dLblPos val="r"/>
              <c:showLegendKey val="0"/>
              <c:showVal val="1"/>
              <c:showCatName val="0"/>
              <c:showSerName val="0"/>
              <c:showPercent val="0"/>
              <c:showBubbleSize val="0"/>
              <c:extLst>
                <c:ext xmlns:c15="http://schemas.microsoft.com/office/drawing/2012/chart" uri="{CE6537A1-D6FC-4f65-9D91-7224C49458BB}"/>
              </c:extLst>
            </c:dLbl>
            <c:dLbl>
              <c:idx val="22"/>
              <c:layout>
                <c:manualLayout>
                  <c:x val="-8.3134062190582652E-3"/>
                  <c:y val="-4.6791729387735785E-2"/>
                </c:manualLayout>
              </c:layout>
              <c:dLblPos val="r"/>
              <c:showLegendKey val="0"/>
              <c:showVal val="1"/>
              <c:showCatName val="0"/>
              <c:showSerName val="0"/>
              <c:showPercent val="0"/>
              <c:showBubbleSize val="0"/>
            </c:dLbl>
            <c:spPr>
              <a:noFill/>
              <a:ln>
                <a:noFill/>
              </a:ln>
              <a:effectLst/>
            </c:sp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Hoja1!$A$2:$A$24</c:f>
              <c:strCache>
                <c:ptCount val="23"/>
                <c:pt idx="0">
                  <c:v>EvDiag
2008</c:v>
                </c:pt>
                <c:pt idx="1">
                  <c:v>Eval
2009</c:v>
                </c:pt>
                <c:pt idx="2">
                  <c:v>Solven-
tación
2009</c:v>
                </c:pt>
                <c:pt idx="3">
                  <c:v>1a
Eval
2010</c:v>
                </c:pt>
                <c:pt idx="4">
                  <c:v>Solven-
tación
2010</c:v>
                </c:pt>
                <c:pt idx="5">
                  <c:v>2a
Eval
2010</c:v>
                </c:pt>
                <c:pt idx="6">
                  <c:v>Eval
2011</c:v>
                </c:pt>
                <c:pt idx="7">
                  <c:v>1a
EvDiag
2012</c:v>
                </c:pt>
                <c:pt idx="8">
                  <c:v>2a
EvDiag
2012</c:v>
                </c:pt>
                <c:pt idx="9">
                  <c:v>3a
EvDiag
2012</c:v>
                </c:pt>
                <c:pt idx="10">
                  <c:v>1a
EvDiag
2013</c:v>
                </c:pt>
                <c:pt idx="11">
                  <c:v>2a
Eval
2013</c:v>
                </c:pt>
                <c:pt idx="12">
                  <c:v>Solven-
tación
2013</c:v>
                </c:pt>
                <c:pt idx="13">
                  <c:v>4a
Eval
2013</c:v>
                </c:pt>
                <c:pt idx="14">
                  <c:v>1a
Solven-
tación
2014</c:v>
                </c:pt>
                <c:pt idx="15">
                  <c:v>2a
Eval
2014</c:v>
                </c:pt>
                <c:pt idx="16">
                  <c:v>3a
Solven-
tación
2014</c:v>
                </c:pt>
                <c:pt idx="17">
                  <c:v>4a
Eval
2014</c:v>
                </c:pt>
                <c:pt idx="18">
                  <c:v>1a
Solven-
tación
2015</c:v>
                </c:pt>
                <c:pt idx="19">
                  <c:v>2a
Eval
2015</c:v>
                </c:pt>
                <c:pt idx="20">
                  <c:v>3a
Solven-
tación
2015</c:v>
                </c:pt>
                <c:pt idx="21">
                  <c:v>4a
EvDiag
2015</c:v>
                </c:pt>
                <c:pt idx="22">
                  <c:v>1a
EvDiag
2016</c:v>
                </c:pt>
              </c:strCache>
            </c:strRef>
          </c:cat>
          <c:val>
            <c:numRef>
              <c:f>Hoja1!$B$2:$B$24</c:f>
              <c:numCache>
                <c:formatCode>0.0</c:formatCode>
                <c:ptCount val="23"/>
                <c:pt idx="0">
                  <c:v>71.316700933256428</c:v>
                </c:pt>
                <c:pt idx="1">
                  <c:v>85.868838751453936</c:v>
                </c:pt>
                <c:pt idx="2">
                  <c:v>91.511776275708016</c:v>
                </c:pt>
                <c:pt idx="3">
                  <c:v>81.315695084566372</c:v>
                </c:pt>
                <c:pt idx="4">
                  <c:v>95.574828159904101</c:v>
                </c:pt>
                <c:pt idx="5">
                  <c:v>93.587106989811275</c:v>
                </c:pt>
                <c:pt idx="6">
                  <c:v>91.197094489119849</c:v>
                </c:pt>
                <c:pt idx="7">
                  <c:v>66.151704882380741</c:v>
                </c:pt>
                <c:pt idx="8">
                  <c:v>72.648042068241679</c:v>
                </c:pt>
                <c:pt idx="9">
                  <c:v>78.473590194726683</c:v>
                </c:pt>
                <c:pt idx="10">
                  <c:v>84.322751367434947</c:v>
                </c:pt>
                <c:pt idx="11">
                  <c:v>84.667076222301702</c:v>
                </c:pt>
                <c:pt idx="12">
                  <c:v>93.475986963969774</c:v>
                </c:pt>
                <c:pt idx="13">
                  <c:v>91.523051418483519</c:v>
                </c:pt>
                <c:pt idx="14">
                  <c:v>94.435229362572528</c:v>
                </c:pt>
                <c:pt idx="15">
                  <c:v>92.290994784758297</c:v>
                </c:pt>
                <c:pt idx="16">
                  <c:v>98.542343883281632</c:v>
                </c:pt>
                <c:pt idx="17">
                  <c:v>96.094247438836135</c:v>
                </c:pt>
                <c:pt idx="18">
                  <c:v>98.917424534061112</c:v>
                </c:pt>
                <c:pt idx="19">
                  <c:v>96.265872548530098</c:v>
                </c:pt>
                <c:pt idx="20">
                  <c:v>99.078162263010455</c:v>
                </c:pt>
                <c:pt idx="21">
                  <c:v>95.458210196311128</c:v>
                </c:pt>
                <c:pt idx="22">
                  <c:v>96.298990020462469</c:v>
                </c:pt>
              </c:numCache>
            </c:numRef>
          </c:val>
          <c:smooth val="0"/>
        </c:ser>
        <c:ser>
          <c:idx val="1"/>
          <c:order val="1"/>
          <c:tx>
            <c:strRef>
              <c:f>Hoja1!$C$1</c:f>
              <c:strCache>
                <c:ptCount val="1"/>
                <c:pt idx="0">
                  <c:v>Partidos Políticos en el Distrito Federal</c:v>
                </c:pt>
              </c:strCache>
            </c:strRef>
          </c:tx>
          <c:spPr>
            <a:ln w="44450">
              <a:solidFill>
                <a:srgbClr val="39639D"/>
              </a:solidFill>
            </a:ln>
          </c:spPr>
          <c:marker>
            <c:symbol val="diamond"/>
            <c:size val="9"/>
            <c:spPr>
              <a:solidFill>
                <a:srgbClr val="39639D"/>
              </a:solidFill>
              <a:ln>
                <a:noFill/>
              </a:ln>
              <a:scene3d>
                <a:camera prst="orthographicFront"/>
                <a:lightRig rig="threePt" dir="t"/>
              </a:scene3d>
              <a:sp3d prstMaterial="matte">
                <a:bevelT/>
              </a:sp3d>
            </c:spPr>
          </c:marker>
          <c:dLbls>
            <c:dLbl>
              <c:idx val="0"/>
              <c:layout>
                <c:manualLayout>
                  <c:x val="-3.0298281696701977E-2"/>
                  <c:y val="4.5140625219816828E-2"/>
                </c:manualLayout>
              </c:layout>
              <c:dLblPos val="r"/>
              <c:showLegendKey val="0"/>
              <c:showVal val="1"/>
              <c:showCatName val="0"/>
              <c:showSerName val="0"/>
              <c:showPercent val="0"/>
              <c:showBubbleSize val="0"/>
              <c:extLst>
                <c:ext xmlns:c15="http://schemas.microsoft.com/office/drawing/2012/chart" uri="{CE6537A1-D6FC-4f65-9D91-7224C49458BB}"/>
              </c:extLst>
            </c:dLbl>
            <c:dLbl>
              <c:idx val="1"/>
              <c:layout>
                <c:manualLayout>
                  <c:x val="-1.1738861425093686E-2"/>
                  <c:y val="2.348400458199525E-2"/>
                </c:manualLayout>
              </c:layout>
              <c:dLblPos val="r"/>
              <c:showLegendKey val="0"/>
              <c:showVal val="1"/>
              <c:showCatName val="0"/>
              <c:showSerName val="0"/>
              <c:showPercent val="0"/>
              <c:showBubbleSize val="0"/>
              <c:extLst>
                <c:ext xmlns:c15="http://schemas.microsoft.com/office/drawing/2012/chart" uri="{CE6537A1-D6FC-4f65-9D91-7224C49458BB}"/>
              </c:extLst>
            </c:dLbl>
            <c:dLbl>
              <c:idx val="10"/>
              <c:layout>
                <c:manualLayout>
                  <c:x val="-3.0298281696702081E-2"/>
                  <c:y val="5.5968935538727574E-2"/>
                </c:manualLayout>
              </c:layout>
              <c:dLblPos val="r"/>
              <c:showLegendKey val="0"/>
              <c:showVal val="1"/>
              <c:showCatName val="0"/>
              <c:showSerName val="0"/>
              <c:showPercent val="0"/>
              <c:showBubbleSize val="0"/>
              <c:extLst>
                <c:ext xmlns:c15="http://schemas.microsoft.com/office/drawing/2012/chart" uri="{CE6537A1-D6FC-4f65-9D91-7224C49458BB}"/>
              </c:extLst>
            </c:dLbl>
            <c:dLbl>
              <c:idx val="19"/>
              <c:layout>
                <c:manualLayout>
                  <c:x val="-3.3153577123103357E-2"/>
                  <c:y val="4.2433547640089136E-2"/>
                </c:manualLayout>
              </c:layout>
              <c:dLblPos val="r"/>
              <c:showLegendKey val="0"/>
              <c:showVal val="1"/>
              <c:showCatName val="0"/>
              <c:showSerName val="0"/>
              <c:showPercent val="0"/>
              <c:showBubbleSize val="0"/>
              <c:extLst>
                <c:ext xmlns:c15="http://schemas.microsoft.com/office/drawing/2012/chart" uri="{CE6537A1-D6FC-4f65-9D91-7224C49458BB}"/>
              </c:extLst>
            </c:dLbl>
            <c:dLbl>
              <c:idx val="20"/>
              <c:layout>
                <c:manualLayout>
                  <c:x val="-2.8454255469352114E-2"/>
                  <c:y val="4.2433547640089136E-2"/>
                </c:manualLayout>
              </c:layout>
              <c:dLblPos val="r"/>
              <c:showLegendKey val="0"/>
              <c:showVal val="1"/>
              <c:showCatName val="0"/>
              <c:showSerName val="0"/>
              <c:showPercent val="0"/>
              <c:showBubbleSize val="0"/>
              <c:extLst>
                <c:ext xmlns:c15="http://schemas.microsoft.com/office/drawing/2012/chart" uri="{CE6537A1-D6FC-4f65-9D91-7224C49458BB}"/>
              </c:extLst>
            </c:dLbl>
            <c:dLbl>
              <c:idx val="21"/>
              <c:layout>
                <c:manualLayout>
                  <c:x val="-3.0465777373290082E-2"/>
                  <c:y val="3.5963632224539938E-2"/>
                </c:manualLayout>
              </c:layout>
              <c:dLblPos val="r"/>
              <c:showLegendKey val="0"/>
              <c:showVal val="1"/>
              <c:showCatName val="0"/>
              <c:showSerName val="0"/>
              <c:showPercent val="0"/>
              <c:showBubbleSize val="0"/>
              <c:extLst>
                <c:ext xmlns:c15="http://schemas.microsoft.com/office/drawing/2012/chart" uri="{CE6537A1-D6FC-4f65-9D91-7224C49458BB}"/>
              </c:extLst>
            </c:dLbl>
            <c:dLbl>
              <c:idx val="22"/>
              <c:layout>
                <c:manualLayout>
                  <c:x val="-8.3134062190582652E-3"/>
                  <c:y val="3.8670709804267636E-2"/>
                </c:manualLayout>
              </c:layout>
              <c:dLblPos val="r"/>
              <c:showLegendKey val="0"/>
              <c:showVal val="1"/>
              <c:showCatName val="0"/>
              <c:showSerName val="0"/>
              <c:showPercent val="0"/>
              <c:showBubbleSize val="0"/>
            </c:dLbl>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Hoja1!$A$2:$A$24</c:f>
              <c:strCache>
                <c:ptCount val="23"/>
                <c:pt idx="0">
                  <c:v>EvDiag
2008</c:v>
                </c:pt>
                <c:pt idx="1">
                  <c:v>Eval
2009</c:v>
                </c:pt>
                <c:pt idx="2">
                  <c:v>Solven-
tación
2009</c:v>
                </c:pt>
                <c:pt idx="3">
                  <c:v>1a
Eval
2010</c:v>
                </c:pt>
                <c:pt idx="4">
                  <c:v>Solven-
tación
2010</c:v>
                </c:pt>
                <c:pt idx="5">
                  <c:v>2a
Eval
2010</c:v>
                </c:pt>
                <c:pt idx="6">
                  <c:v>Eval
2011</c:v>
                </c:pt>
                <c:pt idx="7">
                  <c:v>1a
EvDiag
2012</c:v>
                </c:pt>
                <c:pt idx="8">
                  <c:v>2a
EvDiag
2012</c:v>
                </c:pt>
                <c:pt idx="9">
                  <c:v>3a
EvDiag
2012</c:v>
                </c:pt>
                <c:pt idx="10">
                  <c:v>1a
EvDiag
2013</c:v>
                </c:pt>
                <c:pt idx="11">
                  <c:v>2a
Eval
2013</c:v>
                </c:pt>
                <c:pt idx="12">
                  <c:v>Solven-
tación
2013</c:v>
                </c:pt>
                <c:pt idx="13">
                  <c:v>4a
Eval
2013</c:v>
                </c:pt>
                <c:pt idx="14">
                  <c:v>1a
Solven-
tación
2014</c:v>
                </c:pt>
                <c:pt idx="15">
                  <c:v>2a
Eval
2014</c:v>
                </c:pt>
                <c:pt idx="16">
                  <c:v>3a
Solven-
tación
2014</c:v>
                </c:pt>
                <c:pt idx="17">
                  <c:v>4a
Eval
2014</c:v>
                </c:pt>
                <c:pt idx="18">
                  <c:v>1a
Solven-
tación
2015</c:v>
                </c:pt>
                <c:pt idx="19">
                  <c:v>2a
Eval
2015</c:v>
                </c:pt>
                <c:pt idx="20">
                  <c:v>3a
Solven-
tación
2015</c:v>
                </c:pt>
                <c:pt idx="21">
                  <c:v>4a
EvDiag
2015</c:v>
                </c:pt>
                <c:pt idx="22">
                  <c:v>1a
EvDiag
2016</c:v>
                </c:pt>
              </c:strCache>
            </c:strRef>
          </c:cat>
          <c:val>
            <c:numRef>
              <c:f>Hoja1!$C$2:$C$24</c:f>
              <c:numCache>
                <c:formatCode>0.0</c:formatCode>
                <c:ptCount val="23"/>
                <c:pt idx="0">
                  <c:v>43.399020944333436</c:v>
                </c:pt>
                <c:pt idx="1">
                  <c:v>83.331000000000017</c:v>
                </c:pt>
                <c:pt idx="2">
                  <c:v>92.9</c:v>
                </c:pt>
                <c:pt idx="3">
                  <c:v>86.562662734091319</c:v>
                </c:pt>
                <c:pt idx="4">
                  <c:v>98.350340136054427</c:v>
                </c:pt>
                <c:pt idx="5">
                  <c:v>98.126190476190487</c:v>
                </c:pt>
                <c:pt idx="6">
                  <c:v>92.837460317460327</c:v>
                </c:pt>
                <c:pt idx="7">
                  <c:v>74.948435374149653</c:v>
                </c:pt>
                <c:pt idx="8">
                  <c:v>82.245330859616587</c:v>
                </c:pt>
                <c:pt idx="9">
                  <c:v>82.812900432900435</c:v>
                </c:pt>
                <c:pt idx="10">
                  <c:v>78.762498453927037</c:v>
                </c:pt>
                <c:pt idx="11">
                  <c:v>86.609808286951164</c:v>
                </c:pt>
                <c:pt idx="12">
                  <c:v>94.558820861678001</c:v>
                </c:pt>
                <c:pt idx="13">
                  <c:v>95.386802721088443</c:v>
                </c:pt>
                <c:pt idx="14">
                  <c:v>97.610476190476192</c:v>
                </c:pt>
                <c:pt idx="15">
                  <c:v>98.93198515769943</c:v>
                </c:pt>
                <c:pt idx="16">
                  <c:v>100</c:v>
                </c:pt>
                <c:pt idx="17">
                  <c:v>98.408571428571435</c:v>
                </c:pt>
                <c:pt idx="18">
                  <c:v>100</c:v>
                </c:pt>
                <c:pt idx="19">
                  <c:v>88.886761904761912</c:v>
                </c:pt>
                <c:pt idx="20">
                  <c:v>98.394666666666666</c:v>
                </c:pt>
                <c:pt idx="21">
                  <c:v>88.037999999999997</c:v>
                </c:pt>
                <c:pt idx="22">
                  <c:v>95.892025012025016</c:v>
                </c:pt>
              </c:numCache>
            </c:numRef>
          </c:val>
          <c:smooth val="0"/>
        </c:ser>
        <c:dLbls>
          <c:showLegendKey val="0"/>
          <c:showVal val="1"/>
          <c:showCatName val="0"/>
          <c:showSerName val="0"/>
          <c:showPercent val="0"/>
          <c:showBubbleSize val="0"/>
        </c:dLbls>
        <c:marker val="1"/>
        <c:smooth val="0"/>
        <c:axId val="201176576"/>
        <c:axId val="201178112"/>
      </c:lineChart>
      <c:catAx>
        <c:axId val="201176576"/>
        <c:scaling>
          <c:orientation val="minMax"/>
        </c:scaling>
        <c:delete val="0"/>
        <c:axPos val="b"/>
        <c:numFmt formatCode="General" sourceLinked="1"/>
        <c:majorTickMark val="cross"/>
        <c:minorTickMark val="none"/>
        <c:tickLblPos val="nextTo"/>
        <c:txPr>
          <a:bodyPr rot="0" vert="horz"/>
          <a:lstStyle/>
          <a:p>
            <a:pPr>
              <a:defRPr sz="900"/>
            </a:pPr>
            <a:endParaRPr lang="es-MX"/>
          </a:p>
        </c:txPr>
        <c:crossAx val="201178112"/>
        <c:crosses val="autoZero"/>
        <c:auto val="1"/>
        <c:lblAlgn val="ctr"/>
        <c:lblOffset val="50"/>
        <c:tickLblSkip val="1"/>
        <c:noMultiLvlLbl val="0"/>
      </c:catAx>
      <c:valAx>
        <c:axId val="201178112"/>
        <c:scaling>
          <c:orientation val="minMax"/>
          <c:max val="100"/>
          <c:min val="0"/>
        </c:scaling>
        <c:delete val="1"/>
        <c:axPos val="l"/>
        <c:majorGridlines/>
        <c:numFmt formatCode="#,##0.0" sourceLinked="0"/>
        <c:majorTickMark val="none"/>
        <c:minorTickMark val="none"/>
        <c:tickLblPos val="nextTo"/>
        <c:crossAx val="201176576"/>
        <c:crossesAt val="1"/>
        <c:crossBetween val="between"/>
        <c:majorUnit val="20"/>
        <c:minorUnit val="16.5"/>
      </c:valAx>
    </c:plotArea>
    <c:legend>
      <c:legendPos val="t"/>
      <c:layout>
        <c:manualLayout>
          <c:xMode val="edge"/>
          <c:yMode val="edge"/>
          <c:x val="0.17679371007644995"/>
          <c:y val="1.6242465478366188E-2"/>
          <c:w val="0.64641246743389424"/>
          <c:h val="5.5504682391590072E-2"/>
        </c:manualLayout>
      </c:layout>
      <c:overlay val="0"/>
    </c:legend>
    <c:plotVisOnly val="1"/>
    <c:dispBlanksAs val="gap"/>
    <c:showDLblsOverMax val="0"/>
  </c:chart>
  <c:txPr>
    <a:bodyPr/>
    <a:lstStyle/>
    <a:p>
      <a:pPr>
        <a:defRPr sz="1100" b="1">
          <a:latin typeface="Calibri" pitchFamily="34" charset="0"/>
        </a:defRPr>
      </a:pPr>
      <a:endParaRPr lang="es-MX"/>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5642484628865407E-3"/>
          <c:y val="7.693017769267467E-2"/>
          <c:w val="0.98160941156558135"/>
          <c:h val="0.74733036198592318"/>
        </c:manualLayout>
      </c:layout>
      <c:lineChart>
        <c:grouping val="standard"/>
        <c:varyColors val="0"/>
        <c:ser>
          <c:idx val="0"/>
          <c:order val="0"/>
          <c:tx>
            <c:strRef>
              <c:f>Hoja1!$B$1</c:f>
              <c:strCache>
                <c:ptCount val="1"/>
                <c:pt idx="0">
                  <c:v>IGCOT</c:v>
                </c:pt>
              </c:strCache>
            </c:strRef>
          </c:tx>
          <c:spPr>
            <a:ln w="44450">
              <a:solidFill>
                <a:srgbClr val="39639D"/>
              </a:solidFill>
            </a:ln>
            <a:effectLst/>
          </c:spPr>
          <c:marker>
            <c:spPr>
              <a:solidFill>
                <a:srgbClr val="39637F"/>
              </a:solidFill>
              <a:ln>
                <a:noFill/>
              </a:ln>
              <a:effectLst/>
              <a:scene3d>
                <a:camera prst="orthographicFront"/>
                <a:lightRig rig="threePt" dir="t"/>
              </a:scene3d>
              <a:sp3d>
                <a:bevelT/>
              </a:sp3d>
            </c:spPr>
          </c:marker>
          <c:dLbls>
            <c:dLbl>
              <c:idx val="0"/>
              <c:layout>
                <c:manualLayout>
                  <c:x val="-3.1679758528320383E-2"/>
                  <c:y val="5.0749535454666192E-2"/>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Hoja1!$A$2:$A$24</c:f>
              <c:strCache>
                <c:ptCount val="23"/>
                <c:pt idx="0">
                  <c:v>EvDiag
2008</c:v>
                </c:pt>
                <c:pt idx="1">
                  <c:v>Eval
2009</c:v>
                </c:pt>
                <c:pt idx="2">
                  <c:v>Solven-
tación
2009</c:v>
                </c:pt>
                <c:pt idx="3">
                  <c:v>1a
Eval
2010</c:v>
                </c:pt>
                <c:pt idx="4">
                  <c:v>Solven-
tación
2010</c:v>
                </c:pt>
                <c:pt idx="5">
                  <c:v>2a
Eval
2010</c:v>
                </c:pt>
                <c:pt idx="6">
                  <c:v>EvDiag
2011</c:v>
                </c:pt>
                <c:pt idx="7">
                  <c:v>1a
EvDiag
2012</c:v>
                </c:pt>
                <c:pt idx="8">
                  <c:v>2a
EvDiag
2012</c:v>
                </c:pt>
                <c:pt idx="9">
                  <c:v>3a
EvDiag
2012</c:v>
                </c:pt>
                <c:pt idx="10">
                  <c:v>1a
EvDiag
2013</c:v>
                </c:pt>
                <c:pt idx="11">
                  <c:v>2a
Eval
2013</c:v>
                </c:pt>
                <c:pt idx="12">
                  <c:v>Solven-
tación
2013</c:v>
                </c:pt>
                <c:pt idx="13">
                  <c:v>4a
Eval
2013</c:v>
                </c:pt>
                <c:pt idx="14">
                  <c:v>1a
Solven-
tación
2014</c:v>
                </c:pt>
                <c:pt idx="15">
                  <c:v>2a
Eval
2014</c:v>
                </c:pt>
                <c:pt idx="16">
                  <c:v>3a
Solven-
tación
2014</c:v>
                </c:pt>
                <c:pt idx="17">
                  <c:v>4a
Eval
2014</c:v>
                </c:pt>
                <c:pt idx="18">
                  <c:v>1a
Solven-
tación
2015</c:v>
                </c:pt>
                <c:pt idx="19">
                  <c:v>2a
Eval
2015</c:v>
                </c:pt>
                <c:pt idx="20">
                  <c:v>3a
Solven-
tación
2015</c:v>
                </c:pt>
                <c:pt idx="21">
                  <c:v>4a
EvDiag
2015</c:v>
                </c:pt>
                <c:pt idx="22">
                  <c:v>1a
EvDiag
2016</c:v>
                </c:pt>
              </c:strCache>
            </c:strRef>
          </c:cat>
          <c:val>
            <c:numRef>
              <c:f>Hoja1!$B$2:$B$24</c:f>
              <c:numCache>
                <c:formatCode>0.0</c:formatCode>
                <c:ptCount val="23"/>
                <c:pt idx="0">
                  <c:v>43.399020944333401</c:v>
                </c:pt>
                <c:pt idx="1">
                  <c:v>83.331000000000003</c:v>
                </c:pt>
                <c:pt idx="2">
                  <c:v>92.9</c:v>
                </c:pt>
                <c:pt idx="3">
                  <c:v>86.562662734091305</c:v>
                </c:pt>
                <c:pt idx="4">
                  <c:v>98.350340136054399</c:v>
                </c:pt>
                <c:pt idx="5">
                  <c:v>98.126190476190501</c:v>
                </c:pt>
                <c:pt idx="6">
                  <c:v>92.837460317460298</c:v>
                </c:pt>
                <c:pt idx="7">
                  <c:v>74.948435374149696</c:v>
                </c:pt>
                <c:pt idx="8">
                  <c:v>82.245330859616601</c:v>
                </c:pt>
                <c:pt idx="9">
                  <c:v>82.812900432900406</c:v>
                </c:pt>
                <c:pt idx="10">
                  <c:v>78.762498453926995</c:v>
                </c:pt>
                <c:pt idx="11">
                  <c:v>86.609808286951207</c:v>
                </c:pt>
                <c:pt idx="12">
                  <c:v>94.558820861678001</c:v>
                </c:pt>
                <c:pt idx="13">
                  <c:v>95.386802721088401</c:v>
                </c:pt>
                <c:pt idx="14">
                  <c:v>97.610476190476206</c:v>
                </c:pt>
                <c:pt idx="15">
                  <c:v>98.9</c:v>
                </c:pt>
                <c:pt idx="16">
                  <c:v>100</c:v>
                </c:pt>
                <c:pt idx="17">
                  <c:v>98.408571428571406</c:v>
                </c:pt>
                <c:pt idx="18">
                  <c:v>100</c:v>
                </c:pt>
                <c:pt idx="19">
                  <c:v>88.886761904761897</c:v>
                </c:pt>
                <c:pt idx="20">
                  <c:v>98.394666666666694</c:v>
                </c:pt>
                <c:pt idx="21">
                  <c:v>88.037999999999997</c:v>
                </c:pt>
                <c:pt idx="22">
                  <c:v>95.892025012025002</c:v>
                </c:pt>
              </c:numCache>
            </c:numRef>
          </c:val>
          <c:smooth val="0"/>
        </c:ser>
        <c:dLbls>
          <c:dLblPos val="t"/>
          <c:showLegendKey val="0"/>
          <c:showVal val="1"/>
          <c:showCatName val="0"/>
          <c:showSerName val="0"/>
          <c:showPercent val="0"/>
          <c:showBubbleSize val="0"/>
        </c:dLbls>
        <c:marker val="1"/>
        <c:smooth val="0"/>
        <c:axId val="201235456"/>
        <c:axId val="201324416"/>
      </c:lineChart>
      <c:catAx>
        <c:axId val="201235456"/>
        <c:scaling>
          <c:orientation val="minMax"/>
        </c:scaling>
        <c:delete val="0"/>
        <c:axPos val="b"/>
        <c:numFmt formatCode="General" sourceLinked="1"/>
        <c:majorTickMark val="cross"/>
        <c:minorTickMark val="none"/>
        <c:tickLblPos val="nextTo"/>
        <c:txPr>
          <a:bodyPr rot="0" vert="horz"/>
          <a:lstStyle/>
          <a:p>
            <a:pPr>
              <a:defRPr sz="900"/>
            </a:pPr>
            <a:endParaRPr lang="es-MX"/>
          </a:p>
        </c:txPr>
        <c:crossAx val="201324416"/>
        <c:crosses val="autoZero"/>
        <c:auto val="1"/>
        <c:lblAlgn val="ctr"/>
        <c:lblOffset val="50"/>
        <c:tickLblSkip val="1"/>
        <c:noMultiLvlLbl val="0"/>
      </c:catAx>
      <c:valAx>
        <c:axId val="201324416"/>
        <c:scaling>
          <c:orientation val="minMax"/>
          <c:max val="100"/>
          <c:min val="0"/>
        </c:scaling>
        <c:delete val="1"/>
        <c:axPos val="l"/>
        <c:majorGridlines/>
        <c:numFmt formatCode="#,##0.0" sourceLinked="0"/>
        <c:majorTickMark val="none"/>
        <c:minorTickMark val="none"/>
        <c:tickLblPos val="nextTo"/>
        <c:crossAx val="201235456"/>
        <c:crossesAt val="1"/>
        <c:crossBetween val="between"/>
        <c:majorUnit val="20"/>
        <c:minorUnit val="16.5"/>
      </c:valAx>
    </c:plotArea>
    <c:plotVisOnly val="1"/>
    <c:dispBlanksAs val="gap"/>
    <c:showDLblsOverMax val="0"/>
  </c:chart>
  <c:txPr>
    <a:bodyPr/>
    <a:lstStyle/>
    <a:p>
      <a:pPr>
        <a:defRPr sz="1200" b="1">
          <a:latin typeface="Calibri" pitchFamily="34" charset="0"/>
        </a:defRPr>
      </a:pPr>
      <a:endParaRPr lang="es-MX"/>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0912659859478542"/>
          <c:y val="0.11851372040984572"/>
          <c:w val="0.6598021332944205"/>
          <c:h val="0.86288911831043602"/>
        </c:manualLayout>
      </c:layout>
      <c:barChart>
        <c:barDir val="bar"/>
        <c:grouping val="stacked"/>
        <c:varyColors val="0"/>
        <c:ser>
          <c:idx val="0"/>
          <c:order val="0"/>
          <c:tx>
            <c:strRef>
              <c:f>Hoja1!$B$1</c:f>
              <c:strCache>
                <c:ptCount val="1"/>
                <c:pt idx="0">
                  <c:v>1ª EvalSolv 2015</c:v>
                </c:pt>
              </c:strCache>
            </c:strRef>
          </c:tx>
          <c:spPr>
            <a:solidFill>
              <a:srgbClr val="0070C0"/>
            </a:solidFill>
            <a:ln>
              <a:noFill/>
            </a:ln>
            <a:scene3d>
              <a:camera prst="orthographicFront"/>
              <a:lightRig rig="threePt" dir="t"/>
            </a:scene3d>
            <a:sp3d>
              <a:bevelT/>
            </a:sp3d>
          </c:spPr>
          <c:invertIfNegative val="0"/>
          <c:dPt>
            <c:idx val="1"/>
            <c:invertIfNegative val="0"/>
            <c:bubble3D val="0"/>
          </c:dPt>
          <c:dPt>
            <c:idx val="2"/>
            <c:invertIfNegative val="0"/>
            <c:bubble3D val="0"/>
          </c:dPt>
          <c:dPt>
            <c:idx val="3"/>
            <c:invertIfNegative val="0"/>
            <c:bubble3D val="0"/>
          </c:dPt>
          <c:dPt>
            <c:idx val="8"/>
            <c:invertIfNegative val="0"/>
            <c:bubble3D val="0"/>
          </c:dPt>
          <c:dPt>
            <c:idx val="9"/>
            <c:invertIfNegative val="0"/>
            <c:bubble3D val="0"/>
          </c:dPt>
          <c:dPt>
            <c:idx val="10"/>
            <c:invertIfNegative val="0"/>
            <c:bubble3D val="0"/>
          </c:dPt>
          <c:dLbls>
            <c:spPr>
              <a:noFill/>
              <a:ln>
                <a:noFill/>
              </a:ln>
              <a:effectLst/>
            </c:spPr>
            <c:txPr>
              <a:bodyPr wrap="square" lIns="38100" tIns="19050" rIns="38100" bIns="19050" anchor="ctr">
                <a:spAutoFit/>
              </a:bodyPr>
              <a:lstStyle/>
              <a:p>
                <a:pPr>
                  <a:defRPr>
                    <a:solidFill>
                      <a:schemeClr val="bg1"/>
                    </a:solidFill>
                  </a:defRPr>
                </a:pPr>
                <a:endParaRPr lang="es-MX"/>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Hoja1!$A$2:$A$11</c:f>
              <c:strCache>
                <c:ptCount val="10"/>
                <c:pt idx="0">
                  <c:v>Índice Global del Cumplimiento de las
Obligaciones de Transparencia</c:v>
                </c:pt>
                <c:pt idx="1">
                  <c:v>Encuentro Social</c:v>
                </c:pt>
                <c:pt idx="2">
                  <c:v>MORENA</c:v>
                </c:pt>
                <c:pt idx="3">
                  <c:v>Movimiento Ciudadano</c:v>
                </c:pt>
                <c:pt idx="4">
                  <c:v>Nueva Alianza</c:v>
                </c:pt>
                <c:pt idx="5">
                  <c:v>Partido Acción Nacional</c:v>
                </c:pt>
                <c:pt idx="6">
                  <c:v>Partido de la Revolución Democrática</c:v>
                </c:pt>
                <c:pt idx="7">
                  <c:v>Partido del Trabajo</c:v>
                </c:pt>
                <c:pt idx="8">
                  <c:v>Partido Revolucionario Institucional</c:v>
                </c:pt>
                <c:pt idx="9">
                  <c:v>Partido Verde Ecologista de México</c:v>
                </c:pt>
              </c:strCache>
            </c:strRef>
          </c:cat>
          <c:val>
            <c:numRef>
              <c:f>Hoja1!$B$2:$B$11</c:f>
              <c:numCache>
                <c:formatCode>0.0</c:formatCode>
                <c:ptCount val="10"/>
                <c:pt idx="0">
                  <c:v>100</c:v>
                </c:pt>
                <c:pt idx="1">
                  <c:v>84.779047619047617</c:v>
                </c:pt>
                <c:pt idx="2">
                  <c:v>51.66</c:v>
                </c:pt>
                <c:pt idx="3">
                  <c:v>100</c:v>
                </c:pt>
                <c:pt idx="4">
                  <c:v>100</c:v>
                </c:pt>
                <c:pt idx="5">
                  <c:v>100</c:v>
                </c:pt>
                <c:pt idx="6">
                  <c:v>100</c:v>
                </c:pt>
                <c:pt idx="7">
                  <c:v>100</c:v>
                </c:pt>
                <c:pt idx="8">
                  <c:v>100</c:v>
                </c:pt>
                <c:pt idx="9">
                  <c:v>100</c:v>
                </c:pt>
              </c:numCache>
            </c:numRef>
          </c:val>
        </c:ser>
        <c:ser>
          <c:idx val="1"/>
          <c:order val="1"/>
          <c:tx>
            <c:strRef>
              <c:f>Hoja1!$C$1</c:f>
              <c:strCache>
                <c:ptCount val="1"/>
                <c:pt idx="0">
                  <c:v>2ª Eval 2015</c:v>
                </c:pt>
              </c:strCache>
            </c:strRef>
          </c:tx>
          <c:spPr>
            <a:solidFill>
              <a:schemeClr val="accent3"/>
            </a:solidFill>
            <a:ln>
              <a:noFill/>
            </a:ln>
            <a:scene3d>
              <a:camera prst="orthographicFront"/>
              <a:lightRig rig="threePt" dir="t"/>
            </a:scene3d>
            <a:sp3d>
              <a:bevelT/>
              <a:bevelB/>
            </a:sp3d>
          </c:spPr>
          <c:invertIfNegative val="0"/>
          <c:dPt>
            <c:idx val="1"/>
            <c:invertIfNegative val="0"/>
            <c:bubble3D val="0"/>
          </c:dPt>
          <c:dPt>
            <c:idx val="3"/>
            <c:invertIfNegative val="0"/>
            <c:bubble3D val="0"/>
          </c:dPt>
          <c:dPt>
            <c:idx val="8"/>
            <c:invertIfNegative val="0"/>
            <c:bubble3D val="0"/>
          </c:dPt>
          <c:dPt>
            <c:idx val="9"/>
            <c:invertIfNegative val="0"/>
            <c:bubble3D val="0"/>
          </c:dPt>
          <c:dPt>
            <c:idx val="10"/>
            <c:invertIfNegative val="0"/>
            <c:bubble3D val="0"/>
          </c:dPt>
          <c:dLbls>
            <c:spPr>
              <a:noFill/>
              <a:ln>
                <a:noFill/>
              </a:ln>
              <a:effectLst/>
            </c:spPr>
            <c:txPr>
              <a:bodyPr wrap="square" lIns="38100" tIns="19050" rIns="38100" bIns="19050" anchor="ctr">
                <a:spAutoFit/>
              </a:bodyPr>
              <a:lstStyle/>
              <a:p>
                <a:pPr>
                  <a:defRPr>
                    <a:solidFill>
                      <a:schemeClr val="bg1"/>
                    </a:solidFill>
                  </a:defRPr>
                </a:pPr>
                <a:endParaRPr lang="es-MX"/>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Hoja1!$A$2:$A$11</c:f>
              <c:strCache>
                <c:ptCount val="10"/>
                <c:pt idx="0">
                  <c:v>Índice Global del Cumplimiento de las
Obligaciones de Transparencia</c:v>
                </c:pt>
                <c:pt idx="1">
                  <c:v>Encuentro Social</c:v>
                </c:pt>
                <c:pt idx="2">
                  <c:v>MORENA</c:v>
                </c:pt>
                <c:pt idx="3">
                  <c:v>Movimiento Ciudadano</c:v>
                </c:pt>
                <c:pt idx="4">
                  <c:v>Nueva Alianza</c:v>
                </c:pt>
                <c:pt idx="5">
                  <c:v>Partido Acción Nacional</c:v>
                </c:pt>
                <c:pt idx="6">
                  <c:v>Partido de la Revolución Democrática</c:v>
                </c:pt>
                <c:pt idx="7">
                  <c:v>Partido del Trabajo</c:v>
                </c:pt>
                <c:pt idx="8">
                  <c:v>Partido Revolucionario Institucional</c:v>
                </c:pt>
                <c:pt idx="9">
                  <c:v>Partido Verde Ecologista de México</c:v>
                </c:pt>
              </c:strCache>
            </c:strRef>
          </c:cat>
          <c:val>
            <c:numRef>
              <c:f>Hoja1!$C$2:$C$11</c:f>
              <c:numCache>
                <c:formatCode>0.0</c:formatCode>
                <c:ptCount val="10"/>
                <c:pt idx="0">
                  <c:v>88.886761904761912</c:v>
                </c:pt>
                <c:pt idx="1">
                  <c:v>84.52000000000001</c:v>
                </c:pt>
                <c:pt idx="2">
                  <c:v>72.02000000000001</c:v>
                </c:pt>
                <c:pt idx="3">
                  <c:v>100</c:v>
                </c:pt>
                <c:pt idx="4">
                  <c:v>100</c:v>
                </c:pt>
                <c:pt idx="5">
                  <c:v>95.2</c:v>
                </c:pt>
                <c:pt idx="6">
                  <c:v>94.28</c:v>
                </c:pt>
                <c:pt idx="7">
                  <c:v>100</c:v>
                </c:pt>
                <c:pt idx="8">
                  <c:v>100</c:v>
                </c:pt>
                <c:pt idx="9">
                  <c:v>100</c:v>
                </c:pt>
              </c:numCache>
            </c:numRef>
          </c:val>
        </c:ser>
        <c:ser>
          <c:idx val="2"/>
          <c:order val="2"/>
          <c:tx>
            <c:strRef>
              <c:f>Hoja1!$D$1</c:f>
              <c:strCache>
                <c:ptCount val="1"/>
                <c:pt idx="0">
                  <c:v>3ª EvalSolv 2015</c:v>
                </c:pt>
              </c:strCache>
            </c:strRef>
          </c:tx>
          <c:spPr>
            <a:solidFill>
              <a:srgbClr val="33CCCC"/>
            </a:solidFill>
            <a:ln>
              <a:noFill/>
            </a:ln>
            <a:scene3d>
              <a:camera prst="orthographicFront"/>
              <a:lightRig rig="soft" dir="t"/>
            </a:scene3d>
            <a:sp3d>
              <a:bevelT/>
              <a:bevelB/>
            </a:sp3d>
          </c:spPr>
          <c:invertIfNegative val="0"/>
          <c:dPt>
            <c:idx val="8"/>
            <c:invertIfNegative val="0"/>
            <c:bubble3D val="0"/>
          </c:dPt>
          <c:dPt>
            <c:idx val="9"/>
            <c:invertIfNegative val="0"/>
            <c:bubble3D val="0"/>
          </c:dPt>
          <c:dPt>
            <c:idx val="10"/>
            <c:invertIfNegative val="0"/>
            <c:bubble3D val="0"/>
          </c:dPt>
          <c:dLbls>
            <c:spPr>
              <a:noFill/>
              <a:ln>
                <a:noFill/>
              </a:ln>
              <a:effectLst/>
            </c:spPr>
            <c:txPr>
              <a:bodyPr wrap="square" lIns="38100" tIns="19050" rIns="38100" bIns="19050" anchor="ctr">
                <a:spAutoFit/>
              </a:bodyPr>
              <a:lstStyle/>
              <a:p>
                <a:pPr>
                  <a:defRPr>
                    <a:solidFill>
                      <a:schemeClr val="bg1"/>
                    </a:solidFill>
                  </a:defRPr>
                </a:pPr>
                <a:endParaRPr lang="es-MX"/>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Hoja1!$A$2:$A$11</c:f>
              <c:strCache>
                <c:ptCount val="10"/>
                <c:pt idx="0">
                  <c:v>Índice Global del Cumplimiento de las
Obligaciones de Transparencia</c:v>
                </c:pt>
                <c:pt idx="1">
                  <c:v>Encuentro Social</c:v>
                </c:pt>
                <c:pt idx="2">
                  <c:v>MORENA</c:v>
                </c:pt>
                <c:pt idx="3">
                  <c:v>Movimiento Ciudadano</c:v>
                </c:pt>
                <c:pt idx="4">
                  <c:v>Nueva Alianza</c:v>
                </c:pt>
                <c:pt idx="5">
                  <c:v>Partido Acción Nacional</c:v>
                </c:pt>
                <c:pt idx="6">
                  <c:v>Partido de la Revolución Democrática</c:v>
                </c:pt>
                <c:pt idx="7">
                  <c:v>Partido del Trabajo</c:v>
                </c:pt>
                <c:pt idx="8">
                  <c:v>Partido Revolucionario Institucional</c:v>
                </c:pt>
                <c:pt idx="9">
                  <c:v>Partido Verde Ecologista de México</c:v>
                </c:pt>
              </c:strCache>
            </c:strRef>
          </c:cat>
          <c:val>
            <c:numRef>
              <c:f>Hoja1!$D$2:$D$11</c:f>
              <c:numCache>
                <c:formatCode>0.0</c:formatCode>
                <c:ptCount val="10"/>
                <c:pt idx="0">
                  <c:v>98.39466666666668</c:v>
                </c:pt>
                <c:pt idx="1">
                  <c:v>100</c:v>
                </c:pt>
                <c:pt idx="2">
                  <c:v>89.746666666666655</c:v>
                </c:pt>
                <c:pt idx="3">
                  <c:v>100</c:v>
                </c:pt>
                <c:pt idx="4">
                  <c:v>100</c:v>
                </c:pt>
                <c:pt idx="5">
                  <c:v>100</c:v>
                </c:pt>
                <c:pt idx="6">
                  <c:v>100</c:v>
                </c:pt>
                <c:pt idx="7">
                  <c:v>100</c:v>
                </c:pt>
                <c:pt idx="8">
                  <c:v>100</c:v>
                </c:pt>
                <c:pt idx="9">
                  <c:v>100</c:v>
                </c:pt>
              </c:numCache>
            </c:numRef>
          </c:val>
        </c:ser>
        <c:ser>
          <c:idx val="3"/>
          <c:order val="3"/>
          <c:tx>
            <c:strRef>
              <c:f>Hoja1!$E$1</c:f>
              <c:strCache>
                <c:ptCount val="1"/>
                <c:pt idx="0">
                  <c:v>4ª EvalDiag 2015</c:v>
                </c:pt>
              </c:strCache>
            </c:strRef>
          </c:tx>
          <c:spPr>
            <a:solidFill>
              <a:srgbClr val="009999"/>
            </a:solidFill>
            <a:ln>
              <a:noFill/>
            </a:ln>
            <a:scene3d>
              <a:camera prst="orthographicFront"/>
              <a:lightRig rig="threePt" dir="t"/>
            </a:scene3d>
            <a:sp3d>
              <a:bevelT/>
              <a:bevelB/>
            </a:sp3d>
          </c:spPr>
          <c:invertIfNegative val="0"/>
          <c:dLbls>
            <c:spPr>
              <a:noFill/>
              <a:ln>
                <a:noFill/>
              </a:ln>
              <a:effectLst/>
            </c:spPr>
            <c:txPr>
              <a:bodyPr wrap="square" lIns="38100" tIns="19050" rIns="38100" bIns="19050" anchor="ctr">
                <a:spAutoFit/>
              </a:bodyPr>
              <a:lstStyle/>
              <a:p>
                <a:pPr>
                  <a:defRPr>
                    <a:solidFill>
                      <a:schemeClr val="bg1"/>
                    </a:solidFill>
                  </a:defRPr>
                </a:pPr>
                <a:endParaRPr lang="es-MX"/>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Hoja1!$A$2:$A$11</c:f>
              <c:strCache>
                <c:ptCount val="10"/>
                <c:pt idx="0">
                  <c:v>Índice Global del Cumplimiento de las
Obligaciones de Transparencia</c:v>
                </c:pt>
                <c:pt idx="1">
                  <c:v>Encuentro Social</c:v>
                </c:pt>
                <c:pt idx="2">
                  <c:v>MORENA</c:v>
                </c:pt>
                <c:pt idx="3">
                  <c:v>Movimiento Ciudadano</c:v>
                </c:pt>
                <c:pt idx="4">
                  <c:v>Nueva Alianza</c:v>
                </c:pt>
                <c:pt idx="5">
                  <c:v>Partido Acción Nacional</c:v>
                </c:pt>
                <c:pt idx="6">
                  <c:v>Partido de la Revolución Democrática</c:v>
                </c:pt>
                <c:pt idx="7">
                  <c:v>Partido del Trabajo</c:v>
                </c:pt>
                <c:pt idx="8">
                  <c:v>Partido Revolucionario Institucional</c:v>
                </c:pt>
                <c:pt idx="9">
                  <c:v>Partido Verde Ecologista de México</c:v>
                </c:pt>
              </c:strCache>
            </c:strRef>
          </c:cat>
          <c:val>
            <c:numRef>
              <c:f>Hoja1!$E$2:$E$11</c:f>
              <c:numCache>
                <c:formatCode>0.0</c:formatCode>
                <c:ptCount val="10"/>
                <c:pt idx="0">
                  <c:v>88.037999999999997</c:v>
                </c:pt>
                <c:pt idx="1">
                  <c:v>100</c:v>
                </c:pt>
                <c:pt idx="2">
                  <c:v>97.52000000000001</c:v>
                </c:pt>
                <c:pt idx="3">
                  <c:v>100</c:v>
                </c:pt>
                <c:pt idx="4">
                  <c:v>82.860000000000014</c:v>
                </c:pt>
                <c:pt idx="5">
                  <c:v>100</c:v>
                </c:pt>
                <c:pt idx="6">
                  <c:v>100</c:v>
                </c:pt>
                <c:pt idx="7">
                  <c:v>0</c:v>
                </c:pt>
                <c:pt idx="8">
                  <c:v>100</c:v>
                </c:pt>
                <c:pt idx="9">
                  <c:v>100</c:v>
                </c:pt>
              </c:numCache>
            </c:numRef>
          </c:val>
        </c:ser>
        <c:ser>
          <c:idx val="4"/>
          <c:order val="4"/>
          <c:tx>
            <c:strRef>
              <c:f>Hoja1!$F$1</c:f>
              <c:strCache>
                <c:ptCount val="1"/>
                <c:pt idx="0">
                  <c:v>1ª EvalDiag 2016</c:v>
                </c:pt>
              </c:strCache>
            </c:strRef>
          </c:tx>
          <c:spPr>
            <a:scene3d>
              <a:camera prst="orthographicFront"/>
              <a:lightRig rig="soft" dir="t"/>
            </a:scene3d>
            <a:sp3d>
              <a:bevelT/>
              <a:bevelB/>
            </a:sp3d>
          </c:spPr>
          <c:invertIfNegative val="0"/>
          <c:dLbls>
            <c:txPr>
              <a:bodyPr/>
              <a:lstStyle/>
              <a:p>
                <a:pPr>
                  <a:defRPr>
                    <a:solidFill>
                      <a:schemeClr val="bg1"/>
                    </a:solidFill>
                  </a:defRPr>
                </a:pPr>
                <a:endParaRPr lang="es-MX"/>
              </a:p>
            </c:txPr>
            <c:dLblPos val="ctr"/>
            <c:showLegendKey val="0"/>
            <c:showVal val="1"/>
            <c:showCatName val="0"/>
            <c:showSerName val="0"/>
            <c:showPercent val="0"/>
            <c:showBubbleSize val="0"/>
            <c:showLeaderLines val="0"/>
          </c:dLbls>
          <c:cat>
            <c:strRef>
              <c:f>Hoja1!$A$2:$A$11</c:f>
              <c:strCache>
                <c:ptCount val="10"/>
                <c:pt idx="0">
                  <c:v>Índice Global del Cumplimiento de las
Obligaciones de Transparencia</c:v>
                </c:pt>
                <c:pt idx="1">
                  <c:v>Encuentro Social</c:v>
                </c:pt>
                <c:pt idx="2">
                  <c:v>MORENA</c:v>
                </c:pt>
                <c:pt idx="3">
                  <c:v>Movimiento Ciudadano</c:v>
                </c:pt>
                <c:pt idx="4">
                  <c:v>Nueva Alianza</c:v>
                </c:pt>
                <c:pt idx="5">
                  <c:v>Partido Acción Nacional</c:v>
                </c:pt>
                <c:pt idx="6">
                  <c:v>Partido de la Revolución Democrática</c:v>
                </c:pt>
                <c:pt idx="7">
                  <c:v>Partido del Trabajo</c:v>
                </c:pt>
                <c:pt idx="8">
                  <c:v>Partido Revolucionario Institucional</c:v>
                </c:pt>
                <c:pt idx="9">
                  <c:v>Partido Verde Ecologista de México</c:v>
                </c:pt>
              </c:strCache>
            </c:strRef>
          </c:cat>
          <c:val>
            <c:numRef>
              <c:f>Hoja1!$F$2:$F$11</c:f>
              <c:numCache>
                <c:formatCode>0.0</c:formatCode>
                <c:ptCount val="10"/>
                <c:pt idx="0">
                  <c:v>95.892025012025016</c:v>
                </c:pt>
                <c:pt idx="1">
                  <c:v>100</c:v>
                </c:pt>
                <c:pt idx="2">
                  <c:v>85.226666666666674</c:v>
                </c:pt>
                <c:pt idx="3">
                  <c:v>86.721558441558443</c:v>
                </c:pt>
                <c:pt idx="4">
                  <c:v>92.800000000000011</c:v>
                </c:pt>
                <c:pt idx="5">
                  <c:v>98.28</c:v>
                </c:pt>
                <c:pt idx="6">
                  <c:v>100</c:v>
                </c:pt>
                <c:pt idx="7">
                  <c:v>100</c:v>
                </c:pt>
                <c:pt idx="8">
                  <c:v>100</c:v>
                </c:pt>
                <c:pt idx="9">
                  <c:v>100</c:v>
                </c:pt>
              </c:numCache>
            </c:numRef>
          </c:val>
        </c:ser>
        <c:dLbls>
          <c:dLblPos val="ctr"/>
          <c:showLegendKey val="0"/>
          <c:showVal val="1"/>
          <c:showCatName val="0"/>
          <c:showSerName val="0"/>
          <c:showPercent val="0"/>
          <c:showBubbleSize val="0"/>
        </c:dLbls>
        <c:gapWidth val="95"/>
        <c:overlap val="100"/>
        <c:axId val="204872704"/>
        <c:axId val="223236864"/>
      </c:barChart>
      <c:catAx>
        <c:axId val="204872704"/>
        <c:scaling>
          <c:orientation val="maxMin"/>
        </c:scaling>
        <c:delete val="0"/>
        <c:axPos val="l"/>
        <c:numFmt formatCode="General" sourceLinked="1"/>
        <c:majorTickMark val="cross"/>
        <c:minorTickMark val="none"/>
        <c:tickLblPos val="nextTo"/>
        <c:crossAx val="223236864"/>
        <c:crosses val="autoZero"/>
        <c:auto val="1"/>
        <c:lblAlgn val="ctr"/>
        <c:lblOffset val="100"/>
        <c:noMultiLvlLbl val="0"/>
      </c:catAx>
      <c:valAx>
        <c:axId val="223236864"/>
        <c:scaling>
          <c:orientation val="minMax"/>
          <c:max val="500"/>
        </c:scaling>
        <c:delete val="1"/>
        <c:axPos val="t"/>
        <c:numFmt formatCode="0.0" sourceLinked="1"/>
        <c:majorTickMark val="out"/>
        <c:minorTickMark val="none"/>
        <c:tickLblPos val="nextTo"/>
        <c:crossAx val="204872704"/>
        <c:crosses val="autoZero"/>
        <c:crossBetween val="between"/>
        <c:majorUnit val="100"/>
      </c:valAx>
      <c:spPr>
        <a:noFill/>
        <a:ln w="25400">
          <a:noFill/>
        </a:ln>
        <a:scene3d>
          <a:camera prst="orthographicFront"/>
          <a:lightRig rig="threePt" dir="t"/>
        </a:scene3d>
        <a:sp3d>
          <a:bevelT/>
        </a:sp3d>
      </c:spPr>
    </c:plotArea>
    <c:legend>
      <c:legendPos val="t"/>
      <c:layout>
        <c:manualLayout>
          <c:xMode val="edge"/>
          <c:yMode val="edge"/>
          <c:x val="8.1380156281942936E-2"/>
          <c:y val="1.3806473822961872E-2"/>
          <c:w val="0.81861262901080722"/>
          <c:h val="4.5719617317539908E-2"/>
        </c:manualLayout>
      </c:layout>
      <c:overlay val="0"/>
    </c:legend>
    <c:plotVisOnly val="1"/>
    <c:dispBlanksAs val="gap"/>
    <c:showDLblsOverMax val="0"/>
  </c:chart>
  <c:txPr>
    <a:bodyPr/>
    <a:lstStyle/>
    <a:p>
      <a:pPr>
        <a:defRPr sz="1100" b="1">
          <a:latin typeface="Calibri" pitchFamily="34" charset="0"/>
        </a:defRPr>
      </a:pPr>
      <a:endParaRPr lang="es-MX"/>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141645535798994"/>
          <c:y val="2.9629422249596388E-2"/>
          <c:w val="0.50989207288715555"/>
          <c:h val="0.94074115550081006"/>
        </c:manualLayout>
      </c:layout>
      <c:barChart>
        <c:barDir val="bar"/>
        <c:grouping val="clustered"/>
        <c:varyColors val="0"/>
        <c:ser>
          <c:idx val="0"/>
          <c:order val="0"/>
          <c:tx>
            <c:strRef>
              <c:f>Hoja1!$B$1</c:f>
              <c:strCache>
                <c:ptCount val="1"/>
                <c:pt idx="0">
                  <c:v>Columna1</c:v>
                </c:pt>
              </c:strCache>
            </c:strRef>
          </c:tx>
          <c:spPr>
            <a:solidFill>
              <a:srgbClr val="009999"/>
            </a:solidFill>
            <a:ln>
              <a:noFill/>
            </a:ln>
            <a:effectLst>
              <a:outerShdw blurRad="50800" dist="38100" dir="5400000" algn="t" rotWithShape="0">
                <a:prstClr val="black">
                  <a:alpha val="40000"/>
                </a:prstClr>
              </a:outerShdw>
            </a:effectLst>
            <a:scene3d>
              <a:camera prst="orthographicFront"/>
              <a:lightRig rig="soft" dir="t"/>
            </a:scene3d>
            <a:sp3d>
              <a:bevelT/>
              <a:bevelB/>
            </a:sp3d>
          </c:spPr>
          <c:invertIfNegative val="0"/>
          <c:dPt>
            <c:idx val="1"/>
            <c:invertIfNegative val="0"/>
            <c:bubble3D val="0"/>
            <c:spPr>
              <a:solidFill>
                <a:srgbClr val="33CCCC"/>
              </a:solidFill>
              <a:ln>
                <a:noFill/>
              </a:ln>
              <a:effectLst>
                <a:outerShdw blurRad="50800" dist="38100" dir="5400000" algn="t" rotWithShape="0">
                  <a:prstClr val="black">
                    <a:alpha val="40000"/>
                  </a:prstClr>
                </a:outerShdw>
              </a:effectLst>
              <a:scene3d>
                <a:camera prst="orthographicFront"/>
                <a:lightRig rig="soft" dir="t"/>
              </a:scene3d>
              <a:sp3d>
                <a:bevelT/>
                <a:bevelB/>
              </a:sp3d>
            </c:spPr>
          </c:dPt>
          <c:dPt>
            <c:idx val="2"/>
            <c:invertIfNegative val="0"/>
            <c:bubble3D val="0"/>
            <c:spPr>
              <a:solidFill>
                <a:srgbClr val="00B050"/>
              </a:solidFill>
              <a:ln>
                <a:noFill/>
              </a:ln>
              <a:effectLst>
                <a:outerShdw blurRad="50800" dist="38100" dir="5400000" algn="t" rotWithShape="0">
                  <a:prstClr val="black">
                    <a:alpha val="40000"/>
                  </a:prstClr>
                </a:outerShdw>
              </a:effectLst>
              <a:scene3d>
                <a:camera prst="orthographicFront"/>
                <a:lightRig rig="soft" dir="t"/>
              </a:scene3d>
              <a:sp3d>
                <a:bevelT/>
                <a:bevelB/>
              </a:sp3d>
            </c:spPr>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Hoja1!$A$2:$A$4</c:f>
              <c:strCache>
                <c:ptCount val="3"/>
                <c:pt idx="0">
                  <c:v>Índice Global del Cumplimiento de las Obligaciones de Transparencia</c:v>
                </c:pt>
                <c:pt idx="1">
                  <c:v>Criterios Sustantivos</c:v>
                </c:pt>
                <c:pt idx="2">
                  <c:v>Criterios Adjetivos</c:v>
                </c:pt>
              </c:strCache>
            </c:strRef>
          </c:cat>
          <c:val>
            <c:numRef>
              <c:f>Hoja1!$B$2:$B$4</c:f>
              <c:numCache>
                <c:formatCode>0.0</c:formatCode>
                <c:ptCount val="3"/>
                <c:pt idx="0">
                  <c:v>95.892025012025002</c:v>
                </c:pt>
                <c:pt idx="1">
                  <c:v>95.53169793169792</c:v>
                </c:pt>
                <c:pt idx="2">
                  <c:v>97.333333333333329</c:v>
                </c:pt>
              </c:numCache>
            </c:numRef>
          </c:val>
        </c:ser>
        <c:dLbls>
          <c:showLegendKey val="0"/>
          <c:showVal val="1"/>
          <c:showCatName val="0"/>
          <c:showSerName val="0"/>
          <c:showPercent val="0"/>
          <c:showBubbleSize val="0"/>
        </c:dLbls>
        <c:gapWidth val="150"/>
        <c:overlap val="-25"/>
        <c:axId val="223362432"/>
        <c:axId val="223378432"/>
      </c:barChart>
      <c:catAx>
        <c:axId val="223362432"/>
        <c:scaling>
          <c:orientation val="maxMin"/>
        </c:scaling>
        <c:delete val="0"/>
        <c:axPos val="l"/>
        <c:numFmt formatCode="General" sourceLinked="1"/>
        <c:majorTickMark val="cross"/>
        <c:minorTickMark val="none"/>
        <c:tickLblPos val="nextTo"/>
        <c:crossAx val="223378432"/>
        <c:crosses val="autoZero"/>
        <c:auto val="1"/>
        <c:lblAlgn val="ctr"/>
        <c:lblOffset val="100"/>
        <c:noMultiLvlLbl val="0"/>
      </c:catAx>
      <c:valAx>
        <c:axId val="223378432"/>
        <c:scaling>
          <c:orientation val="minMax"/>
          <c:max val="100"/>
          <c:min val="0"/>
        </c:scaling>
        <c:delete val="1"/>
        <c:axPos val="t"/>
        <c:numFmt formatCode="0.0" sourceLinked="1"/>
        <c:majorTickMark val="none"/>
        <c:minorTickMark val="none"/>
        <c:tickLblPos val="none"/>
        <c:crossAx val="223362432"/>
        <c:crosses val="autoZero"/>
        <c:crossBetween val="between"/>
      </c:valAx>
      <c:spPr>
        <a:scene3d>
          <a:camera prst="orthographicFront"/>
          <a:lightRig rig="threePt" dir="t"/>
        </a:scene3d>
        <a:sp3d>
          <a:bevelT/>
        </a:sp3d>
      </c:spPr>
    </c:plotArea>
    <c:plotVisOnly val="1"/>
    <c:dispBlanksAs val="gap"/>
    <c:showDLblsOverMax val="0"/>
  </c:chart>
  <c:txPr>
    <a:bodyPr/>
    <a:lstStyle/>
    <a:p>
      <a:pPr>
        <a:defRPr sz="1200" b="1">
          <a:latin typeface="Calibri" pitchFamily="34" charset="0"/>
        </a:defRPr>
      </a:pPr>
      <a:endParaRPr lang="es-MX"/>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7617494310570823E-2"/>
          <c:y val="7.8446839240084429E-2"/>
          <c:w val="0.96476501137886028"/>
          <c:h val="0.75046195562176987"/>
        </c:manualLayout>
      </c:layout>
      <c:barChart>
        <c:barDir val="col"/>
        <c:grouping val="clustered"/>
        <c:varyColors val="0"/>
        <c:ser>
          <c:idx val="0"/>
          <c:order val="0"/>
          <c:tx>
            <c:strRef>
              <c:f>Hoja1!$B$1</c:f>
              <c:strCache>
                <c:ptCount val="1"/>
                <c:pt idx="0">
                  <c:v>IGCOT</c:v>
                </c:pt>
              </c:strCache>
            </c:strRef>
          </c:tx>
          <c:spPr>
            <a:solidFill>
              <a:srgbClr val="38939B"/>
            </a:solidFill>
            <a:effectLst>
              <a:outerShdw blurRad="76200" dir="18900000" sy="23000" kx="-1200000" algn="bl" rotWithShape="0">
                <a:prstClr val="black">
                  <a:alpha val="20000"/>
                </a:prstClr>
              </a:outerShdw>
            </a:effectLst>
            <a:scene3d>
              <a:camera prst="orthographicFront"/>
              <a:lightRig rig="threePt" dir="t"/>
            </a:scene3d>
            <a:sp3d>
              <a:bevelT/>
            </a:sp3d>
          </c:spPr>
          <c:invertIfNegative val="0"/>
          <c:dPt>
            <c:idx val="0"/>
            <c:invertIfNegative val="0"/>
            <c:bubble3D val="0"/>
            <c:spPr>
              <a:solidFill>
                <a:srgbClr val="38939B"/>
              </a:solidFill>
              <a:ln>
                <a:solidFill>
                  <a:schemeClr val="accent1"/>
                </a:solidFill>
              </a:ln>
              <a:effectLst>
                <a:outerShdw blurRad="76200" dir="18900000" sy="23000" kx="-1200000" algn="bl" rotWithShape="0">
                  <a:prstClr val="black">
                    <a:alpha val="20000"/>
                  </a:prstClr>
                </a:outerShdw>
              </a:effectLst>
              <a:scene3d>
                <a:camera prst="orthographicFront"/>
                <a:lightRig rig="threePt" dir="t"/>
              </a:scene3d>
              <a:sp3d>
                <a:bevelT/>
              </a:sp3d>
            </c:spPr>
          </c:dPt>
          <c:dLbls>
            <c:dLbl>
              <c:idx val="6"/>
              <c:layout>
                <c:manualLayout>
                  <c:x val="0"/>
                  <c:y val="-1.0014514474784714E-2"/>
                </c:manualLayout>
              </c:layout>
              <c:dLblPos val="outEnd"/>
              <c:showLegendKey val="0"/>
              <c:showVal val="1"/>
              <c:showCatName val="0"/>
              <c:showSerName val="0"/>
              <c:showPercent val="0"/>
              <c:showBubbleSize val="0"/>
            </c:dLbl>
            <c:dLbl>
              <c:idx val="7"/>
              <c:layout>
                <c:manualLayout>
                  <c:x val="1.4576464643894424E-3"/>
                  <c:y val="3.2706195173161732E-3"/>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0"/>
                  <c:y val="6.6763429831898091E-3"/>
                </c:manualLayout>
              </c:layout>
              <c:dLblPos val="outEnd"/>
              <c:showLegendKey val="0"/>
              <c:showVal val="1"/>
              <c:showCatName val="0"/>
              <c:showSerName val="0"/>
              <c:showPercent val="0"/>
              <c:showBubbleSize val="0"/>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Hoja1!$A$2:$A$10</c:f>
              <c:strCache>
                <c:ptCount val="9"/>
                <c:pt idx="0">
                  <c:v>Encuentro Social</c:v>
                </c:pt>
                <c:pt idx="1">
                  <c:v>Partido de la Revolución Democrática</c:v>
                </c:pt>
                <c:pt idx="2">
                  <c:v>Partido del Trabajo</c:v>
                </c:pt>
                <c:pt idx="3">
                  <c:v>Partido Revolucionario Institucional</c:v>
                </c:pt>
                <c:pt idx="4">
                  <c:v>Partido Verde Ecologista de México</c:v>
                </c:pt>
                <c:pt idx="5">
                  <c:v>Partido Acción Nacional</c:v>
                </c:pt>
                <c:pt idx="6">
                  <c:v>Nueva Alianza</c:v>
                </c:pt>
                <c:pt idx="7">
                  <c:v>Movimiento Ciudadano</c:v>
                </c:pt>
                <c:pt idx="8">
                  <c:v>MORENA</c:v>
                </c:pt>
              </c:strCache>
            </c:strRef>
          </c:cat>
          <c:val>
            <c:numRef>
              <c:f>Hoja1!$B$2:$B$10</c:f>
              <c:numCache>
                <c:formatCode>0.0</c:formatCode>
                <c:ptCount val="9"/>
                <c:pt idx="0">
                  <c:v>100</c:v>
                </c:pt>
                <c:pt idx="1">
                  <c:v>100</c:v>
                </c:pt>
                <c:pt idx="2">
                  <c:v>100</c:v>
                </c:pt>
                <c:pt idx="3">
                  <c:v>100</c:v>
                </c:pt>
                <c:pt idx="4">
                  <c:v>100</c:v>
                </c:pt>
                <c:pt idx="5">
                  <c:v>98.28</c:v>
                </c:pt>
                <c:pt idx="6">
                  <c:v>92.800000000000011</c:v>
                </c:pt>
                <c:pt idx="7">
                  <c:v>86.721558441558443</c:v>
                </c:pt>
                <c:pt idx="8">
                  <c:v>85.226666666666674</c:v>
                </c:pt>
              </c:numCache>
            </c:numRef>
          </c:val>
        </c:ser>
        <c:dLbls>
          <c:showLegendKey val="0"/>
          <c:showVal val="1"/>
          <c:showCatName val="0"/>
          <c:showSerName val="0"/>
          <c:showPercent val="0"/>
          <c:showBubbleSize val="0"/>
        </c:dLbls>
        <c:gapWidth val="150"/>
        <c:axId val="223548544"/>
        <c:axId val="223560064"/>
      </c:barChart>
      <c:catAx>
        <c:axId val="223548544"/>
        <c:scaling>
          <c:orientation val="minMax"/>
        </c:scaling>
        <c:delete val="0"/>
        <c:axPos val="b"/>
        <c:numFmt formatCode="General" sourceLinked="1"/>
        <c:majorTickMark val="out"/>
        <c:minorTickMark val="none"/>
        <c:tickLblPos val="nextTo"/>
        <c:spPr>
          <a:effectLst/>
        </c:spPr>
        <c:txPr>
          <a:bodyPr rot="0" vert="horz" anchor="t" anchorCtr="0"/>
          <a:lstStyle/>
          <a:p>
            <a:pPr>
              <a:defRPr sz="1100"/>
            </a:pPr>
            <a:endParaRPr lang="es-MX"/>
          </a:p>
        </c:txPr>
        <c:crossAx val="223560064"/>
        <c:crosses val="autoZero"/>
        <c:auto val="1"/>
        <c:lblAlgn val="ctr"/>
        <c:lblOffset val="100"/>
        <c:noMultiLvlLbl val="0"/>
      </c:catAx>
      <c:valAx>
        <c:axId val="223560064"/>
        <c:scaling>
          <c:orientation val="minMax"/>
          <c:max val="100"/>
          <c:min val="0"/>
        </c:scaling>
        <c:delete val="1"/>
        <c:axPos val="l"/>
        <c:majorGridlines>
          <c:spPr>
            <a:ln w="38100">
              <a:solidFill>
                <a:srgbClr val="33CCCC"/>
              </a:solidFill>
            </a:ln>
            <a:effectLst>
              <a:outerShdw blurRad="63500" sx="102000" sy="102000" algn="ctr" rotWithShape="0">
                <a:prstClr val="black">
                  <a:alpha val="40000"/>
                </a:prstClr>
              </a:outerShdw>
            </a:effectLst>
          </c:spPr>
        </c:majorGridlines>
        <c:numFmt formatCode="0.0" sourceLinked="1"/>
        <c:majorTickMark val="out"/>
        <c:minorTickMark val="none"/>
        <c:tickLblPos val="nextTo"/>
        <c:crossAx val="223548544"/>
        <c:crosses val="autoZero"/>
        <c:crossBetween val="between"/>
        <c:majorUnit val="95.9"/>
      </c:valAx>
    </c:plotArea>
    <c:plotVisOnly val="1"/>
    <c:dispBlanksAs val="zero"/>
    <c:showDLblsOverMax val="0"/>
  </c:chart>
  <c:txPr>
    <a:bodyPr/>
    <a:lstStyle/>
    <a:p>
      <a:pPr>
        <a:defRPr sz="1200" b="1">
          <a:latin typeface="Calibri" pitchFamily="34" charset="0"/>
        </a:defRPr>
      </a:pPr>
      <a:endParaRPr lang="es-MX"/>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4158349385661141E-2"/>
          <c:y val="9.1799453170710935E-2"/>
          <c:w val="0.9733792218930527"/>
          <c:h val="0.70082150560471124"/>
        </c:manualLayout>
      </c:layout>
      <c:barChart>
        <c:barDir val="col"/>
        <c:grouping val="clustered"/>
        <c:varyColors val="0"/>
        <c:ser>
          <c:idx val="0"/>
          <c:order val="0"/>
          <c:tx>
            <c:strRef>
              <c:f>Hoja1!$B$1</c:f>
              <c:strCache>
                <c:ptCount val="1"/>
                <c:pt idx="0">
                  <c:v>ICS</c:v>
                </c:pt>
              </c:strCache>
            </c:strRef>
          </c:tx>
          <c:spPr>
            <a:solidFill>
              <a:srgbClr val="33CCCC"/>
            </a:solidFill>
            <a:ln>
              <a:solidFill>
                <a:schemeClr val="accent1"/>
              </a:solidFill>
            </a:ln>
            <a:effectLst>
              <a:outerShdw blurRad="76200" dir="18900000" sy="23000" kx="-1200000" algn="bl" rotWithShape="0">
                <a:prstClr val="black">
                  <a:alpha val="20000"/>
                </a:prstClr>
              </a:outerShdw>
            </a:effectLst>
            <a:scene3d>
              <a:camera prst="orthographicFront"/>
              <a:lightRig rig="soft" dir="t"/>
            </a:scene3d>
            <a:sp3d>
              <a:bevelT/>
            </a:sp3d>
          </c:spPr>
          <c:invertIfNegative val="0"/>
          <c:dPt>
            <c:idx val="0"/>
            <c:invertIfNegative val="0"/>
            <c:bubble3D val="0"/>
          </c:dPt>
          <c:dLbls>
            <c:dLbl>
              <c:idx val="8"/>
              <c:layout>
                <c:manualLayout>
                  <c:x val="-1.1423761026250076E-16"/>
                  <c:y val="-2.0029028949569427E-2"/>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Hoja1!$A$2:$A$10</c:f>
              <c:strCache>
                <c:ptCount val="9"/>
                <c:pt idx="0">
                  <c:v>Encuentro Social</c:v>
                </c:pt>
                <c:pt idx="1">
                  <c:v>Partido de la Revolución Democrática</c:v>
                </c:pt>
                <c:pt idx="2">
                  <c:v>Partido del Trabajo</c:v>
                </c:pt>
                <c:pt idx="3">
                  <c:v>Partido Revolucionario Institucional</c:v>
                </c:pt>
                <c:pt idx="4">
                  <c:v>Partido Verde Ecologista de México</c:v>
                </c:pt>
                <c:pt idx="5">
                  <c:v>Partido Acción Nacional</c:v>
                </c:pt>
                <c:pt idx="6">
                  <c:v>Nueva Alianza</c:v>
                </c:pt>
                <c:pt idx="7">
                  <c:v>Movimiento Ciudadano</c:v>
                </c:pt>
                <c:pt idx="8">
                  <c:v>MORENA</c:v>
                </c:pt>
              </c:strCache>
            </c:strRef>
          </c:cat>
          <c:val>
            <c:numRef>
              <c:f>Hoja1!$B$2:$B$10</c:f>
              <c:numCache>
                <c:formatCode>0.0</c:formatCode>
                <c:ptCount val="9"/>
                <c:pt idx="0">
                  <c:v>100</c:v>
                </c:pt>
                <c:pt idx="1">
                  <c:v>100</c:v>
                </c:pt>
                <c:pt idx="2">
                  <c:v>100</c:v>
                </c:pt>
                <c:pt idx="3">
                  <c:v>100</c:v>
                </c:pt>
                <c:pt idx="4">
                  <c:v>100</c:v>
                </c:pt>
                <c:pt idx="5">
                  <c:v>98.1</c:v>
                </c:pt>
                <c:pt idx="6">
                  <c:v>92</c:v>
                </c:pt>
                <c:pt idx="7">
                  <c:v>85.65194805194804</c:v>
                </c:pt>
                <c:pt idx="8">
                  <c:v>84.033333333333331</c:v>
                </c:pt>
              </c:numCache>
            </c:numRef>
          </c:val>
        </c:ser>
        <c:dLbls>
          <c:showLegendKey val="0"/>
          <c:showVal val="1"/>
          <c:showCatName val="0"/>
          <c:showSerName val="0"/>
          <c:showPercent val="0"/>
          <c:showBubbleSize val="0"/>
        </c:dLbls>
        <c:gapWidth val="150"/>
        <c:axId val="223646080"/>
        <c:axId val="223648768"/>
      </c:barChart>
      <c:catAx>
        <c:axId val="223646080"/>
        <c:scaling>
          <c:orientation val="minMax"/>
        </c:scaling>
        <c:delete val="0"/>
        <c:axPos val="b"/>
        <c:numFmt formatCode="General" sourceLinked="1"/>
        <c:majorTickMark val="out"/>
        <c:minorTickMark val="none"/>
        <c:tickLblPos val="nextTo"/>
        <c:spPr>
          <a:effectLst/>
        </c:spPr>
        <c:txPr>
          <a:bodyPr rot="0" vert="horz" anchor="t" anchorCtr="0"/>
          <a:lstStyle/>
          <a:p>
            <a:pPr>
              <a:defRPr sz="1000"/>
            </a:pPr>
            <a:endParaRPr lang="es-MX"/>
          </a:p>
        </c:txPr>
        <c:crossAx val="223648768"/>
        <c:crosses val="autoZero"/>
        <c:auto val="1"/>
        <c:lblAlgn val="ctr"/>
        <c:lblOffset val="100"/>
        <c:noMultiLvlLbl val="0"/>
      </c:catAx>
      <c:valAx>
        <c:axId val="223648768"/>
        <c:scaling>
          <c:orientation val="minMax"/>
          <c:max val="100"/>
          <c:min val="0"/>
        </c:scaling>
        <c:delete val="1"/>
        <c:axPos val="l"/>
        <c:majorGridlines>
          <c:spPr>
            <a:ln w="38100">
              <a:solidFill>
                <a:srgbClr val="33CCCC"/>
              </a:solidFill>
            </a:ln>
            <a:effectLst>
              <a:outerShdw blurRad="63500" sx="102000" sy="102000" algn="ctr" rotWithShape="0">
                <a:prstClr val="black">
                  <a:alpha val="40000"/>
                </a:prstClr>
              </a:outerShdw>
            </a:effectLst>
          </c:spPr>
        </c:majorGridlines>
        <c:numFmt formatCode="0.0" sourceLinked="1"/>
        <c:majorTickMark val="out"/>
        <c:minorTickMark val="none"/>
        <c:tickLblPos val="nextTo"/>
        <c:crossAx val="223646080"/>
        <c:crosses val="autoZero"/>
        <c:crossBetween val="between"/>
        <c:majorUnit val="95.5"/>
      </c:valAx>
    </c:plotArea>
    <c:plotVisOnly val="1"/>
    <c:dispBlanksAs val="zero"/>
    <c:showDLblsOverMax val="0"/>
  </c:chart>
  <c:txPr>
    <a:bodyPr/>
    <a:lstStyle/>
    <a:p>
      <a:pPr>
        <a:defRPr sz="1200" b="1">
          <a:latin typeface="Calibri" pitchFamily="34" charset="0"/>
        </a:defRPr>
      </a:pPr>
      <a:endParaRPr lang="es-MX"/>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4158349385661141E-2"/>
          <c:y val="9.1799453170710935E-2"/>
          <c:w val="0.9733792218930527"/>
          <c:h val="0.70082150560471124"/>
        </c:manualLayout>
      </c:layout>
      <c:barChart>
        <c:barDir val="col"/>
        <c:grouping val="clustered"/>
        <c:varyColors val="0"/>
        <c:ser>
          <c:idx val="0"/>
          <c:order val="0"/>
          <c:tx>
            <c:strRef>
              <c:f>Hoja1!$B$1</c:f>
              <c:strCache>
                <c:ptCount val="1"/>
                <c:pt idx="0">
                  <c:v>ICA</c:v>
                </c:pt>
              </c:strCache>
            </c:strRef>
          </c:tx>
          <c:spPr>
            <a:solidFill>
              <a:srgbClr val="77933C"/>
            </a:solidFill>
            <a:ln>
              <a:noFill/>
            </a:ln>
            <a:effectLst>
              <a:outerShdw blurRad="76200" dir="18900000" sy="23000" kx="-1200000" algn="bl" rotWithShape="0">
                <a:prstClr val="black">
                  <a:alpha val="20000"/>
                </a:prstClr>
              </a:outerShdw>
            </a:effectLst>
            <a:scene3d>
              <a:camera prst="orthographicFront"/>
              <a:lightRig rig="soft" dir="t"/>
            </a:scene3d>
            <a:sp3d>
              <a:bevelT/>
            </a:sp3d>
          </c:spPr>
          <c:invertIfNegative val="0"/>
          <c:dPt>
            <c:idx val="0"/>
            <c:invertIfNegative val="0"/>
            <c:bubble3D val="0"/>
          </c:dPt>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Hoja1!$A$2:$A$10</c:f>
              <c:strCache>
                <c:ptCount val="9"/>
                <c:pt idx="0">
                  <c:v>Encuentro Social</c:v>
                </c:pt>
                <c:pt idx="1">
                  <c:v>Partido de la Revolución Democrática</c:v>
                </c:pt>
                <c:pt idx="2">
                  <c:v>Partido del Trabajo</c:v>
                </c:pt>
                <c:pt idx="3">
                  <c:v>Partido Revolucionario Institucional</c:v>
                </c:pt>
                <c:pt idx="4">
                  <c:v>Partido Verde Ecologista de México</c:v>
                </c:pt>
                <c:pt idx="5">
                  <c:v>Partido Acción Nacional</c:v>
                </c:pt>
                <c:pt idx="6">
                  <c:v>Nueva Alianza</c:v>
                </c:pt>
                <c:pt idx="7">
                  <c:v>Movimiento Ciudadano</c:v>
                </c:pt>
                <c:pt idx="8">
                  <c:v>MORENA</c:v>
                </c:pt>
              </c:strCache>
            </c:strRef>
          </c:cat>
          <c:val>
            <c:numRef>
              <c:f>Hoja1!$B$2:$B$10</c:f>
              <c:numCache>
                <c:formatCode>0.0</c:formatCode>
                <c:ptCount val="9"/>
                <c:pt idx="0">
                  <c:v>100</c:v>
                </c:pt>
                <c:pt idx="1">
                  <c:v>100</c:v>
                </c:pt>
                <c:pt idx="2">
                  <c:v>100</c:v>
                </c:pt>
                <c:pt idx="3">
                  <c:v>100</c:v>
                </c:pt>
                <c:pt idx="4">
                  <c:v>100</c:v>
                </c:pt>
                <c:pt idx="5">
                  <c:v>99</c:v>
                </c:pt>
                <c:pt idx="6">
                  <c:v>96</c:v>
                </c:pt>
                <c:pt idx="7">
                  <c:v>91</c:v>
                </c:pt>
                <c:pt idx="8">
                  <c:v>90</c:v>
                </c:pt>
              </c:numCache>
            </c:numRef>
          </c:val>
        </c:ser>
        <c:dLbls>
          <c:showLegendKey val="0"/>
          <c:showVal val="1"/>
          <c:showCatName val="0"/>
          <c:showSerName val="0"/>
          <c:showPercent val="0"/>
          <c:showBubbleSize val="0"/>
        </c:dLbls>
        <c:gapWidth val="150"/>
        <c:axId val="223835264"/>
        <c:axId val="223870976"/>
      </c:barChart>
      <c:catAx>
        <c:axId val="223835264"/>
        <c:scaling>
          <c:orientation val="minMax"/>
        </c:scaling>
        <c:delete val="0"/>
        <c:axPos val="b"/>
        <c:numFmt formatCode="General" sourceLinked="1"/>
        <c:majorTickMark val="out"/>
        <c:minorTickMark val="none"/>
        <c:tickLblPos val="nextTo"/>
        <c:spPr>
          <a:effectLst/>
        </c:spPr>
        <c:txPr>
          <a:bodyPr rot="0" vert="horz" anchor="t" anchorCtr="0"/>
          <a:lstStyle/>
          <a:p>
            <a:pPr>
              <a:defRPr sz="1000"/>
            </a:pPr>
            <a:endParaRPr lang="es-MX"/>
          </a:p>
        </c:txPr>
        <c:crossAx val="223870976"/>
        <c:crosses val="autoZero"/>
        <c:auto val="1"/>
        <c:lblAlgn val="ctr"/>
        <c:lblOffset val="100"/>
        <c:noMultiLvlLbl val="0"/>
      </c:catAx>
      <c:valAx>
        <c:axId val="223870976"/>
        <c:scaling>
          <c:orientation val="minMax"/>
          <c:max val="100"/>
          <c:min val="0"/>
        </c:scaling>
        <c:delete val="1"/>
        <c:axPos val="l"/>
        <c:majorGridlines>
          <c:spPr>
            <a:ln w="38100">
              <a:solidFill>
                <a:srgbClr val="33CCCC"/>
              </a:solidFill>
            </a:ln>
            <a:effectLst>
              <a:outerShdw blurRad="63500" sx="102000" sy="102000" algn="ctr" rotWithShape="0">
                <a:prstClr val="black">
                  <a:alpha val="40000"/>
                </a:prstClr>
              </a:outerShdw>
            </a:effectLst>
          </c:spPr>
        </c:majorGridlines>
        <c:numFmt formatCode="0.0" sourceLinked="1"/>
        <c:majorTickMark val="out"/>
        <c:minorTickMark val="none"/>
        <c:tickLblPos val="nextTo"/>
        <c:crossAx val="223835264"/>
        <c:crosses val="autoZero"/>
        <c:crossBetween val="between"/>
        <c:majorUnit val="97.3"/>
      </c:valAx>
    </c:plotArea>
    <c:plotVisOnly val="1"/>
    <c:dispBlanksAs val="zero"/>
    <c:showDLblsOverMax val="0"/>
  </c:chart>
  <c:txPr>
    <a:bodyPr/>
    <a:lstStyle/>
    <a:p>
      <a:pPr>
        <a:defRPr sz="1200" b="1">
          <a:latin typeface="Calibri" pitchFamily="34" charset="0"/>
        </a:defRPr>
      </a:pPr>
      <a:endParaRPr lang="es-MX"/>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2" y="2"/>
            <a:ext cx="2982119" cy="464820"/>
          </a:xfrm>
          <a:prstGeom prst="rect">
            <a:avLst/>
          </a:prstGeom>
        </p:spPr>
        <p:txBody>
          <a:bodyPr vert="horz" lIns="91440" tIns="45720" rIns="91440" bIns="45720" rtlCol="0"/>
          <a:lstStyle>
            <a:lvl1pPr algn="l">
              <a:defRPr sz="1200"/>
            </a:lvl1pPr>
          </a:lstStyle>
          <a:p>
            <a:endParaRPr lang="es-MX" dirty="0"/>
          </a:p>
        </p:txBody>
      </p:sp>
      <p:sp>
        <p:nvSpPr>
          <p:cNvPr id="3" name="2 Marcador de fecha"/>
          <p:cNvSpPr>
            <a:spLocks noGrp="1"/>
          </p:cNvSpPr>
          <p:nvPr>
            <p:ph type="dt" sz="quarter" idx="1"/>
          </p:nvPr>
        </p:nvSpPr>
        <p:spPr>
          <a:xfrm>
            <a:off x="3898104" y="2"/>
            <a:ext cx="2982119" cy="464820"/>
          </a:xfrm>
          <a:prstGeom prst="rect">
            <a:avLst/>
          </a:prstGeom>
        </p:spPr>
        <p:txBody>
          <a:bodyPr vert="horz" lIns="91440" tIns="45720" rIns="91440" bIns="45720" rtlCol="0"/>
          <a:lstStyle>
            <a:lvl1pPr algn="r">
              <a:defRPr sz="1200"/>
            </a:lvl1pPr>
          </a:lstStyle>
          <a:p>
            <a:fld id="{18D792FF-21C6-40CD-BCA1-1CFA109D5AA6}" type="datetimeFigureOut">
              <a:rPr lang="es-MX" smtClean="0"/>
              <a:pPr/>
              <a:t>27/05/2016</a:t>
            </a:fld>
            <a:endParaRPr lang="es-MX" dirty="0"/>
          </a:p>
        </p:txBody>
      </p:sp>
      <p:sp>
        <p:nvSpPr>
          <p:cNvPr id="4" name="3 Marcador de pie de página"/>
          <p:cNvSpPr>
            <a:spLocks noGrp="1"/>
          </p:cNvSpPr>
          <p:nvPr>
            <p:ph type="ftr" sz="quarter" idx="2"/>
          </p:nvPr>
        </p:nvSpPr>
        <p:spPr>
          <a:xfrm>
            <a:off x="2" y="8829967"/>
            <a:ext cx="2982119" cy="464820"/>
          </a:xfrm>
          <a:prstGeom prst="rect">
            <a:avLst/>
          </a:prstGeom>
        </p:spPr>
        <p:txBody>
          <a:bodyPr vert="horz" lIns="91440" tIns="45720" rIns="91440" bIns="45720" rtlCol="0" anchor="b"/>
          <a:lstStyle>
            <a:lvl1pPr algn="l">
              <a:defRPr sz="1200"/>
            </a:lvl1pPr>
          </a:lstStyle>
          <a:p>
            <a:endParaRPr lang="es-MX" dirty="0"/>
          </a:p>
        </p:txBody>
      </p:sp>
      <p:sp>
        <p:nvSpPr>
          <p:cNvPr id="5" name="4 Marcador de número de diapositiva"/>
          <p:cNvSpPr>
            <a:spLocks noGrp="1"/>
          </p:cNvSpPr>
          <p:nvPr>
            <p:ph type="sldNum" sz="quarter" idx="3"/>
          </p:nvPr>
        </p:nvSpPr>
        <p:spPr>
          <a:xfrm>
            <a:off x="3898104" y="8829967"/>
            <a:ext cx="2982119" cy="464820"/>
          </a:xfrm>
          <a:prstGeom prst="rect">
            <a:avLst/>
          </a:prstGeom>
        </p:spPr>
        <p:txBody>
          <a:bodyPr vert="horz" lIns="91440" tIns="45720" rIns="91440" bIns="45720" rtlCol="0" anchor="b"/>
          <a:lstStyle>
            <a:lvl1pPr algn="r">
              <a:defRPr sz="1200"/>
            </a:lvl1pPr>
          </a:lstStyle>
          <a:p>
            <a:fld id="{3A694443-C83B-4F34-B178-C8D1915BD2E2}" type="slidenum">
              <a:rPr lang="es-MX" smtClean="0"/>
              <a:pPr/>
              <a:t>‹Nº›</a:t>
            </a:fld>
            <a:endParaRPr lang="es-MX" dirty="0"/>
          </a:p>
        </p:txBody>
      </p:sp>
    </p:spTree>
    <p:extLst>
      <p:ext uri="{BB962C8B-B14F-4D97-AF65-F5344CB8AC3E}">
        <p14:creationId xmlns:p14="http://schemas.microsoft.com/office/powerpoint/2010/main" val="11485396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2" y="2"/>
            <a:ext cx="2982119" cy="46482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s-MX" dirty="0"/>
          </a:p>
        </p:txBody>
      </p:sp>
      <p:sp>
        <p:nvSpPr>
          <p:cNvPr id="3" name="2 Marcador de fecha"/>
          <p:cNvSpPr>
            <a:spLocks noGrp="1"/>
          </p:cNvSpPr>
          <p:nvPr>
            <p:ph type="dt" idx="1"/>
          </p:nvPr>
        </p:nvSpPr>
        <p:spPr>
          <a:xfrm>
            <a:off x="3898104" y="2"/>
            <a:ext cx="2982119" cy="46482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EA9CBCD6-C483-4257-B11E-9F2FC1093CA5}" type="datetimeFigureOut">
              <a:rPr lang="es-MX"/>
              <a:pPr>
                <a:defRPr/>
              </a:pPr>
              <a:t>27/05/2016</a:t>
            </a:fld>
            <a:endParaRPr lang="es-MX" dirty="0"/>
          </a:p>
        </p:txBody>
      </p:sp>
      <p:sp>
        <p:nvSpPr>
          <p:cNvPr id="4" name="3 Marcador de imagen de diapositiva"/>
          <p:cNvSpPr>
            <a:spLocks noGrp="1" noRot="1" noChangeAspect="1"/>
          </p:cNvSpPr>
          <p:nvPr>
            <p:ph type="sldImg" idx="2"/>
          </p:nvPr>
        </p:nvSpPr>
        <p:spPr>
          <a:xfrm>
            <a:off x="1116013" y="696913"/>
            <a:ext cx="4649787" cy="3486150"/>
          </a:xfrm>
          <a:prstGeom prst="rect">
            <a:avLst/>
          </a:prstGeom>
          <a:noFill/>
          <a:ln w="12700">
            <a:solidFill>
              <a:prstClr val="black"/>
            </a:solidFill>
          </a:ln>
        </p:spPr>
        <p:txBody>
          <a:bodyPr vert="horz" lIns="91440" tIns="45720" rIns="91440" bIns="45720" rtlCol="0" anchor="ctr"/>
          <a:lstStyle/>
          <a:p>
            <a:pPr lvl="0"/>
            <a:endParaRPr lang="es-MX" noProof="0" dirty="0"/>
          </a:p>
        </p:txBody>
      </p:sp>
      <p:sp>
        <p:nvSpPr>
          <p:cNvPr id="5" name="4 Marcador de notas"/>
          <p:cNvSpPr>
            <a:spLocks noGrp="1"/>
          </p:cNvSpPr>
          <p:nvPr>
            <p:ph type="body" sz="quarter" idx="3"/>
          </p:nvPr>
        </p:nvSpPr>
        <p:spPr>
          <a:xfrm>
            <a:off x="688182" y="4415791"/>
            <a:ext cx="5505450" cy="4183380"/>
          </a:xfrm>
          <a:prstGeom prst="rect">
            <a:avLst/>
          </a:prstGeom>
        </p:spPr>
        <p:txBody>
          <a:bodyPr vert="horz" lIns="91440" tIns="45720" rIns="91440" bIns="45720"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MX" noProof="0"/>
          </a:p>
        </p:txBody>
      </p:sp>
      <p:sp>
        <p:nvSpPr>
          <p:cNvPr id="6" name="5 Marcador de pie de página"/>
          <p:cNvSpPr>
            <a:spLocks noGrp="1"/>
          </p:cNvSpPr>
          <p:nvPr>
            <p:ph type="ftr" sz="quarter" idx="4"/>
          </p:nvPr>
        </p:nvSpPr>
        <p:spPr>
          <a:xfrm>
            <a:off x="2" y="8829967"/>
            <a:ext cx="2982119" cy="46482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s-MX" dirty="0"/>
          </a:p>
        </p:txBody>
      </p:sp>
      <p:sp>
        <p:nvSpPr>
          <p:cNvPr id="7" name="6 Marcador de número de diapositiva"/>
          <p:cNvSpPr>
            <a:spLocks noGrp="1"/>
          </p:cNvSpPr>
          <p:nvPr>
            <p:ph type="sldNum" sz="quarter" idx="5"/>
          </p:nvPr>
        </p:nvSpPr>
        <p:spPr>
          <a:xfrm>
            <a:off x="3898104" y="8829967"/>
            <a:ext cx="2982119" cy="46482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AEF43496-A5D6-47D1-B54A-3B1A06F5E0DA}" type="slidenum">
              <a:rPr lang="es-MX"/>
              <a:pPr>
                <a:defRPr/>
              </a:pPr>
              <a:t>‹Nº›</a:t>
            </a:fld>
            <a:endParaRPr lang="es-MX" dirty="0"/>
          </a:p>
        </p:txBody>
      </p:sp>
    </p:spTree>
    <p:extLst>
      <p:ext uri="{BB962C8B-B14F-4D97-AF65-F5344CB8AC3E}">
        <p14:creationId xmlns:p14="http://schemas.microsoft.com/office/powerpoint/2010/main" val="162447149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smtClean="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10</a:t>
            </a:fld>
            <a:endParaRPr lang="es-MX" dirty="0"/>
          </a:p>
        </p:txBody>
      </p:sp>
    </p:spTree>
    <p:extLst>
      <p:ext uri="{BB962C8B-B14F-4D97-AF65-F5344CB8AC3E}">
        <p14:creationId xmlns:p14="http://schemas.microsoft.com/office/powerpoint/2010/main" val="18756457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11</a:t>
            </a:fld>
            <a:endParaRPr lang="es-MX" dirty="0"/>
          </a:p>
        </p:txBody>
      </p:sp>
    </p:spTree>
    <p:extLst>
      <p:ext uri="{BB962C8B-B14F-4D97-AF65-F5344CB8AC3E}">
        <p14:creationId xmlns:p14="http://schemas.microsoft.com/office/powerpoint/2010/main" val="9486010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algn="just"/>
            <a:endParaRPr lang="es-MX" sz="1400" b="1"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12</a:t>
            </a:fld>
            <a:endParaRPr lang="es-MX" dirty="0"/>
          </a:p>
        </p:txBody>
      </p:sp>
    </p:spTree>
    <p:extLst>
      <p:ext uri="{BB962C8B-B14F-4D97-AF65-F5344CB8AC3E}">
        <p14:creationId xmlns:p14="http://schemas.microsoft.com/office/powerpoint/2010/main" val="33812388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algn="just"/>
            <a:endParaRPr lang="es-MX" sz="1400" b="1"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13</a:t>
            </a:fld>
            <a:endParaRPr lang="es-MX" dirty="0"/>
          </a:p>
        </p:txBody>
      </p:sp>
    </p:spTree>
    <p:extLst>
      <p:ext uri="{BB962C8B-B14F-4D97-AF65-F5344CB8AC3E}">
        <p14:creationId xmlns:p14="http://schemas.microsoft.com/office/powerpoint/2010/main" val="34117194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algn="just"/>
            <a:endParaRPr lang="es-MX" sz="1400" b="1"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14</a:t>
            </a:fld>
            <a:endParaRPr lang="es-MX" dirty="0"/>
          </a:p>
        </p:txBody>
      </p:sp>
    </p:spTree>
    <p:extLst>
      <p:ext uri="{BB962C8B-B14F-4D97-AF65-F5344CB8AC3E}">
        <p14:creationId xmlns:p14="http://schemas.microsoft.com/office/powerpoint/2010/main" val="13233969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15</a:t>
            </a:fld>
            <a:endParaRPr lang="es-MX" dirty="0"/>
          </a:p>
        </p:txBody>
      </p:sp>
    </p:spTree>
    <p:extLst>
      <p:ext uri="{BB962C8B-B14F-4D97-AF65-F5344CB8AC3E}">
        <p14:creationId xmlns:p14="http://schemas.microsoft.com/office/powerpoint/2010/main" val="22078831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16</a:t>
            </a:fld>
            <a:endParaRPr lang="es-MX" dirty="0"/>
          </a:p>
        </p:txBody>
      </p:sp>
    </p:spTree>
    <p:extLst>
      <p:ext uri="{BB962C8B-B14F-4D97-AF65-F5344CB8AC3E}">
        <p14:creationId xmlns:p14="http://schemas.microsoft.com/office/powerpoint/2010/main" val="27014542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17</a:t>
            </a:fld>
            <a:endParaRPr lang="es-MX" dirty="0"/>
          </a:p>
        </p:txBody>
      </p:sp>
    </p:spTree>
    <p:extLst>
      <p:ext uri="{BB962C8B-B14F-4D97-AF65-F5344CB8AC3E}">
        <p14:creationId xmlns:p14="http://schemas.microsoft.com/office/powerpoint/2010/main" val="18069675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algn="just"/>
            <a:endParaRPr lang="es-MX" sz="1400" b="1"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18</a:t>
            </a:fld>
            <a:endParaRPr lang="es-MX" dirty="0"/>
          </a:p>
        </p:txBody>
      </p:sp>
    </p:spTree>
    <p:extLst>
      <p:ext uri="{BB962C8B-B14F-4D97-AF65-F5344CB8AC3E}">
        <p14:creationId xmlns:p14="http://schemas.microsoft.com/office/powerpoint/2010/main" val="238673564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pic>
        <p:nvPicPr>
          <p:cNvPr id="14" name="Imagen 13"/>
          <p:cNvPicPr>
            <a:picLocks noChangeAspect="1"/>
          </p:cNvPicPr>
          <p:nvPr userDrawn="1"/>
        </p:nvPicPr>
        <p:blipFill rotWithShape="1">
          <a:blip r:embed="rId2"/>
          <a:srcRect t="22797" b="4174"/>
          <a:stretch/>
        </p:blipFill>
        <p:spPr>
          <a:xfrm>
            <a:off x="-28438" y="-27384"/>
            <a:ext cx="9161552" cy="6890996"/>
          </a:xfrm>
          <a:prstGeom prst="rect">
            <a:avLst/>
          </a:prstGeom>
        </p:spPr>
      </p:pic>
      <p:pic>
        <p:nvPicPr>
          <p:cNvPr id="16" name="Imagen 15" descr="C:\Users\Guillermo.Gomez\AppData\Local\Microsoft\Windows\Temporary Internet Files\Content.IE5\P5XGQNR9\MC900441705[1].png"/>
          <p:cNvPicPr/>
          <p:nvPr userDrawn="1"/>
        </p:nvPicPr>
        <p:blipFill>
          <a:blip r:embed="rId3" cstate="print"/>
          <a:srcRect/>
          <a:stretch>
            <a:fillRect/>
          </a:stretch>
        </p:blipFill>
        <p:spPr bwMode="auto">
          <a:xfrm rot="20005106">
            <a:off x="351931" y="5774220"/>
            <a:ext cx="497840" cy="504825"/>
          </a:xfrm>
          <a:prstGeom prst="rect">
            <a:avLst/>
          </a:prstGeom>
          <a:noFill/>
        </p:spPr>
      </p:pic>
      <p:sp>
        <p:nvSpPr>
          <p:cNvPr id="18" name="CuadroTexto 17"/>
          <p:cNvSpPr txBox="1"/>
          <p:nvPr userDrawn="1"/>
        </p:nvSpPr>
        <p:spPr>
          <a:xfrm>
            <a:off x="168626" y="6259378"/>
            <a:ext cx="864096" cy="553998"/>
          </a:xfrm>
          <a:prstGeom prst="rect">
            <a:avLst/>
          </a:prstGeom>
          <a:noFill/>
        </p:spPr>
        <p:txBody>
          <a:bodyPr wrap="square" rtlCol="0">
            <a:spAutoFit/>
          </a:bodyPr>
          <a:lstStyle/>
          <a:p>
            <a:pPr algn="ctr"/>
            <a:r>
              <a:rPr lang="es-MX" sz="1000" b="1" dirty="0">
                <a:solidFill>
                  <a:schemeClr val="bg1"/>
                </a:solidFill>
                <a:latin typeface="Calibri" panose="020F0502020204030204" pitchFamily="34" charset="0"/>
              </a:rPr>
              <a:t>Dirección de Evaluación y Estudios</a:t>
            </a:r>
          </a:p>
        </p:txBody>
      </p:sp>
      <p:pic>
        <p:nvPicPr>
          <p:cNvPr id="19" name="Imagen 18"/>
          <p:cNvPicPr>
            <a:picLocks noChangeAspect="1"/>
          </p:cNvPicPr>
          <p:nvPr userDrawn="1"/>
        </p:nvPicPr>
        <p:blipFill rotWithShape="1">
          <a:blip r:embed="rId4" cstate="print">
            <a:extLst>
              <a:ext uri="{28A0092B-C50C-407E-A947-70E740481C1C}">
                <a14:useLocalDpi xmlns:a14="http://schemas.microsoft.com/office/drawing/2010/main" val="0"/>
              </a:ext>
            </a:extLst>
          </a:blip>
          <a:srcRect l="10928" r="7115" b="12154"/>
          <a:stretch/>
        </p:blipFill>
        <p:spPr>
          <a:xfrm>
            <a:off x="129276" y="260648"/>
            <a:ext cx="972108" cy="1296144"/>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3" name="2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4" name="3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a:prstGeom prst="rect">
            <a:avLst/>
          </a:prstGeo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6" name="5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7" name="6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a:prstGeom prst="rect">
            <a:avLst/>
          </a:prstGeo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dirty="0"/>
          </a:p>
        </p:txBody>
      </p:sp>
      <p:sp>
        <p:nvSpPr>
          <p:cNvPr id="4" name="3 Marcador de texto"/>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6" name="5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7" name="6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1600200"/>
            <a:ext cx="8229600" cy="4525963"/>
          </a:xfrm>
          <a:prstGeom prst="rect">
            <a:avLst/>
          </a:prstGeo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a:prstGeom prst="rect">
            <a:avLst/>
          </a:prstGeo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a:prstGeom prst="rect">
            <a:avLst/>
          </a:prstGeo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sp>
        <p:nvSpPr>
          <p:cNvPr id="6" name="17 Marcador de número de diapositiva"/>
          <p:cNvSpPr>
            <a:spLocks noGrp="1"/>
          </p:cNvSpPr>
          <p:nvPr>
            <p:ph type="sldNum" sz="quarter" idx="12"/>
          </p:nvPr>
        </p:nvSpPr>
        <p:spPr>
          <a:xfrm>
            <a:off x="8731034" y="6453336"/>
            <a:ext cx="366712" cy="365125"/>
          </a:xfrm>
        </p:spPr>
        <p:txBody>
          <a:bodyPr/>
          <a:lstStyle>
            <a:lvl1pPr>
              <a:defRPr sz="800" b="1">
                <a:solidFill>
                  <a:srgbClr val="008080"/>
                </a:solidFill>
                <a:effectLst/>
                <a:latin typeface="Calibri" panose="020F0502020204030204" pitchFamily="34" charset="0"/>
              </a:defRPr>
            </a:lvl1pPr>
          </a:lstStyle>
          <a:p>
            <a:pPr>
              <a:defRPr/>
            </a:pPr>
            <a:fld id="{BD43386B-512A-4F48-AC60-1F2A615D5642}" type="slidenum">
              <a:rPr lang="es-MX" smtClean="0"/>
              <a:pPr>
                <a:defRPr/>
              </a:pPr>
              <a:t>‹Nº›</a:t>
            </a:fld>
            <a:endParaRPr lang="es-MX" dirty="0"/>
          </a:p>
        </p:txBody>
      </p:sp>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7148" y="141810"/>
            <a:ext cx="1367978" cy="7611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6 Rectángulo redondeado"/>
          <p:cNvSpPr/>
          <p:nvPr userDrawn="1"/>
        </p:nvSpPr>
        <p:spPr>
          <a:xfrm>
            <a:off x="62473" y="62122"/>
            <a:ext cx="9001156" cy="900000"/>
          </a:xfrm>
          <a:prstGeom prst="roundRect">
            <a:avLst/>
          </a:prstGeom>
          <a:solidFill>
            <a:srgbClr val="33CCCC">
              <a:alpha val="30000"/>
            </a:srgbClr>
          </a:solidFill>
          <a:ln>
            <a:noFill/>
          </a:ln>
          <a:effectLst>
            <a:outerShdw blurRad="50800" dist="38100" dir="2700000" algn="tl" rotWithShape="0">
              <a:prstClr val="black">
                <a:alpha val="40000"/>
              </a:prstClr>
            </a:outerShdw>
          </a:effectLst>
          <a:scene3d>
            <a:camera prst="orthographicFront"/>
            <a:lightRig rig="soft" dir="t"/>
          </a:scene3d>
          <a:sp3d>
            <a:bevelT w="165100" prst="coolSlant"/>
            <a:bevelB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9 Marcador de fecha"/>
          <p:cNvSpPr>
            <a:spLocks noGrp="1"/>
          </p:cNvSpPr>
          <p:nvPr>
            <p:ph type="dt" sz="half" idx="10"/>
          </p:nvPr>
        </p:nvSpPr>
        <p:spPr/>
        <p:txBody>
          <a:bodyPr/>
          <a:lstStyle>
            <a:lvl1pPr>
              <a:defRPr/>
            </a:lvl1pPr>
          </a:lstStyle>
          <a:p>
            <a:pPr>
              <a:defRPr/>
            </a:pPr>
            <a:endParaRPr lang="es-MX" dirty="0"/>
          </a:p>
        </p:txBody>
      </p:sp>
      <p:sp>
        <p:nvSpPr>
          <p:cNvPr id="3" name="21 Marcador de pie de página"/>
          <p:cNvSpPr>
            <a:spLocks noGrp="1"/>
          </p:cNvSpPr>
          <p:nvPr>
            <p:ph type="ftr" sz="quarter" idx="11"/>
          </p:nvPr>
        </p:nvSpPr>
        <p:spPr/>
        <p:txBody>
          <a:bodyPr/>
          <a:lstStyle>
            <a:lvl1pPr>
              <a:defRPr/>
            </a:lvl1pPr>
          </a:lstStyle>
          <a:p>
            <a:pPr>
              <a:defRPr/>
            </a:pPr>
            <a:endParaRPr lang="es-MX" dirty="0"/>
          </a:p>
        </p:txBody>
      </p:sp>
      <p:sp>
        <p:nvSpPr>
          <p:cNvPr id="4" name="17 Marcador de número de diapositiva"/>
          <p:cNvSpPr>
            <a:spLocks noGrp="1"/>
          </p:cNvSpPr>
          <p:nvPr>
            <p:ph type="sldNum" sz="quarter" idx="12"/>
          </p:nvPr>
        </p:nvSpPr>
        <p:spPr/>
        <p:txBody>
          <a:bodyPr/>
          <a:lstStyle>
            <a:lvl1pPr>
              <a:defRPr/>
            </a:lvl1pPr>
          </a:lstStyle>
          <a:p>
            <a:pPr>
              <a:defRPr/>
            </a:pPr>
            <a:fld id="{13BBBA7F-7700-44FC-A071-6A787AE82F1F}" type="slidenum">
              <a:rPr lang="es-MX"/>
              <a:pPr>
                <a:defRPr/>
              </a:pPr>
              <a:t>‹Nº›</a:t>
            </a:fld>
            <a:endParaRPr lang="es-MX"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a:xfrm>
            <a:off x="457200" y="1600200"/>
            <a:ext cx="8229600" cy="4525963"/>
          </a:xfrm>
          <a:prstGeom prst="rect">
            <a:avLst/>
          </a:prstGeo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6" name="5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7" name="6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8" name="7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9" name="8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4" name="3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5" name="4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image" Target="../media/image2.png"/><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s-ES" smtClean="0"/>
              <a:t>Haga clic para modificar el estilo de título del patrón</a:t>
            </a:r>
            <a:endParaRPr lang="en-US"/>
          </a:p>
        </p:txBody>
      </p:sp>
      <p:sp>
        <p:nvSpPr>
          <p:cNvPr id="1033" name="29 Marcador de texto"/>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smtClean="0"/>
          </a:p>
        </p:txBody>
      </p:sp>
      <p:sp>
        <p:nvSpPr>
          <p:cNvPr id="10" name="9 Marcador de fecha"/>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defRPr>
            </a:lvl1pPr>
            <a:extLst/>
          </a:lstStyle>
          <a:p>
            <a:pPr>
              <a:defRPr/>
            </a:pPr>
            <a:endParaRPr lang="es-MX" dirty="0"/>
          </a:p>
        </p:txBody>
      </p:sp>
      <p:sp>
        <p:nvSpPr>
          <p:cNvPr id="22" name="21 Marcador de pie de página"/>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defRPr>
            </a:lvl1pPr>
            <a:extLst/>
          </a:lstStyle>
          <a:p>
            <a:pPr>
              <a:defRPr/>
            </a:pPr>
            <a:endParaRPr lang="es-MX" dirty="0"/>
          </a:p>
        </p:txBody>
      </p:sp>
      <p:sp>
        <p:nvSpPr>
          <p:cNvPr id="18" name="17 Marcador de número de diapositiva"/>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smtClean="0">
                <a:solidFill>
                  <a:schemeClr val="tx1"/>
                </a:solidFill>
                <a:latin typeface="+mn-lt"/>
              </a:defRPr>
            </a:lvl1pPr>
            <a:extLst/>
          </a:lstStyle>
          <a:p>
            <a:pPr>
              <a:defRPr/>
            </a:pPr>
            <a:fld id="{54FD045D-41D9-4DB0-AA6F-326B226C05DB}" type="slidenum">
              <a:rPr lang="es-MX"/>
              <a:pPr>
                <a:defRPr/>
              </a:pPr>
              <a:t>‹Nº›</a:t>
            </a:fld>
            <a:endParaRPr lang="es-MX" dirty="0"/>
          </a:p>
        </p:txBody>
      </p:sp>
    </p:spTree>
  </p:cSld>
  <p:clrMap bg1="lt1" tx1="dk1" bg2="lt2" tx2="dk2" accent1="accent1" accent2="accent2" accent3="accent3" accent4="accent4" accent5="accent5" accent6="accent6" hlink="hlink" folHlink="folHlink"/>
  <p:sldLayoutIdLst>
    <p:sldLayoutId id="2147483719" r:id="rId1"/>
    <p:sldLayoutId id="2147483715" r:id="rId2"/>
    <p:sldLayoutId id="2147483716" r:id="rId3"/>
  </p:sldLayoutIdLst>
  <p:hf hdr="0" ftr="0" dt="0"/>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itchFamily="34" charset="0"/>
        </a:defRPr>
      </a:lvl2pPr>
      <a:lvl3pPr algn="l" rtl="0" fontAlgn="base">
        <a:spcBef>
          <a:spcPct val="0"/>
        </a:spcBef>
        <a:spcAft>
          <a:spcPct val="0"/>
        </a:spcAft>
        <a:defRPr sz="4100" b="1">
          <a:solidFill>
            <a:schemeClr val="tx2"/>
          </a:solidFill>
          <a:latin typeface="Lucida Sans Unicode" pitchFamily="34" charset="0"/>
        </a:defRPr>
      </a:lvl3pPr>
      <a:lvl4pPr algn="l" rtl="0" fontAlgn="base">
        <a:spcBef>
          <a:spcPct val="0"/>
        </a:spcBef>
        <a:spcAft>
          <a:spcPct val="0"/>
        </a:spcAft>
        <a:defRPr sz="4100" b="1">
          <a:solidFill>
            <a:schemeClr val="tx2"/>
          </a:solidFill>
          <a:latin typeface="Lucida Sans Unicode" pitchFamily="34" charset="0"/>
        </a:defRPr>
      </a:lvl4pPr>
      <a:lvl5pPr algn="l" rtl="0" fontAlgn="base">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fontAlgn="base">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1" name="Imagen 10"/>
          <p:cNvPicPr>
            <a:picLocks noChangeAspect="1"/>
          </p:cNvPicPr>
          <p:nvPr userDrawn="1"/>
        </p:nvPicPr>
        <p:blipFill rotWithShape="1">
          <a:blip r:embed="rId13"/>
          <a:srcRect t="8801" b="17454"/>
          <a:stretch/>
        </p:blipFill>
        <p:spPr>
          <a:xfrm>
            <a:off x="-28438" y="-72572"/>
            <a:ext cx="9161552" cy="6958518"/>
          </a:xfrm>
          <a:prstGeom prst="rect">
            <a:avLst/>
          </a:prstGeom>
        </p:spPr>
      </p:pic>
    </p:spTree>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image" Target="../media/image7.jpeg"/><Relationship Id="rId7" Type="http://schemas.openxmlformats.org/officeDocument/2006/relationships/image" Target="../media/image11.png"/><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9.jpeg"/><Relationship Id="rId10" Type="http://schemas.openxmlformats.org/officeDocument/2006/relationships/image" Target="../media/image14.png"/><Relationship Id="rId4" Type="http://schemas.openxmlformats.org/officeDocument/2006/relationships/image" Target="../media/image8.jpeg"/><Relationship Id="rId9" Type="http://schemas.openxmlformats.org/officeDocument/2006/relationships/image" Target="../media/image13.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7 Rectángulo"/>
          <p:cNvSpPr/>
          <p:nvPr/>
        </p:nvSpPr>
        <p:spPr>
          <a:xfrm>
            <a:off x="2051720" y="559566"/>
            <a:ext cx="6183086" cy="3539430"/>
          </a:xfrm>
          <a:prstGeom prst="rect">
            <a:avLst/>
          </a:prstGeom>
        </p:spPr>
        <p:txBody>
          <a:bodyPr wrap="square">
            <a:spAutoFit/>
          </a:bodyPr>
          <a:lstStyle/>
          <a:p>
            <a:pPr algn="ctr"/>
            <a:r>
              <a:rPr lang="es-MX" sz="3200" b="1" dirty="0">
                <a:solidFill>
                  <a:schemeClr val="accent4"/>
                </a:solidFill>
                <a:latin typeface="Calibri" pitchFamily="34" charset="0"/>
              </a:rPr>
              <a:t>Resultados de la </a:t>
            </a:r>
            <a:r>
              <a:rPr lang="es-MX" sz="3200" b="1" dirty="0" smtClean="0">
                <a:solidFill>
                  <a:schemeClr val="accent4"/>
                </a:solidFill>
                <a:latin typeface="Calibri" pitchFamily="34" charset="0"/>
              </a:rPr>
              <a:t>Primera </a:t>
            </a:r>
            <a:endParaRPr lang="es-MX" sz="3200" b="1" dirty="0">
              <a:solidFill>
                <a:schemeClr val="accent4"/>
              </a:solidFill>
              <a:latin typeface="Calibri" pitchFamily="34" charset="0"/>
            </a:endParaRPr>
          </a:p>
          <a:p>
            <a:pPr algn="ctr"/>
            <a:r>
              <a:rPr lang="es-MX" sz="3200" b="1" dirty="0" smtClean="0">
                <a:solidFill>
                  <a:schemeClr val="accent4"/>
                </a:solidFill>
                <a:latin typeface="Calibri" pitchFamily="34" charset="0"/>
              </a:rPr>
              <a:t>Evaluación-Diagnóstico </a:t>
            </a:r>
            <a:r>
              <a:rPr lang="es-MX" sz="3200" b="1" dirty="0">
                <a:solidFill>
                  <a:schemeClr val="accent4"/>
                </a:solidFill>
                <a:latin typeface="Calibri" pitchFamily="34" charset="0"/>
              </a:rPr>
              <a:t>a los portales de Internet </a:t>
            </a:r>
            <a:r>
              <a:rPr lang="es-MX" sz="3200" b="1" dirty="0" smtClean="0">
                <a:solidFill>
                  <a:schemeClr val="accent4"/>
                </a:solidFill>
                <a:latin typeface="Calibri" pitchFamily="34" charset="0"/>
              </a:rPr>
              <a:t>de los Entes Obligados, 2016</a:t>
            </a:r>
          </a:p>
          <a:p>
            <a:pPr algn="ctr"/>
            <a:endParaRPr lang="es-MX" sz="3200" b="1" dirty="0">
              <a:solidFill>
                <a:schemeClr val="accent4"/>
              </a:solidFill>
              <a:latin typeface="Calibri" pitchFamily="34" charset="0"/>
            </a:endParaRPr>
          </a:p>
          <a:p>
            <a:pPr algn="ctr"/>
            <a:r>
              <a:rPr lang="es-MX" sz="3200" b="1" dirty="0" smtClean="0">
                <a:solidFill>
                  <a:schemeClr val="accent4"/>
                </a:solidFill>
                <a:latin typeface="Calibri" pitchFamily="34" charset="0"/>
              </a:rPr>
              <a:t>Partidos Políticos en el</a:t>
            </a:r>
          </a:p>
          <a:p>
            <a:pPr algn="ctr"/>
            <a:r>
              <a:rPr lang="es-MX" sz="3200" b="1" dirty="0" smtClean="0">
                <a:solidFill>
                  <a:schemeClr val="accent4"/>
                </a:solidFill>
                <a:latin typeface="Calibri" pitchFamily="34" charset="0"/>
              </a:rPr>
              <a:t>Distrito Federal</a:t>
            </a:r>
            <a:endParaRPr lang="es-ES" sz="3200" dirty="0">
              <a:solidFill>
                <a:schemeClr val="accent4"/>
              </a:solidFill>
              <a:latin typeface="Calibri" pitchFamily="34" charset="0"/>
            </a:endParaRPr>
          </a:p>
        </p:txBody>
      </p:sp>
      <p:sp>
        <p:nvSpPr>
          <p:cNvPr id="5" name="24 CuadroTexto"/>
          <p:cNvSpPr txBox="1"/>
          <p:nvPr/>
        </p:nvSpPr>
        <p:spPr>
          <a:xfrm>
            <a:off x="8162798" y="6290156"/>
            <a:ext cx="995942" cy="523220"/>
          </a:xfrm>
          <a:prstGeom prst="rect">
            <a:avLst/>
          </a:prstGeom>
          <a:noFill/>
        </p:spPr>
        <p:txBody>
          <a:bodyPr wrap="square" rtlCol="0">
            <a:spAutoFit/>
          </a:bodyPr>
          <a:lstStyle/>
          <a:p>
            <a:pPr algn="ctr"/>
            <a:r>
              <a:rPr lang="es-MX" sz="1400" b="1" cap="small" dirty="0" smtClean="0">
                <a:solidFill>
                  <a:schemeClr val="accent4"/>
                </a:solidFill>
                <a:latin typeface="Calibri" pitchFamily="34" charset="0"/>
                <a:cs typeface="Arial" pitchFamily="34" charset="0"/>
              </a:rPr>
              <a:t>Mayo</a:t>
            </a:r>
          </a:p>
          <a:p>
            <a:pPr algn="ctr"/>
            <a:r>
              <a:rPr lang="es-MX" sz="1400" b="1" cap="small" dirty="0" smtClean="0">
                <a:solidFill>
                  <a:schemeClr val="accent4"/>
                </a:solidFill>
                <a:latin typeface="Calibri" pitchFamily="34" charset="0"/>
                <a:cs typeface="Arial" pitchFamily="34" charset="0"/>
              </a:rPr>
              <a:t>2016</a:t>
            </a:r>
            <a:endParaRPr lang="es-MX" sz="1400" b="1" cap="small" dirty="0">
              <a:solidFill>
                <a:schemeClr val="accent4"/>
              </a:solidFill>
              <a:latin typeface="Calibri" pitchFamily="34" charset="0"/>
              <a:cs typeface="Arial" pitchFamily="34" charset="0"/>
            </a:endParaRPr>
          </a:p>
        </p:txBody>
      </p:sp>
    </p:spTree>
    <p:extLst>
      <p:ext uri="{BB962C8B-B14F-4D97-AF65-F5344CB8AC3E}">
        <p14:creationId xmlns:p14="http://schemas.microsoft.com/office/powerpoint/2010/main" val="23930693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10 Marcador de número de diapositiva"/>
          <p:cNvSpPr>
            <a:spLocks noGrp="1"/>
          </p:cNvSpPr>
          <p:nvPr>
            <p:ph type="sldNum" sz="quarter" idx="12"/>
          </p:nvPr>
        </p:nvSpPr>
        <p:spPr>
          <a:xfrm>
            <a:off x="8730000" y="6454800"/>
            <a:ext cx="366712" cy="365125"/>
          </a:xfrm>
        </p:spPr>
        <p:txBody>
          <a:bodyPr/>
          <a:lstStyle/>
          <a:p>
            <a:pPr>
              <a:defRPr/>
            </a:pPr>
            <a:fld id="{BD43386B-512A-4F48-AC60-1F2A615D5642}" type="slidenum">
              <a:rPr lang="es-MX" b="1" smtClean="0">
                <a:latin typeface="Calibri" pitchFamily="34" charset="0"/>
              </a:rPr>
              <a:pPr>
                <a:defRPr/>
              </a:pPr>
              <a:t>10</a:t>
            </a:fld>
            <a:endParaRPr lang="es-MX" b="1" dirty="0">
              <a:latin typeface="Calibri" pitchFamily="34" charset="0"/>
            </a:endParaRPr>
          </a:p>
        </p:txBody>
      </p:sp>
      <p:sp>
        <p:nvSpPr>
          <p:cNvPr id="41" name="10 Marcador de número de diapositiva"/>
          <p:cNvSpPr txBox="1">
            <a:spLocks/>
          </p:cNvSpPr>
          <p:nvPr/>
        </p:nvSpPr>
        <p:spPr>
          <a:xfrm>
            <a:off x="8730000" y="6454800"/>
            <a:ext cx="366712" cy="365125"/>
          </a:xfrm>
          <a:prstGeom prst="rect">
            <a:avLst/>
          </a:prstGeom>
        </p:spPr>
        <p:txBody>
          <a:bodyPr vert="horz" anchor="b"/>
          <a:lstStyle>
            <a:defPPr>
              <a:defRPr lang="es-MX"/>
            </a:defPPr>
            <a:lvl1pPr algn="r" rtl="0" eaLnBrk="1" fontAlgn="auto" latinLnBrk="0" hangingPunct="1">
              <a:spcBef>
                <a:spcPts val="0"/>
              </a:spcBef>
              <a:spcAft>
                <a:spcPts val="0"/>
              </a:spcAft>
              <a:defRPr kumimoji="0" sz="800" b="1" kern="1200">
                <a:solidFill>
                  <a:srgbClr val="008080"/>
                </a:solidFill>
                <a:effectLst/>
                <a:latin typeface="Calibri" panose="020F0502020204030204" pitchFamily="34"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fld id="{BD43386B-512A-4F48-AC60-1F2A615D5642}" type="slidenum">
              <a:rPr lang="es-MX" smtClean="0"/>
              <a:pPr>
                <a:defRPr/>
              </a:pPr>
              <a:t>10</a:t>
            </a:fld>
            <a:endParaRPr lang="es-MX" dirty="0"/>
          </a:p>
        </p:txBody>
      </p:sp>
      <p:sp>
        <p:nvSpPr>
          <p:cNvPr id="33" name="23 CuadroTexto"/>
          <p:cNvSpPr txBox="1"/>
          <p:nvPr/>
        </p:nvSpPr>
        <p:spPr>
          <a:xfrm>
            <a:off x="76169" y="85702"/>
            <a:ext cx="7560000" cy="864000"/>
          </a:xfrm>
          <a:prstGeom prst="rect">
            <a:avLst/>
          </a:prstGeom>
          <a:noFill/>
        </p:spPr>
        <p:txBody>
          <a:bodyPr wrap="square" rtlCol="0" anchor="ctr">
            <a:noAutofit/>
          </a:bodyPr>
          <a:lstStyle/>
          <a:p>
            <a:r>
              <a:rPr lang="es-MX" b="1" dirty="0" smtClean="0">
                <a:latin typeface="Calibri" pitchFamily="34" charset="0"/>
              </a:rPr>
              <a:t>Desglose por Partido Político en el Distrito Federal del Índice Global del Cumplimiento de las Obligaciones de </a:t>
            </a:r>
            <a:r>
              <a:rPr lang="es-MX" b="1" dirty="0">
                <a:latin typeface="Calibri" pitchFamily="34" charset="0"/>
              </a:rPr>
              <a:t>Transparencia (IG</a:t>
            </a:r>
            <a:r>
              <a:rPr lang="es-MX" b="1" baseline="-25000" dirty="0">
                <a:latin typeface="Calibri" pitchFamily="34" charset="0"/>
              </a:rPr>
              <a:t>COT</a:t>
            </a:r>
            <a:r>
              <a:rPr lang="es-MX" b="1" dirty="0" smtClean="0">
                <a:latin typeface="Calibri" pitchFamily="34" charset="0"/>
              </a:rPr>
              <a:t>)</a:t>
            </a:r>
          </a:p>
          <a:p>
            <a:r>
              <a:rPr lang="es-MX" sz="1200" b="1" i="1" dirty="0">
                <a:latin typeface="Calibri" pitchFamily="34" charset="0"/>
              </a:rPr>
              <a:t>Evaluaciones 2015 y 1ª Evaluación-Diagnóstico 2016</a:t>
            </a:r>
            <a:endParaRPr lang="es-ES" sz="1000" b="1" i="1" dirty="0">
              <a:latin typeface="Calibri" pitchFamily="34" charset="0"/>
            </a:endParaRPr>
          </a:p>
        </p:txBody>
      </p:sp>
      <p:sp>
        <p:nvSpPr>
          <p:cNvPr id="34" name="45 CuadroTexto"/>
          <p:cNvSpPr txBox="1"/>
          <p:nvPr/>
        </p:nvSpPr>
        <p:spPr>
          <a:xfrm>
            <a:off x="7895302" y="1094230"/>
            <a:ext cx="1265560" cy="577081"/>
          </a:xfrm>
          <a:prstGeom prst="rect">
            <a:avLst/>
          </a:prstGeom>
          <a:noFill/>
        </p:spPr>
        <p:txBody>
          <a:bodyPr wrap="square" rtlCol="0">
            <a:spAutoFit/>
          </a:bodyPr>
          <a:lstStyle/>
          <a:p>
            <a:pPr algn="ctr"/>
            <a:r>
              <a:rPr lang="es-ES" sz="1050" b="1" i="1" u="sng" dirty="0">
                <a:latin typeface="Calibri" pitchFamily="34" charset="0"/>
              </a:rPr>
              <a:t>Diferencia</a:t>
            </a:r>
          </a:p>
          <a:p>
            <a:pPr algn="ctr"/>
            <a:r>
              <a:rPr lang="es-ES" sz="1050" b="1" i="1" u="sng" dirty="0">
                <a:latin typeface="Calibri" pitchFamily="34" charset="0"/>
              </a:rPr>
              <a:t>1ª EvalDiag 2016 y </a:t>
            </a:r>
          </a:p>
          <a:p>
            <a:pPr algn="ctr"/>
            <a:r>
              <a:rPr lang="es-ES" sz="1050" b="1" i="1" u="sng" dirty="0">
                <a:latin typeface="Calibri" pitchFamily="34" charset="0"/>
              </a:rPr>
              <a:t>4ª EvalDiag 2015 </a:t>
            </a:r>
          </a:p>
        </p:txBody>
      </p:sp>
      <p:graphicFrame>
        <p:nvGraphicFramePr>
          <p:cNvPr id="35" name="22 Gráfico"/>
          <p:cNvGraphicFramePr/>
          <p:nvPr>
            <p:extLst>
              <p:ext uri="{D42A27DB-BD31-4B8C-83A1-F6EECF244321}">
                <p14:modId xmlns:p14="http://schemas.microsoft.com/office/powerpoint/2010/main" val="2355428649"/>
              </p:ext>
            </p:extLst>
          </p:nvPr>
        </p:nvGraphicFramePr>
        <p:xfrm>
          <a:off x="286470" y="1298521"/>
          <a:ext cx="7812330" cy="5359953"/>
        </p:xfrm>
        <a:graphic>
          <a:graphicData uri="http://schemas.openxmlformats.org/drawingml/2006/chart">
            <c:chart xmlns:c="http://schemas.openxmlformats.org/drawingml/2006/chart" xmlns:r="http://schemas.openxmlformats.org/officeDocument/2006/relationships" r:id="rId3"/>
          </a:graphicData>
        </a:graphic>
      </p:graphicFrame>
      <p:sp>
        <p:nvSpPr>
          <p:cNvPr id="36" name="42 CuadroTexto"/>
          <p:cNvSpPr txBox="1"/>
          <p:nvPr/>
        </p:nvSpPr>
        <p:spPr>
          <a:xfrm>
            <a:off x="8303781" y="2503929"/>
            <a:ext cx="621039" cy="276999"/>
          </a:xfrm>
          <a:prstGeom prst="rect">
            <a:avLst/>
          </a:prstGeom>
          <a:noFill/>
        </p:spPr>
        <p:txBody>
          <a:bodyPr wrap="square" rtlCol="0">
            <a:spAutoFit/>
          </a:bodyPr>
          <a:lstStyle/>
          <a:p>
            <a:pPr algn="ctr"/>
            <a:r>
              <a:rPr lang="es-MX" sz="1200" b="1" dirty="0" smtClean="0">
                <a:latin typeface="Calibri" panose="020F0502020204030204" pitchFamily="34" charset="0"/>
              </a:rPr>
              <a:t>0.0</a:t>
            </a:r>
            <a:endParaRPr lang="es-MX" sz="1200" b="1" dirty="0">
              <a:latin typeface="Calibri" pitchFamily="34" charset="0"/>
            </a:endParaRPr>
          </a:p>
        </p:txBody>
      </p:sp>
      <p:sp>
        <p:nvSpPr>
          <p:cNvPr id="39" name="43 Rectángulo"/>
          <p:cNvSpPr/>
          <p:nvPr/>
        </p:nvSpPr>
        <p:spPr>
          <a:xfrm>
            <a:off x="179512" y="1942864"/>
            <a:ext cx="8784976" cy="430518"/>
          </a:xfrm>
          <a:prstGeom prst="rect">
            <a:avLst/>
          </a:prstGeom>
          <a:noFill/>
          <a:ln>
            <a:solidFill>
              <a:srgbClr val="33CC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cxnSp>
        <p:nvCxnSpPr>
          <p:cNvPr id="40" name="44 Conector recto de flecha"/>
          <p:cNvCxnSpPr/>
          <p:nvPr/>
        </p:nvCxnSpPr>
        <p:spPr>
          <a:xfrm>
            <a:off x="7617118" y="2172956"/>
            <a:ext cx="684000" cy="0"/>
          </a:xfrm>
          <a:prstGeom prst="straightConnector1">
            <a:avLst/>
          </a:prstGeom>
          <a:ln>
            <a:tailEnd type="stealth"/>
          </a:ln>
        </p:spPr>
        <p:style>
          <a:lnRef idx="2">
            <a:schemeClr val="accent1"/>
          </a:lnRef>
          <a:fillRef idx="0">
            <a:schemeClr val="accent1"/>
          </a:fillRef>
          <a:effectRef idx="1">
            <a:schemeClr val="accent1"/>
          </a:effectRef>
          <a:fontRef idx="minor">
            <a:schemeClr val="tx1"/>
          </a:fontRef>
        </p:style>
      </p:cxnSp>
      <p:sp>
        <p:nvSpPr>
          <p:cNvPr id="42" name="46 CuadroTexto"/>
          <p:cNvSpPr txBox="1"/>
          <p:nvPr/>
        </p:nvSpPr>
        <p:spPr>
          <a:xfrm>
            <a:off x="8295634" y="2022743"/>
            <a:ext cx="629475" cy="276999"/>
          </a:xfrm>
          <a:prstGeom prst="rect">
            <a:avLst/>
          </a:prstGeom>
          <a:noFill/>
        </p:spPr>
        <p:txBody>
          <a:bodyPr wrap="square" rtlCol="0">
            <a:spAutoFit/>
          </a:bodyPr>
          <a:lstStyle/>
          <a:p>
            <a:pPr algn="ctr"/>
            <a:r>
              <a:rPr lang="es-MX" sz="1200" b="1" dirty="0" smtClean="0">
                <a:latin typeface="Calibri" pitchFamily="34" charset="0"/>
              </a:rPr>
              <a:t>7.9</a:t>
            </a:r>
            <a:endParaRPr lang="es-MX" sz="1200" b="1" dirty="0">
              <a:latin typeface="Calibri" pitchFamily="34" charset="0"/>
            </a:endParaRPr>
          </a:p>
        </p:txBody>
      </p:sp>
      <p:sp>
        <p:nvSpPr>
          <p:cNvPr id="43" name="48 CuadroTexto"/>
          <p:cNvSpPr txBox="1"/>
          <p:nvPr/>
        </p:nvSpPr>
        <p:spPr>
          <a:xfrm>
            <a:off x="8298398" y="3892221"/>
            <a:ext cx="621039" cy="276999"/>
          </a:xfrm>
          <a:prstGeom prst="rect">
            <a:avLst/>
          </a:prstGeom>
          <a:noFill/>
        </p:spPr>
        <p:txBody>
          <a:bodyPr wrap="square" rtlCol="0">
            <a:spAutoFit/>
          </a:bodyPr>
          <a:lstStyle/>
          <a:p>
            <a:pPr algn="ctr"/>
            <a:r>
              <a:rPr lang="es-MX" sz="1200" b="1" dirty="0" smtClean="0">
                <a:latin typeface="Calibri" panose="020F0502020204030204" pitchFamily="34" charset="0"/>
              </a:rPr>
              <a:t>9.9</a:t>
            </a:r>
            <a:endParaRPr lang="es-MX" sz="1200" b="1" dirty="0">
              <a:latin typeface="Calibri" pitchFamily="34" charset="0"/>
            </a:endParaRPr>
          </a:p>
        </p:txBody>
      </p:sp>
      <p:sp>
        <p:nvSpPr>
          <p:cNvPr id="44" name="49 CuadroTexto"/>
          <p:cNvSpPr txBox="1"/>
          <p:nvPr/>
        </p:nvSpPr>
        <p:spPr>
          <a:xfrm>
            <a:off x="8303782" y="3429000"/>
            <a:ext cx="621039" cy="276999"/>
          </a:xfrm>
          <a:prstGeom prst="rect">
            <a:avLst/>
          </a:prstGeom>
          <a:noFill/>
        </p:spPr>
        <p:txBody>
          <a:bodyPr wrap="square" rtlCol="0">
            <a:spAutoFit/>
          </a:bodyPr>
          <a:lstStyle/>
          <a:p>
            <a:pPr algn="ctr"/>
            <a:r>
              <a:rPr lang="es-MX" sz="1200" b="1" dirty="0" smtClean="0">
                <a:latin typeface="Calibri" panose="020F0502020204030204" pitchFamily="34" charset="0"/>
              </a:rPr>
              <a:t>-13.3</a:t>
            </a:r>
            <a:endParaRPr lang="es-MX" sz="1200" b="1" dirty="0">
              <a:latin typeface="Calibri" pitchFamily="34" charset="0"/>
            </a:endParaRPr>
          </a:p>
        </p:txBody>
      </p:sp>
      <p:sp>
        <p:nvSpPr>
          <p:cNvPr id="45" name="50 CuadroTexto"/>
          <p:cNvSpPr txBox="1"/>
          <p:nvPr/>
        </p:nvSpPr>
        <p:spPr>
          <a:xfrm>
            <a:off x="8312912" y="4817934"/>
            <a:ext cx="621039" cy="276999"/>
          </a:xfrm>
          <a:prstGeom prst="rect">
            <a:avLst/>
          </a:prstGeom>
          <a:noFill/>
        </p:spPr>
        <p:txBody>
          <a:bodyPr wrap="square" rtlCol="0">
            <a:spAutoFit/>
          </a:bodyPr>
          <a:lstStyle/>
          <a:p>
            <a:pPr algn="ctr"/>
            <a:r>
              <a:rPr lang="es-MX" sz="1200" b="1" dirty="0" smtClean="0">
                <a:latin typeface="Calibri" panose="020F0502020204030204" pitchFamily="34" charset="0"/>
              </a:rPr>
              <a:t>0.0</a:t>
            </a:r>
            <a:endParaRPr lang="es-MX" sz="1200" b="1" dirty="0">
              <a:latin typeface="Calibri" pitchFamily="34" charset="0"/>
            </a:endParaRPr>
          </a:p>
        </p:txBody>
      </p:sp>
      <p:sp>
        <p:nvSpPr>
          <p:cNvPr id="46" name="51 CuadroTexto"/>
          <p:cNvSpPr txBox="1"/>
          <p:nvPr/>
        </p:nvSpPr>
        <p:spPr>
          <a:xfrm>
            <a:off x="8312449" y="4365104"/>
            <a:ext cx="621039" cy="276999"/>
          </a:xfrm>
          <a:prstGeom prst="rect">
            <a:avLst/>
          </a:prstGeom>
          <a:noFill/>
        </p:spPr>
        <p:txBody>
          <a:bodyPr wrap="square" rtlCol="0">
            <a:spAutoFit/>
          </a:bodyPr>
          <a:lstStyle/>
          <a:p>
            <a:pPr algn="ctr"/>
            <a:r>
              <a:rPr lang="es-MX" sz="1200" b="1" dirty="0" smtClean="0">
                <a:latin typeface="Calibri" pitchFamily="34" charset="0"/>
              </a:rPr>
              <a:t>-1.7</a:t>
            </a:r>
            <a:endParaRPr lang="es-MX" sz="1200" b="1" dirty="0">
              <a:latin typeface="Calibri" pitchFamily="34" charset="0"/>
            </a:endParaRPr>
          </a:p>
        </p:txBody>
      </p:sp>
      <p:cxnSp>
        <p:nvCxnSpPr>
          <p:cNvPr id="51" name="44 Conector recto de flecha"/>
          <p:cNvCxnSpPr/>
          <p:nvPr/>
        </p:nvCxnSpPr>
        <p:spPr>
          <a:xfrm>
            <a:off x="7597153" y="2626521"/>
            <a:ext cx="720000" cy="0"/>
          </a:xfrm>
          <a:prstGeom prst="straightConnector1">
            <a:avLst/>
          </a:prstGeom>
          <a:ln>
            <a:tailEnd type="stealth"/>
          </a:ln>
        </p:spPr>
        <p:style>
          <a:lnRef idx="2">
            <a:schemeClr val="accent1"/>
          </a:lnRef>
          <a:fillRef idx="0">
            <a:schemeClr val="accent1"/>
          </a:fillRef>
          <a:effectRef idx="1">
            <a:schemeClr val="accent1"/>
          </a:effectRef>
          <a:fontRef idx="minor">
            <a:schemeClr val="tx1"/>
          </a:fontRef>
        </p:style>
      </p:cxnSp>
      <p:sp>
        <p:nvSpPr>
          <p:cNvPr id="54" name="42 CuadroTexto"/>
          <p:cNvSpPr txBox="1"/>
          <p:nvPr/>
        </p:nvSpPr>
        <p:spPr>
          <a:xfrm>
            <a:off x="8300443" y="2956030"/>
            <a:ext cx="621039" cy="276999"/>
          </a:xfrm>
          <a:prstGeom prst="rect">
            <a:avLst/>
          </a:prstGeom>
          <a:noFill/>
        </p:spPr>
        <p:txBody>
          <a:bodyPr wrap="square" rtlCol="0">
            <a:spAutoFit/>
          </a:bodyPr>
          <a:lstStyle/>
          <a:p>
            <a:pPr algn="ctr"/>
            <a:r>
              <a:rPr lang="es-MX" sz="1200" b="1" dirty="0" smtClean="0">
                <a:latin typeface="Calibri" panose="020F0502020204030204" pitchFamily="34" charset="0"/>
              </a:rPr>
              <a:t>-12.3</a:t>
            </a:r>
            <a:endParaRPr lang="es-MX" sz="1200" b="1" dirty="0">
              <a:latin typeface="Calibri" pitchFamily="34" charset="0"/>
            </a:endParaRPr>
          </a:p>
        </p:txBody>
      </p:sp>
      <p:cxnSp>
        <p:nvCxnSpPr>
          <p:cNvPr id="56" name="44 Conector recto de flecha"/>
          <p:cNvCxnSpPr/>
          <p:nvPr/>
        </p:nvCxnSpPr>
        <p:spPr>
          <a:xfrm>
            <a:off x="6843750" y="3100046"/>
            <a:ext cx="1476000" cy="0"/>
          </a:xfrm>
          <a:prstGeom prst="straightConnector1">
            <a:avLst/>
          </a:prstGeom>
          <a:ln>
            <a:tailEnd type="stealth"/>
          </a:ln>
        </p:spPr>
        <p:style>
          <a:lnRef idx="2">
            <a:schemeClr val="accent1"/>
          </a:lnRef>
          <a:fillRef idx="0">
            <a:schemeClr val="accent1"/>
          </a:fillRef>
          <a:effectRef idx="1">
            <a:schemeClr val="accent1"/>
          </a:effectRef>
          <a:fontRef idx="minor">
            <a:schemeClr val="tx1"/>
          </a:fontRef>
        </p:style>
      </p:cxnSp>
      <p:cxnSp>
        <p:nvCxnSpPr>
          <p:cNvPr id="57" name="44 Conector recto de flecha"/>
          <p:cNvCxnSpPr/>
          <p:nvPr/>
        </p:nvCxnSpPr>
        <p:spPr>
          <a:xfrm>
            <a:off x="7781259" y="3557936"/>
            <a:ext cx="504000" cy="0"/>
          </a:xfrm>
          <a:prstGeom prst="straightConnector1">
            <a:avLst/>
          </a:prstGeom>
          <a:ln>
            <a:tailEnd type="stealth"/>
          </a:ln>
        </p:spPr>
        <p:style>
          <a:lnRef idx="2">
            <a:schemeClr val="accent1"/>
          </a:lnRef>
          <a:fillRef idx="0">
            <a:schemeClr val="accent1"/>
          </a:fillRef>
          <a:effectRef idx="1">
            <a:schemeClr val="accent1"/>
          </a:effectRef>
          <a:fontRef idx="minor">
            <a:schemeClr val="tx1"/>
          </a:fontRef>
        </p:style>
      </p:cxnSp>
      <p:cxnSp>
        <p:nvCxnSpPr>
          <p:cNvPr id="58" name="44 Conector recto de flecha"/>
          <p:cNvCxnSpPr/>
          <p:nvPr/>
        </p:nvCxnSpPr>
        <p:spPr>
          <a:xfrm>
            <a:off x="7863770" y="4951064"/>
            <a:ext cx="432000" cy="0"/>
          </a:xfrm>
          <a:prstGeom prst="straightConnector1">
            <a:avLst/>
          </a:prstGeom>
          <a:ln>
            <a:tailEnd type="stealth"/>
          </a:ln>
        </p:spPr>
        <p:style>
          <a:lnRef idx="2">
            <a:schemeClr val="accent1"/>
          </a:lnRef>
          <a:fillRef idx="0">
            <a:schemeClr val="accent1"/>
          </a:fillRef>
          <a:effectRef idx="1">
            <a:schemeClr val="accent1"/>
          </a:effectRef>
          <a:fontRef idx="minor">
            <a:schemeClr val="tx1"/>
          </a:fontRef>
        </p:style>
      </p:cxnSp>
      <p:cxnSp>
        <p:nvCxnSpPr>
          <p:cNvPr id="59" name="44 Conector recto de flecha"/>
          <p:cNvCxnSpPr/>
          <p:nvPr/>
        </p:nvCxnSpPr>
        <p:spPr>
          <a:xfrm>
            <a:off x="7667615" y="4029545"/>
            <a:ext cx="648000" cy="0"/>
          </a:xfrm>
          <a:prstGeom prst="straightConnector1">
            <a:avLst/>
          </a:prstGeom>
          <a:ln>
            <a:tailEnd type="stealth"/>
          </a:ln>
        </p:spPr>
        <p:style>
          <a:lnRef idx="2">
            <a:schemeClr val="accent1"/>
          </a:lnRef>
          <a:fillRef idx="0">
            <a:schemeClr val="accent1"/>
          </a:fillRef>
          <a:effectRef idx="1">
            <a:schemeClr val="accent1"/>
          </a:effectRef>
          <a:fontRef idx="minor">
            <a:schemeClr val="tx1"/>
          </a:fontRef>
        </p:style>
      </p:cxnSp>
      <p:cxnSp>
        <p:nvCxnSpPr>
          <p:cNvPr id="60" name="44 Conector recto de flecha"/>
          <p:cNvCxnSpPr/>
          <p:nvPr/>
        </p:nvCxnSpPr>
        <p:spPr>
          <a:xfrm>
            <a:off x="7864371" y="4487843"/>
            <a:ext cx="432000" cy="0"/>
          </a:xfrm>
          <a:prstGeom prst="straightConnector1">
            <a:avLst/>
          </a:prstGeom>
          <a:ln>
            <a:tailEnd type="stealth"/>
          </a:ln>
        </p:spPr>
        <p:style>
          <a:lnRef idx="2">
            <a:schemeClr val="accent1"/>
          </a:lnRef>
          <a:fillRef idx="0">
            <a:schemeClr val="accent1"/>
          </a:fillRef>
          <a:effectRef idx="1">
            <a:schemeClr val="accent1"/>
          </a:effectRef>
          <a:fontRef idx="minor">
            <a:schemeClr val="tx1"/>
          </a:fontRef>
        </p:style>
      </p:cxnSp>
      <p:cxnSp>
        <p:nvCxnSpPr>
          <p:cNvPr id="61" name="44 Conector recto de flecha"/>
          <p:cNvCxnSpPr/>
          <p:nvPr/>
        </p:nvCxnSpPr>
        <p:spPr>
          <a:xfrm>
            <a:off x="6886839" y="5413556"/>
            <a:ext cx="1404000" cy="0"/>
          </a:xfrm>
          <a:prstGeom prst="straightConnector1">
            <a:avLst/>
          </a:prstGeom>
          <a:ln>
            <a:tailEnd type="stealth"/>
          </a:ln>
        </p:spPr>
        <p:style>
          <a:lnRef idx="2">
            <a:schemeClr val="accent1"/>
          </a:lnRef>
          <a:fillRef idx="0">
            <a:schemeClr val="accent1"/>
          </a:fillRef>
          <a:effectRef idx="1">
            <a:schemeClr val="accent1"/>
          </a:effectRef>
          <a:fontRef idx="minor">
            <a:schemeClr val="tx1"/>
          </a:fontRef>
        </p:style>
      </p:cxnSp>
      <p:cxnSp>
        <p:nvCxnSpPr>
          <p:cNvPr id="72" name="44 Conector recto de flecha"/>
          <p:cNvCxnSpPr/>
          <p:nvPr/>
        </p:nvCxnSpPr>
        <p:spPr>
          <a:xfrm>
            <a:off x="7916084" y="5887168"/>
            <a:ext cx="396000" cy="0"/>
          </a:xfrm>
          <a:prstGeom prst="straightConnector1">
            <a:avLst/>
          </a:prstGeom>
          <a:ln>
            <a:tailEnd type="stealth"/>
          </a:ln>
        </p:spPr>
        <p:style>
          <a:lnRef idx="2">
            <a:schemeClr val="accent1"/>
          </a:lnRef>
          <a:fillRef idx="0">
            <a:schemeClr val="accent1"/>
          </a:fillRef>
          <a:effectRef idx="1">
            <a:schemeClr val="accent1"/>
          </a:effectRef>
          <a:fontRef idx="minor">
            <a:schemeClr val="tx1"/>
          </a:fontRef>
        </p:style>
      </p:cxnSp>
      <p:cxnSp>
        <p:nvCxnSpPr>
          <p:cNvPr id="73" name="44 Conector recto de flecha"/>
          <p:cNvCxnSpPr/>
          <p:nvPr/>
        </p:nvCxnSpPr>
        <p:spPr>
          <a:xfrm>
            <a:off x="7908143" y="6340514"/>
            <a:ext cx="432000" cy="0"/>
          </a:xfrm>
          <a:prstGeom prst="straightConnector1">
            <a:avLst/>
          </a:prstGeom>
          <a:ln>
            <a:tailEnd type="stealth"/>
          </a:ln>
        </p:spPr>
        <p:style>
          <a:lnRef idx="2">
            <a:schemeClr val="accent1"/>
          </a:lnRef>
          <a:fillRef idx="0">
            <a:schemeClr val="accent1"/>
          </a:fillRef>
          <a:effectRef idx="1">
            <a:schemeClr val="accent1"/>
          </a:effectRef>
          <a:fontRef idx="minor">
            <a:schemeClr val="tx1"/>
          </a:fontRef>
        </p:style>
      </p:cxnSp>
      <p:sp>
        <p:nvSpPr>
          <p:cNvPr id="74" name="48 CuadroTexto"/>
          <p:cNvSpPr txBox="1"/>
          <p:nvPr/>
        </p:nvSpPr>
        <p:spPr>
          <a:xfrm>
            <a:off x="8289585" y="5280426"/>
            <a:ext cx="621039" cy="276999"/>
          </a:xfrm>
          <a:prstGeom prst="rect">
            <a:avLst/>
          </a:prstGeom>
          <a:noFill/>
        </p:spPr>
        <p:txBody>
          <a:bodyPr wrap="square" rtlCol="0">
            <a:spAutoFit/>
          </a:bodyPr>
          <a:lstStyle/>
          <a:p>
            <a:pPr algn="ctr"/>
            <a:r>
              <a:rPr lang="es-MX" sz="1200" b="1" dirty="0" smtClean="0">
                <a:latin typeface="Calibri" pitchFamily="34" charset="0"/>
              </a:rPr>
              <a:t>100.0</a:t>
            </a:r>
            <a:endParaRPr lang="es-MX" sz="1200" b="1" dirty="0">
              <a:latin typeface="Calibri" pitchFamily="34" charset="0"/>
            </a:endParaRPr>
          </a:p>
        </p:txBody>
      </p:sp>
      <p:sp>
        <p:nvSpPr>
          <p:cNvPr id="75" name="50 CuadroTexto"/>
          <p:cNvSpPr txBox="1"/>
          <p:nvPr/>
        </p:nvSpPr>
        <p:spPr>
          <a:xfrm>
            <a:off x="8312448" y="6203043"/>
            <a:ext cx="621039" cy="276999"/>
          </a:xfrm>
          <a:prstGeom prst="rect">
            <a:avLst/>
          </a:prstGeom>
          <a:noFill/>
        </p:spPr>
        <p:txBody>
          <a:bodyPr wrap="square" rtlCol="0">
            <a:spAutoFit/>
          </a:bodyPr>
          <a:lstStyle/>
          <a:p>
            <a:pPr algn="ctr"/>
            <a:r>
              <a:rPr lang="es-MX" sz="1200" b="1" dirty="0" smtClean="0">
                <a:latin typeface="Calibri" panose="020F0502020204030204" pitchFamily="34" charset="0"/>
              </a:rPr>
              <a:t>0.0</a:t>
            </a:r>
            <a:endParaRPr lang="es-MX" sz="1200" b="1" dirty="0">
              <a:latin typeface="Calibri" pitchFamily="34" charset="0"/>
            </a:endParaRPr>
          </a:p>
        </p:txBody>
      </p:sp>
      <p:sp>
        <p:nvSpPr>
          <p:cNvPr id="76" name="51 CuadroTexto"/>
          <p:cNvSpPr txBox="1"/>
          <p:nvPr/>
        </p:nvSpPr>
        <p:spPr>
          <a:xfrm>
            <a:off x="8303636" y="5754038"/>
            <a:ext cx="621039" cy="276999"/>
          </a:xfrm>
          <a:prstGeom prst="rect">
            <a:avLst/>
          </a:prstGeom>
          <a:noFill/>
        </p:spPr>
        <p:txBody>
          <a:bodyPr wrap="square" rtlCol="0">
            <a:spAutoFit/>
          </a:bodyPr>
          <a:lstStyle/>
          <a:p>
            <a:pPr algn="ctr"/>
            <a:r>
              <a:rPr lang="es-MX" sz="1200" b="1" dirty="0" smtClean="0">
                <a:latin typeface="Calibri" pitchFamily="34" charset="0"/>
              </a:rPr>
              <a:t>0.0</a:t>
            </a:r>
            <a:endParaRPr lang="es-MX" sz="1200" b="1" dirty="0">
              <a:latin typeface="Calibri" pitchFamily="34" charset="0"/>
            </a:endParaRPr>
          </a:p>
        </p:txBody>
      </p:sp>
    </p:spTree>
    <p:extLst>
      <p:ext uri="{BB962C8B-B14F-4D97-AF65-F5344CB8AC3E}">
        <p14:creationId xmlns:p14="http://schemas.microsoft.com/office/powerpoint/2010/main" val="6132931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Gráfico"/>
          <p:cNvGraphicFramePr/>
          <p:nvPr>
            <p:extLst>
              <p:ext uri="{D42A27DB-BD31-4B8C-83A1-F6EECF244321}">
                <p14:modId xmlns:p14="http://schemas.microsoft.com/office/powerpoint/2010/main" val="3874470855"/>
              </p:ext>
            </p:extLst>
          </p:nvPr>
        </p:nvGraphicFramePr>
        <p:xfrm>
          <a:off x="875154" y="1810436"/>
          <a:ext cx="7358114" cy="4714908"/>
        </p:xfrm>
        <a:graphic>
          <a:graphicData uri="http://schemas.openxmlformats.org/drawingml/2006/chart">
            <c:chart xmlns:c="http://schemas.openxmlformats.org/drawingml/2006/chart" xmlns:r="http://schemas.openxmlformats.org/officeDocument/2006/relationships" r:id="rId3"/>
          </a:graphicData>
        </a:graphic>
      </p:graphicFrame>
      <p:sp>
        <p:nvSpPr>
          <p:cNvPr id="18" name="10 Marcador de número de diapositiva"/>
          <p:cNvSpPr>
            <a:spLocks noGrp="1"/>
          </p:cNvSpPr>
          <p:nvPr>
            <p:ph type="sldNum" sz="quarter" idx="12"/>
          </p:nvPr>
        </p:nvSpPr>
        <p:spPr>
          <a:xfrm>
            <a:off x="8730000" y="6454800"/>
            <a:ext cx="366712" cy="365125"/>
          </a:xfrm>
        </p:spPr>
        <p:txBody>
          <a:bodyPr/>
          <a:lstStyle/>
          <a:p>
            <a:pPr>
              <a:defRPr/>
            </a:pPr>
            <a:fld id="{BD43386B-512A-4F48-AC60-1F2A615D5642}" type="slidenum">
              <a:rPr lang="es-MX" b="1" smtClean="0">
                <a:latin typeface="Calibri" pitchFamily="34" charset="0"/>
              </a:rPr>
              <a:pPr>
                <a:defRPr/>
              </a:pPr>
              <a:t>11</a:t>
            </a:fld>
            <a:endParaRPr lang="es-MX" b="1" dirty="0">
              <a:latin typeface="Calibri" pitchFamily="34" charset="0"/>
            </a:endParaRPr>
          </a:p>
        </p:txBody>
      </p:sp>
      <p:sp>
        <p:nvSpPr>
          <p:cNvPr id="5" name="4 Rectángulo"/>
          <p:cNvSpPr/>
          <p:nvPr/>
        </p:nvSpPr>
        <p:spPr>
          <a:xfrm>
            <a:off x="857224" y="2096189"/>
            <a:ext cx="7429552" cy="1151690"/>
          </a:xfrm>
          <a:prstGeom prst="rect">
            <a:avLst/>
          </a:prstGeom>
          <a:noFill/>
          <a:ln w="53975">
            <a:solidFill>
              <a:srgbClr val="33CC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2" name="1 Rectángulo"/>
          <p:cNvSpPr/>
          <p:nvPr/>
        </p:nvSpPr>
        <p:spPr>
          <a:xfrm>
            <a:off x="956520" y="1340768"/>
            <a:ext cx="7215880" cy="276999"/>
          </a:xfrm>
          <a:prstGeom prst="rect">
            <a:avLst/>
          </a:prstGeom>
        </p:spPr>
        <p:txBody>
          <a:bodyPr wrap="square">
            <a:spAutoFit/>
          </a:bodyPr>
          <a:lstStyle/>
          <a:p>
            <a:r>
              <a:rPr lang="es-MX" sz="1200" b="1" dirty="0">
                <a:latin typeface="Calibri" pitchFamily="34" charset="0"/>
                <a:cs typeface="Calibri" pitchFamily="34" charset="0"/>
              </a:rPr>
              <a:t>Artículo </a:t>
            </a:r>
            <a:r>
              <a:rPr lang="es-MX" sz="1200" b="1" dirty="0" smtClean="0">
                <a:latin typeface="Calibri" pitchFamily="34" charset="0"/>
                <a:cs typeface="Calibri" pitchFamily="34" charset="0"/>
              </a:rPr>
              <a:t>222, Fracción XXII </a:t>
            </a:r>
            <a:r>
              <a:rPr lang="es-MX" sz="1200" b="1" dirty="0">
                <a:latin typeface="Calibri" pitchFamily="34" charset="0"/>
                <a:cs typeface="Calibri" pitchFamily="34" charset="0"/>
              </a:rPr>
              <a:t>del Código de Instituciones y Procedimientos Electorales del Distrito Federal</a:t>
            </a:r>
          </a:p>
        </p:txBody>
      </p:sp>
      <p:sp>
        <p:nvSpPr>
          <p:cNvPr id="7" name="16 CuadroTexto"/>
          <p:cNvSpPr txBox="1"/>
          <p:nvPr/>
        </p:nvSpPr>
        <p:spPr>
          <a:xfrm>
            <a:off x="76168" y="85702"/>
            <a:ext cx="7560000" cy="864000"/>
          </a:xfrm>
          <a:prstGeom prst="rect">
            <a:avLst/>
          </a:prstGeom>
          <a:noFill/>
        </p:spPr>
        <p:txBody>
          <a:bodyPr wrap="square" rtlCol="0" anchor="ctr">
            <a:noAutofit/>
          </a:bodyPr>
          <a:lstStyle/>
          <a:p>
            <a:r>
              <a:rPr lang="es-MX" b="1" dirty="0" smtClean="0">
                <a:latin typeface="Calibri" pitchFamily="34" charset="0"/>
              </a:rPr>
              <a:t>Índices de la Primera Evaluación-Diagnóstico a los portales de Internet de los Partidos Políticos en el Distrito Federal, 2016</a:t>
            </a:r>
          </a:p>
        </p:txBody>
      </p:sp>
    </p:spTree>
    <p:extLst>
      <p:ext uri="{BB962C8B-B14F-4D97-AF65-F5344CB8AC3E}">
        <p14:creationId xmlns:p14="http://schemas.microsoft.com/office/powerpoint/2010/main" val="23476148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10 Marcador de número de diapositiva"/>
          <p:cNvSpPr>
            <a:spLocks noGrp="1"/>
          </p:cNvSpPr>
          <p:nvPr>
            <p:ph type="sldNum" sz="quarter" idx="12"/>
          </p:nvPr>
        </p:nvSpPr>
        <p:spPr>
          <a:xfrm>
            <a:off x="8730000" y="6454800"/>
            <a:ext cx="366712" cy="365125"/>
          </a:xfrm>
        </p:spPr>
        <p:txBody>
          <a:bodyPr/>
          <a:lstStyle/>
          <a:p>
            <a:pPr>
              <a:defRPr/>
            </a:pPr>
            <a:fld id="{BD43386B-512A-4F48-AC60-1F2A615D5642}" type="slidenum">
              <a:rPr lang="es-MX" b="1" smtClean="0">
                <a:latin typeface="Calibri" pitchFamily="34" charset="0"/>
              </a:rPr>
              <a:pPr>
                <a:defRPr/>
              </a:pPr>
              <a:t>12</a:t>
            </a:fld>
            <a:endParaRPr lang="es-MX" b="1" dirty="0">
              <a:latin typeface="Calibri" pitchFamily="34" charset="0"/>
            </a:endParaRPr>
          </a:p>
        </p:txBody>
      </p:sp>
      <p:sp>
        <p:nvSpPr>
          <p:cNvPr id="9" name="8 CuadroTexto"/>
          <p:cNvSpPr txBox="1"/>
          <p:nvPr/>
        </p:nvSpPr>
        <p:spPr>
          <a:xfrm>
            <a:off x="76168" y="85702"/>
            <a:ext cx="7560000" cy="864000"/>
          </a:xfrm>
          <a:prstGeom prst="rect">
            <a:avLst/>
          </a:prstGeom>
          <a:noFill/>
        </p:spPr>
        <p:txBody>
          <a:bodyPr wrap="square" rtlCol="0" anchor="ctr">
            <a:noAutofit/>
          </a:bodyPr>
          <a:lstStyle/>
          <a:p>
            <a:r>
              <a:rPr lang="es-MX" b="1" dirty="0">
                <a:latin typeface="Calibri" pitchFamily="34" charset="0"/>
              </a:rPr>
              <a:t>Índice Global del Cumplimiento de las Obligaciones de Transparencia </a:t>
            </a:r>
            <a:r>
              <a:rPr lang="es-MX" b="1" dirty="0" smtClean="0">
                <a:latin typeface="Calibri" pitchFamily="34" charset="0"/>
              </a:rPr>
              <a:t>(IG</a:t>
            </a:r>
            <a:r>
              <a:rPr lang="es-MX" b="1" baseline="-25000" dirty="0" smtClean="0">
                <a:latin typeface="Calibri" pitchFamily="34" charset="0"/>
              </a:rPr>
              <a:t>COT</a:t>
            </a:r>
            <a:r>
              <a:rPr lang="es-MX" b="1" dirty="0" smtClean="0">
                <a:latin typeface="Calibri" pitchFamily="34" charset="0"/>
              </a:rPr>
              <a:t>) por Partido Político en el Distrito Federal</a:t>
            </a:r>
          </a:p>
          <a:p>
            <a:r>
              <a:rPr lang="es-MX" sz="1200" b="1" i="1" dirty="0">
                <a:latin typeface="Calibri" pitchFamily="34" charset="0"/>
              </a:rPr>
              <a:t>Primera Evaluación-Diagnóstico 2016</a:t>
            </a:r>
            <a:endParaRPr lang="es-ES" sz="1000" b="1" i="1" dirty="0">
              <a:latin typeface="Calibri" pitchFamily="34" charset="0"/>
            </a:endParaRPr>
          </a:p>
        </p:txBody>
      </p:sp>
      <p:graphicFrame>
        <p:nvGraphicFramePr>
          <p:cNvPr id="10" name="10 Gráfico"/>
          <p:cNvGraphicFramePr/>
          <p:nvPr>
            <p:extLst>
              <p:ext uri="{D42A27DB-BD31-4B8C-83A1-F6EECF244321}">
                <p14:modId xmlns:p14="http://schemas.microsoft.com/office/powerpoint/2010/main" val="1018724191"/>
              </p:ext>
            </p:extLst>
          </p:nvPr>
        </p:nvGraphicFramePr>
        <p:xfrm>
          <a:off x="539551" y="2504842"/>
          <a:ext cx="8424937" cy="3804478"/>
        </p:xfrm>
        <a:graphic>
          <a:graphicData uri="http://schemas.openxmlformats.org/drawingml/2006/chart">
            <c:chart xmlns:c="http://schemas.openxmlformats.org/drawingml/2006/chart" xmlns:r="http://schemas.openxmlformats.org/officeDocument/2006/relationships" r:id="rId3"/>
          </a:graphicData>
        </a:graphic>
      </p:graphicFrame>
      <p:sp>
        <p:nvSpPr>
          <p:cNvPr id="11" name="9 CuadroTexto"/>
          <p:cNvSpPr txBox="1"/>
          <p:nvPr/>
        </p:nvSpPr>
        <p:spPr>
          <a:xfrm>
            <a:off x="30805" y="2772093"/>
            <a:ext cx="714380" cy="461665"/>
          </a:xfrm>
          <a:prstGeom prst="rect">
            <a:avLst/>
          </a:prstGeom>
          <a:noFill/>
        </p:spPr>
        <p:txBody>
          <a:bodyPr wrap="square" rtlCol="0">
            <a:spAutoFit/>
          </a:bodyPr>
          <a:lstStyle/>
          <a:p>
            <a:pPr algn="ctr"/>
            <a:r>
              <a:rPr lang="es-MX" sz="1200" b="1" dirty="0" smtClean="0">
                <a:latin typeface="Calibri" pitchFamily="34" charset="0"/>
              </a:rPr>
              <a:t>IG</a:t>
            </a:r>
            <a:r>
              <a:rPr lang="es-MX" sz="1200" b="1" baseline="-25000" dirty="0" smtClean="0">
                <a:latin typeface="Calibri" pitchFamily="34" charset="0"/>
              </a:rPr>
              <a:t>COT</a:t>
            </a:r>
            <a:r>
              <a:rPr lang="es-MX" sz="1200" b="1" dirty="0" smtClean="0">
                <a:latin typeface="Calibri" pitchFamily="34" charset="0"/>
              </a:rPr>
              <a:t>:</a:t>
            </a:r>
            <a:endParaRPr lang="es-MX" sz="1200" b="1" baseline="-25000" dirty="0" smtClean="0">
              <a:latin typeface="Calibri" pitchFamily="34" charset="0"/>
            </a:endParaRPr>
          </a:p>
          <a:p>
            <a:pPr algn="ctr"/>
            <a:r>
              <a:rPr lang="es-MX" sz="1200" b="1" dirty="0" smtClean="0">
                <a:latin typeface="Calibri" pitchFamily="34" charset="0"/>
              </a:rPr>
              <a:t>95.9</a:t>
            </a:r>
          </a:p>
        </p:txBody>
      </p:sp>
      <p:sp>
        <p:nvSpPr>
          <p:cNvPr id="12" name="17 CuadroTexto"/>
          <p:cNvSpPr txBox="1"/>
          <p:nvPr/>
        </p:nvSpPr>
        <p:spPr>
          <a:xfrm>
            <a:off x="1705515" y="1743199"/>
            <a:ext cx="5724006" cy="461665"/>
          </a:xfrm>
          <a:prstGeom prst="rect">
            <a:avLst/>
          </a:prstGeom>
          <a:noFill/>
        </p:spPr>
        <p:txBody>
          <a:bodyPr wrap="square" rtlCol="0">
            <a:spAutoFit/>
          </a:bodyPr>
          <a:lstStyle/>
          <a:p>
            <a:pPr algn="ctr"/>
            <a:r>
              <a:rPr lang="es-MX" sz="1200" b="1" dirty="0" smtClean="0">
                <a:latin typeface="Calibri" pitchFamily="34" charset="0"/>
              </a:rPr>
              <a:t>Índice Global del Cumplimiento de las Obligaciones de Transparencia para los Partidos Políticos en el Distrito Federal: 95.9</a:t>
            </a:r>
            <a:endParaRPr lang="es-MX" sz="1200" b="1" dirty="0">
              <a:latin typeface="Calibri" pitchFamily="34" charset="0"/>
            </a:endParaRPr>
          </a:p>
        </p:txBody>
      </p:sp>
      <p:sp>
        <p:nvSpPr>
          <p:cNvPr id="14" name="7 Rectángulo"/>
          <p:cNvSpPr/>
          <p:nvPr/>
        </p:nvSpPr>
        <p:spPr>
          <a:xfrm>
            <a:off x="956520" y="1196752"/>
            <a:ext cx="7215880" cy="276999"/>
          </a:xfrm>
          <a:prstGeom prst="rect">
            <a:avLst/>
          </a:prstGeom>
        </p:spPr>
        <p:txBody>
          <a:bodyPr wrap="square">
            <a:spAutoFit/>
          </a:bodyPr>
          <a:lstStyle/>
          <a:p>
            <a:r>
              <a:rPr lang="es-MX" sz="1200" b="1" dirty="0">
                <a:latin typeface="Calibri" pitchFamily="34" charset="0"/>
                <a:cs typeface="Calibri" pitchFamily="34" charset="0"/>
              </a:rPr>
              <a:t>Artículo </a:t>
            </a:r>
            <a:r>
              <a:rPr lang="es-MX" sz="1200" b="1" dirty="0" smtClean="0">
                <a:latin typeface="Calibri" pitchFamily="34" charset="0"/>
                <a:cs typeface="Calibri" pitchFamily="34" charset="0"/>
              </a:rPr>
              <a:t>222, Fracción XXII </a:t>
            </a:r>
            <a:r>
              <a:rPr lang="es-MX" sz="1200" b="1" dirty="0">
                <a:latin typeface="Calibri" pitchFamily="34" charset="0"/>
                <a:cs typeface="Calibri" pitchFamily="34" charset="0"/>
              </a:rPr>
              <a:t>del Código de Instituciones y Procedimientos Electorales del Distrito Federal</a:t>
            </a:r>
          </a:p>
        </p:txBody>
      </p:sp>
    </p:spTree>
    <p:extLst>
      <p:ext uri="{BB962C8B-B14F-4D97-AF65-F5344CB8AC3E}">
        <p14:creationId xmlns:p14="http://schemas.microsoft.com/office/powerpoint/2010/main" val="8944011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10 Marcador de número de diapositiva"/>
          <p:cNvSpPr>
            <a:spLocks noGrp="1"/>
          </p:cNvSpPr>
          <p:nvPr>
            <p:ph type="sldNum" sz="quarter" idx="12"/>
          </p:nvPr>
        </p:nvSpPr>
        <p:spPr>
          <a:xfrm>
            <a:off x="8730000" y="6454800"/>
            <a:ext cx="366712" cy="365125"/>
          </a:xfrm>
        </p:spPr>
        <p:txBody>
          <a:bodyPr/>
          <a:lstStyle/>
          <a:p>
            <a:pPr>
              <a:defRPr/>
            </a:pPr>
            <a:fld id="{BD43386B-512A-4F48-AC60-1F2A615D5642}" type="slidenum">
              <a:rPr lang="es-MX" b="1" smtClean="0">
                <a:latin typeface="Calibri" pitchFamily="34" charset="0"/>
              </a:rPr>
              <a:pPr>
                <a:defRPr/>
              </a:pPr>
              <a:t>13</a:t>
            </a:fld>
            <a:endParaRPr lang="es-MX" b="1" dirty="0">
              <a:latin typeface="Calibri" pitchFamily="34" charset="0"/>
            </a:endParaRPr>
          </a:p>
        </p:txBody>
      </p:sp>
      <p:graphicFrame>
        <p:nvGraphicFramePr>
          <p:cNvPr id="13" name="10 Gráfico"/>
          <p:cNvGraphicFramePr/>
          <p:nvPr>
            <p:extLst>
              <p:ext uri="{D42A27DB-BD31-4B8C-83A1-F6EECF244321}">
                <p14:modId xmlns:p14="http://schemas.microsoft.com/office/powerpoint/2010/main" val="1558730030"/>
              </p:ext>
            </p:extLst>
          </p:nvPr>
        </p:nvGraphicFramePr>
        <p:xfrm>
          <a:off x="915178" y="2576850"/>
          <a:ext cx="8152504" cy="3804478"/>
        </p:xfrm>
        <a:graphic>
          <a:graphicData uri="http://schemas.openxmlformats.org/drawingml/2006/chart">
            <c:chart xmlns:c="http://schemas.openxmlformats.org/drawingml/2006/chart" xmlns:r="http://schemas.openxmlformats.org/officeDocument/2006/relationships" r:id="rId3"/>
          </a:graphicData>
        </a:graphic>
      </p:graphicFrame>
      <p:sp>
        <p:nvSpPr>
          <p:cNvPr id="9" name="7 Rectángulo"/>
          <p:cNvSpPr/>
          <p:nvPr/>
        </p:nvSpPr>
        <p:spPr>
          <a:xfrm>
            <a:off x="956520" y="1196752"/>
            <a:ext cx="7215880" cy="276999"/>
          </a:xfrm>
          <a:prstGeom prst="rect">
            <a:avLst/>
          </a:prstGeom>
        </p:spPr>
        <p:txBody>
          <a:bodyPr wrap="square">
            <a:spAutoFit/>
          </a:bodyPr>
          <a:lstStyle/>
          <a:p>
            <a:r>
              <a:rPr lang="es-MX" sz="1200" b="1" dirty="0">
                <a:latin typeface="Calibri" pitchFamily="34" charset="0"/>
                <a:cs typeface="Calibri" pitchFamily="34" charset="0"/>
              </a:rPr>
              <a:t>Artículo </a:t>
            </a:r>
            <a:r>
              <a:rPr lang="es-MX" sz="1200" b="1" dirty="0" smtClean="0">
                <a:latin typeface="Calibri" pitchFamily="34" charset="0"/>
                <a:cs typeface="Calibri" pitchFamily="34" charset="0"/>
              </a:rPr>
              <a:t>222, Fracción XXII </a:t>
            </a:r>
            <a:r>
              <a:rPr lang="es-MX" sz="1200" b="1" dirty="0">
                <a:latin typeface="Calibri" pitchFamily="34" charset="0"/>
                <a:cs typeface="Calibri" pitchFamily="34" charset="0"/>
              </a:rPr>
              <a:t>del Código de Instituciones y Procedimientos Electorales del Distrito Federal</a:t>
            </a:r>
          </a:p>
        </p:txBody>
      </p:sp>
      <p:sp>
        <p:nvSpPr>
          <p:cNvPr id="10" name="13 CuadroTexto"/>
          <p:cNvSpPr txBox="1"/>
          <p:nvPr/>
        </p:nvSpPr>
        <p:spPr>
          <a:xfrm>
            <a:off x="2321822" y="1733049"/>
            <a:ext cx="4482426" cy="276999"/>
          </a:xfrm>
          <a:prstGeom prst="rect">
            <a:avLst/>
          </a:prstGeom>
          <a:noFill/>
        </p:spPr>
        <p:txBody>
          <a:bodyPr wrap="square" rtlCol="0">
            <a:spAutoFit/>
          </a:bodyPr>
          <a:lstStyle/>
          <a:p>
            <a:pPr algn="ctr"/>
            <a:r>
              <a:rPr lang="es-MX" sz="1200" b="1" dirty="0" smtClean="0">
                <a:latin typeface="Calibri" pitchFamily="34" charset="0"/>
              </a:rPr>
              <a:t>Índice de Criterios Sustantivos : 95.5</a:t>
            </a:r>
            <a:endParaRPr lang="es-MX" sz="1200" b="1" dirty="0">
              <a:latin typeface="Calibri" pitchFamily="34" charset="0"/>
            </a:endParaRPr>
          </a:p>
        </p:txBody>
      </p:sp>
      <p:sp>
        <p:nvSpPr>
          <p:cNvPr id="11" name="12 CuadroTexto"/>
          <p:cNvSpPr txBox="1"/>
          <p:nvPr/>
        </p:nvSpPr>
        <p:spPr>
          <a:xfrm>
            <a:off x="-602" y="2719311"/>
            <a:ext cx="972202" cy="646331"/>
          </a:xfrm>
          <a:prstGeom prst="rect">
            <a:avLst/>
          </a:prstGeom>
          <a:noFill/>
        </p:spPr>
        <p:txBody>
          <a:bodyPr wrap="square" rtlCol="0">
            <a:spAutoFit/>
          </a:bodyPr>
          <a:lstStyle/>
          <a:p>
            <a:pPr algn="ctr"/>
            <a:r>
              <a:rPr lang="es-MX" sz="1200" b="1" dirty="0" smtClean="0">
                <a:latin typeface="Calibri" pitchFamily="34" charset="0"/>
              </a:rPr>
              <a:t>Criterios</a:t>
            </a:r>
          </a:p>
          <a:p>
            <a:pPr algn="ctr"/>
            <a:r>
              <a:rPr lang="es-MX" sz="1200" b="1" dirty="0" smtClean="0">
                <a:latin typeface="Calibri" pitchFamily="34" charset="0"/>
              </a:rPr>
              <a:t>Sustantivos: </a:t>
            </a:r>
            <a:endParaRPr lang="es-MX" sz="1200" b="1" dirty="0">
              <a:latin typeface="Calibri" pitchFamily="34" charset="0"/>
            </a:endParaRPr>
          </a:p>
          <a:p>
            <a:pPr algn="ctr"/>
            <a:r>
              <a:rPr lang="es-MX" sz="1200" b="1" dirty="0" smtClean="0">
                <a:latin typeface="Calibri" pitchFamily="34" charset="0"/>
              </a:rPr>
              <a:t>95.5</a:t>
            </a:r>
            <a:endParaRPr lang="es-MX" sz="1200" b="1" dirty="0">
              <a:latin typeface="Calibri" pitchFamily="34" charset="0"/>
            </a:endParaRPr>
          </a:p>
        </p:txBody>
      </p:sp>
      <p:sp>
        <p:nvSpPr>
          <p:cNvPr id="12" name="16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Índice de Criterios Sustantivos por Partido Político en el Distrito Federal</a:t>
            </a:r>
          </a:p>
          <a:p>
            <a:r>
              <a:rPr lang="es-MX" sz="1200" b="1" i="1" dirty="0">
                <a:latin typeface="Calibri" pitchFamily="34" charset="0"/>
              </a:rPr>
              <a:t>Primera Evaluación-Diagnóstico 2016</a:t>
            </a:r>
            <a:endParaRPr lang="es-ES" sz="1000" b="1" i="1" dirty="0">
              <a:latin typeface="Calibri" pitchFamily="34" charset="0"/>
            </a:endParaRPr>
          </a:p>
        </p:txBody>
      </p:sp>
    </p:spTree>
    <p:extLst>
      <p:ext uri="{BB962C8B-B14F-4D97-AF65-F5344CB8AC3E}">
        <p14:creationId xmlns:p14="http://schemas.microsoft.com/office/powerpoint/2010/main" val="7526549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10 Marcador de número de diapositiva"/>
          <p:cNvSpPr>
            <a:spLocks noGrp="1"/>
          </p:cNvSpPr>
          <p:nvPr>
            <p:ph type="sldNum" sz="quarter" idx="12"/>
          </p:nvPr>
        </p:nvSpPr>
        <p:spPr>
          <a:xfrm>
            <a:off x="8730000" y="6454800"/>
            <a:ext cx="366712" cy="365125"/>
          </a:xfrm>
        </p:spPr>
        <p:txBody>
          <a:bodyPr/>
          <a:lstStyle/>
          <a:p>
            <a:pPr>
              <a:defRPr/>
            </a:pPr>
            <a:fld id="{BD43386B-512A-4F48-AC60-1F2A615D5642}" type="slidenum">
              <a:rPr lang="es-MX" b="1" smtClean="0">
                <a:latin typeface="Calibri" pitchFamily="34" charset="0"/>
              </a:rPr>
              <a:pPr>
                <a:defRPr/>
              </a:pPr>
              <a:t>14</a:t>
            </a:fld>
            <a:endParaRPr lang="es-MX" b="1" dirty="0">
              <a:latin typeface="Calibri" pitchFamily="34" charset="0"/>
            </a:endParaRPr>
          </a:p>
        </p:txBody>
      </p:sp>
      <p:sp>
        <p:nvSpPr>
          <p:cNvPr id="9" name="7 Rectángulo"/>
          <p:cNvSpPr/>
          <p:nvPr/>
        </p:nvSpPr>
        <p:spPr>
          <a:xfrm>
            <a:off x="956520" y="1196752"/>
            <a:ext cx="7215880" cy="276999"/>
          </a:xfrm>
          <a:prstGeom prst="rect">
            <a:avLst/>
          </a:prstGeom>
        </p:spPr>
        <p:txBody>
          <a:bodyPr wrap="square">
            <a:spAutoFit/>
          </a:bodyPr>
          <a:lstStyle/>
          <a:p>
            <a:r>
              <a:rPr lang="es-MX" sz="1200" b="1" dirty="0">
                <a:latin typeface="Calibri" pitchFamily="34" charset="0"/>
                <a:cs typeface="Calibri" pitchFamily="34" charset="0"/>
              </a:rPr>
              <a:t>Artículo </a:t>
            </a:r>
            <a:r>
              <a:rPr lang="es-MX" sz="1200" b="1" dirty="0" smtClean="0">
                <a:latin typeface="Calibri" pitchFamily="34" charset="0"/>
                <a:cs typeface="Calibri" pitchFamily="34" charset="0"/>
              </a:rPr>
              <a:t>222, Fracción XXII </a:t>
            </a:r>
            <a:r>
              <a:rPr lang="es-MX" sz="1200" b="1" dirty="0">
                <a:latin typeface="Calibri" pitchFamily="34" charset="0"/>
                <a:cs typeface="Calibri" pitchFamily="34" charset="0"/>
              </a:rPr>
              <a:t>del Código de Instituciones y Procedimientos Electorales del Distrito Federal</a:t>
            </a:r>
          </a:p>
        </p:txBody>
      </p:sp>
      <p:sp>
        <p:nvSpPr>
          <p:cNvPr id="10" name="13 CuadroTexto"/>
          <p:cNvSpPr txBox="1"/>
          <p:nvPr/>
        </p:nvSpPr>
        <p:spPr>
          <a:xfrm>
            <a:off x="2321822" y="1733049"/>
            <a:ext cx="4482426" cy="276999"/>
          </a:xfrm>
          <a:prstGeom prst="rect">
            <a:avLst/>
          </a:prstGeom>
          <a:noFill/>
        </p:spPr>
        <p:txBody>
          <a:bodyPr wrap="square" rtlCol="0">
            <a:spAutoFit/>
          </a:bodyPr>
          <a:lstStyle/>
          <a:p>
            <a:pPr algn="ctr"/>
            <a:r>
              <a:rPr lang="es-MX" sz="1200" b="1" dirty="0" smtClean="0">
                <a:latin typeface="Calibri" pitchFamily="34" charset="0"/>
              </a:rPr>
              <a:t>Índice de Criterios Adjetivos: 97.3</a:t>
            </a:r>
            <a:endParaRPr lang="es-MX" sz="1200" b="1" dirty="0">
              <a:latin typeface="Calibri" pitchFamily="34" charset="0"/>
            </a:endParaRPr>
          </a:p>
        </p:txBody>
      </p:sp>
      <p:sp>
        <p:nvSpPr>
          <p:cNvPr id="12" name="16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Índice de Criterios Adjetivos por Partido Político en el Distrito Federal</a:t>
            </a:r>
          </a:p>
          <a:p>
            <a:r>
              <a:rPr lang="es-MX" sz="1200" b="1" i="1" dirty="0">
                <a:latin typeface="Calibri" pitchFamily="34" charset="0"/>
              </a:rPr>
              <a:t>Primera Evaluación-Diagnóstico 2016</a:t>
            </a:r>
            <a:endParaRPr lang="es-ES" sz="1000" b="1" i="1" dirty="0">
              <a:latin typeface="Calibri" pitchFamily="34" charset="0"/>
            </a:endParaRPr>
          </a:p>
        </p:txBody>
      </p:sp>
      <p:sp>
        <p:nvSpPr>
          <p:cNvPr id="14" name="12 CuadroTexto"/>
          <p:cNvSpPr txBox="1"/>
          <p:nvPr/>
        </p:nvSpPr>
        <p:spPr>
          <a:xfrm>
            <a:off x="-8752" y="2909107"/>
            <a:ext cx="972202" cy="646331"/>
          </a:xfrm>
          <a:prstGeom prst="rect">
            <a:avLst/>
          </a:prstGeom>
          <a:noFill/>
        </p:spPr>
        <p:txBody>
          <a:bodyPr wrap="square" rtlCol="0">
            <a:spAutoFit/>
          </a:bodyPr>
          <a:lstStyle/>
          <a:p>
            <a:pPr algn="ctr"/>
            <a:r>
              <a:rPr lang="es-MX" sz="1200" b="1" dirty="0" smtClean="0">
                <a:latin typeface="Calibri" pitchFamily="34" charset="0"/>
              </a:rPr>
              <a:t>Criterios</a:t>
            </a:r>
          </a:p>
          <a:p>
            <a:pPr algn="ctr"/>
            <a:r>
              <a:rPr lang="es-MX" sz="1200" b="1" dirty="0" smtClean="0">
                <a:latin typeface="Calibri" pitchFamily="34" charset="0"/>
              </a:rPr>
              <a:t>Adjetivos: 97.3</a:t>
            </a:r>
            <a:endParaRPr lang="es-MX" sz="1200" b="1" dirty="0">
              <a:latin typeface="Calibri" pitchFamily="34" charset="0"/>
            </a:endParaRPr>
          </a:p>
        </p:txBody>
      </p:sp>
      <p:graphicFrame>
        <p:nvGraphicFramePr>
          <p:cNvPr id="11" name="10 Gráfico"/>
          <p:cNvGraphicFramePr/>
          <p:nvPr>
            <p:extLst>
              <p:ext uri="{D42A27DB-BD31-4B8C-83A1-F6EECF244321}">
                <p14:modId xmlns:p14="http://schemas.microsoft.com/office/powerpoint/2010/main" val="3495683871"/>
              </p:ext>
            </p:extLst>
          </p:nvPr>
        </p:nvGraphicFramePr>
        <p:xfrm>
          <a:off x="915178" y="2576850"/>
          <a:ext cx="8152504" cy="380447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105054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10 Marcador de número de diapositiva"/>
          <p:cNvSpPr>
            <a:spLocks noGrp="1"/>
          </p:cNvSpPr>
          <p:nvPr>
            <p:ph type="sldNum" sz="quarter" idx="12"/>
          </p:nvPr>
        </p:nvSpPr>
        <p:spPr>
          <a:xfrm>
            <a:off x="8730000" y="6454800"/>
            <a:ext cx="366712" cy="365125"/>
          </a:xfrm>
        </p:spPr>
        <p:txBody>
          <a:bodyPr/>
          <a:lstStyle/>
          <a:p>
            <a:pPr>
              <a:defRPr/>
            </a:pPr>
            <a:fld id="{BD43386B-512A-4F48-AC60-1F2A615D5642}" type="slidenum">
              <a:rPr lang="es-MX" b="1" smtClean="0">
                <a:latin typeface="Calibri" pitchFamily="34" charset="0"/>
              </a:rPr>
              <a:pPr>
                <a:defRPr/>
              </a:pPr>
              <a:t>15</a:t>
            </a:fld>
            <a:endParaRPr lang="es-MX" b="1" dirty="0">
              <a:latin typeface="Calibri" pitchFamily="34" charset="0"/>
            </a:endParaRPr>
          </a:p>
        </p:txBody>
      </p:sp>
      <p:sp>
        <p:nvSpPr>
          <p:cNvPr id="6" name="5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Índices de Cumplimiento de los Partidos Políticos en el Distrito Federal</a:t>
            </a:r>
          </a:p>
          <a:p>
            <a:r>
              <a:rPr lang="es-MX" sz="1200" b="1" i="1" dirty="0">
                <a:latin typeface="Calibri" pitchFamily="34" charset="0"/>
              </a:rPr>
              <a:t>Primera Evaluación-Diagnóstico 2016</a:t>
            </a:r>
            <a:endParaRPr lang="es-ES" sz="1000" b="1" i="1" dirty="0">
              <a:latin typeface="Calibri" pitchFamily="34" charset="0"/>
            </a:endParaRPr>
          </a:p>
        </p:txBody>
      </p:sp>
      <p:graphicFrame>
        <p:nvGraphicFramePr>
          <p:cNvPr id="7" name="1 Tabla"/>
          <p:cNvGraphicFramePr>
            <a:graphicFrameLocks noGrp="1"/>
          </p:cNvGraphicFramePr>
          <p:nvPr>
            <p:extLst>
              <p:ext uri="{D42A27DB-BD31-4B8C-83A1-F6EECF244321}">
                <p14:modId xmlns:p14="http://schemas.microsoft.com/office/powerpoint/2010/main" val="382036404"/>
              </p:ext>
            </p:extLst>
          </p:nvPr>
        </p:nvGraphicFramePr>
        <p:xfrm>
          <a:off x="899592" y="1484784"/>
          <a:ext cx="7344816" cy="4464000"/>
        </p:xfrm>
        <a:graphic>
          <a:graphicData uri="http://schemas.openxmlformats.org/drawingml/2006/table">
            <a:tbl>
              <a:tblPr>
                <a:tableStyleId>{5C22544A-7EE6-4342-B048-85BDC9FD1C3A}</a:tableStyleId>
              </a:tblPr>
              <a:tblGrid>
                <a:gridCol w="3268437"/>
                <a:gridCol w="1196735"/>
                <a:gridCol w="1196735"/>
                <a:gridCol w="1682909"/>
              </a:tblGrid>
              <a:tr h="612000">
                <a:tc rowSpan="2">
                  <a:txBody>
                    <a:bodyPr/>
                    <a:lstStyle/>
                    <a:p>
                      <a:pPr algn="ctr" fontAlgn="ctr"/>
                      <a:r>
                        <a:rPr lang="es-MX" sz="1200" b="1" u="none" strike="noStrike" dirty="0">
                          <a:solidFill>
                            <a:schemeClr val="bg1"/>
                          </a:solidFill>
                          <a:effectLst/>
                          <a:latin typeface="Calibri" pitchFamily="34" charset="0"/>
                          <a:cs typeface="Calibri" pitchFamily="34" charset="0"/>
                        </a:rPr>
                        <a:t>Partidos Políticos en </a:t>
                      </a:r>
                      <a:r>
                        <a:rPr lang="es-MX" sz="1200" b="1" u="none" strike="noStrike" dirty="0" smtClean="0">
                          <a:solidFill>
                            <a:schemeClr val="bg1"/>
                          </a:solidFill>
                          <a:effectLst/>
                          <a:latin typeface="Calibri" pitchFamily="34" charset="0"/>
                          <a:cs typeface="Calibri" pitchFamily="34" charset="0"/>
                        </a:rPr>
                        <a:t>el</a:t>
                      </a:r>
                    </a:p>
                    <a:p>
                      <a:pPr algn="ctr" fontAlgn="ctr"/>
                      <a:r>
                        <a:rPr lang="es-MX" sz="1200" b="1" u="none" strike="noStrike" dirty="0" smtClean="0">
                          <a:solidFill>
                            <a:schemeClr val="bg1"/>
                          </a:solidFill>
                          <a:effectLst/>
                          <a:latin typeface="Calibri" pitchFamily="34" charset="0"/>
                          <a:cs typeface="Calibri" pitchFamily="34" charset="0"/>
                        </a:rPr>
                        <a:t>Distrito </a:t>
                      </a:r>
                      <a:r>
                        <a:rPr lang="es-MX" sz="1200" b="1" u="none" strike="noStrike" dirty="0">
                          <a:solidFill>
                            <a:schemeClr val="bg1"/>
                          </a:solidFill>
                          <a:effectLst/>
                          <a:latin typeface="Calibri" pitchFamily="34" charset="0"/>
                          <a:cs typeface="Calibri" pitchFamily="34" charset="0"/>
                        </a:rPr>
                        <a:t>Federal</a:t>
                      </a:r>
                      <a:endParaRPr lang="es-MX" sz="1200" b="1" i="0" u="none" strike="noStrike" dirty="0">
                        <a:solidFill>
                          <a:schemeClr val="bg1"/>
                        </a:solidFill>
                        <a:effectLst/>
                        <a:latin typeface="Calibri" pitchFamily="34" charset="0"/>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gridSpan="2">
                  <a:txBody>
                    <a:bodyPr/>
                    <a:lstStyle/>
                    <a:p>
                      <a:pPr algn="ctr" fontAlgn="ctr"/>
                      <a:r>
                        <a:rPr lang="es-MX" sz="1200" b="1" u="none" strike="noStrike" dirty="0">
                          <a:solidFill>
                            <a:schemeClr val="bg1"/>
                          </a:solidFill>
                          <a:effectLst/>
                          <a:latin typeface="Calibri" pitchFamily="34" charset="0"/>
                          <a:cs typeface="Calibri" pitchFamily="34" charset="0"/>
                        </a:rPr>
                        <a:t>Artículo </a:t>
                      </a:r>
                      <a:r>
                        <a:rPr lang="es-MX" sz="1200" b="1" u="none" strike="noStrike" dirty="0" smtClean="0">
                          <a:solidFill>
                            <a:schemeClr val="bg1"/>
                          </a:solidFill>
                          <a:effectLst/>
                          <a:latin typeface="Calibri" pitchFamily="34" charset="0"/>
                          <a:cs typeface="Calibri" pitchFamily="34" charset="0"/>
                        </a:rPr>
                        <a:t>222, fracción</a:t>
                      </a:r>
                      <a:r>
                        <a:rPr lang="es-MX" sz="1200" b="1" u="none" strike="noStrike" baseline="0" dirty="0" smtClean="0">
                          <a:solidFill>
                            <a:schemeClr val="bg1"/>
                          </a:solidFill>
                          <a:effectLst/>
                          <a:latin typeface="Calibri" pitchFamily="34" charset="0"/>
                          <a:cs typeface="Calibri" pitchFamily="34" charset="0"/>
                        </a:rPr>
                        <a:t> XXII </a:t>
                      </a:r>
                      <a:r>
                        <a:rPr lang="es-MX" sz="1200" b="1" u="none" strike="noStrike" dirty="0" smtClean="0">
                          <a:solidFill>
                            <a:schemeClr val="bg1"/>
                          </a:solidFill>
                          <a:effectLst/>
                          <a:latin typeface="Calibri" pitchFamily="34" charset="0"/>
                          <a:cs typeface="Calibri" pitchFamily="34" charset="0"/>
                        </a:rPr>
                        <a:t>del</a:t>
                      </a:r>
                    </a:p>
                    <a:p>
                      <a:pPr algn="ctr" fontAlgn="ctr"/>
                      <a:r>
                        <a:rPr lang="es-MX" sz="1200" b="1" u="none" strike="noStrike" dirty="0" smtClean="0">
                          <a:solidFill>
                            <a:schemeClr val="bg1"/>
                          </a:solidFill>
                          <a:effectLst/>
                          <a:latin typeface="Calibri" pitchFamily="34" charset="0"/>
                          <a:cs typeface="Calibri" pitchFamily="34" charset="0"/>
                        </a:rPr>
                        <a:t>CIPEDF</a:t>
                      </a:r>
                      <a:endParaRPr lang="es-MX" sz="1200" b="1" i="0" u="none" strike="noStrike" dirty="0">
                        <a:solidFill>
                          <a:schemeClr val="bg1"/>
                        </a:solidFill>
                        <a:effectLst/>
                        <a:latin typeface="Calibri" pitchFamily="34" charset="0"/>
                        <a:cs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9999"/>
                    </a:solidFill>
                  </a:tcPr>
                </a:tc>
                <a:tc hMerge="1">
                  <a:txBody>
                    <a:bodyPr/>
                    <a:lstStyle/>
                    <a:p>
                      <a:endParaRPr lang="es-MX"/>
                    </a:p>
                  </a:txBody>
                  <a:tcPr/>
                </a:tc>
                <a:tc rowSpan="2">
                  <a:txBody>
                    <a:bodyPr/>
                    <a:lstStyle/>
                    <a:p>
                      <a:pPr algn="ctr" fontAlgn="ctr"/>
                      <a:r>
                        <a:rPr lang="es-MX" sz="1200" b="1" u="none" strike="noStrike" dirty="0">
                          <a:solidFill>
                            <a:schemeClr val="bg1"/>
                          </a:solidFill>
                          <a:effectLst/>
                          <a:latin typeface="Calibri" pitchFamily="34" charset="0"/>
                          <a:cs typeface="Calibri" pitchFamily="34" charset="0"/>
                        </a:rPr>
                        <a:t>Índice Global del Cumplimiento de las Obligaciones de Transparencia</a:t>
                      </a:r>
                      <a:br>
                        <a:rPr lang="es-MX" sz="1200" b="1" u="none" strike="noStrike" dirty="0">
                          <a:solidFill>
                            <a:schemeClr val="bg1"/>
                          </a:solidFill>
                          <a:effectLst/>
                          <a:latin typeface="Calibri" pitchFamily="34" charset="0"/>
                          <a:cs typeface="Calibri" pitchFamily="34" charset="0"/>
                        </a:rPr>
                      </a:br>
                      <a:r>
                        <a:rPr lang="es-MX" sz="1200" b="1" u="none" strike="noStrike" dirty="0">
                          <a:solidFill>
                            <a:schemeClr val="bg1"/>
                          </a:solidFill>
                          <a:effectLst/>
                          <a:latin typeface="Calibri" pitchFamily="34" charset="0"/>
                          <a:cs typeface="Calibri" pitchFamily="34" charset="0"/>
                        </a:rPr>
                        <a:t>(</a:t>
                      </a:r>
                      <a:r>
                        <a:rPr lang="es-MX" sz="1200" b="1" u="none" strike="noStrike" dirty="0" err="1">
                          <a:solidFill>
                            <a:schemeClr val="bg1"/>
                          </a:solidFill>
                          <a:effectLst/>
                          <a:latin typeface="Calibri" pitchFamily="34" charset="0"/>
                          <a:cs typeface="Calibri" pitchFamily="34" charset="0"/>
                        </a:rPr>
                        <a:t>IGcot</a:t>
                      </a:r>
                      <a:r>
                        <a:rPr lang="es-MX" sz="1200" b="1" u="none" strike="noStrike" dirty="0">
                          <a:solidFill>
                            <a:schemeClr val="bg1"/>
                          </a:solidFill>
                          <a:effectLst/>
                          <a:latin typeface="Calibri" pitchFamily="34" charset="0"/>
                          <a:cs typeface="Calibri" pitchFamily="34" charset="0"/>
                        </a:rPr>
                        <a:t>)</a:t>
                      </a:r>
                      <a:endParaRPr lang="es-MX" sz="1200" b="1" i="0" u="none" strike="noStrike" dirty="0">
                        <a:solidFill>
                          <a:schemeClr val="bg1"/>
                        </a:solidFill>
                        <a:effectLst/>
                        <a:latin typeface="Calibri" pitchFamily="34" charset="0"/>
                        <a:cs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r>
              <a:tr h="612000">
                <a:tc vMerge="1">
                  <a:txBody>
                    <a:bodyPr/>
                    <a:lstStyle/>
                    <a:p>
                      <a:endParaRPr lang="es-MX"/>
                    </a:p>
                  </a:txBody>
                  <a:tcPr/>
                </a:tc>
                <a:tc>
                  <a:txBody>
                    <a:bodyPr/>
                    <a:lstStyle/>
                    <a:p>
                      <a:pPr algn="ctr" fontAlgn="ctr"/>
                      <a:r>
                        <a:rPr lang="es-MX" sz="1200" b="1" u="none" strike="noStrike" dirty="0">
                          <a:solidFill>
                            <a:schemeClr val="bg1"/>
                          </a:solidFill>
                          <a:effectLst/>
                          <a:latin typeface="Calibri" pitchFamily="34" charset="0"/>
                          <a:cs typeface="Calibri" pitchFamily="34" charset="0"/>
                        </a:rPr>
                        <a:t>Criterios Sustantivos</a:t>
                      </a:r>
                      <a:endParaRPr lang="es-MX" sz="1200" b="1" i="0" u="none" strike="noStrike" dirty="0">
                        <a:solidFill>
                          <a:schemeClr val="bg1"/>
                        </a:solidFill>
                        <a:effectLst/>
                        <a:latin typeface="Calibri" pitchFamily="34" charset="0"/>
                        <a:cs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MX" sz="1200" b="1" u="none" strike="noStrike" dirty="0" smtClean="0">
                          <a:solidFill>
                            <a:schemeClr val="bg1"/>
                          </a:solidFill>
                          <a:effectLst/>
                          <a:latin typeface="Calibri" pitchFamily="34" charset="0"/>
                          <a:cs typeface="Calibri" pitchFamily="34" charset="0"/>
                        </a:rPr>
                        <a:t>Criterios</a:t>
                      </a:r>
                    </a:p>
                    <a:p>
                      <a:pPr algn="ctr" fontAlgn="ctr"/>
                      <a:r>
                        <a:rPr lang="es-MX" sz="1200" b="1" u="none" strike="noStrike" dirty="0" smtClean="0">
                          <a:solidFill>
                            <a:schemeClr val="bg1"/>
                          </a:solidFill>
                          <a:effectLst/>
                          <a:latin typeface="Calibri" pitchFamily="34" charset="0"/>
                          <a:cs typeface="Calibri" pitchFamily="34" charset="0"/>
                        </a:rPr>
                        <a:t>Adjetivos</a:t>
                      </a:r>
                      <a:endParaRPr lang="es-MX" sz="1200" b="1" i="0" u="none" strike="noStrike" dirty="0">
                        <a:solidFill>
                          <a:schemeClr val="bg1"/>
                        </a:solidFill>
                        <a:effectLst/>
                        <a:latin typeface="Calibri" pitchFamily="34" charset="0"/>
                        <a:cs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vMerge="1">
                  <a:txBody>
                    <a:bodyPr/>
                    <a:lstStyle/>
                    <a:p>
                      <a:endParaRPr lang="es-MX"/>
                    </a:p>
                  </a:txBody>
                  <a:tcPr/>
                </a:tc>
              </a:tr>
              <a:tr h="324000">
                <a:tc>
                  <a:txBody>
                    <a:bodyPr/>
                    <a:lstStyle/>
                    <a:p>
                      <a:pPr algn="l" fontAlgn="b"/>
                      <a:r>
                        <a:rPr lang="es-MX" sz="1200" b="1" i="0" u="none" strike="noStrike" dirty="0" smtClean="0">
                          <a:solidFill>
                            <a:schemeClr val="bg1"/>
                          </a:solidFill>
                          <a:effectLst/>
                          <a:latin typeface="Calibri" panose="020F0502020204030204" pitchFamily="34" charset="0"/>
                        </a:rPr>
                        <a:t> Promedio </a:t>
                      </a:r>
                      <a:r>
                        <a:rPr lang="es-MX" sz="1200" b="1" i="0" u="none" strike="noStrike" dirty="0">
                          <a:solidFill>
                            <a:schemeClr val="bg1"/>
                          </a:solidFill>
                          <a:effectLst/>
                          <a:latin typeface="Calibri" panose="020F0502020204030204" pitchFamily="34" charset="0"/>
                        </a:rPr>
                        <a:t>Partidos </a:t>
                      </a:r>
                      <a:r>
                        <a:rPr lang="es-MX" sz="1200" b="1" i="0" u="none" strike="noStrike" dirty="0" smtClean="0">
                          <a:solidFill>
                            <a:schemeClr val="bg1"/>
                          </a:solidFill>
                          <a:effectLst/>
                          <a:latin typeface="Calibri" panose="020F0502020204030204" pitchFamily="34" charset="0"/>
                        </a:rPr>
                        <a:t>Políticos</a:t>
                      </a:r>
                      <a:endParaRPr lang="es-MX" sz="1200" b="1" i="0" u="none" strike="noStrike" dirty="0">
                        <a:solidFill>
                          <a:schemeClr val="bg1"/>
                        </a:solidFill>
                        <a:effectLst/>
                        <a:latin typeface="Calibri" panose="020F0502020204030204" pitchFamily="34" charset="0"/>
                      </a:endParaRP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solidFill>
                  </a:tcPr>
                </a:tc>
                <a:tc>
                  <a:txBody>
                    <a:bodyPr/>
                    <a:lstStyle/>
                    <a:p>
                      <a:pPr algn="ctr" fontAlgn="ctr"/>
                      <a:r>
                        <a:rPr lang="es-MX" sz="1200" b="1" i="0" u="none" strike="noStrike" dirty="0">
                          <a:solidFill>
                            <a:srgbClr val="FFFFFF"/>
                          </a:solidFill>
                          <a:effectLst/>
                          <a:latin typeface="Calibri"/>
                        </a:rPr>
                        <a:t>95.5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solidFill>
                  </a:tcPr>
                </a:tc>
                <a:tc>
                  <a:txBody>
                    <a:bodyPr/>
                    <a:lstStyle/>
                    <a:p>
                      <a:pPr algn="ctr" fontAlgn="ctr"/>
                      <a:r>
                        <a:rPr lang="es-MX" sz="1200" b="1" i="0" u="none" strike="noStrike" dirty="0">
                          <a:solidFill>
                            <a:srgbClr val="FFFFFF"/>
                          </a:solidFill>
                          <a:effectLst/>
                          <a:latin typeface="Calibri"/>
                        </a:rPr>
                        <a:t>97.3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solidFill>
                  </a:tcPr>
                </a:tc>
                <a:tc>
                  <a:txBody>
                    <a:bodyPr/>
                    <a:lstStyle/>
                    <a:p>
                      <a:pPr algn="ctr" fontAlgn="ctr"/>
                      <a:r>
                        <a:rPr lang="es-MX" sz="1200" b="1" i="0" u="none" strike="noStrike" dirty="0">
                          <a:solidFill>
                            <a:srgbClr val="FFFFFF"/>
                          </a:solidFill>
                          <a:effectLst/>
                          <a:latin typeface="Calibri"/>
                        </a:rPr>
                        <a:t>95.9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solidFill>
                  </a:tcPr>
                </a:tc>
              </a:tr>
              <a:tr h="324000">
                <a:tc>
                  <a:txBody>
                    <a:bodyPr/>
                    <a:lstStyle/>
                    <a:p>
                      <a:pPr algn="l" fontAlgn="ctr"/>
                      <a:r>
                        <a:rPr lang="es-ES" sz="1200" b="1" i="0" u="none" strike="noStrike" dirty="0">
                          <a:solidFill>
                            <a:srgbClr val="000000"/>
                          </a:solidFill>
                          <a:effectLst/>
                          <a:latin typeface="Calibri" panose="020F0502020204030204" pitchFamily="34" charset="0"/>
                        </a:rPr>
                        <a:t>Encuentro </a:t>
                      </a:r>
                      <a:r>
                        <a:rPr lang="es-ES" sz="1200" b="1" i="0" u="none" strike="noStrike" dirty="0" smtClean="0">
                          <a:solidFill>
                            <a:srgbClr val="000000"/>
                          </a:solidFill>
                          <a:effectLst/>
                          <a:latin typeface="Calibri" panose="020F0502020204030204" pitchFamily="34" charset="0"/>
                        </a:rPr>
                        <a:t>Social</a:t>
                      </a:r>
                      <a:endParaRPr lang="es-ES" sz="1200" b="1" i="0" u="none" strike="noStrike" dirty="0">
                        <a:solidFill>
                          <a:srgbClr val="000000"/>
                        </a:solidFill>
                        <a:effectLst/>
                        <a:latin typeface="Calibri" panose="020F0502020204030204" pitchFamily="34" charset="0"/>
                      </a:endParaRP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a:rPr>
                        <a:t>100.0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a:rPr>
                        <a:t>100.0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a:rPr>
                        <a:t>100.0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r>
              <a:tr h="324000">
                <a:tc>
                  <a:txBody>
                    <a:bodyPr/>
                    <a:lstStyle/>
                    <a:p>
                      <a:pPr algn="l" fontAlgn="ctr"/>
                      <a:r>
                        <a:rPr lang="es-ES" sz="1200" b="1" i="0" u="none" strike="noStrike" dirty="0" smtClean="0">
                          <a:solidFill>
                            <a:srgbClr val="000000"/>
                          </a:solidFill>
                          <a:effectLst/>
                          <a:latin typeface="Calibri" panose="020F0502020204030204" pitchFamily="34" charset="0"/>
                        </a:rPr>
                        <a:t>MORENA</a:t>
                      </a:r>
                      <a:endParaRPr lang="es-ES" sz="1200" b="1" i="0" u="none" strike="noStrike" dirty="0">
                        <a:solidFill>
                          <a:srgbClr val="000000"/>
                        </a:solidFill>
                        <a:effectLst/>
                        <a:latin typeface="Calibri" panose="020F0502020204030204" pitchFamily="34" charset="0"/>
                      </a:endParaRP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a:rPr>
                        <a:t>84.0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a:rPr>
                        <a:t>90.0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a:rPr>
                        <a:t>85.2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r>
              <a:tr h="324000">
                <a:tc>
                  <a:txBody>
                    <a:bodyPr/>
                    <a:lstStyle/>
                    <a:p>
                      <a:pPr algn="l" fontAlgn="ctr"/>
                      <a:r>
                        <a:rPr lang="es-ES" sz="1200" b="1" i="0" u="none" strike="noStrike" dirty="0">
                          <a:solidFill>
                            <a:srgbClr val="000000"/>
                          </a:solidFill>
                          <a:effectLst/>
                          <a:latin typeface="Calibri" panose="020F0502020204030204" pitchFamily="34" charset="0"/>
                        </a:rPr>
                        <a:t>Movimiento </a:t>
                      </a:r>
                      <a:r>
                        <a:rPr lang="es-ES" sz="1200" b="1" i="0" u="none" strike="noStrike" dirty="0" smtClean="0">
                          <a:solidFill>
                            <a:srgbClr val="000000"/>
                          </a:solidFill>
                          <a:effectLst/>
                          <a:latin typeface="Calibri" panose="020F0502020204030204" pitchFamily="34" charset="0"/>
                        </a:rPr>
                        <a:t>Ciudadano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a:rPr>
                        <a:t>85.7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a:rPr>
                        <a:t>91.0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a:rPr>
                        <a:t>86.7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r>
              <a:tr h="324000">
                <a:tc>
                  <a:txBody>
                    <a:bodyPr/>
                    <a:lstStyle/>
                    <a:p>
                      <a:pPr algn="l" fontAlgn="ctr"/>
                      <a:r>
                        <a:rPr lang="es-ES" sz="1200" b="1" i="0" u="none" strike="noStrike" dirty="0">
                          <a:solidFill>
                            <a:srgbClr val="000000"/>
                          </a:solidFill>
                          <a:effectLst/>
                          <a:latin typeface="Calibri" panose="020F0502020204030204" pitchFamily="34" charset="0"/>
                        </a:rPr>
                        <a:t>Nueva </a:t>
                      </a:r>
                      <a:r>
                        <a:rPr lang="es-ES" sz="1200" b="1" i="0" u="none" strike="noStrike" dirty="0" smtClean="0">
                          <a:solidFill>
                            <a:srgbClr val="000000"/>
                          </a:solidFill>
                          <a:effectLst/>
                          <a:latin typeface="Calibri" panose="020F0502020204030204" pitchFamily="34" charset="0"/>
                        </a:rPr>
                        <a:t>Alianza</a:t>
                      </a:r>
                      <a:endParaRPr lang="es-ES" sz="1200" b="1" i="0" u="none" strike="noStrike" dirty="0">
                        <a:solidFill>
                          <a:srgbClr val="000000"/>
                        </a:solidFill>
                        <a:effectLst/>
                        <a:latin typeface="Calibri" panose="020F0502020204030204" pitchFamily="34" charset="0"/>
                      </a:endParaRP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a:rPr>
                        <a:t>92.0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a:rPr>
                        <a:t>96.0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a:rPr>
                        <a:t>92.8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r>
              <a:tr h="324000">
                <a:tc>
                  <a:txBody>
                    <a:bodyPr/>
                    <a:lstStyle/>
                    <a:p>
                      <a:pPr algn="l" fontAlgn="ctr"/>
                      <a:r>
                        <a:rPr lang="es-ES" sz="1200" b="1" i="0" u="none" strike="noStrike" dirty="0">
                          <a:solidFill>
                            <a:srgbClr val="000000"/>
                          </a:solidFill>
                          <a:effectLst/>
                          <a:latin typeface="Calibri" panose="020F0502020204030204" pitchFamily="34" charset="0"/>
                        </a:rPr>
                        <a:t>Partido Acción </a:t>
                      </a:r>
                      <a:r>
                        <a:rPr lang="es-ES" sz="1200" b="1" i="0" u="none" strike="noStrike" dirty="0" smtClean="0">
                          <a:solidFill>
                            <a:srgbClr val="000000"/>
                          </a:solidFill>
                          <a:effectLst/>
                          <a:latin typeface="Calibri" panose="020F0502020204030204" pitchFamily="34" charset="0"/>
                        </a:rPr>
                        <a:t>Nacional</a:t>
                      </a:r>
                      <a:endParaRPr lang="es-ES" sz="1200" b="1" i="0" u="none" strike="noStrike" dirty="0">
                        <a:solidFill>
                          <a:srgbClr val="000000"/>
                        </a:solidFill>
                        <a:effectLst/>
                        <a:latin typeface="Calibri" panose="020F0502020204030204" pitchFamily="34" charset="0"/>
                      </a:endParaRP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a:rPr>
                        <a:t>98.1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a:rPr>
                        <a:t>99.0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a:rPr>
                        <a:t>98.3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r>
              <a:tr h="324000">
                <a:tc>
                  <a:txBody>
                    <a:bodyPr/>
                    <a:lstStyle/>
                    <a:p>
                      <a:pPr algn="l" fontAlgn="ctr"/>
                      <a:r>
                        <a:rPr lang="es-ES" sz="1200" b="1" i="0" u="none" strike="noStrike" dirty="0">
                          <a:solidFill>
                            <a:srgbClr val="000000"/>
                          </a:solidFill>
                          <a:effectLst/>
                          <a:latin typeface="Calibri" panose="020F0502020204030204" pitchFamily="34" charset="0"/>
                        </a:rPr>
                        <a:t>Partido de la Revolución </a:t>
                      </a:r>
                      <a:r>
                        <a:rPr lang="es-ES" sz="1200" b="1" i="0" u="none" strike="noStrike" dirty="0" smtClean="0">
                          <a:solidFill>
                            <a:srgbClr val="000000"/>
                          </a:solidFill>
                          <a:effectLst/>
                          <a:latin typeface="Calibri" panose="020F0502020204030204" pitchFamily="34" charset="0"/>
                        </a:rPr>
                        <a:t>Democrática</a:t>
                      </a:r>
                      <a:endParaRPr lang="es-ES" sz="1200" b="1" i="0" u="none" strike="noStrike" dirty="0">
                        <a:solidFill>
                          <a:srgbClr val="000000"/>
                        </a:solidFill>
                        <a:effectLst/>
                        <a:latin typeface="Calibri" panose="020F0502020204030204" pitchFamily="34" charset="0"/>
                      </a:endParaRP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a:rPr>
                        <a:t>100.0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a:rPr>
                        <a:t>100.0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a:rPr>
                        <a:t>100.0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r>
              <a:tr h="324000">
                <a:tc>
                  <a:txBody>
                    <a:bodyPr/>
                    <a:lstStyle/>
                    <a:p>
                      <a:pPr algn="l" fontAlgn="ctr"/>
                      <a:r>
                        <a:rPr lang="es-ES" sz="1200" b="1" i="0" u="none" strike="noStrike" dirty="0">
                          <a:solidFill>
                            <a:srgbClr val="000000"/>
                          </a:solidFill>
                          <a:effectLst/>
                          <a:latin typeface="Calibri" panose="020F0502020204030204" pitchFamily="34" charset="0"/>
                        </a:rPr>
                        <a:t>Partido del </a:t>
                      </a:r>
                      <a:r>
                        <a:rPr lang="es-ES" sz="1200" b="1" i="0" u="none" strike="noStrike" dirty="0" smtClean="0">
                          <a:solidFill>
                            <a:srgbClr val="000000"/>
                          </a:solidFill>
                          <a:effectLst/>
                          <a:latin typeface="Calibri" panose="020F0502020204030204" pitchFamily="34" charset="0"/>
                        </a:rPr>
                        <a:t>Trabajo</a:t>
                      </a:r>
                      <a:endParaRPr lang="es-ES" sz="1200" b="1" i="0" u="none" strike="noStrike" dirty="0">
                        <a:solidFill>
                          <a:srgbClr val="000000"/>
                        </a:solidFill>
                        <a:effectLst/>
                        <a:latin typeface="Calibri" panose="020F0502020204030204" pitchFamily="34" charset="0"/>
                      </a:endParaRP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a:rPr>
                        <a:t>100.0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a:rPr>
                        <a:t>100.0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a:rPr>
                        <a:t>100.0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r>
              <a:tr h="324000">
                <a:tc>
                  <a:txBody>
                    <a:bodyPr/>
                    <a:lstStyle/>
                    <a:p>
                      <a:pPr algn="l" fontAlgn="ctr"/>
                      <a:r>
                        <a:rPr lang="es-ES" sz="1200" b="1" i="0" u="none" strike="noStrike" dirty="0">
                          <a:solidFill>
                            <a:srgbClr val="000000"/>
                          </a:solidFill>
                          <a:effectLst/>
                          <a:latin typeface="Calibri" panose="020F0502020204030204" pitchFamily="34" charset="0"/>
                        </a:rPr>
                        <a:t>Partido Revolucionario </a:t>
                      </a:r>
                      <a:r>
                        <a:rPr lang="es-ES" sz="1200" b="1" i="0" u="none" strike="noStrike" dirty="0" smtClean="0">
                          <a:solidFill>
                            <a:srgbClr val="000000"/>
                          </a:solidFill>
                          <a:effectLst/>
                          <a:latin typeface="Calibri" panose="020F0502020204030204" pitchFamily="34" charset="0"/>
                        </a:rPr>
                        <a:t>Institucional</a:t>
                      </a:r>
                      <a:endParaRPr lang="es-ES" sz="1200" b="1" i="0" u="none" strike="noStrike" dirty="0">
                        <a:solidFill>
                          <a:srgbClr val="000000"/>
                        </a:solidFill>
                        <a:effectLst/>
                        <a:latin typeface="Calibri" panose="020F0502020204030204" pitchFamily="34" charset="0"/>
                      </a:endParaRP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a:rPr>
                        <a:t>100.0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a:rPr>
                        <a:t>100.0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a:rPr>
                        <a:t>100.0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r>
              <a:tr h="324000">
                <a:tc>
                  <a:txBody>
                    <a:bodyPr/>
                    <a:lstStyle/>
                    <a:p>
                      <a:pPr algn="l" fontAlgn="ctr"/>
                      <a:r>
                        <a:rPr lang="es-ES" sz="1200" b="1" i="0" u="none" strike="noStrike" dirty="0">
                          <a:solidFill>
                            <a:srgbClr val="000000"/>
                          </a:solidFill>
                          <a:effectLst/>
                          <a:latin typeface="Calibri" panose="020F0502020204030204" pitchFamily="34" charset="0"/>
                        </a:rPr>
                        <a:t>Partido Verde Ecologista de </a:t>
                      </a:r>
                      <a:r>
                        <a:rPr lang="es-ES" sz="1200" b="1" i="0" u="none" strike="noStrike" dirty="0" smtClean="0">
                          <a:solidFill>
                            <a:srgbClr val="000000"/>
                          </a:solidFill>
                          <a:effectLst/>
                          <a:latin typeface="Calibri" panose="020F0502020204030204" pitchFamily="34" charset="0"/>
                        </a:rPr>
                        <a:t>México</a:t>
                      </a:r>
                      <a:endParaRPr lang="es-ES" sz="1200" b="1" i="0" u="none" strike="noStrike" dirty="0">
                        <a:solidFill>
                          <a:srgbClr val="000000"/>
                        </a:solidFill>
                        <a:effectLst/>
                        <a:latin typeface="Calibri" panose="020F0502020204030204" pitchFamily="34" charset="0"/>
                      </a:endParaRP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a:rPr>
                        <a:t>100.0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a:rPr>
                        <a:t>100.0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a:rPr>
                        <a:t>100.0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13382348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10 Marcador de número de diapositiva"/>
          <p:cNvSpPr>
            <a:spLocks noGrp="1"/>
          </p:cNvSpPr>
          <p:nvPr>
            <p:ph type="sldNum" sz="quarter" idx="12"/>
          </p:nvPr>
        </p:nvSpPr>
        <p:spPr>
          <a:xfrm>
            <a:off x="8730000" y="6454800"/>
            <a:ext cx="366712" cy="365125"/>
          </a:xfrm>
        </p:spPr>
        <p:txBody>
          <a:bodyPr/>
          <a:lstStyle/>
          <a:p>
            <a:pPr>
              <a:defRPr/>
            </a:pPr>
            <a:fld id="{BD43386B-512A-4F48-AC60-1F2A615D5642}" type="slidenum">
              <a:rPr lang="es-MX" b="1" smtClean="0">
                <a:latin typeface="Calibri" pitchFamily="34" charset="0"/>
              </a:rPr>
              <a:pPr>
                <a:defRPr/>
              </a:pPr>
              <a:t>16</a:t>
            </a:fld>
            <a:endParaRPr lang="es-MX" b="1" dirty="0">
              <a:latin typeface="Calibri" pitchFamily="34" charset="0"/>
            </a:endParaRPr>
          </a:p>
        </p:txBody>
      </p:sp>
      <p:sp>
        <p:nvSpPr>
          <p:cNvPr id="5" name="4 CuadroTexto"/>
          <p:cNvSpPr txBox="1"/>
          <p:nvPr/>
        </p:nvSpPr>
        <p:spPr>
          <a:xfrm>
            <a:off x="76169" y="85702"/>
            <a:ext cx="7560000" cy="864000"/>
          </a:xfrm>
          <a:prstGeom prst="rect">
            <a:avLst/>
          </a:prstGeom>
          <a:noFill/>
        </p:spPr>
        <p:txBody>
          <a:bodyPr wrap="square" rtlCol="0" anchor="ctr">
            <a:noAutofit/>
          </a:bodyPr>
          <a:lstStyle/>
          <a:p>
            <a:r>
              <a:rPr lang="es-MX" b="1" dirty="0">
                <a:latin typeface="Calibri" pitchFamily="34" charset="0"/>
              </a:rPr>
              <a:t>Índice de cumplimiento por inciso, Artículo </a:t>
            </a:r>
            <a:r>
              <a:rPr lang="es-MX" b="1" dirty="0" smtClean="0">
                <a:latin typeface="Calibri" pitchFamily="34" charset="0"/>
              </a:rPr>
              <a:t>222, fracción XXII </a:t>
            </a:r>
            <a:r>
              <a:rPr lang="es-MX" b="1" dirty="0">
                <a:latin typeface="Calibri" pitchFamily="34" charset="0"/>
              </a:rPr>
              <a:t>del </a:t>
            </a:r>
            <a:r>
              <a:rPr lang="es-MX" b="1" dirty="0" smtClean="0">
                <a:latin typeface="Calibri" pitchFamily="34" charset="0"/>
              </a:rPr>
              <a:t>CIPEDF para los Partidos Políticos en el Distrito Federal (Criterios Sustantivos)</a:t>
            </a:r>
          </a:p>
          <a:p>
            <a:r>
              <a:rPr lang="es-MX" sz="1200" b="1" i="1" dirty="0">
                <a:latin typeface="Calibri" pitchFamily="34" charset="0"/>
              </a:rPr>
              <a:t>Evaluaciones 2015 y 1ª Evaluación-Diagnóstico 2016</a:t>
            </a:r>
            <a:endParaRPr lang="es-ES" sz="1000" b="1" i="1" dirty="0">
              <a:latin typeface="Calibri" pitchFamily="34" charset="0"/>
            </a:endParaRPr>
          </a:p>
        </p:txBody>
      </p:sp>
      <p:graphicFrame>
        <p:nvGraphicFramePr>
          <p:cNvPr id="9" name="8 Tabla"/>
          <p:cNvGraphicFramePr>
            <a:graphicFrameLocks noGrp="1"/>
          </p:cNvGraphicFramePr>
          <p:nvPr>
            <p:extLst>
              <p:ext uri="{D42A27DB-BD31-4B8C-83A1-F6EECF244321}">
                <p14:modId xmlns:p14="http://schemas.microsoft.com/office/powerpoint/2010/main" val="3125493748"/>
              </p:ext>
            </p:extLst>
          </p:nvPr>
        </p:nvGraphicFramePr>
        <p:xfrm>
          <a:off x="94893" y="1028750"/>
          <a:ext cx="8928000" cy="5724902"/>
        </p:xfrm>
        <a:graphic>
          <a:graphicData uri="http://schemas.openxmlformats.org/drawingml/2006/table">
            <a:tbl>
              <a:tblPr>
                <a:effectLst>
                  <a:outerShdw blurRad="50800" dist="38100" dir="2700000" algn="tl" rotWithShape="0">
                    <a:prstClr val="black">
                      <a:alpha val="40000"/>
                    </a:prstClr>
                  </a:outerShdw>
                </a:effectLst>
              </a:tblPr>
              <a:tblGrid>
                <a:gridCol w="396000"/>
                <a:gridCol w="4248000"/>
                <a:gridCol w="648000"/>
                <a:gridCol w="648000"/>
                <a:gridCol w="648000"/>
                <a:gridCol w="648000"/>
                <a:gridCol w="648000"/>
                <a:gridCol w="1044000"/>
              </a:tblGrid>
              <a:tr h="770044">
                <a:tc>
                  <a:txBody>
                    <a:bodyPr/>
                    <a:lstStyle/>
                    <a:p>
                      <a:pPr algn="ctr" fontAlgn="ctr"/>
                      <a:r>
                        <a:rPr lang="es-MX" sz="1000" b="1" i="0" u="none" strike="noStrike" dirty="0" smtClean="0">
                          <a:solidFill>
                            <a:srgbClr val="FFFFFF"/>
                          </a:solidFill>
                          <a:latin typeface="Calibri" pitchFamily="34" charset="0"/>
                          <a:cs typeface="Calibri" pitchFamily="34" charset="0"/>
                        </a:rPr>
                        <a:t>Inciso</a:t>
                      </a:r>
                      <a:endParaRPr lang="es-MX" sz="1000" b="1" i="0" u="none" strike="noStrike" dirty="0">
                        <a:solidFill>
                          <a:srgbClr val="FFFFFF"/>
                        </a:solidFill>
                        <a:latin typeface="Calibri" pitchFamily="34" charset="0"/>
                        <a:cs typeface="Calibri" pitchFamily="34" charset="0"/>
                      </a:endParaRPr>
                    </a:p>
                  </a:txBody>
                  <a:tcPr marL="9525" marR="9525" marT="9525"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009999"/>
                    </a:solidFill>
                  </a:tcPr>
                </a:tc>
                <a:tc>
                  <a:txBody>
                    <a:bodyPr/>
                    <a:lstStyle/>
                    <a:p>
                      <a:pPr algn="ctr" fontAlgn="ctr"/>
                      <a:r>
                        <a:rPr lang="es-MX" sz="1000" b="1" i="0" u="none" strike="noStrike" dirty="0">
                          <a:solidFill>
                            <a:srgbClr val="FFFFFF"/>
                          </a:solidFill>
                          <a:latin typeface="Calibri" pitchFamily="34" charset="0"/>
                          <a:cs typeface="Calibri" pitchFamily="34" charset="0"/>
                        </a:rPr>
                        <a:t>Texto </a:t>
                      </a:r>
                      <a:r>
                        <a:rPr lang="es-MX" sz="1000" b="1" i="0" u="none" strike="noStrike" dirty="0" smtClean="0">
                          <a:solidFill>
                            <a:srgbClr val="FFFFFF"/>
                          </a:solidFill>
                          <a:latin typeface="Calibri" pitchFamily="34" charset="0"/>
                          <a:cs typeface="Calibri" pitchFamily="34" charset="0"/>
                        </a:rPr>
                        <a:t> del</a:t>
                      </a:r>
                      <a:r>
                        <a:rPr lang="es-MX" sz="1000" b="1" i="0" u="none" strike="noStrike" baseline="0" dirty="0" smtClean="0">
                          <a:solidFill>
                            <a:srgbClr val="FFFFFF"/>
                          </a:solidFill>
                          <a:latin typeface="Calibri" pitchFamily="34" charset="0"/>
                          <a:cs typeface="Calibri" pitchFamily="34" charset="0"/>
                        </a:rPr>
                        <a:t> Inciso</a:t>
                      </a:r>
                      <a:endParaRPr lang="es-MX" sz="1000" b="1" i="0" u="none" strike="noStrike" dirty="0">
                        <a:solidFill>
                          <a:srgbClr val="FFFFFF"/>
                        </a:solidFill>
                        <a:latin typeface="Calibri" pitchFamily="34" charset="0"/>
                        <a:cs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009999"/>
                    </a:solidFill>
                  </a:tcPr>
                </a:tc>
                <a:tc>
                  <a:txBody>
                    <a:bodyPr/>
                    <a:lstStyle/>
                    <a:p>
                      <a:pPr marL="0" algn="ctr" rtl="0" eaLnBrk="1" fontAlgn="ctr" latinLnBrk="0" hangingPunct="1"/>
                      <a:r>
                        <a:rPr lang="es-ES" sz="1000" b="1" i="0" u="none" strike="noStrike" dirty="0" smtClean="0">
                          <a:solidFill>
                            <a:srgbClr val="FFFFFF"/>
                          </a:solidFill>
                          <a:effectLst/>
                          <a:latin typeface="Calibri"/>
                        </a:rPr>
                        <a:t>1ª</a:t>
                      </a:r>
                      <a:r>
                        <a:rPr kumimoji="0" lang="es-MX" sz="1000" b="1" i="0" u="none" strike="noStrike" kern="1200" dirty="0" smtClean="0">
                          <a:solidFill>
                            <a:srgbClr val="FFFFFF"/>
                          </a:solidFill>
                          <a:latin typeface="Calibri" pitchFamily="34" charset="0"/>
                          <a:ea typeface="+mn-ea"/>
                          <a:cs typeface="Calibri" pitchFamily="34" charset="0"/>
                        </a:rPr>
                        <a:t> EvalSolv </a:t>
                      </a:r>
                      <a:r>
                        <a:rPr kumimoji="0" lang="es-MX" sz="1000" b="1" i="0" u="none" strike="noStrike" kern="1200" dirty="0">
                          <a:solidFill>
                            <a:srgbClr val="FFFFFF"/>
                          </a:solidFill>
                          <a:latin typeface="Calibri" pitchFamily="34" charset="0"/>
                          <a:ea typeface="+mn-ea"/>
                          <a:cs typeface="Calibri" pitchFamily="34" charset="0"/>
                        </a:rPr>
                        <a:t>2015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009999"/>
                    </a:solid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kumimoji="0" lang="es-MX" sz="1000" b="1" i="0" u="none" strike="noStrike" kern="1200" dirty="0" smtClean="0">
                          <a:solidFill>
                            <a:srgbClr val="FFFFFF"/>
                          </a:solidFill>
                          <a:latin typeface="Calibri" pitchFamily="34" charset="0"/>
                          <a:ea typeface="+mn-ea"/>
                          <a:cs typeface="Calibri" pitchFamily="34" charset="0"/>
                        </a:rPr>
                        <a:t>2</a:t>
                      </a:r>
                      <a:r>
                        <a:rPr lang="es-ES" sz="1000" b="1" i="0" u="none" strike="noStrike" dirty="0" smtClean="0">
                          <a:solidFill>
                            <a:srgbClr val="FFFFFF"/>
                          </a:solidFill>
                          <a:effectLst/>
                          <a:latin typeface="Calibri"/>
                        </a:rPr>
                        <a:t>ª</a:t>
                      </a:r>
                      <a:r>
                        <a:rPr kumimoji="0" lang="es-MX" sz="1000" b="1" i="0" u="none" strike="noStrike" kern="1200" dirty="0" smtClean="0">
                          <a:solidFill>
                            <a:srgbClr val="FFFFFF"/>
                          </a:solidFill>
                          <a:latin typeface="Calibri" pitchFamily="34" charset="0"/>
                          <a:ea typeface="+mn-ea"/>
                          <a:cs typeface="Calibri" pitchFamily="34" charset="0"/>
                        </a:rPr>
                        <a:t> Eval</a:t>
                      </a:r>
                    </a:p>
                    <a:p>
                      <a:pPr marL="0" marR="0" indent="0" algn="ctr" defTabSz="914400" rtl="0" eaLnBrk="1" fontAlgn="ctr" latinLnBrk="0" hangingPunct="1">
                        <a:lnSpc>
                          <a:spcPct val="100000"/>
                        </a:lnSpc>
                        <a:spcBef>
                          <a:spcPts val="0"/>
                        </a:spcBef>
                        <a:spcAft>
                          <a:spcPts val="0"/>
                        </a:spcAft>
                        <a:buClrTx/>
                        <a:buSzTx/>
                        <a:buFontTx/>
                        <a:buNone/>
                        <a:tabLst/>
                        <a:defRPr/>
                      </a:pPr>
                      <a:r>
                        <a:rPr kumimoji="0" lang="es-MX" sz="1000" b="1" i="0" u="none" strike="noStrike" kern="1200" dirty="0" smtClean="0">
                          <a:solidFill>
                            <a:srgbClr val="FFFFFF"/>
                          </a:solidFill>
                          <a:latin typeface="Calibri" pitchFamily="34" charset="0"/>
                          <a:ea typeface="+mn-ea"/>
                          <a:cs typeface="Calibri" pitchFamily="34" charset="0"/>
                        </a:rPr>
                        <a:t>2015</a:t>
                      </a:r>
                      <a:endParaRPr kumimoji="0" lang="es-MX" sz="1000" b="1" i="0" u="none" strike="noStrike" kern="1200" dirty="0">
                        <a:solidFill>
                          <a:srgbClr val="FFFFFF"/>
                        </a:solidFill>
                        <a:latin typeface="Calibri" pitchFamily="34" charset="0"/>
                        <a:ea typeface="+mn-ea"/>
                        <a:cs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009999"/>
                    </a:solidFill>
                  </a:tcPr>
                </a:tc>
                <a:tc>
                  <a:txBody>
                    <a:bodyPr/>
                    <a:lstStyle/>
                    <a:p>
                      <a:pPr marL="0" algn="ctr" rtl="0" eaLnBrk="1" fontAlgn="ctr" latinLnBrk="0" hangingPunct="1"/>
                      <a:r>
                        <a:rPr lang="es-ES" sz="1000" b="1" i="0" u="none" strike="noStrike" dirty="0" smtClean="0">
                          <a:solidFill>
                            <a:srgbClr val="FFFFFF"/>
                          </a:solidFill>
                          <a:effectLst/>
                          <a:latin typeface="Calibri"/>
                        </a:rPr>
                        <a:t>3ª</a:t>
                      </a:r>
                      <a:r>
                        <a:rPr kumimoji="0" lang="es-MX" sz="1000" b="1" i="0" u="none" strike="noStrike" kern="1200" dirty="0" smtClean="0">
                          <a:solidFill>
                            <a:srgbClr val="FFFFFF"/>
                          </a:solidFill>
                          <a:latin typeface="Calibri" pitchFamily="34" charset="0"/>
                          <a:ea typeface="+mn-ea"/>
                          <a:cs typeface="Calibri" pitchFamily="34" charset="0"/>
                        </a:rPr>
                        <a:t> EvaSolv</a:t>
                      </a:r>
                    </a:p>
                    <a:p>
                      <a:pPr marL="0" algn="ctr" rtl="0" eaLnBrk="1" fontAlgn="ctr" latinLnBrk="0" hangingPunct="1"/>
                      <a:r>
                        <a:rPr kumimoji="0" lang="es-MX" sz="1000" b="1" i="0" u="none" strike="noStrike" kern="1200" dirty="0" smtClean="0">
                          <a:solidFill>
                            <a:srgbClr val="FFFFFF"/>
                          </a:solidFill>
                          <a:latin typeface="Calibri" pitchFamily="34" charset="0"/>
                          <a:ea typeface="+mn-ea"/>
                          <a:cs typeface="Calibri" pitchFamily="34" charset="0"/>
                        </a:rPr>
                        <a:t>2015</a:t>
                      </a:r>
                      <a:endParaRPr kumimoji="0" lang="es-MX" sz="1000" b="1" i="0" u="none" strike="noStrike" kern="1200" dirty="0">
                        <a:solidFill>
                          <a:srgbClr val="FFFFFF"/>
                        </a:solidFill>
                        <a:latin typeface="Calibri" pitchFamily="34" charset="0"/>
                        <a:ea typeface="+mn-ea"/>
                        <a:cs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009999"/>
                    </a:solidFill>
                  </a:tcPr>
                </a:tc>
                <a:tc>
                  <a:txBody>
                    <a:bodyPr/>
                    <a:lstStyle/>
                    <a:p>
                      <a:pPr marL="0" algn="ctr" rtl="0" eaLnBrk="1" fontAlgn="ctr" latinLnBrk="0" hangingPunct="1"/>
                      <a:r>
                        <a:rPr lang="es-ES" sz="1000" b="1" i="0" u="none" strike="noStrike" dirty="0" smtClean="0">
                          <a:solidFill>
                            <a:srgbClr val="FFFFFF"/>
                          </a:solidFill>
                          <a:effectLst/>
                          <a:latin typeface="Calibri"/>
                        </a:rPr>
                        <a:t>4ª</a:t>
                      </a:r>
                      <a:r>
                        <a:rPr kumimoji="0" lang="es-MX" sz="1000" b="1" i="0" u="none" strike="noStrike" kern="1200" dirty="0" smtClean="0">
                          <a:solidFill>
                            <a:srgbClr val="FFFFFF"/>
                          </a:solidFill>
                          <a:latin typeface="Calibri" pitchFamily="34" charset="0"/>
                          <a:ea typeface="+mn-ea"/>
                          <a:cs typeface="Calibri" pitchFamily="34" charset="0"/>
                        </a:rPr>
                        <a:t> EvalDiag</a:t>
                      </a:r>
                    </a:p>
                    <a:p>
                      <a:pPr marL="0" algn="ctr" rtl="0" eaLnBrk="1" fontAlgn="ctr" latinLnBrk="0" hangingPunct="1"/>
                      <a:r>
                        <a:rPr kumimoji="0" lang="es-MX" sz="1000" b="1" i="0" u="none" strike="noStrike" kern="1200" dirty="0" smtClean="0">
                          <a:solidFill>
                            <a:srgbClr val="FFFFFF"/>
                          </a:solidFill>
                          <a:latin typeface="Calibri" pitchFamily="34" charset="0"/>
                          <a:ea typeface="+mn-ea"/>
                          <a:cs typeface="Calibri" pitchFamily="34" charset="0"/>
                        </a:rPr>
                        <a:t>2015</a:t>
                      </a:r>
                      <a:endParaRPr kumimoji="0" lang="es-MX" sz="1000" b="1" i="0" u="none" strike="noStrike" kern="1200" dirty="0">
                        <a:solidFill>
                          <a:srgbClr val="FFFFFF"/>
                        </a:solidFill>
                        <a:latin typeface="Calibri" pitchFamily="34" charset="0"/>
                        <a:ea typeface="+mn-ea"/>
                        <a:cs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009999"/>
                    </a:solid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000" b="1" i="0" u="none" strike="noStrike" dirty="0" smtClean="0">
                          <a:solidFill>
                            <a:srgbClr val="FFFFFF"/>
                          </a:solidFill>
                          <a:effectLst/>
                          <a:latin typeface="Calibri"/>
                        </a:rPr>
                        <a:t>1ª</a:t>
                      </a:r>
                      <a:r>
                        <a:rPr kumimoji="0" lang="es-MX" sz="1000" b="1" i="0" u="none" strike="noStrike" kern="1200" dirty="0" smtClean="0">
                          <a:solidFill>
                            <a:srgbClr val="FFFFFF"/>
                          </a:solidFill>
                          <a:latin typeface="Calibri" pitchFamily="34" charset="0"/>
                          <a:ea typeface="+mn-ea"/>
                          <a:cs typeface="Calibri" pitchFamily="34" charset="0"/>
                        </a:rPr>
                        <a:t> EvalDiag</a:t>
                      </a:r>
                    </a:p>
                    <a:p>
                      <a:pPr marL="0" marR="0" indent="0" algn="ctr" defTabSz="914400" rtl="0" eaLnBrk="1" fontAlgn="ctr" latinLnBrk="0" hangingPunct="1">
                        <a:lnSpc>
                          <a:spcPct val="100000"/>
                        </a:lnSpc>
                        <a:spcBef>
                          <a:spcPts val="0"/>
                        </a:spcBef>
                        <a:spcAft>
                          <a:spcPts val="0"/>
                        </a:spcAft>
                        <a:buClrTx/>
                        <a:buSzTx/>
                        <a:buFontTx/>
                        <a:buNone/>
                        <a:tabLst/>
                        <a:defRPr/>
                      </a:pPr>
                      <a:r>
                        <a:rPr kumimoji="0" lang="es-MX" sz="1000" b="1" i="0" u="none" strike="noStrike" kern="1200" dirty="0" smtClean="0">
                          <a:solidFill>
                            <a:srgbClr val="FFFFFF"/>
                          </a:solidFill>
                          <a:latin typeface="Calibri" pitchFamily="34" charset="0"/>
                          <a:ea typeface="+mn-ea"/>
                          <a:cs typeface="Calibri" pitchFamily="34" charset="0"/>
                        </a:rPr>
                        <a:t>2016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009999"/>
                    </a:solidFill>
                  </a:tcPr>
                </a:tc>
                <a:tc>
                  <a:txBody>
                    <a:bodyPr/>
                    <a:lstStyle/>
                    <a:p>
                      <a:pPr marL="0" algn="ctr" rtl="0" eaLnBrk="1" fontAlgn="ctr" latinLnBrk="0" hangingPunct="1"/>
                      <a:r>
                        <a:rPr kumimoji="0" lang="es-ES" sz="1000" b="1" i="0" u="none" strike="noStrike" kern="1200" dirty="0" smtClean="0">
                          <a:solidFill>
                            <a:srgbClr val="FFFFFF"/>
                          </a:solidFill>
                          <a:effectLst/>
                          <a:latin typeface="Calibri" pitchFamily="34" charset="0"/>
                          <a:ea typeface="+mn-ea"/>
                          <a:cs typeface="Calibri" pitchFamily="34" charset="0"/>
                        </a:rPr>
                        <a:t>Diferencia</a:t>
                      </a:r>
                    </a:p>
                    <a:p>
                      <a:pPr marL="0" algn="ctr" rtl="0" eaLnBrk="1" fontAlgn="ctr" latinLnBrk="0" hangingPunct="1"/>
                      <a:r>
                        <a:rPr kumimoji="0" lang="es-ES" sz="1000" b="1" i="0" u="none" strike="noStrike" kern="1200" dirty="0" smtClean="0">
                          <a:solidFill>
                            <a:srgbClr val="FFFFFF"/>
                          </a:solidFill>
                          <a:effectLst/>
                          <a:latin typeface="Calibri" pitchFamily="34" charset="0"/>
                          <a:ea typeface="+mn-ea"/>
                          <a:cs typeface="Calibri" pitchFamily="34" charset="0"/>
                        </a:rPr>
                        <a:t>1ª EvalDiag 2016 y </a:t>
                      </a:r>
                    </a:p>
                    <a:p>
                      <a:pPr marL="0" algn="ctr" rtl="0" eaLnBrk="1" fontAlgn="ctr" latinLnBrk="0" hangingPunct="1"/>
                      <a:r>
                        <a:rPr kumimoji="0" lang="es-ES" sz="1000" b="1" i="0" u="none" strike="noStrike" kern="1200" dirty="0" smtClean="0">
                          <a:solidFill>
                            <a:srgbClr val="FFFFFF"/>
                          </a:solidFill>
                          <a:effectLst/>
                          <a:latin typeface="Calibri" pitchFamily="34" charset="0"/>
                          <a:ea typeface="+mn-ea"/>
                          <a:cs typeface="Calibri" pitchFamily="34" charset="0"/>
                        </a:rPr>
                        <a:t>4ª EvalDiag 2015 </a:t>
                      </a:r>
                    </a:p>
                  </a:txBody>
                  <a:tcPr marL="9525" marR="9525" marT="9525"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009999"/>
                    </a:solidFill>
                  </a:tcPr>
                </a:tc>
              </a:tr>
              <a:tr h="365664">
                <a:tc>
                  <a:txBody>
                    <a:bodyPr/>
                    <a:lstStyle/>
                    <a:p>
                      <a:pPr algn="ctr" fontAlgn="ctr"/>
                      <a:r>
                        <a:rPr lang="es-MX" sz="1000" b="1" i="0" u="none" strike="noStrike" dirty="0">
                          <a:solidFill>
                            <a:srgbClr val="000000"/>
                          </a:solidFill>
                          <a:effectLst/>
                          <a:latin typeface="Calibri" panose="020F0502020204030204" pitchFamily="34" charset="0"/>
                        </a:rPr>
                        <a:t>u</a:t>
                      </a:r>
                    </a:p>
                  </a:txBody>
                  <a:tcPr marL="9525" marR="9525" marT="9525" marB="0" anchor="ctr">
                    <a:lnL>
                      <a:noFill/>
                    </a:lnL>
                    <a:lnR>
                      <a:noFill/>
                    </a:lnR>
                    <a:lnT w="6350" cap="flat" cmpd="sng" algn="ctr">
                      <a:no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ES" sz="1000" b="1" i="0" u="none" strike="noStrike" dirty="0" smtClean="0">
                          <a:solidFill>
                            <a:srgbClr val="000000"/>
                          </a:solidFill>
                          <a:effectLst/>
                          <a:latin typeface="Calibri" panose="020F0502020204030204" pitchFamily="34" charset="0"/>
                        </a:rPr>
                        <a:t>Los convenios de participación con las organizaciones de la sociedad civil;</a:t>
                      </a:r>
                      <a:endParaRPr lang="es-MX" sz="1000" b="1" i="0" u="none" strike="noStrike" dirty="0">
                        <a:solidFill>
                          <a:srgbClr val="000000"/>
                        </a:solidFill>
                        <a:effectLst/>
                        <a:latin typeface="Calibri" panose="020F0502020204030204" pitchFamily="34" charset="0"/>
                      </a:endParaRPr>
                    </a:p>
                  </a:txBody>
                  <a:tcPr marL="9525" marR="9525" marT="9525" marB="0" anchor="ctr">
                    <a:lnL>
                      <a:noFill/>
                    </a:lnL>
                    <a:lnR>
                      <a:noFill/>
                    </a:lnR>
                    <a:lnT w="6350" cap="flat" cmpd="sng" algn="ctr">
                      <a:no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95.0</a:t>
                      </a:r>
                    </a:p>
                  </a:txBody>
                  <a:tcPr marL="9525" marR="9525" marT="9525" marB="0" anchor="ctr">
                    <a:lnL>
                      <a:noFill/>
                    </a:lnL>
                    <a:lnR>
                      <a:noFill/>
                    </a:lnR>
                    <a:lnT w="6350" cap="flat" cmpd="sng" algn="ctr">
                      <a:no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100.0</a:t>
                      </a:r>
                    </a:p>
                  </a:txBody>
                  <a:tcPr marL="9525" marR="9525" marT="9525" marB="0" anchor="ctr">
                    <a:lnL>
                      <a:noFill/>
                    </a:lnL>
                    <a:lnR>
                      <a:noFill/>
                    </a:lnR>
                    <a:lnT w="6350" cap="flat" cmpd="sng" algn="ctr">
                      <a:no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100.0</a:t>
                      </a:r>
                    </a:p>
                  </a:txBody>
                  <a:tcPr marL="9525" marR="9525" marT="9525" marB="0" anchor="ctr">
                    <a:lnL>
                      <a:noFill/>
                    </a:lnL>
                    <a:lnR>
                      <a:noFill/>
                    </a:lnR>
                    <a:lnT w="6350" cap="flat" cmpd="sng" algn="ctr">
                      <a:no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90.0</a:t>
                      </a:r>
                    </a:p>
                  </a:txBody>
                  <a:tcPr marL="9525" marR="9525" marT="9525" marB="0" anchor="ctr">
                    <a:lnL>
                      <a:noFill/>
                    </a:lnL>
                    <a:lnR>
                      <a:noFill/>
                    </a:lnR>
                    <a:lnT w="6350" cap="flat" cmpd="sng" algn="ctr">
                      <a:no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100.0</a:t>
                      </a:r>
                    </a:p>
                  </a:txBody>
                  <a:tcPr marL="9525" marR="9525" marT="9525" marB="0" anchor="ctr">
                    <a:lnL>
                      <a:noFill/>
                    </a:lnL>
                    <a:lnR>
                      <a:noFill/>
                    </a:lnR>
                    <a:lnT w="6350" cap="flat" cmpd="sng" algn="ctr">
                      <a:no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10.0</a:t>
                      </a:r>
                    </a:p>
                  </a:txBody>
                  <a:tcPr marL="9525" marR="9525" marT="9525" marB="0" anchor="ctr">
                    <a:lnL>
                      <a:noFill/>
                    </a:lnL>
                    <a:lnR>
                      <a:noFill/>
                    </a:lnR>
                    <a:lnT w="6350" cap="flat" cmpd="sng" algn="ctr">
                      <a:noFill/>
                      <a:prstDash val="dot"/>
                      <a:round/>
                      <a:headEnd type="none" w="med" len="med"/>
                      <a:tailEnd type="none" w="med" len="med"/>
                    </a:lnT>
                    <a:lnB w="6350" cap="flat" cmpd="sng" algn="ctr">
                      <a:solidFill>
                        <a:srgbClr val="31849B"/>
                      </a:solidFill>
                      <a:prstDash val="dot"/>
                      <a:round/>
                      <a:headEnd type="none" w="med" len="med"/>
                      <a:tailEnd type="none" w="med" len="med"/>
                    </a:lnB>
                  </a:tcPr>
                </a:tc>
              </a:tr>
              <a:tr h="465829">
                <a:tc>
                  <a:txBody>
                    <a:bodyPr/>
                    <a:lstStyle/>
                    <a:p>
                      <a:pPr algn="ctr" fontAlgn="ctr"/>
                      <a:r>
                        <a:rPr lang="es-MX" sz="1000" b="1" i="0" u="none" strike="noStrike" dirty="0">
                          <a:solidFill>
                            <a:srgbClr val="000000"/>
                          </a:solidFill>
                          <a:effectLst/>
                          <a:latin typeface="Calibri" panose="020F0502020204030204" pitchFamily="34" charset="0"/>
                        </a:rPr>
                        <a:t>c</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marL="0" algn="ctr" rtl="0" eaLnBrk="1" fontAlgn="ctr" latinLnBrk="0" hangingPunct="1"/>
                      <a:r>
                        <a:rPr kumimoji="0" lang="es-ES" sz="1000" b="1" i="0" u="none" strike="noStrike" kern="1200" dirty="0">
                          <a:solidFill>
                            <a:srgbClr val="000000"/>
                          </a:solidFill>
                          <a:effectLst/>
                          <a:latin typeface="Calibri" panose="020F0502020204030204" pitchFamily="34" charset="0"/>
                          <a:ea typeface="+mn-ea"/>
                          <a:cs typeface="+mn-cs"/>
                        </a:rPr>
                        <a:t>Integración y mecanismos de designación de los órganos de dirección en los ámbitos del Distrito Federal, delegacional y distrital;</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95.0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100.0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100.0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r>
              <a:tr h="365664">
                <a:tc>
                  <a:txBody>
                    <a:bodyPr/>
                    <a:lstStyle/>
                    <a:p>
                      <a:pPr algn="ctr" fontAlgn="ctr"/>
                      <a:r>
                        <a:rPr lang="es-MX" sz="1000" b="1" i="0" u="none" strike="noStrike" dirty="0">
                          <a:solidFill>
                            <a:srgbClr val="000000"/>
                          </a:solidFill>
                          <a:effectLst/>
                          <a:latin typeface="Calibri" panose="020F0502020204030204" pitchFamily="34" charset="0"/>
                        </a:rPr>
                        <a:t>x</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El nombre del responsable de la obtención de los recursos generales y de campaña; y</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96.7</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93.3</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100.0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100.0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r>
              <a:tr h="365664">
                <a:tc>
                  <a:txBody>
                    <a:bodyPr/>
                    <a:lstStyle/>
                    <a:p>
                      <a:pPr algn="ctr" fontAlgn="ctr"/>
                      <a:r>
                        <a:rPr lang="es-MX" sz="1000" b="1" i="0" u="none" strike="noStrike" dirty="0">
                          <a:solidFill>
                            <a:srgbClr val="000000"/>
                          </a:solidFill>
                          <a:effectLst/>
                          <a:latin typeface="Calibri" panose="020F0502020204030204" pitchFamily="34" charset="0"/>
                        </a:rPr>
                        <a:t>g</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Relación de bienes muebles e inmuebles adquiridos o enajenados;</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91.7</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100.0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100.0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r>
              <a:tr h="365664">
                <a:tc>
                  <a:txBody>
                    <a:bodyPr/>
                    <a:lstStyle/>
                    <a:p>
                      <a:pPr algn="ctr" fontAlgn="ctr"/>
                      <a:r>
                        <a:rPr lang="es-MX" sz="1000" b="1" i="0" u="none" strike="noStrike" dirty="0">
                          <a:solidFill>
                            <a:srgbClr val="000000"/>
                          </a:solidFill>
                          <a:effectLst/>
                          <a:latin typeface="Calibri" panose="020F0502020204030204" pitchFamily="34" charset="0"/>
                        </a:rPr>
                        <a:t>k</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Sentencias de los órganos jurisdiccionales en los que el partido sea parte del proceso;</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91.7</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100.0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100.0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r>
              <a:tr h="365664">
                <a:tc>
                  <a:txBody>
                    <a:bodyPr/>
                    <a:lstStyle/>
                    <a:p>
                      <a:pPr algn="ctr" fontAlgn="ctr"/>
                      <a:r>
                        <a:rPr lang="es-MX" sz="1000" b="1" i="0" u="none" strike="noStrike" dirty="0">
                          <a:solidFill>
                            <a:srgbClr val="000000"/>
                          </a:solidFill>
                          <a:effectLst/>
                          <a:latin typeface="Calibri" panose="020F0502020204030204" pitchFamily="34" charset="0"/>
                        </a:rPr>
                        <a:t>o</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ES" sz="1000" b="1" i="0" u="none" strike="noStrike" dirty="0" smtClean="0">
                          <a:solidFill>
                            <a:srgbClr val="000000"/>
                          </a:solidFill>
                          <a:effectLst/>
                          <a:latin typeface="Calibri" panose="020F0502020204030204" pitchFamily="34" charset="0"/>
                        </a:rPr>
                        <a:t>Convenios de Coalición, Frentes y candidatura común en los que participen;</a:t>
                      </a:r>
                      <a:endParaRPr lang="es-MX" sz="1000" b="1" i="0" u="none" strike="noStrike" dirty="0">
                        <a:solidFill>
                          <a:srgbClr val="000000"/>
                        </a:solidFill>
                        <a:effectLst/>
                        <a:latin typeface="Calibri" panose="020F0502020204030204" pitchFamily="34" charset="0"/>
                      </a:endParaRP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100.0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87.9</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100.0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100.0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r>
              <a:tr h="365664">
                <a:tc>
                  <a:txBody>
                    <a:bodyPr/>
                    <a:lstStyle/>
                    <a:p>
                      <a:pPr algn="ctr" fontAlgn="ctr"/>
                      <a:r>
                        <a:rPr lang="es-MX" sz="1000" b="1" i="0" u="none" strike="noStrike" dirty="0">
                          <a:solidFill>
                            <a:srgbClr val="000000"/>
                          </a:solidFill>
                          <a:effectLst/>
                          <a:latin typeface="Calibri" panose="020F0502020204030204" pitchFamily="34" charset="0"/>
                        </a:rPr>
                        <a:t>e</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ES" sz="1000" b="1" i="0" u="none" strike="noStrike" dirty="0" smtClean="0">
                          <a:solidFill>
                            <a:srgbClr val="000000"/>
                          </a:solidFill>
                          <a:effectLst/>
                          <a:latin typeface="Calibri" panose="020F0502020204030204" pitchFamily="34" charset="0"/>
                        </a:rPr>
                        <a:t>Descripción y monto de los cargos, emolumentos, remuneraciones, percepciones, ordinarias y extraordinarias o similares, de sus dirigentes y plantilla laboral;</a:t>
                      </a:r>
                      <a:endParaRPr lang="es-MX" sz="1000" b="1" i="0" u="none" strike="noStrike" dirty="0">
                        <a:solidFill>
                          <a:srgbClr val="000000"/>
                        </a:solidFill>
                        <a:effectLst/>
                        <a:latin typeface="Calibri" panose="020F0502020204030204" pitchFamily="34" charset="0"/>
                      </a:endParaRP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76.0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86.0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100.0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100.0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r>
              <a:tr h="365664">
                <a:tc>
                  <a:txBody>
                    <a:bodyPr/>
                    <a:lstStyle/>
                    <a:p>
                      <a:pPr algn="ctr" fontAlgn="ctr"/>
                      <a:r>
                        <a:rPr lang="es-MX" sz="1000" b="1" i="0" u="none" strike="noStrike" dirty="0">
                          <a:solidFill>
                            <a:srgbClr val="000000"/>
                          </a:solidFill>
                          <a:effectLst/>
                          <a:latin typeface="Calibri" panose="020F0502020204030204" pitchFamily="34" charset="0"/>
                        </a:rPr>
                        <a:t>b</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Estructura orgánica y funciones;</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85.0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100.0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100.0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r>
              <a:tr h="365664">
                <a:tc>
                  <a:txBody>
                    <a:bodyPr/>
                    <a:lstStyle/>
                    <a:p>
                      <a:pPr algn="ctr" fontAlgn="ctr"/>
                      <a:r>
                        <a:rPr lang="es-MX" sz="1000" b="1" i="0" u="none" strike="noStrike" dirty="0">
                          <a:solidFill>
                            <a:srgbClr val="000000"/>
                          </a:solidFill>
                          <a:effectLst/>
                          <a:latin typeface="Calibri" panose="020F0502020204030204" pitchFamily="34" charset="0"/>
                        </a:rPr>
                        <a:t>l</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Resoluciones dictadas por sus órganos de control interno;</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83.8</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100.0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100.0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r>
              <a:tr h="365664">
                <a:tc>
                  <a:txBody>
                    <a:bodyPr/>
                    <a:lstStyle/>
                    <a:p>
                      <a:pPr algn="ctr" fontAlgn="ctr"/>
                      <a:r>
                        <a:rPr lang="es-MX" sz="1000" b="1" i="0" u="none" strike="noStrike" dirty="0">
                          <a:solidFill>
                            <a:srgbClr val="000000"/>
                          </a:solidFill>
                          <a:effectLst/>
                          <a:latin typeface="Calibri" panose="020F0502020204030204" pitchFamily="34" charset="0"/>
                        </a:rPr>
                        <a:t>d</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ES" sz="1000" b="1" i="0" u="none" strike="noStrike" dirty="0" smtClean="0">
                          <a:solidFill>
                            <a:srgbClr val="000000"/>
                          </a:solidFill>
                          <a:effectLst/>
                          <a:latin typeface="Calibri" panose="020F0502020204030204" pitchFamily="34" charset="0"/>
                        </a:rPr>
                        <a:t>Directorio de los órganos de dirección establecidos en la estructura orgánica, incluyendo sus correos electrónicos y domicilio oficial;</a:t>
                      </a:r>
                      <a:endParaRPr lang="es-MX" sz="1000" b="1" i="0" u="none" strike="noStrike" dirty="0">
                        <a:solidFill>
                          <a:srgbClr val="000000"/>
                        </a:solidFill>
                        <a:effectLst/>
                        <a:latin typeface="Calibri" panose="020F0502020204030204" pitchFamily="34" charset="0"/>
                      </a:endParaRP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92.5</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100.0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89.2</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100.0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10.8</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r>
              <a:tr h="365664">
                <a:tc>
                  <a:txBody>
                    <a:bodyPr/>
                    <a:lstStyle/>
                    <a:p>
                      <a:pPr algn="ctr" fontAlgn="ctr"/>
                      <a:r>
                        <a:rPr lang="es-MX" sz="1000" b="1" i="0" u="none" strike="noStrike" dirty="0">
                          <a:solidFill>
                            <a:srgbClr val="000000"/>
                          </a:solidFill>
                          <a:effectLst/>
                          <a:latin typeface="Calibri" panose="020F0502020204030204" pitchFamily="34" charset="0"/>
                        </a:rPr>
                        <a:t>q</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ES" sz="1000" b="1" i="0" u="none" strike="noStrike" dirty="0" smtClean="0">
                          <a:solidFill>
                            <a:srgbClr val="000000"/>
                          </a:solidFill>
                          <a:effectLst/>
                          <a:latin typeface="Calibri" panose="020F0502020204030204" pitchFamily="34" charset="0"/>
                        </a:rPr>
                        <a:t>El domicilio oficial y correo electrónico de la OIP, así como el nombre de su responsable;</a:t>
                      </a:r>
                      <a:endParaRPr lang="es-MX" sz="1000" b="1" i="0" u="none" strike="noStrike" dirty="0">
                        <a:solidFill>
                          <a:srgbClr val="000000"/>
                        </a:solidFill>
                        <a:effectLst/>
                        <a:latin typeface="Calibri" panose="020F0502020204030204" pitchFamily="34" charset="0"/>
                      </a:endParaRP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94.2</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89.6</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100.0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85.0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100.0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15.0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r>
              <a:tr h="365664">
                <a:tc>
                  <a:txBody>
                    <a:bodyPr/>
                    <a:lstStyle/>
                    <a:p>
                      <a:pPr algn="ctr" fontAlgn="ctr"/>
                      <a:r>
                        <a:rPr lang="es-MX" sz="1000" b="1" i="0" u="none" strike="noStrike" dirty="0">
                          <a:solidFill>
                            <a:srgbClr val="000000"/>
                          </a:solidFill>
                          <a:effectLst/>
                          <a:latin typeface="Calibri" panose="020F0502020204030204" pitchFamily="34" charset="0"/>
                        </a:rPr>
                        <a:t>n</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Las resoluciones relativas a garantizar los derechos de sus militantes, una vez que hayan causado estado;</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95.0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93.8</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100.0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98.6</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8.6</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r>
              <a:tr h="365664">
                <a:tc>
                  <a:txBody>
                    <a:bodyPr/>
                    <a:lstStyle/>
                    <a:p>
                      <a:pPr algn="ctr" fontAlgn="ctr"/>
                      <a:r>
                        <a:rPr lang="es-MX" sz="1000" b="1" i="0" u="none" strike="noStrike" dirty="0">
                          <a:solidFill>
                            <a:srgbClr val="000000"/>
                          </a:solidFill>
                          <a:effectLst/>
                          <a:latin typeface="Calibri" panose="020F0502020204030204" pitchFamily="34" charset="0"/>
                        </a:rPr>
                        <a:t>i</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Informes entregados a la autoridad electoral sobre el origen, monto y destino de los recursos;</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84.0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100.0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85.0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97.8</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12.8</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r>
            </a:tbl>
          </a:graphicData>
        </a:graphic>
      </p:graphicFrame>
    </p:spTree>
    <p:extLst>
      <p:ext uri="{BB962C8B-B14F-4D97-AF65-F5344CB8AC3E}">
        <p14:creationId xmlns:p14="http://schemas.microsoft.com/office/powerpoint/2010/main" val="23561343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10 Marcador de número de diapositiva"/>
          <p:cNvSpPr>
            <a:spLocks noGrp="1"/>
          </p:cNvSpPr>
          <p:nvPr>
            <p:ph type="sldNum" sz="quarter" idx="12"/>
          </p:nvPr>
        </p:nvSpPr>
        <p:spPr>
          <a:xfrm>
            <a:off x="8730000" y="6454800"/>
            <a:ext cx="366712" cy="365125"/>
          </a:xfrm>
        </p:spPr>
        <p:txBody>
          <a:bodyPr/>
          <a:lstStyle/>
          <a:p>
            <a:pPr>
              <a:defRPr/>
            </a:pPr>
            <a:fld id="{BD43386B-512A-4F48-AC60-1F2A615D5642}" type="slidenum">
              <a:rPr lang="es-MX" b="1" smtClean="0">
                <a:latin typeface="Calibri" pitchFamily="34" charset="0"/>
              </a:rPr>
              <a:pPr>
                <a:defRPr/>
              </a:pPr>
              <a:t>17</a:t>
            </a:fld>
            <a:endParaRPr lang="es-MX" b="1" dirty="0">
              <a:latin typeface="Calibri" pitchFamily="34" charset="0"/>
            </a:endParaRPr>
          </a:p>
        </p:txBody>
      </p:sp>
      <p:graphicFrame>
        <p:nvGraphicFramePr>
          <p:cNvPr id="5" name="4 Tabla"/>
          <p:cNvGraphicFramePr>
            <a:graphicFrameLocks noGrp="1"/>
          </p:cNvGraphicFramePr>
          <p:nvPr>
            <p:extLst>
              <p:ext uri="{D42A27DB-BD31-4B8C-83A1-F6EECF244321}">
                <p14:modId xmlns:p14="http://schemas.microsoft.com/office/powerpoint/2010/main" val="1943242357"/>
              </p:ext>
            </p:extLst>
          </p:nvPr>
        </p:nvGraphicFramePr>
        <p:xfrm>
          <a:off x="94893" y="1028750"/>
          <a:ext cx="8928000" cy="5723999"/>
        </p:xfrm>
        <a:graphic>
          <a:graphicData uri="http://schemas.openxmlformats.org/drawingml/2006/table">
            <a:tbl>
              <a:tblPr>
                <a:effectLst>
                  <a:outerShdw blurRad="50800" dist="38100" dir="2700000" algn="tl" rotWithShape="0">
                    <a:prstClr val="black">
                      <a:alpha val="40000"/>
                    </a:prstClr>
                  </a:outerShdw>
                </a:effectLst>
              </a:tblPr>
              <a:tblGrid>
                <a:gridCol w="396000"/>
                <a:gridCol w="4248000"/>
                <a:gridCol w="648000"/>
                <a:gridCol w="648000"/>
                <a:gridCol w="648000"/>
                <a:gridCol w="648000"/>
                <a:gridCol w="648000"/>
                <a:gridCol w="1044000"/>
              </a:tblGrid>
              <a:tr h="766433">
                <a:tc>
                  <a:txBody>
                    <a:bodyPr/>
                    <a:lstStyle/>
                    <a:p>
                      <a:pPr algn="ctr" fontAlgn="ctr"/>
                      <a:r>
                        <a:rPr lang="es-MX" sz="1000" b="1" i="0" u="none" strike="noStrike" dirty="0" smtClean="0">
                          <a:solidFill>
                            <a:srgbClr val="FFFFFF"/>
                          </a:solidFill>
                          <a:latin typeface="Calibri" pitchFamily="34" charset="0"/>
                          <a:cs typeface="Calibri" pitchFamily="34" charset="0"/>
                        </a:rPr>
                        <a:t>Inciso</a:t>
                      </a:r>
                      <a:endParaRPr lang="es-MX" sz="1000" b="1" i="0" u="none" strike="noStrike" dirty="0">
                        <a:solidFill>
                          <a:srgbClr val="FFFFFF"/>
                        </a:solidFill>
                        <a:latin typeface="Calibri" pitchFamily="34" charset="0"/>
                        <a:cs typeface="Calibri" pitchFamily="34" charset="0"/>
                      </a:endParaRPr>
                    </a:p>
                  </a:txBody>
                  <a:tcPr marL="9525" marR="9525" marT="9525"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009999"/>
                    </a:solidFill>
                  </a:tcPr>
                </a:tc>
                <a:tc>
                  <a:txBody>
                    <a:bodyPr/>
                    <a:lstStyle/>
                    <a:p>
                      <a:pPr algn="ctr" fontAlgn="ctr"/>
                      <a:r>
                        <a:rPr lang="es-MX" sz="1000" b="1" i="0" u="none" strike="noStrike" dirty="0">
                          <a:solidFill>
                            <a:srgbClr val="FFFFFF"/>
                          </a:solidFill>
                          <a:latin typeface="Calibri" pitchFamily="34" charset="0"/>
                          <a:cs typeface="Calibri" pitchFamily="34" charset="0"/>
                        </a:rPr>
                        <a:t>Texto </a:t>
                      </a:r>
                      <a:r>
                        <a:rPr lang="es-MX" sz="1000" b="1" i="0" u="none" strike="noStrike" dirty="0" smtClean="0">
                          <a:solidFill>
                            <a:srgbClr val="FFFFFF"/>
                          </a:solidFill>
                          <a:latin typeface="Calibri" pitchFamily="34" charset="0"/>
                          <a:cs typeface="Calibri" pitchFamily="34" charset="0"/>
                        </a:rPr>
                        <a:t> del</a:t>
                      </a:r>
                      <a:r>
                        <a:rPr lang="es-MX" sz="1000" b="1" i="0" u="none" strike="noStrike" baseline="0" dirty="0" smtClean="0">
                          <a:solidFill>
                            <a:srgbClr val="FFFFFF"/>
                          </a:solidFill>
                          <a:latin typeface="Calibri" pitchFamily="34" charset="0"/>
                          <a:cs typeface="Calibri" pitchFamily="34" charset="0"/>
                        </a:rPr>
                        <a:t> Inciso</a:t>
                      </a:r>
                      <a:endParaRPr lang="es-MX" sz="1000" b="1" i="0" u="none" strike="noStrike" dirty="0">
                        <a:solidFill>
                          <a:srgbClr val="FFFFFF"/>
                        </a:solidFill>
                        <a:latin typeface="Calibri" pitchFamily="34" charset="0"/>
                        <a:cs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009999"/>
                    </a:solidFill>
                  </a:tcPr>
                </a:tc>
                <a:tc>
                  <a:txBody>
                    <a:bodyPr/>
                    <a:lstStyle/>
                    <a:p>
                      <a:pPr marL="0" algn="ctr" rtl="0" eaLnBrk="1" fontAlgn="ctr" latinLnBrk="0" hangingPunct="1"/>
                      <a:r>
                        <a:rPr lang="es-ES" sz="1000" b="1" i="0" u="none" strike="noStrike" dirty="0" smtClean="0">
                          <a:solidFill>
                            <a:srgbClr val="FFFFFF"/>
                          </a:solidFill>
                          <a:effectLst/>
                          <a:latin typeface="Calibri"/>
                        </a:rPr>
                        <a:t>1ª</a:t>
                      </a:r>
                      <a:r>
                        <a:rPr kumimoji="0" lang="es-MX" sz="1000" b="1" i="0" u="none" strike="noStrike" kern="1200" dirty="0" smtClean="0">
                          <a:solidFill>
                            <a:srgbClr val="FFFFFF"/>
                          </a:solidFill>
                          <a:latin typeface="Calibri" pitchFamily="34" charset="0"/>
                          <a:ea typeface="+mn-ea"/>
                          <a:cs typeface="Calibri" pitchFamily="34" charset="0"/>
                        </a:rPr>
                        <a:t> EvalSolv </a:t>
                      </a:r>
                      <a:r>
                        <a:rPr kumimoji="0" lang="es-MX" sz="1000" b="1" i="0" u="none" strike="noStrike" kern="1200" dirty="0">
                          <a:solidFill>
                            <a:srgbClr val="FFFFFF"/>
                          </a:solidFill>
                          <a:latin typeface="Calibri" pitchFamily="34" charset="0"/>
                          <a:ea typeface="+mn-ea"/>
                          <a:cs typeface="Calibri" pitchFamily="34" charset="0"/>
                        </a:rPr>
                        <a:t>2015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009999"/>
                    </a:solid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kumimoji="0" lang="es-MX" sz="1000" b="1" i="0" u="none" strike="noStrike" kern="1200" dirty="0" smtClean="0">
                          <a:solidFill>
                            <a:srgbClr val="FFFFFF"/>
                          </a:solidFill>
                          <a:latin typeface="Calibri" pitchFamily="34" charset="0"/>
                          <a:ea typeface="+mn-ea"/>
                          <a:cs typeface="Calibri" pitchFamily="34" charset="0"/>
                        </a:rPr>
                        <a:t>2</a:t>
                      </a:r>
                      <a:r>
                        <a:rPr lang="es-ES" sz="1000" b="1" i="0" u="none" strike="noStrike" dirty="0" smtClean="0">
                          <a:solidFill>
                            <a:srgbClr val="FFFFFF"/>
                          </a:solidFill>
                          <a:effectLst/>
                          <a:latin typeface="Calibri"/>
                        </a:rPr>
                        <a:t>ª</a:t>
                      </a:r>
                      <a:r>
                        <a:rPr kumimoji="0" lang="es-MX" sz="1000" b="1" i="0" u="none" strike="noStrike" kern="1200" dirty="0" smtClean="0">
                          <a:solidFill>
                            <a:srgbClr val="FFFFFF"/>
                          </a:solidFill>
                          <a:latin typeface="Calibri" pitchFamily="34" charset="0"/>
                          <a:ea typeface="+mn-ea"/>
                          <a:cs typeface="Calibri" pitchFamily="34" charset="0"/>
                        </a:rPr>
                        <a:t> Eval</a:t>
                      </a:r>
                    </a:p>
                    <a:p>
                      <a:pPr marL="0" marR="0" indent="0" algn="ctr" defTabSz="914400" rtl="0" eaLnBrk="1" fontAlgn="ctr" latinLnBrk="0" hangingPunct="1">
                        <a:lnSpc>
                          <a:spcPct val="100000"/>
                        </a:lnSpc>
                        <a:spcBef>
                          <a:spcPts val="0"/>
                        </a:spcBef>
                        <a:spcAft>
                          <a:spcPts val="0"/>
                        </a:spcAft>
                        <a:buClrTx/>
                        <a:buSzTx/>
                        <a:buFontTx/>
                        <a:buNone/>
                        <a:tabLst/>
                        <a:defRPr/>
                      </a:pPr>
                      <a:r>
                        <a:rPr kumimoji="0" lang="es-MX" sz="1000" b="1" i="0" u="none" strike="noStrike" kern="1200" dirty="0" smtClean="0">
                          <a:solidFill>
                            <a:srgbClr val="FFFFFF"/>
                          </a:solidFill>
                          <a:latin typeface="Calibri" pitchFamily="34" charset="0"/>
                          <a:ea typeface="+mn-ea"/>
                          <a:cs typeface="Calibri" pitchFamily="34" charset="0"/>
                        </a:rPr>
                        <a:t>2015</a:t>
                      </a:r>
                      <a:endParaRPr kumimoji="0" lang="es-MX" sz="1000" b="1" i="0" u="none" strike="noStrike" kern="1200" dirty="0">
                        <a:solidFill>
                          <a:srgbClr val="FFFFFF"/>
                        </a:solidFill>
                        <a:latin typeface="Calibri" pitchFamily="34" charset="0"/>
                        <a:ea typeface="+mn-ea"/>
                        <a:cs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009999"/>
                    </a:solidFill>
                  </a:tcPr>
                </a:tc>
                <a:tc>
                  <a:txBody>
                    <a:bodyPr/>
                    <a:lstStyle/>
                    <a:p>
                      <a:pPr marL="0" algn="ctr" rtl="0" eaLnBrk="1" fontAlgn="ctr" latinLnBrk="0" hangingPunct="1"/>
                      <a:r>
                        <a:rPr lang="es-ES" sz="1000" b="1" i="0" u="none" strike="noStrike" dirty="0" smtClean="0">
                          <a:solidFill>
                            <a:srgbClr val="FFFFFF"/>
                          </a:solidFill>
                          <a:effectLst/>
                          <a:latin typeface="Calibri"/>
                        </a:rPr>
                        <a:t>3ª</a:t>
                      </a:r>
                      <a:r>
                        <a:rPr kumimoji="0" lang="es-MX" sz="1000" b="1" i="0" u="none" strike="noStrike" kern="1200" dirty="0" smtClean="0">
                          <a:solidFill>
                            <a:srgbClr val="FFFFFF"/>
                          </a:solidFill>
                          <a:latin typeface="Calibri" pitchFamily="34" charset="0"/>
                          <a:ea typeface="+mn-ea"/>
                          <a:cs typeface="Calibri" pitchFamily="34" charset="0"/>
                        </a:rPr>
                        <a:t> EvaSolv</a:t>
                      </a:r>
                    </a:p>
                    <a:p>
                      <a:pPr marL="0" algn="ctr" rtl="0" eaLnBrk="1" fontAlgn="ctr" latinLnBrk="0" hangingPunct="1"/>
                      <a:r>
                        <a:rPr kumimoji="0" lang="es-MX" sz="1000" b="1" i="0" u="none" strike="noStrike" kern="1200" dirty="0" smtClean="0">
                          <a:solidFill>
                            <a:srgbClr val="FFFFFF"/>
                          </a:solidFill>
                          <a:latin typeface="Calibri" pitchFamily="34" charset="0"/>
                          <a:ea typeface="+mn-ea"/>
                          <a:cs typeface="Calibri" pitchFamily="34" charset="0"/>
                        </a:rPr>
                        <a:t>2015</a:t>
                      </a:r>
                      <a:endParaRPr kumimoji="0" lang="es-MX" sz="1000" b="1" i="0" u="none" strike="noStrike" kern="1200" dirty="0">
                        <a:solidFill>
                          <a:srgbClr val="FFFFFF"/>
                        </a:solidFill>
                        <a:latin typeface="Calibri" pitchFamily="34" charset="0"/>
                        <a:ea typeface="+mn-ea"/>
                        <a:cs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009999"/>
                    </a:solidFill>
                  </a:tcPr>
                </a:tc>
                <a:tc>
                  <a:txBody>
                    <a:bodyPr/>
                    <a:lstStyle/>
                    <a:p>
                      <a:pPr marL="0" algn="ctr" rtl="0" eaLnBrk="1" fontAlgn="ctr" latinLnBrk="0" hangingPunct="1"/>
                      <a:r>
                        <a:rPr lang="es-ES" sz="1000" b="1" i="0" u="none" strike="noStrike" dirty="0" smtClean="0">
                          <a:solidFill>
                            <a:srgbClr val="FFFFFF"/>
                          </a:solidFill>
                          <a:effectLst/>
                          <a:latin typeface="Calibri"/>
                        </a:rPr>
                        <a:t>4ª</a:t>
                      </a:r>
                      <a:r>
                        <a:rPr kumimoji="0" lang="es-MX" sz="1000" b="1" i="0" u="none" strike="noStrike" kern="1200" dirty="0" smtClean="0">
                          <a:solidFill>
                            <a:srgbClr val="FFFFFF"/>
                          </a:solidFill>
                          <a:latin typeface="Calibri" pitchFamily="34" charset="0"/>
                          <a:ea typeface="+mn-ea"/>
                          <a:cs typeface="Calibri" pitchFamily="34" charset="0"/>
                        </a:rPr>
                        <a:t> EvalDiag</a:t>
                      </a:r>
                    </a:p>
                    <a:p>
                      <a:pPr marL="0" algn="ctr" rtl="0" eaLnBrk="1" fontAlgn="ctr" latinLnBrk="0" hangingPunct="1"/>
                      <a:r>
                        <a:rPr kumimoji="0" lang="es-MX" sz="1000" b="1" i="0" u="none" strike="noStrike" kern="1200" dirty="0" smtClean="0">
                          <a:solidFill>
                            <a:srgbClr val="FFFFFF"/>
                          </a:solidFill>
                          <a:latin typeface="Calibri" pitchFamily="34" charset="0"/>
                          <a:ea typeface="+mn-ea"/>
                          <a:cs typeface="Calibri" pitchFamily="34" charset="0"/>
                        </a:rPr>
                        <a:t>2015</a:t>
                      </a:r>
                      <a:endParaRPr kumimoji="0" lang="es-MX" sz="1000" b="1" i="0" u="none" strike="noStrike" kern="1200" dirty="0">
                        <a:solidFill>
                          <a:srgbClr val="FFFFFF"/>
                        </a:solidFill>
                        <a:latin typeface="Calibri" pitchFamily="34" charset="0"/>
                        <a:ea typeface="+mn-ea"/>
                        <a:cs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009999"/>
                    </a:solid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000" b="1" i="0" u="none" strike="noStrike" dirty="0" smtClean="0">
                          <a:solidFill>
                            <a:srgbClr val="FFFFFF"/>
                          </a:solidFill>
                          <a:effectLst/>
                          <a:latin typeface="Calibri"/>
                        </a:rPr>
                        <a:t>1ª</a:t>
                      </a:r>
                      <a:r>
                        <a:rPr kumimoji="0" lang="es-MX" sz="1000" b="1" i="0" u="none" strike="noStrike" kern="1200" dirty="0" smtClean="0">
                          <a:solidFill>
                            <a:srgbClr val="FFFFFF"/>
                          </a:solidFill>
                          <a:latin typeface="Calibri" pitchFamily="34" charset="0"/>
                          <a:ea typeface="+mn-ea"/>
                          <a:cs typeface="Calibri" pitchFamily="34" charset="0"/>
                        </a:rPr>
                        <a:t> EvalDiag</a:t>
                      </a:r>
                    </a:p>
                    <a:p>
                      <a:pPr marL="0" marR="0" indent="0" algn="ctr" defTabSz="914400" rtl="0" eaLnBrk="1" fontAlgn="ctr" latinLnBrk="0" hangingPunct="1">
                        <a:lnSpc>
                          <a:spcPct val="100000"/>
                        </a:lnSpc>
                        <a:spcBef>
                          <a:spcPts val="0"/>
                        </a:spcBef>
                        <a:spcAft>
                          <a:spcPts val="0"/>
                        </a:spcAft>
                        <a:buClrTx/>
                        <a:buSzTx/>
                        <a:buFontTx/>
                        <a:buNone/>
                        <a:tabLst/>
                        <a:defRPr/>
                      </a:pPr>
                      <a:r>
                        <a:rPr kumimoji="0" lang="es-MX" sz="1000" b="1" i="0" u="none" strike="noStrike" kern="1200" dirty="0" smtClean="0">
                          <a:solidFill>
                            <a:srgbClr val="FFFFFF"/>
                          </a:solidFill>
                          <a:latin typeface="Calibri" pitchFamily="34" charset="0"/>
                          <a:ea typeface="+mn-ea"/>
                          <a:cs typeface="Calibri" pitchFamily="34" charset="0"/>
                        </a:rPr>
                        <a:t>2016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009999"/>
                    </a:solidFill>
                  </a:tcPr>
                </a:tc>
                <a:tc>
                  <a:txBody>
                    <a:bodyPr/>
                    <a:lstStyle/>
                    <a:p>
                      <a:pPr marL="0" algn="ctr" rtl="0" eaLnBrk="1" fontAlgn="ctr" latinLnBrk="0" hangingPunct="1"/>
                      <a:r>
                        <a:rPr kumimoji="0" lang="es-ES" sz="1000" b="1" i="0" u="none" strike="noStrike" kern="1200" dirty="0" smtClean="0">
                          <a:solidFill>
                            <a:srgbClr val="FFFFFF"/>
                          </a:solidFill>
                          <a:effectLst/>
                          <a:latin typeface="Calibri" pitchFamily="34" charset="0"/>
                          <a:ea typeface="+mn-ea"/>
                          <a:cs typeface="Calibri" pitchFamily="34" charset="0"/>
                        </a:rPr>
                        <a:t>Diferencia</a:t>
                      </a:r>
                    </a:p>
                    <a:p>
                      <a:pPr marL="0" algn="ctr" rtl="0" eaLnBrk="1" fontAlgn="ctr" latinLnBrk="0" hangingPunct="1"/>
                      <a:r>
                        <a:rPr kumimoji="0" lang="es-ES" sz="1000" b="1" i="0" u="none" strike="noStrike" kern="1200" dirty="0" smtClean="0">
                          <a:solidFill>
                            <a:srgbClr val="FFFFFF"/>
                          </a:solidFill>
                          <a:effectLst/>
                          <a:latin typeface="Calibri" pitchFamily="34" charset="0"/>
                          <a:ea typeface="+mn-ea"/>
                          <a:cs typeface="Calibri" pitchFamily="34" charset="0"/>
                        </a:rPr>
                        <a:t>1ª EvalDiag 2016 y </a:t>
                      </a:r>
                    </a:p>
                    <a:p>
                      <a:pPr marL="0" algn="ctr" rtl="0" eaLnBrk="1" fontAlgn="ctr" latinLnBrk="0" hangingPunct="1"/>
                      <a:r>
                        <a:rPr kumimoji="0" lang="es-ES" sz="1000" b="1" i="0" u="none" strike="noStrike" kern="1200" dirty="0" smtClean="0">
                          <a:solidFill>
                            <a:srgbClr val="FFFFFF"/>
                          </a:solidFill>
                          <a:effectLst/>
                          <a:latin typeface="Calibri" pitchFamily="34" charset="0"/>
                          <a:ea typeface="+mn-ea"/>
                          <a:cs typeface="Calibri" pitchFamily="34" charset="0"/>
                        </a:rPr>
                        <a:t>4ª EvalDiag 2015 </a:t>
                      </a:r>
                    </a:p>
                  </a:txBody>
                  <a:tcPr marL="9525" marR="9525" marT="9525"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009999"/>
                    </a:solidFill>
                  </a:tcPr>
                </a:tc>
              </a:tr>
              <a:tr h="366663">
                <a:tc>
                  <a:txBody>
                    <a:bodyPr/>
                    <a:lstStyle/>
                    <a:p>
                      <a:pPr algn="ctr" fontAlgn="ctr"/>
                      <a:r>
                        <a:rPr lang="es-MX" sz="1000" b="1" i="0" u="none" strike="noStrike" dirty="0">
                          <a:solidFill>
                            <a:srgbClr val="000000"/>
                          </a:solidFill>
                          <a:effectLst/>
                          <a:latin typeface="Calibri" panose="020F0502020204030204" pitchFamily="34" charset="0"/>
                        </a:rPr>
                        <a:t>t</a:t>
                      </a:r>
                    </a:p>
                  </a:txBody>
                  <a:tcPr marL="9525" marR="9525" marT="9525" marB="0" anchor="ctr">
                    <a:lnL>
                      <a:noFill/>
                    </a:lnL>
                    <a:lnR>
                      <a:noFill/>
                    </a:lnR>
                    <a:lnT w="6350" cap="flat" cmpd="sng" algn="ctr">
                      <a:no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just" fontAlgn="ctr"/>
                      <a:r>
                        <a:rPr lang="es-ES" sz="1000" b="1" i="0" u="none" strike="noStrike" dirty="0" smtClean="0">
                          <a:solidFill>
                            <a:srgbClr val="000000"/>
                          </a:solidFill>
                          <a:effectLst/>
                          <a:latin typeface="Calibri" panose="020F0502020204030204" pitchFamily="34" charset="0"/>
                        </a:rPr>
                        <a:t>Los acuerdos y resoluciones que emitan sus órganos de dirección;</a:t>
                      </a:r>
                      <a:r>
                        <a:rPr lang="es-MX" sz="1000" b="1" i="0" u="none" strike="noStrike" dirty="0" smtClean="0">
                          <a:solidFill>
                            <a:srgbClr val="000000"/>
                          </a:solidFill>
                          <a:effectLst/>
                          <a:latin typeface="Calibri" panose="020F0502020204030204" pitchFamily="34" charset="0"/>
                        </a:rPr>
                        <a:t>;</a:t>
                      </a:r>
                      <a:endParaRPr lang="es-MX" sz="1000" b="1" i="0" u="none" strike="noStrike" dirty="0">
                        <a:solidFill>
                          <a:srgbClr val="000000"/>
                        </a:solidFill>
                        <a:effectLst/>
                        <a:latin typeface="Calibri" panose="020F0502020204030204" pitchFamily="34" charset="0"/>
                      </a:endParaRPr>
                    </a:p>
                  </a:txBody>
                  <a:tcPr marL="9525" marR="9525" marT="9525" marB="0" anchor="ctr">
                    <a:lnL>
                      <a:noFill/>
                    </a:lnL>
                    <a:lnR>
                      <a:noFill/>
                    </a:lnR>
                    <a:lnT w="6350" cap="flat" cmpd="sng" algn="ctr">
                      <a:no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80.0</a:t>
                      </a:r>
                    </a:p>
                  </a:txBody>
                  <a:tcPr marL="9525" marR="9525" marT="9525" marB="0" anchor="ctr">
                    <a:lnL>
                      <a:noFill/>
                    </a:lnL>
                    <a:lnR>
                      <a:noFill/>
                    </a:lnR>
                    <a:lnT w="6350" cap="flat" cmpd="sng" algn="ctr">
                      <a:no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80.0</a:t>
                      </a:r>
                    </a:p>
                  </a:txBody>
                  <a:tcPr marL="9525" marR="9525" marT="9525" marB="0" anchor="ctr">
                    <a:lnL>
                      <a:noFill/>
                    </a:lnL>
                    <a:lnR>
                      <a:noFill/>
                    </a:lnR>
                    <a:lnT w="6350" cap="flat" cmpd="sng" algn="ctr">
                      <a:no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92.0</a:t>
                      </a:r>
                    </a:p>
                  </a:txBody>
                  <a:tcPr marL="9525" marR="9525" marT="9525" marB="0" anchor="ctr">
                    <a:lnL>
                      <a:noFill/>
                    </a:lnL>
                    <a:lnR>
                      <a:noFill/>
                    </a:lnR>
                    <a:lnT w="6350" cap="flat" cmpd="sng" algn="ctr">
                      <a:no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84.0</a:t>
                      </a:r>
                    </a:p>
                  </a:txBody>
                  <a:tcPr marL="9525" marR="9525" marT="9525" marB="0" anchor="ctr">
                    <a:lnL>
                      <a:noFill/>
                    </a:lnL>
                    <a:lnR>
                      <a:noFill/>
                    </a:lnR>
                    <a:lnT w="6350" cap="flat" cmpd="sng" algn="ctr">
                      <a:no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95.4</a:t>
                      </a:r>
                    </a:p>
                  </a:txBody>
                  <a:tcPr marL="9525" marR="9525" marT="9525" marB="0" anchor="ctr">
                    <a:lnL>
                      <a:noFill/>
                    </a:lnL>
                    <a:lnR>
                      <a:noFill/>
                    </a:lnR>
                    <a:lnT w="6350" cap="flat" cmpd="sng" algn="ctr">
                      <a:no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11.4</a:t>
                      </a:r>
                    </a:p>
                  </a:txBody>
                  <a:tcPr marL="9525" marR="9525" marT="9525" marB="0" anchor="ctr">
                    <a:lnL>
                      <a:noFill/>
                    </a:lnL>
                    <a:lnR>
                      <a:noFill/>
                    </a:lnR>
                    <a:lnT w="6350" cap="flat" cmpd="sng" algn="ctr">
                      <a:noFill/>
                      <a:prstDash val="dot"/>
                      <a:round/>
                      <a:headEnd type="none" w="med" len="med"/>
                      <a:tailEnd type="none" w="med" len="med"/>
                    </a:lnT>
                    <a:lnB w="6350" cap="flat" cmpd="sng" algn="ctr">
                      <a:solidFill>
                        <a:srgbClr val="31849B"/>
                      </a:solidFill>
                      <a:prstDash val="dot"/>
                      <a:round/>
                      <a:headEnd type="none" w="med" len="med"/>
                      <a:tailEnd type="none" w="med" len="med"/>
                    </a:lnB>
                  </a:tcPr>
                </a:tc>
              </a:tr>
              <a:tr h="463645">
                <a:tc>
                  <a:txBody>
                    <a:bodyPr/>
                    <a:lstStyle/>
                    <a:p>
                      <a:pPr algn="ctr" fontAlgn="ctr"/>
                      <a:r>
                        <a:rPr lang="es-MX" sz="1000" b="1" i="0" u="none" strike="noStrike" dirty="0">
                          <a:solidFill>
                            <a:srgbClr val="000000"/>
                          </a:solidFill>
                          <a:effectLst/>
                          <a:latin typeface="Calibri" panose="020F0502020204030204" pitchFamily="34" charset="0"/>
                        </a:rPr>
                        <a:t>m</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just" fontAlgn="ctr"/>
                      <a:r>
                        <a:rPr lang="es-ES" sz="1000" b="1" i="0" u="none" strike="noStrike" dirty="0" smtClean="0">
                          <a:solidFill>
                            <a:srgbClr val="000000"/>
                          </a:solidFill>
                          <a:effectLst/>
                          <a:latin typeface="Calibri" panose="020F0502020204030204" pitchFamily="34" charset="0"/>
                        </a:rPr>
                        <a:t>Los montos y recursos de su financiamiento que entreguen a sus fundaciones, así como los informes sobre el uso y destino de los mismos;</a:t>
                      </a:r>
                      <a:endParaRPr lang="es-MX" sz="1000" b="1" i="0" u="none" strike="noStrike" dirty="0">
                        <a:solidFill>
                          <a:srgbClr val="000000"/>
                        </a:solidFill>
                        <a:effectLst/>
                        <a:latin typeface="Calibri" panose="020F0502020204030204" pitchFamily="34" charset="0"/>
                      </a:endParaRP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95.0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100.0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100.0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94.4</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4.4</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r>
              <a:tr h="366663">
                <a:tc>
                  <a:txBody>
                    <a:bodyPr/>
                    <a:lstStyle/>
                    <a:p>
                      <a:pPr algn="ctr" fontAlgn="ctr"/>
                      <a:r>
                        <a:rPr lang="es-MX" sz="1000" b="1" i="0" u="none" strike="noStrike" dirty="0">
                          <a:solidFill>
                            <a:srgbClr val="000000"/>
                          </a:solidFill>
                          <a:effectLst/>
                          <a:latin typeface="Calibri" panose="020F0502020204030204" pitchFamily="34" charset="0"/>
                        </a:rPr>
                        <a:t>a</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just" fontAlgn="ctr"/>
                      <a:r>
                        <a:rPr lang="es-MX" sz="1000" b="1" i="0" u="none" strike="noStrike" dirty="0">
                          <a:solidFill>
                            <a:srgbClr val="000000"/>
                          </a:solidFill>
                          <a:effectLst/>
                          <a:latin typeface="Calibri" panose="020F0502020204030204" pitchFamily="34" charset="0"/>
                        </a:rPr>
                        <a:t>Estatutos, Declaración de Principios, Programa de Acción y demás normatividad interna;</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97.5</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95.8</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100.0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88.3</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94.4</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6.1</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r>
              <a:tr h="463645">
                <a:tc>
                  <a:txBody>
                    <a:bodyPr/>
                    <a:lstStyle/>
                    <a:p>
                      <a:pPr algn="ctr" fontAlgn="ctr"/>
                      <a:r>
                        <a:rPr lang="es-MX" sz="1000" b="1" i="0" u="none" strike="noStrike" dirty="0">
                          <a:solidFill>
                            <a:srgbClr val="000000"/>
                          </a:solidFill>
                          <a:effectLst/>
                          <a:latin typeface="Calibri" panose="020F0502020204030204" pitchFamily="34" charset="0"/>
                        </a:rPr>
                        <a:t>y</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just" fontAlgn="ctr"/>
                      <a:r>
                        <a:rPr lang="es-ES" sz="1000" b="1" i="0" u="none" strike="noStrike" dirty="0" smtClean="0">
                          <a:solidFill>
                            <a:srgbClr val="000000"/>
                          </a:solidFill>
                          <a:effectLst/>
                          <a:latin typeface="Calibri" panose="020F0502020204030204" pitchFamily="34" charset="0"/>
                        </a:rPr>
                        <a:t>Los montos de las cuotas ordinarias y extraordinarias para sus militantes, y los límites a las cuotas voluntarias y personales de los candidatos.</a:t>
                      </a:r>
                      <a:endParaRPr lang="es-MX" sz="1000" b="1" i="0" u="none" strike="noStrike" dirty="0">
                        <a:solidFill>
                          <a:srgbClr val="000000"/>
                        </a:solidFill>
                        <a:effectLst/>
                        <a:latin typeface="Calibri" panose="020F0502020204030204" pitchFamily="34" charset="0"/>
                      </a:endParaRP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96.7</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98.3</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92.6</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2.6</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r>
              <a:tr h="366663">
                <a:tc>
                  <a:txBody>
                    <a:bodyPr/>
                    <a:lstStyle/>
                    <a:p>
                      <a:pPr algn="ctr" fontAlgn="ctr"/>
                      <a:r>
                        <a:rPr lang="es-MX" sz="1000" b="1" i="0" u="none" strike="noStrike" dirty="0">
                          <a:solidFill>
                            <a:srgbClr val="000000"/>
                          </a:solidFill>
                          <a:effectLst/>
                          <a:latin typeface="Calibri" panose="020F0502020204030204" pitchFamily="34" charset="0"/>
                        </a:rPr>
                        <a:t>h</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just" fontAlgn="ctr"/>
                      <a:r>
                        <a:rPr lang="es-MX" sz="1000" b="1" i="0" u="none" strike="noStrike" dirty="0">
                          <a:solidFill>
                            <a:srgbClr val="000000"/>
                          </a:solidFill>
                          <a:effectLst/>
                          <a:latin typeface="Calibri" panose="020F0502020204030204" pitchFamily="34" charset="0"/>
                        </a:rPr>
                        <a:t>Monto de financiamiento público y privado, recibido durante el último semestre, y su distribución;</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85.0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100.0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85.0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91.4</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6.4</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r>
              <a:tr h="366663">
                <a:tc>
                  <a:txBody>
                    <a:bodyPr/>
                    <a:lstStyle/>
                    <a:p>
                      <a:pPr algn="ctr" fontAlgn="ctr"/>
                      <a:r>
                        <a:rPr lang="es-MX" sz="1000" b="1" i="0" u="none" strike="noStrike" dirty="0">
                          <a:solidFill>
                            <a:srgbClr val="000000"/>
                          </a:solidFill>
                          <a:effectLst/>
                          <a:latin typeface="Calibri" panose="020F0502020204030204" pitchFamily="34" charset="0"/>
                        </a:rPr>
                        <a:t>j</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just" fontAlgn="ctr"/>
                      <a:r>
                        <a:rPr lang="es-ES" sz="1000" b="1" i="0" u="none" strike="noStrike" dirty="0" smtClean="0">
                          <a:solidFill>
                            <a:srgbClr val="000000"/>
                          </a:solidFill>
                          <a:effectLst/>
                          <a:latin typeface="Calibri" panose="020F0502020204030204" pitchFamily="34" charset="0"/>
                        </a:rPr>
                        <a:t>Resultados de revisiones, informes, verificaciones y auditorías de que sean objeto con motivo de la fiscalización de sus recursos;</a:t>
                      </a:r>
                      <a:endParaRPr lang="es-MX" sz="1000" b="1" i="0" u="none" strike="noStrike" dirty="0">
                        <a:solidFill>
                          <a:srgbClr val="000000"/>
                        </a:solidFill>
                        <a:effectLst/>
                        <a:latin typeface="Calibri" panose="020F0502020204030204" pitchFamily="34" charset="0"/>
                      </a:endParaRP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91.3</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85.0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100.0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85.0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90.3</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5.3</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r>
              <a:tr h="366663">
                <a:tc>
                  <a:txBody>
                    <a:bodyPr/>
                    <a:lstStyle/>
                    <a:p>
                      <a:pPr algn="ctr" fontAlgn="ctr"/>
                      <a:r>
                        <a:rPr lang="es-MX" sz="1000" b="1" i="0" u="none" strike="noStrike" dirty="0">
                          <a:solidFill>
                            <a:srgbClr val="000000"/>
                          </a:solidFill>
                          <a:effectLst/>
                          <a:latin typeface="Calibri" panose="020F0502020204030204" pitchFamily="34" charset="0"/>
                        </a:rPr>
                        <a:t>f</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just" fontAlgn="ctr"/>
                      <a:r>
                        <a:rPr lang="es-ES" sz="1000" b="1" i="0" u="none" strike="noStrike" dirty="0" smtClean="0">
                          <a:solidFill>
                            <a:srgbClr val="000000"/>
                          </a:solidFill>
                          <a:effectLst/>
                          <a:latin typeface="Calibri" panose="020F0502020204030204" pitchFamily="34" charset="0"/>
                        </a:rPr>
                        <a:t>Contratos y convenios para la adquisición, arrendamiento, concesiones y prestación de bienes y servicios;</a:t>
                      </a:r>
                      <a:endParaRPr lang="es-MX" sz="1000" b="1" i="0" u="none" strike="noStrike" dirty="0">
                        <a:solidFill>
                          <a:srgbClr val="000000"/>
                        </a:solidFill>
                        <a:effectLst/>
                        <a:latin typeface="Calibri" panose="020F0502020204030204" pitchFamily="34" charset="0"/>
                      </a:endParaRP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92.1</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80.6</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100.0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88.9</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-1.1</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r>
              <a:tr h="366663">
                <a:tc>
                  <a:txBody>
                    <a:bodyPr/>
                    <a:lstStyle/>
                    <a:p>
                      <a:pPr algn="ctr" fontAlgn="ctr"/>
                      <a:r>
                        <a:rPr lang="es-MX" sz="1000" b="1" i="0" u="none" strike="noStrike" dirty="0">
                          <a:solidFill>
                            <a:srgbClr val="000000"/>
                          </a:solidFill>
                          <a:effectLst/>
                          <a:latin typeface="Calibri" panose="020F0502020204030204" pitchFamily="34" charset="0"/>
                        </a:rPr>
                        <a:t>w</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just" fontAlgn="ctr"/>
                      <a:r>
                        <a:rPr lang="es-ES" sz="1000" b="1" i="0" u="none" strike="noStrike" dirty="0" smtClean="0">
                          <a:solidFill>
                            <a:srgbClr val="000000"/>
                          </a:solidFill>
                          <a:effectLst/>
                          <a:latin typeface="Calibri" panose="020F0502020204030204" pitchFamily="34" charset="0"/>
                        </a:rPr>
                        <a:t>Los Informes de actividades del Presidente y Secretario de su Comité Ejecutivo, así como de sus homólogos;</a:t>
                      </a:r>
                      <a:endParaRPr lang="es-MX" sz="1000" b="1" i="0" u="none" strike="noStrike" dirty="0">
                        <a:solidFill>
                          <a:srgbClr val="000000"/>
                        </a:solidFill>
                        <a:effectLst/>
                        <a:latin typeface="Calibri" panose="020F0502020204030204" pitchFamily="34" charset="0"/>
                      </a:endParaRP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80.0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82.5</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92.5</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88.9</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-1.1</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r>
              <a:tr h="366663">
                <a:tc>
                  <a:txBody>
                    <a:bodyPr/>
                    <a:lstStyle/>
                    <a:p>
                      <a:pPr algn="ctr" fontAlgn="ctr"/>
                      <a:r>
                        <a:rPr lang="es-MX" sz="1000" b="1" i="0" u="none" strike="noStrike" dirty="0">
                          <a:solidFill>
                            <a:srgbClr val="000000"/>
                          </a:solidFill>
                          <a:effectLst/>
                          <a:latin typeface="Calibri" panose="020F0502020204030204" pitchFamily="34" charset="0"/>
                        </a:rPr>
                        <a:t>p</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just" fontAlgn="ctr"/>
                      <a:r>
                        <a:rPr lang="es-MX" sz="1000" b="1" i="0" u="none" strike="noStrike" dirty="0">
                          <a:solidFill>
                            <a:srgbClr val="000000"/>
                          </a:solidFill>
                          <a:effectLst/>
                          <a:latin typeface="Calibri" panose="020F0502020204030204" pitchFamily="34" charset="0"/>
                        </a:rPr>
                        <a:t>Actividades institucionales de carácter público;</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80.0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85.0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100.0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85.0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88.9</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3.9</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r>
              <a:tr h="366663">
                <a:tc>
                  <a:txBody>
                    <a:bodyPr/>
                    <a:lstStyle/>
                    <a:p>
                      <a:pPr algn="ctr" fontAlgn="ctr"/>
                      <a:r>
                        <a:rPr lang="es-MX" sz="1000" b="1" i="0" u="none" strike="noStrike" dirty="0">
                          <a:solidFill>
                            <a:srgbClr val="000000"/>
                          </a:solidFill>
                          <a:effectLst/>
                          <a:latin typeface="Calibri" panose="020F0502020204030204" pitchFamily="34" charset="0"/>
                        </a:rPr>
                        <a:t>r</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just" fontAlgn="ctr"/>
                      <a:r>
                        <a:rPr lang="es-MX" sz="1000" b="1" i="0" u="none" strike="noStrike" dirty="0">
                          <a:solidFill>
                            <a:srgbClr val="000000"/>
                          </a:solidFill>
                          <a:effectLst/>
                          <a:latin typeface="Calibri" panose="020F0502020204030204" pitchFamily="34" charset="0"/>
                        </a:rPr>
                        <a:t>Las metas, objetivos y programas de sus diversos órganos;</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75.0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95.0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85.0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88.9</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3.9</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r>
              <a:tr h="366663">
                <a:tc>
                  <a:txBody>
                    <a:bodyPr/>
                    <a:lstStyle/>
                    <a:p>
                      <a:pPr algn="ctr" fontAlgn="ctr"/>
                      <a:r>
                        <a:rPr lang="es-MX" sz="1000" b="1" i="0" u="none" strike="noStrike" dirty="0">
                          <a:solidFill>
                            <a:srgbClr val="000000"/>
                          </a:solidFill>
                          <a:effectLst/>
                          <a:latin typeface="Calibri" panose="020F0502020204030204" pitchFamily="34" charset="0"/>
                        </a:rPr>
                        <a:t>v</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just" fontAlgn="ctr"/>
                      <a:r>
                        <a:rPr lang="es-MX" sz="1000" b="1" i="0" u="none" strike="noStrike" dirty="0">
                          <a:solidFill>
                            <a:srgbClr val="000000"/>
                          </a:solidFill>
                          <a:effectLst/>
                          <a:latin typeface="Calibri" panose="020F0502020204030204" pitchFamily="34" charset="0"/>
                        </a:rPr>
                        <a:t>Las actas de las Asambleas ordinarias y extraordinarias;</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85.0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86.0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92.0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85.0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88.9</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3.9</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r>
              <a:tr h="463645">
                <a:tc>
                  <a:txBody>
                    <a:bodyPr/>
                    <a:lstStyle/>
                    <a:p>
                      <a:pPr algn="ctr" fontAlgn="ctr"/>
                      <a:r>
                        <a:rPr lang="es-MX" sz="1000" b="1" i="0" u="none" strike="noStrike" dirty="0">
                          <a:solidFill>
                            <a:srgbClr val="000000"/>
                          </a:solidFill>
                          <a:effectLst/>
                          <a:latin typeface="Calibri" panose="020F0502020204030204" pitchFamily="34" charset="0"/>
                        </a:rPr>
                        <a:t>s</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just" fontAlgn="ctr"/>
                      <a:r>
                        <a:rPr lang="es-ES" sz="1000" b="1" i="0" u="none" strike="noStrike" dirty="0" smtClean="0">
                          <a:solidFill>
                            <a:srgbClr val="000000"/>
                          </a:solidFill>
                          <a:effectLst/>
                          <a:latin typeface="Calibri" panose="020F0502020204030204" pitchFamily="34" charset="0"/>
                        </a:rPr>
                        <a:t>Los informes de sus órganos con motivo de las obligaciones legales y estatutarias, una vez aprobados por las instancias partidarias,</a:t>
                      </a:r>
                      <a:endParaRPr lang="es-MX" sz="1000" b="1" i="0" u="none" strike="noStrike" dirty="0">
                        <a:solidFill>
                          <a:srgbClr val="000000"/>
                        </a:solidFill>
                        <a:effectLst/>
                        <a:latin typeface="Calibri" panose="020F0502020204030204" pitchFamily="34" charset="0"/>
                      </a:endParaRP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75.0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73.8</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86.3</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80.0</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88.9</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000000"/>
                          </a:solidFill>
                          <a:effectLst/>
                          <a:latin typeface="Calibri" panose="020F0502020204030204" pitchFamily="34" charset="0"/>
                        </a:rPr>
                        <a:t>8.9</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r>
              <a:tr h="266664">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1000" b="1" i="0" u="none" strike="noStrike" dirty="0" smtClean="0">
                          <a:solidFill>
                            <a:schemeClr val="bg1"/>
                          </a:solidFill>
                          <a:effectLst/>
                          <a:latin typeface="Calibri" panose="020F0502020204030204" pitchFamily="34" charset="0"/>
                        </a:rPr>
                        <a:t>Índice de los Criterios Sustantivos del Artículo 222, fracción XXII del CIPEDF</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solidFill>
                      <a:srgbClr val="009999"/>
                    </a:solidFill>
                  </a:tcPr>
                </a:tc>
                <a:tc hMerge="1">
                  <a:txBody>
                    <a:bodyPr/>
                    <a:lstStyle/>
                    <a:p>
                      <a:pPr algn="just" fontAlgn="ctr"/>
                      <a:endParaRPr lang="es-ES" sz="1000" b="1" i="0" u="none" strike="noStrike" dirty="0">
                        <a:solidFill>
                          <a:srgbClr val="000000"/>
                        </a:solidFill>
                        <a:effectLst/>
                        <a:latin typeface="Calibri" panose="020F0502020204030204" pitchFamily="34" charset="0"/>
                      </a:endParaRP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tcPr>
                </a:tc>
                <a:tc>
                  <a:txBody>
                    <a:bodyPr/>
                    <a:lstStyle/>
                    <a:p>
                      <a:pPr algn="ctr" fontAlgn="ctr"/>
                      <a:r>
                        <a:rPr lang="es-MX" sz="1000" b="1" i="0" u="none" strike="noStrike" dirty="0">
                          <a:solidFill>
                            <a:srgbClr val="FFFFFF"/>
                          </a:solidFill>
                          <a:effectLst/>
                          <a:latin typeface="Calibri" panose="020F0502020204030204" pitchFamily="34" charset="0"/>
                        </a:rPr>
                        <a:t>89.1</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solidFill>
                      <a:srgbClr val="009999"/>
                    </a:solidFill>
                  </a:tcPr>
                </a:tc>
                <a:tc>
                  <a:txBody>
                    <a:bodyPr/>
                    <a:lstStyle/>
                    <a:p>
                      <a:pPr algn="ctr" fontAlgn="ctr"/>
                      <a:r>
                        <a:rPr lang="es-MX" sz="1000" b="1" i="0" u="none" strike="noStrike" dirty="0">
                          <a:solidFill>
                            <a:srgbClr val="FFFFFF"/>
                          </a:solidFill>
                          <a:effectLst/>
                          <a:latin typeface="Calibri" panose="020F0502020204030204" pitchFamily="34" charset="0"/>
                        </a:rPr>
                        <a:t>88.1</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solidFill>
                      <a:srgbClr val="009999"/>
                    </a:solidFill>
                  </a:tcPr>
                </a:tc>
                <a:tc>
                  <a:txBody>
                    <a:bodyPr/>
                    <a:lstStyle/>
                    <a:p>
                      <a:pPr algn="ctr" fontAlgn="ctr"/>
                      <a:r>
                        <a:rPr lang="es-MX" sz="1000" b="1" i="0" u="none" strike="noStrike" dirty="0">
                          <a:solidFill>
                            <a:srgbClr val="FFFFFF"/>
                          </a:solidFill>
                          <a:effectLst/>
                          <a:latin typeface="Calibri" panose="020F0502020204030204" pitchFamily="34" charset="0"/>
                        </a:rPr>
                        <a:t>98.2</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solidFill>
                      <a:srgbClr val="009999"/>
                    </a:solidFill>
                  </a:tcPr>
                </a:tc>
                <a:tc>
                  <a:txBody>
                    <a:bodyPr/>
                    <a:lstStyle/>
                    <a:p>
                      <a:pPr algn="ctr" fontAlgn="ctr"/>
                      <a:r>
                        <a:rPr lang="es-MX" sz="1000" b="1" i="0" u="none" strike="noStrike" dirty="0">
                          <a:solidFill>
                            <a:srgbClr val="FFFFFF"/>
                          </a:solidFill>
                          <a:effectLst/>
                          <a:latin typeface="Calibri" panose="020F0502020204030204" pitchFamily="34" charset="0"/>
                        </a:rPr>
                        <a:t>87.9</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solidFill>
                      <a:srgbClr val="009999"/>
                    </a:solidFill>
                  </a:tcPr>
                </a:tc>
                <a:tc>
                  <a:txBody>
                    <a:bodyPr/>
                    <a:lstStyle/>
                    <a:p>
                      <a:pPr algn="ctr" fontAlgn="ctr"/>
                      <a:r>
                        <a:rPr lang="es-MX" sz="1000" b="1" i="0" u="none" strike="noStrike" dirty="0">
                          <a:solidFill>
                            <a:srgbClr val="FFFFFF"/>
                          </a:solidFill>
                          <a:effectLst/>
                          <a:latin typeface="Calibri" panose="020F0502020204030204" pitchFamily="34" charset="0"/>
                        </a:rPr>
                        <a:t>95.5</a:t>
                      </a: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solidFill>
                      <a:srgbClr val="009999"/>
                    </a:solidFill>
                  </a:tcPr>
                </a:tc>
                <a:tc>
                  <a:txBody>
                    <a:bodyPr/>
                    <a:lstStyle/>
                    <a:p>
                      <a:pPr algn="ctr" fontAlgn="ctr"/>
                      <a:r>
                        <a:rPr lang="es-MX" sz="1000" b="1" i="0" u="none" strike="noStrike" dirty="0" smtClean="0">
                          <a:solidFill>
                            <a:srgbClr val="FFFFFF"/>
                          </a:solidFill>
                          <a:effectLst/>
                          <a:latin typeface="Calibri" panose="020F0502020204030204" pitchFamily="34" charset="0"/>
                        </a:rPr>
                        <a:t>7.6</a:t>
                      </a:r>
                      <a:endParaRPr lang="es-MX" sz="1000" b="1" i="0" u="none" strike="noStrike" dirty="0">
                        <a:solidFill>
                          <a:srgbClr val="FFFFFF"/>
                        </a:solidFill>
                        <a:effectLst/>
                        <a:latin typeface="Calibri" panose="020F0502020204030204" pitchFamily="34" charset="0"/>
                      </a:endParaRPr>
                    </a:p>
                  </a:txBody>
                  <a:tcPr marL="9525" marR="9525" marT="9525" marB="0" anchor="ctr">
                    <a:lnL>
                      <a:noFill/>
                    </a:lnL>
                    <a:lnR>
                      <a:noFill/>
                    </a:lnR>
                    <a:lnT w="6350" cap="flat" cmpd="sng" algn="ctr">
                      <a:solidFill>
                        <a:srgbClr val="31849B"/>
                      </a:solidFill>
                      <a:prstDash val="dot"/>
                      <a:round/>
                      <a:headEnd type="none" w="med" len="med"/>
                      <a:tailEnd type="none" w="med" len="med"/>
                    </a:lnT>
                    <a:lnB w="6350" cap="flat" cmpd="sng" algn="ctr">
                      <a:solidFill>
                        <a:srgbClr val="31849B"/>
                      </a:solidFill>
                      <a:prstDash val="dot"/>
                      <a:round/>
                      <a:headEnd type="none" w="med" len="med"/>
                      <a:tailEnd type="none" w="med" len="med"/>
                    </a:lnB>
                    <a:solidFill>
                      <a:srgbClr val="009999"/>
                    </a:solidFill>
                  </a:tcPr>
                </a:tc>
              </a:tr>
            </a:tbl>
          </a:graphicData>
        </a:graphic>
      </p:graphicFrame>
      <p:sp>
        <p:nvSpPr>
          <p:cNvPr id="9" name="8 CuadroTexto"/>
          <p:cNvSpPr txBox="1"/>
          <p:nvPr/>
        </p:nvSpPr>
        <p:spPr>
          <a:xfrm>
            <a:off x="76169" y="85702"/>
            <a:ext cx="7560000" cy="864000"/>
          </a:xfrm>
          <a:prstGeom prst="rect">
            <a:avLst/>
          </a:prstGeom>
          <a:noFill/>
        </p:spPr>
        <p:txBody>
          <a:bodyPr wrap="square" rtlCol="0" anchor="ctr">
            <a:noAutofit/>
          </a:bodyPr>
          <a:lstStyle/>
          <a:p>
            <a:r>
              <a:rPr lang="es-MX" b="1" dirty="0">
                <a:latin typeface="Calibri" pitchFamily="34" charset="0"/>
              </a:rPr>
              <a:t>Índice de cumplimiento por inciso, Artículo </a:t>
            </a:r>
            <a:r>
              <a:rPr lang="es-MX" b="1" dirty="0" smtClean="0">
                <a:latin typeface="Calibri" pitchFamily="34" charset="0"/>
              </a:rPr>
              <a:t>222, fracción XXII </a:t>
            </a:r>
            <a:r>
              <a:rPr lang="es-MX" b="1" dirty="0">
                <a:latin typeface="Calibri" pitchFamily="34" charset="0"/>
              </a:rPr>
              <a:t>del </a:t>
            </a:r>
            <a:r>
              <a:rPr lang="es-MX" b="1" dirty="0" smtClean="0">
                <a:latin typeface="Calibri" pitchFamily="34" charset="0"/>
              </a:rPr>
              <a:t>CIPEDF para los Partidos Políticos en el Distrito Federal (Criterios Sustantivos)</a:t>
            </a:r>
          </a:p>
          <a:p>
            <a:r>
              <a:rPr lang="es-MX" sz="1200" b="1" i="1" dirty="0">
                <a:latin typeface="Calibri" pitchFamily="34" charset="0"/>
              </a:rPr>
              <a:t>Evaluaciones 2015 y 1ª Evaluación-Diagnóstico 2016</a:t>
            </a:r>
            <a:endParaRPr lang="es-ES" sz="1000" b="1" i="1" dirty="0">
              <a:latin typeface="Calibri" pitchFamily="34" charset="0"/>
            </a:endParaRPr>
          </a:p>
        </p:txBody>
      </p:sp>
    </p:spTree>
    <p:extLst>
      <p:ext uri="{BB962C8B-B14F-4D97-AF65-F5344CB8AC3E}">
        <p14:creationId xmlns:p14="http://schemas.microsoft.com/office/powerpoint/2010/main" val="133454055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10 Marcador de número de diapositiva"/>
          <p:cNvSpPr>
            <a:spLocks noGrp="1"/>
          </p:cNvSpPr>
          <p:nvPr>
            <p:ph type="sldNum" sz="quarter" idx="12"/>
          </p:nvPr>
        </p:nvSpPr>
        <p:spPr>
          <a:xfrm>
            <a:off x="8730000" y="6454800"/>
            <a:ext cx="366712" cy="365125"/>
          </a:xfrm>
        </p:spPr>
        <p:txBody>
          <a:bodyPr/>
          <a:lstStyle/>
          <a:p>
            <a:pPr>
              <a:defRPr/>
            </a:pPr>
            <a:fld id="{BD43386B-512A-4F48-AC60-1F2A615D5642}" type="slidenum">
              <a:rPr lang="es-MX" b="1" smtClean="0">
                <a:latin typeface="Calibri" pitchFamily="34" charset="0"/>
              </a:rPr>
              <a:pPr>
                <a:defRPr/>
              </a:pPr>
              <a:t>18</a:t>
            </a:fld>
            <a:endParaRPr lang="es-MX" b="1" dirty="0">
              <a:latin typeface="Calibri" pitchFamily="34" charset="0"/>
            </a:endParaRPr>
          </a:p>
        </p:txBody>
      </p:sp>
      <p:sp>
        <p:nvSpPr>
          <p:cNvPr id="8" name="7 CuadroTexto"/>
          <p:cNvSpPr txBox="1"/>
          <p:nvPr/>
        </p:nvSpPr>
        <p:spPr>
          <a:xfrm>
            <a:off x="76169" y="85702"/>
            <a:ext cx="7560000" cy="864000"/>
          </a:xfrm>
          <a:prstGeom prst="rect">
            <a:avLst/>
          </a:prstGeom>
          <a:noFill/>
        </p:spPr>
        <p:txBody>
          <a:bodyPr wrap="square" rtlCol="0" anchor="ctr">
            <a:noAutofit/>
          </a:bodyPr>
          <a:lstStyle/>
          <a:p>
            <a:r>
              <a:rPr lang="es-MX" b="1" dirty="0">
                <a:latin typeface="Calibri" pitchFamily="34" charset="0"/>
              </a:rPr>
              <a:t>Índice promedio </a:t>
            </a:r>
            <a:r>
              <a:rPr lang="es-MX" b="1" dirty="0" smtClean="0">
                <a:latin typeface="Calibri" pitchFamily="34" charset="0"/>
              </a:rPr>
              <a:t>de la Temática por </a:t>
            </a:r>
            <a:r>
              <a:rPr lang="es-MX" b="1" dirty="0">
                <a:latin typeface="Calibri" pitchFamily="34" charset="0"/>
              </a:rPr>
              <a:t>inciso, Artículo 222, fracción XXII del CIPEDF para los Partidos Políticos en el Distrito Federal (Criterios Sustantivos</a:t>
            </a:r>
            <a:r>
              <a:rPr lang="es-MX" b="1" dirty="0" smtClean="0">
                <a:latin typeface="Calibri" pitchFamily="34" charset="0"/>
              </a:rPr>
              <a:t>)</a:t>
            </a:r>
          </a:p>
          <a:p>
            <a:r>
              <a:rPr lang="es-MX" sz="1200" b="1" i="1">
                <a:latin typeface="Calibri" pitchFamily="34" charset="0"/>
              </a:rPr>
              <a:t>Evaluaciones 2015 y 1ª Evaluación-Diagnóstico 2016</a:t>
            </a:r>
            <a:endParaRPr lang="es-ES" sz="1000" b="1" i="1" dirty="0">
              <a:latin typeface="Calibri" pitchFamily="34" charset="0"/>
            </a:endParaRPr>
          </a:p>
        </p:txBody>
      </p:sp>
      <p:graphicFrame>
        <p:nvGraphicFramePr>
          <p:cNvPr id="10" name="6 Tabla"/>
          <p:cNvGraphicFramePr>
            <a:graphicFrameLocks noGrp="1"/>
          </p:cNvGraphicFramePr>
          <p:nvPr>
            <p:extLst>
              <p:ext uri="{D42A27DB-BD31-4B8C-83A1-F6EECF244321}">
                <p14:modId xmlns:p14="http://schemas.microsoft.com/office/powerpoint/2010/main" val="1284944801"/>
              </p:ext>
            </p:extLst>
          </p:nvPr>
        </p:nvGraphicFramePr>
        <p:xfrm>
          <a:off x="457153" y="1195010"/>
          <a:ext cx="8208000" cy="5400000"/>
        </p:xfrm>
        <a:graphic>
          <a:graphicData uri="http://schemas.openxmlformats.org/drawingml/2006/table">
            <a:tbl>
              <a:tblPr/>
              <a:tblGrid>
                <a:gridCol w="2268000"/>
                <a:gridCol w="972000"/>
                <a:gridCol w="972000"/>
                <a:gridCol w="972000"/>
                <a:gridCol w="972000"/>
                <a:gridCol w="972000"/>
                <a:gridCol w="1080000"/>
              </a:tblGrid>
              <a:tr h="720000">
                <a:tc>
                  <a:txBody>
                    <a:bodyPr/>
                    <a:lstStyle/>
                    <a:p>
                      <a:pPr algn="ctr" fontAlgn="b"/>
                      <a:r>
                        <a:rPr lang="es-MX" sz="1100" b="1" i="0" u="none" strike="noStrike" dirty="0">
                          <a:solidFill>
                            <a:schemeClr val="bg1"/>
                          </a:solidFill>
                          <a:effectLst/>
                          <a:latin typeface="Calibri" pitchFamily="34" charset="0"/>
                          <a:cs typeface="Calibri" pitchFamily="34" charset="0"/>
                        </a:rPr>
                        <a:t>Temática</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marL="0" algn="ctr" rtl="0" eaLnBrk="1" fontAlgn="ctr" latinLnBrk="0" hangingPunct="1"/>
                      <a:r>
                        <a:rPr lang="es-ES" sz="1000" b="1" i="0" u="none" strike="noStrike" dirty="0" smtClean="0">
                          <a:solidFill>
                            <a:srgbClr val="FFFFFF"/>
                          </a:solidFill>
                          <a:effectLst/>
                          <a:latin typeface="Calibri"/>
                        </a:rPr>
                        <a:t>1ª</a:t>
                      </a:r>
                      <a:r>
                        <a:rPr kumimoji="0" lang="es-MX" sz="1000" b="1" i="0" u="none" strike="noStrike" kern="1200" dirty="0" smtClean="0">
                          <a:solidFill>
                            <a:srgbClr val="FFFFFF"/>
                          </a:solidFill>
                          <a:latin typeface="Calibri" pitchFamily="34" charset="0"/>
                          <a:ea typeface="+mn-ea"/>
                          <a:cs typeface="Calibri" pitchFamily="34" charset="0"/>
                        </a:rPr>
                        <a:t> EvalSolv </a:t>
                      </a:r>
                      <a:r>
                        <a:rPr kumimoji="0" lang="es-MX" sz="1000" b="1" i="0" u="none" strike="noStrike" kern="1200" dirty="0">
                          <a:solidFill>
                            <a:srgbClr val="FFFFFF"/>
                          </a:solidFill>
                          <a:latin typeface="Calibri" pitchFamily="34" charset="0"/>
                          <a:ea typeface="+mn-ea"/>
                          <a:cs typeface="Calibri" pitchFamily="34" charset="0"/>
                        </a:rPr>
                        <a:t>2015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kumimoji="0" lang="es-MX" sz="1000" b="1" i="0" u="none" strike="noStrike" kern="1200" dirty="0" smtClean="0">
                          <a:solidFill>
                            <a:srgbClr val="FFFFFF"/>
                          </a:solidFill>
                          <a:latin typeface="Calibri" pitchFamily="34" charset="0"/>
                          <a:ea typeface="+mn-ea"/>
                          <a:cs typeface="Calibri" pitchFamily="34" charset="0"/>
                        </a:rPr>
                        <a:t>2</a:t>
                      </a:r>
                      <a:r>
                        <a:rPr lang="es-ES" sz="1000" b="1" i="0" u="none" strike="noStrike" dirty="0" smtClean="0">
                          <a:solidFill>
                            <a:srgbClr val="FFFFFF"/>
                          </a:solidFill>
                          <a:effectLst/>
                          <a:latin typeface="Calibri"/>
                        </a:rPr>
                        <a:t>ª</a:t>
                      </a:r>
                      <a:r>
                        <a:rPr kumimoji="0" lang="es-MX" sz="1000" b="1" i="0" u="none" strike="noStrike" kern="1200" dirty="0" smtClean="0">
                          <a:solidFill>
                            <a:srgbClr val="FFFFFF"/>
                          </a:solidFill>
                          <a:latin typeface="Calibri" pitchFamily="34" charset="0"/>
                          <a:ea typeface="+mn-ea"/>
                          <a:cs typeface="Calibri" pitchFamily="34" charset="0"/>
                        </a:rPr>
                        <a:t> Eval</a:t>
                      </a:r>
                    </a:p>
                    <a:p>
                      <a:pPr marL="0" marR="0" indent="0" algn="ctr" defTabSz="914400" rtl="0" eaLnBrk="1" fontAlgn="ctr" latinLnBrk="0" hangingPunct="1">
                        <a:lnSpc>
                          <a:spcPct val="100000"/>
                        </a:lnSpc>
                        <a:spcBef>
                          <a:spcPts val="0"/>
                        </a:spcBef>
                        <a:spcAft>
                          <a:spcPts val="0"/>
                        </a:spcAft>
                        <a:buClrTx/>
                        <a:buSzTx/>
                        <a:buFontTx/>
                        <a:buNone/>
                        <a:tabLst/>
                        <a:defRPr/>
                      </a:pPr>
                      <a:r>
                        <a:rPr kumimoji="0" lang="es-MX" sz="1000" b="1" i="0" u="none" strike="noStrike" kern="1200" dirty="0" smtClean="0">
                          <a:solidFill>
                            <a:srgbClr val="FFFFFF"/>
                          </a:solidFill>
                          <a:latin typeface="Calibri" pitchFamily="34" charset="0"/>
                          <a:ea typeface="+mn-ea"/>
                          <a:cs typeface="Calibri" pitchFamily="34" charset="0"/>
                        </a:rPr>
                        <a:t>2015</a:t>
                      </a:r>
                      <a:endParaRPr kumimoji="0" lang="es-MX" sz="1000" b="1" i="0" u="none" strike="noStrike" kern="1200" dirty="0">
                        <a:solidFill>
                          <a:srgbClr val="FFFFFF"/>
                        </a:solidFill>
                        <a:latin typeface="Calibri" pitchFamily="34" charset="0"/>
                        <a:ea typeface="+mn-ea"/>
                        <a:cs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marL="0" algn="ctr" rtl="0" eaLnBrk="1" fontAlgn="ctr" latinLnBrk="0" hangingPunct="1"/>
                      <a:r>
                        <a:rPr lang="es-ES" sz="1000" b="1" i="0" u="none" strike="noStrike" dirty="0" smtClean="0">
                          <a:solidFill>
                            <a:srgbClr val="FFFFFF"/>
                          </a:solidFill>
                          <a:effectLst/>
                          <a:latin typeface="Calibri"/>
                        </a:rPr>
                        <a:t>3ª</a:t>
                      </a:r>
                      <a:r>
                        <a:rPr kumimoji="0" lang="es-MX" sz="1000" b="1" i="0" u="none" strike="noStrike" kern="1200" dirty="0" smtClean="0">
                          <a:solidFill>
                            <a:srgbClr val="FFFFFF"/>
                          </a:solidFill>
                          <a:latin typeface="Calibri" pitchFamily="34" charset="0"/>
                          <a:ea typeface="+mn-ea"/>
                          <a:cs typeface="Calibri" pitchFamily="34" charset="0"/>
                        </a:rPr>
                        <a:t> EvaSolv</a:t>
                      </a:r>
                    </a:p>
                    <a:p>
                      <a:pPr marL="0" algn="ctr" rtl="0" eaLnBrk="1" fontAlgn="ctr" latinLnBrk="0" hangingPunct="1"/>
                      <a:r>
                        <a:rPr kumimoji="0" lang="es-MX" sz="1000" b="1" i="0" u="none" strike="noStrike" kern="1200" dirty="0" smtClean="0">
                          <a:solidFill>
                            <a:srgbClr val="FFFFFF"/>
                          </a:solidFill>
                          <a:latin typeface="Calibri" pitchFamily="34" charset="0"/>
                          <a:ea typeface="+mn-ea"/>
                          <a:cs typeface="Calibri" pitchFamily="34" charset="0"/>
                        </a:rPr>
                        <a:t>2015</a:t>
                      </a:r>
                      <a:endParaRPr kumimoji="0" lang="es-MX" sz="1000" b="1" i="0" u="none" strike="noStrike" kern="1200" dirty="0">
                        <a:solidFill>
                          <a:srgbClr val="FFFFFF"/>
                        </a:solidFill>
                        <a:latin typeface="Calibri" pitchFamily="34" charset="0"/>
                        <a:ea typeface="+mn-ea"/>
                        <a:cs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marL="0" algn="ctr" rtl="0" eaLnBrk="1" fontAlgn="ctr" latinLnBrk="0" hangingPunct="1"/>
                      <a:r>
                        <a:rPr lang="es-ES" sz="1000" b="1" i="0" u="none" strike="noStrike" dirty="0" smtClean="0">
                          <a:solidFill>
                            <a:srgbClr val="FFFFFF"/>
                          </a:solidFill>
                          <a:effectLst/>
                          <a:latin typeface="Calibri"/>
                        </a:rPr>
                        <a:t>4ª</a:t>
                      </a:r>
                      <a:r>
                        <a:rPr kumimoji="0" lang="es-MX" sz="1000" b="1" i="0" u="none" strike="noStrike" kern="1200" dirty="0" smtClean="0">
                          <a:solidFill>
                            <a:srgbClr val="FFFFFF"/>
                          </a:solidFill>
                          <a:latin typeface="Calibri" pitchFamily="34" charset="0"/>
                          <a:ea typeface="+mn-ea"/>
                          <a:cs typeface="Calibri" pitchFamily="34" charset="0"/>
                        </a:rPr>
                        <a:t> EvalDiag</a:t>
                      </a:r>
                    </a:p>
                    <a:p>
                      <a:pPr marL="0" algn="ctr" rtl="0" eaLnBrk="1" fontAlgn="ctr" latinLnBrk="0" hangingPunct="1"/>
                      <a:r>
                        <a:rPr kumimoji="0" lang="es-MX" sz="1000" b="1" i="0" u="none" strike="noStrike" kern="1200" dirty="0" smtClean="0">
                          <a:solidFill>
                            <a:srgbClr val="FFFFFF"/>
                          </a:solidFill>
                          <a:latin typeface="Calibri" pitchFamily="34" charset="0"/>
                          <a:ea typeface="+mn-ea"/>
                          <a:cs typeface="Calibri" pitchFamily="34" charset="0"/>
                        </a:rPr>
                        <a:t>2015</a:t>
                      </a:r>
                      <a:endParaRPr kumimoji="0" lang="es-MX" sz="1000" b="1" i="0" u="none" strike="noStrike" kern="1200" dirty="0">
                        <a:solidFill>
                          <a:srgbClr val="FFFFFF"/>
                        </a:solidFill>
                        <a:latin typeface="Calibri" pitchFamily="34" charset="0"/>
                        <a:ea typeface="+mn-ea"/>
                        <a:cs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ES" sz="1000" b="1" i="0" u="none" strike="noStrike" dirty="0" smtClean="0">
                          <a:solidFill>
                            <a:srgbClr val="FFFFFF"/>
                          </a:solidFill>
                          <a:effectLst/>
                          <a:latin typeface="Calibri"/>
                        </a:rPr>
                        <a:t>1ª</a:t>
                      </a:r>
                      <a:r>
                        <a:rPr kumimoji="0" lang="es-MX" sz="1000" b="1" i="0" u="none" strike="noStrike" kern="1200" dirty="0" smtClean="0">
                          <a:solidFill>
                            <a:srgbClr val="FFFFFF"/>
                          </a:solidFill>
                          <a:latin typeface="Calibri" pitchFamily="34" charset="0"/>
                          <a:ea typeface="+mn-ea"/>
                          <a:cs typeface="Calibri" pitchFamily="34" charset="0"/>
                        </a:rPr>
                        <a:t> EvalDiag</a:t>
                      </a:r>
                    </a:p>
                    <a:p>
                      <a:pPr marL="0" marR="0" indent="0" algn="ctr" defTabSz="914400" rtl="0" eaLnBrk="1" fontAlgn="ctr" latinLnBrk="0" hangingPunct="1">
                        <a:lnSpc>
                          <a:spcPct val="100000"/>
                        </a:lnSpc>
                        <a:spcBef>
                          <a:spcPts val="0"/>
                        </a:spcBef>
                        <a:spcAft>
                          <a:spcPts val="0"/>
                        </a:spcAft>
                        <a:buClrTx/>
                        <a:buSzTx/>
                        <a:buFontTx/>
                        <a:buNone/>
                        <a:tabLst/>
                        <a:defRPr/>
                      </a:pPr>
                      <a:r>
                        <a:rPr kumimoji="0" lang="es-MX" sz="1000" b="1" i="0" u="none" strike="noStrike" kern="1200" dirty="0" smtClean="0">
                          <a:solidFill>
                            <a:srgbClr val="FFFFFF"/>
                          </a:solidFill>
                          <a:latin typeface="Calibri" pitchFamily="34" charset="0"/>
                          <a:ea typeface="+mn-ea"/>
                          <a:cs typeface="Calibri" pitchFamily="34" charset="0"/>
                        </a:rPr>
                        <a:t>2016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marL="0" algn="ctr" rtl="0" eaLnBrk="1" fontAlgn="ctr" latinLnBrk="0" hangingPunct="1"/>
                      <a:r>
                        <a:rPr kumimoji="0" lang="es-ES" sz="1000" b="1" i="0" u="none" strike="noStrike" kern="1200" dirty="0" smtClean="0">
                          <a:solidFill>
                            <a:srgbClr val="FFFFFF"/>
                          </a:solidFill>
                          <a:effectLst/>
                          <a:latin typeface="Calibri" pitchFamily="34" charset="0"/>
                          <a:ea typeface="+mn-ea"/>
                          <a:cs typeface="Calibri" pitchFamily="34" charset="0"/>
                        </a:rPr>
                        <a:t>Diferencia</a:t>
                      </a:r>
                    </a:p>
                    <a:p>
                      <a:pPr marL="0" algn="ctr" rtl="0" eaLnBrk="1" fontAlgn="ctr" latinLnBrk="0" hangingPunct="1"/>
                      <a:r>
                        <a:rPr kumimoji="0" lang="es-ES" sz="1000" b="1" i="0" u="none" strike="noStrike" kern="1200" dirty="0" smtClean="0">
                          <a:solidFill>
                            <a:srgbClr val="FFFFFF"/>
                          </a:solidFill>
                          <a:effectLst/>
                          <a:latin typeface="Calibri" pitchFamily="34" charset="0"/>
                          <a:ea typeface="+mn-ea"/>
                          <a:cs typeface="Calibri" pitchFamily="34" charset="0"/>
                        </a:rPr>
                        <a:t>1ª EvalDiag 2016 y </a:t>
                      </a:r>
                    </a:p>
                    <a:p>
                      <a:pPr marL="0" algn="ctr" rtl="0" eaLnBrk="1" fontAlgn="ctr" latinLnBrk="0" hangingPunct="1"/>
                      <a:r>
                        <a:rPr kumimoji="0" lang="es-ES" sz="1000" b="1" i="0" u="none" strike="noStrike" kern="1200" dirty="0" smtClean="0">
                          <a:solidFill>
                            <a:srgbClr val="FFFFFF"/>
                          </a:solidFill>
                          <a:effectLst/>
                          <a:latin typeface="Calibri" pitchFamily="34" charset="0"/>
                          <a:ea typeface="+mn-ea"/>
                          <a:cs typeface="Calibri" pitchFamily="34" charset="0"/>
                        </a:rPr>
                        <a:t>4ª EvalDiag 2015 </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r>
              <a:tr h="468000">
                <a:tc>
                  <a:txBody>
                    <a:bodyPr/>
                    <a:lstStyle/>
                    <a:p>
                      <a:pPr algn="l" fontAlgn="b"/>
                      <a:r>
                        <a:rPr lang="es-MX" sz="1100" b="1" i="0" u="none" strike="noStrike" dirty="0">
                          <a:solidFill>
                            <a:srgbClr val="000000"/>
                          </a:solidFill>
                          <a:effectLst/>
                          <a:latin typeface="Calibri" panose="020F0502020204030204" pitchFamily="34" charset="0"/>
                        </a:rPr>
                        <a:t> </a:t>
                      </a:r>
                      <a:r>
                        <a:rPr lang="es-MX" sz="1100" b="1" i="0" u="none" strike="noStrike" dirty="0" smtClean="0">
                          <a:solidFill>
                            <a:srgbClr val="000000"/>
                          </a:solidFill>
                          <a:effectLst/>
                          <a:latin typeface="Calibri" panose="020F0502020204030204" pitchFamily="34" charset="0"/>
                        </a:rPr>
                        <a:t>Patrimonio</a:t>
                      </a:r>
                    </a:p>
                    <a:p>
                      <a:pPr algn="l" fontAlgn="b"/>
                      <a:r>
                        <a:rPr lang="es-MX" sz="1100" b="1" i="0" u="none" strike="noStrike" dirty="0" smtClean="0">
                          <a:solidFill>
                            <a:srgbClr val="000000"/>
                          </a:solidFill>
                          <a:effectLst/>
                          <a:latin typeface="Calibri" panose="020F0502020204030204" pitchFamily="34" charset="0"/>
                        </a:rPr>
                        <a:t> Inciso  </a:t>
                      </a:r>
                      <a:r>
                        <a:rPr lang="es-MX" sz="1100" b="1" i="0" u="none" strike="noStrike" dirty="0">
                          <a:solidFill>
                            <a:srgbClr val="000000"/>
                          </a:solidFill>
                          <a:effectLst/>
                          <a:latin typeface="Calibri" panose="020F0502020204030204" pitchFamily="34" charset="0"/>
                        </a:rPr>
                        <a:t>g</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MX" sz="1100" b="1" i="0" u="none" strike="noStrike">
                          <a:solidFill>
                            <a:srgbClr val="000000"/>
                          </a:solidFill>
                          <a:effectLst/>
                          <a:latin typeface="Calibri" panose="020F0502020204030204" pitchFamily="34" charset="0"/>
                        </a:rPr>
                        <a:t>90.0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MX" sz="1100" b="1" i="0" u="none" strike="noStrike">
                          <a:solidFill>
                            <a:srgbClr val="000000"/>
                          </a:solidFill>
                          <a:effectLst/>
                          <a:latin typeface="Calibri" panose="020F0502020204030204" pitchFamily="34" charset="0"/>
                        </a:rPr>
                        <a:t>91.7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MX" sz="1100" b="1" i="0" u="none" strike="noStrike">
                          <a:solidFill>
                            <a:srgbClr val="000000"/>
                          </a:solidFill>
                          <a:effectLst/>
                          <a:latin typeface="Calibri" panose="020F0502020204030204" pitchFamily="34" charset="0"/>
                        </a:rPr>
                        <a:t>100.0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MX" sz="1100" b="1" i="0" u="none" strike="noStrike">
                          <a:solidFill>
                            <a:srgbClr val="000000"/>
                          </a:solidFill>
                          <a:effectLst/>
                          <a:latin typeface="Calibri" panose="020F0502020204030204" pitchFamily="34" charset="0"/>
                        </a:rPr>
                        <a:t>90.0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MX" sz="1100" b="1" i="0" u="none" strike="noStrike">
                          <a:solidFill>
                            <a:srgbClr val="000000"/>
                          </a:solidFill>
                          <a:effectLst/>
                          <a:latin typeface="Calibri" panose="020F0502020204030204" pitchFamily="34" charset="0"/>
                        </a:rPr>
                        <a:t>100.0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MX" sz="1100" b="1" i="0" u="none" strike="noStrike" dirty="0">
                          <a:solidFill>
                            <a:srgbClr val="000000"/>
                          </a:solidFill>
                          <a:effectLst/>
                          <a:latin typeface="Calibri" panose="020F0502020204030204" pitchFamily="34" charset="0"/>
                        </a:rPr>
                        <a:t>10.0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r>
              <a:tr h="468000">
                <a:tc>
                  <a:txBody>
                    <a:bodyPr/>
                    <a:lstStyle/>
                    <a:p>
                      <a:pPr algn="l" fontAlgn="b"/>
                      <a:r>
                        <a:rPr lang="es-MX" sz="1100" b="1" i="0" u="none" strike="noStrike" dirty="0">
                          <a:solidFill>
                            <a:srgbClr val="000000"/>
                          </a:solidFill>
                          <a:effectLst/>
                          <a:latin typeface="Calibri" panose="020F0502020204030204" pitchFamily="34" charset="0"/>
                        </a:rPr>
                        <a:t> Alianzas </a:t>
                      </a:r>
                      <a:r>
                        <a:rPr lang="es-MX" sz="1100" b="1" i="0" u="none" strike="noStrike" dirty="0" smtClean="0">
                          <a:solidFill>
                            <a:srgbClr val="000000"/>
                          </a:solidFill>
                          <a:effectLst/>
                          <a:latin typeface="Calibri" panose="020F0502020204030204" pitchFamily="34" charset="0"/>
                        </a:rPr>
                        <a:t>electorales</a:t>
                      </a:r>
                    </a:p>
                    <a:p>
                      <a:pPr algn="l" fontAlgn="b"/>
                      <a:r>
                        <a:rPr lang="es-MX" sz="1100" b="1" i="0" u="none" strike="noStrike" dirty="0" smtClean="0">
                          <a:solidFill>
                            <a:srgbClr val="000000"/>
                          </a:solidFill>
                          <a:effectLst/>
                          <a:latin typeface="Calibri" panose="020F0502020204030204" pitchFamily="34" charset="0"/>
                        </a:rPr>
                        <a:t> </a:t>
                      </a:r>
                      <a:r>
                        <a:rPr lang="es-MX" sz="1100" b="1" i="0" u="none" strike="noStrike" dirty="0">
                          <a:solidFill>
                            <a:srgbClr val="000000"/>
                          </a:solidFill>
                          <a:effectLst/>
                          <a:latin typeface="Calibri" panose="020F0502020204030204" pitchFamily="34" charset="0"/>
                        </a:rPr>
                        <a:t>Inciso o</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MX" sz="1100" b="1" i="0" u="none" strike="noStrike">
                          <a:solidFill>
                            <a:srgbClr val="000000"/>
                          </a:solidFill>
                          <a:effectLst/>
                          <a:latin typeface="Calibri" panose="020F0502020204030204" pitchFamily="34" charset="0"/>
                        </a:rPr>
                        <a:t>100.0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MX" sz="1100" b="1" i="0" u="none" strike="noStrike">
                          <a:solidFill>
                            <a:srgbClr val="000000"/>
                          </a:solidFill>
                          <a:effectLst/>
                          <a:latin typeface="Calibri" panose="020F0502020204030204" pitchFamily="34" charset="0"/>
                        </a:rPr>
                        <a:t>87.9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MX" sz="1100" b="1" i="0" u="none" strike="noStrike">
                          <a:solidFill>
                            <a:srgbClr val="000000"/>
                          </a:solidFill>
                          <a:effectLst/>
                          <a:latin typeface="Calibri" panose="020F0502020204030204" pitchFamily="34" charset="0"/>
                        </a:rPr>
                        <a:t>100.0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MX" sz="1100" b="1" i="0" u="none" strike="noStrike">
                          <a:solidFill>
                            <a:srgbClr val="000000"/>
                          </a:solidFill>
                          <a:effectLst/>
                          <a:latin typeface="Calibri" panose="020F0502020204030204" pitchFamily="34" charset="0"/>
                        </a:rPr>
                        <a:t>90.0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MX" sz="1100" b="1" i="0" u="none" strike="noStrike">
                          <a:solidFill>
                            <a:srgbClr val="000000"/>
                          </a:solidFill>
                          <a:effectLst/>
                          <a:latin typeface="Calibri" panose="020F0502020204030204" pitchFamily="34" charset="0"/>
                        </a:rPr>
                        <a:t>100.0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MX" sz="1100" b="1" i="0" u="none" strike="noStrike">
                          <a:solidFill>
                            <a:srgbClr val="000000"/>
                          </a:solidFill>
                          <a:effectLst/>
                          <a:latin typeface="Calibri" panose="020F0502020204030204" pitchFamily="34" charset="0"/>
                        </a:rPr>
                        <a:t>10.0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r>
              <a:tr h="468000">
                <a:tc>
                  <a:txBody>
                    <a:bodyPr/>
                    <a:lstStyle/>
                    <a:p>
                      <a:pPr algn="l" fontAlgn="b"/>
                      <a:r>
                        <a:rPr lang="es-ES" sz="1100" b="1" i="0" u="none" strike="noStrike" dirty="0">
                          <a:solidFill>
                            <a:srgbClr val="000000"/>
                          </a:solidFill>
                          <a:effectLst/>
                          <a:latin typeface="Calibri" panose="020F0502020204030204" pitchFamily="34" charset="0"/>
                        </a:rPr>
                        <a:t> Sentencias y </a:t>
                      </a:r>
                      <a:r>
                        <a:rPr lang="es-ES" sz="1100" b="1" i="0" u="none" strike="noStrike" dirty="0" smtClean="0">
                          <a:solidFill>
                            <a:srgbClr val="000000"/>
                          </a:solidFill>
                          <a:effectLst/>
                          <a:latin typeface="Calibri" panose="020F0502020204030204" pitchFamily="34" charset="0"/>
                        </a:rPr>
                        <a:t>resoluciones</a:t>
                      </a:r>
                    </a:p>
                    <a:p>
                      <a:pPr algn="l" fontAlgn="b"/>
                      <a:r>
                        <a:rPr lang="es-ES" sz="1100" b="1" i="0" u="none" strike="noStrike" dirty="0" smtClean="0">
                          <a:solidFill>
                            <a:srgbClr val="000000"/>
                          </a:solidFill>
                          <a:effectLst/>
                          <a:latin typeface="Calibri" panose="020F0502020204030204" pitchFamily="34" charset="0"/>
                        </a:rPr>
                        <a:t> </a:t>
                      </a:r>
                      <a:r>
                        <a:rPr lang="es-ES" sz="1100" b="1" i="0" u="none" strike="noStrike" dirty="0">
                          <a:solidFill>
                            <a:srgbClr val="000000"/>
                          </a:solidFill>
                          <a:effectLst/>
                          <a:latin typeface="Calibri" panose="020F0502020204030204" pitchFamily="34" charset="0"/>
                        </a:rPr>
                        <a:t>Incisos k, l, n, t</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MX" sz="1100" b="1" i="0" u="none" strike="noStrike">
                          <a:solidFill>
                            <a:srgbClr val="000000"/>
                          </a:solidFill>
                          <a:effectLst/>
                          <a:latin typeface="Calibri" panose="020F0502020204030204" pitchFamily="34" charset="0"/>
                        </a:rPr>
                        <a:t>89.2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MX" sz="1100" b="1" i="0" u="none" strike="noStrike">
                          <a:solidFill>
                            <a:srgbClr val="000000"/>
                          </a:solidFill>
                          <a:effectLst/>
                          <a:latin typeface="Calibri" panose="020F0502020204030204" pitchFamily="34" charset="0"/>
                        </a:rPr>
                        <a:t>86.9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MX" sz="1100" b="1" i="0" u="none" strike="noStrike">
                          <a:solidFill>
                            <a:srgbClr val="000000"/>
                          </a:solidFill>
                          <a:effectLst/>
                          <a:latin typeface="Calibri" panose="020F0502020204030204" pitchFamily="34" charset="0"/>
                        </a:rPr>
                        <a:t>98.0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MX" sz="1100" b="1" i="0" u="none" strike="noStrike">
                          <a:solidFill>
                            <a:srgbClr val="000000"/>
                          </a:solidFill>
                          <a:effectLst/>
                          <a:latin typeface="Calibri" panose="020F0502020204030204" pitchFamily="34" charset="0"/>
                        </a:rPr>
                        <a:t>88.5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MX" sz="1100" b="1" i="0" u="none" strike="noStrike">
                          <a:solidFill>
                            <a:srgbClr val="000000"/>
                          </a:solidFill>
                          <a:effectLst/>
                          <a:latin typeface="Calibri" panose="020F0502020204030204" pitchFamily="34" charset="0"/>
                        </a:rPr>
                        <a:t>98.5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MX" sz="1100" b="1" i="0" u="none" strike="noStrike" dirty="0">
                          <a:solidFill>
                            <a:srgbClr val="000000"/>
                          </a:solidFill>
                          <a:effectLst/>
                          <a:latin typeface="Calibri" panose="020F0502020204030204" pitchFamily="34" charset="0"/>
                        </a:rPr>
                        <a:t>10.0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r>
              <a:tr h="468000">
                <a:tc>
                  <a:txBody>
                    <a:bodyPr/>
                    <a:lstStyle/>
                    <a:p>
                      <a:pPr algn="l" fontAlgn="b"/>
                      <a:r>
                        <a:rPr lang="es-ES" sz="1100" b="1" i="0" u="none" strike="noStrike" dirty="0">
                          <a:solidFill>
                            <a:srgbClr val="000000"/>
                          </a:solidFill>
                          <a:effectLst/>
                          <a:latin typeface="Calibri" panose="020F0502020204030204" pitchFamily="34" charset="0"/>
                        </a:rPr>
                        <a:t> Estructura y </a:t>
                      </a:r>
                      <a:r>
                        <a:rPr lang="es-ES" sz="1100" b="1" i="0" u="none" strike="noStrike" dirty="0" smtClean="0">
                          <a:solidFill>
                            <a:srgbClr val="000000"/>
                          </a:solidFill>
                          <a:effectLst/>
                          <a:latin typeface="Calibri" panose="020F0502020204030204" pitchFamily="34" charset="0"/>
                        </a:rPr>
                        <a:t>funcionamiento</a:t>
                      </a:r>
                    </a:p>
                    <a:p>
                      <a:pPr algn="l" fontAlgn="b"/>
                      <a:r>
                        <a:rPr lang="es-ES" sz="1100" b="1" i="0" u="none" strike="noStrike" dirty="0" smtClean="0">
                          <a:solidFill>
                            <a:srgbClr val="000000"/>
                          </a:solidFill>
                          <a:effectLst/>
                          <a:latin typeface="Calibri" panose="020F0502020204030204" pitchFamily="34" charset="0"/>
                        </a:rPr>
                        <a:t> </a:t>
                      </a:r>
                      <a:r>
                        <a:rPr lang="es-ES" sz="1100" b="1" i="0" u="none" strike="noStrike" dirty="0">
                          <a:solidFill>
                            <a:srgbClr val="000000"/>
                          </a:solidFill>
                          <a:effectLst/>
                          <a:latin typeface="Calibri" panose="020F0502020204030204" pitchFamily="34" charset="0"/>
                        </a:rPr>
                        <a:t>Incisos b, c, d, e,  p, q, r, u, v</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MX" sz="1100" b="1" i="0" u="none" strike="noStrike">
                          <a:solidFill>
                            <a:srgbClr val="000000"/>
                          </a:solidFill>
                          <a:effectLst/>
                          <a:latin typeface="Calibri" panose="020F0502020204030204" pitchFamily="34" charset="0"/>
                        </a:rPr>
                        <a:t>86.4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MX" sz="1100" b="1" i="0" u="none" strike="noStrike">
                          <a:solidFill>
                            <a:srgbClr val="000000"/>
                          </a:solidFill>
                          <a:effectLst/>
                          <a:latin typeface="Calibri" panose="020F0502020204030204" pitchFamily="34" charset="0"/>
                        </a:rPr>
                        <a:t>89.6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MX" sz="1100" b="1" i="0" u="none" strike="noStrike">
                          <a:solidFill>
                            <a:srgbClr val="000000"/>
                          </a:solidFill>
                          <a:effectLst/>
                          <a:latin typeface="Calibri" panose="020F0502020204030204" pitchFamily="34" charset="0"/>
                        </a:rPr>
                        <a:t>98.6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MX" sz="1100" b="1" i="0" u="none" strike="noStrike">
                          <a:solidFill>
                            <a:srgbClr val="000000"/>
                          </a:solidFill>
                          <a:effectLst/>
                          <a:latin typeface="Calibri" panose="020F0502020204030204" pitchFamily="34" charset="0"/>
                        </a:rPr>
                        <a:t>87.7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MX" sz="1100" b="1" i="0" u="none" strike="noStrike">
                          <a:solidFill>
                            <a:srgbClr val="000000"/>
                          </a:solidFill>
                          <a:effectLst/>
                          <a:latin typeface="Calibri" panose="020F0502020204030204" pitchFamily="34" charset="0"/>
                        </a:rPr>
                        <a:t>96.3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MX" sz="1100" b="1" i="0" u="none" strike="noStrike" dirty="0">
                          <a:solidFill>
                            <a:srgbClr val="000000"/>
                          </a:solidFill>
                          <a:effectLst/>
                          <a:latin typeface="Calibri" panose="020F0502020204030204" pitchFamily="34" charset="0"/>
                        </a:rPr>
                        <a:t>8.6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r>
              <a:tr h="468000">
                <a:tc>
                  <a:txBody>
                    <a:bodyPr/>
                    <a:lstStyle/>
                    <a:p>
                      <a:pPr algn="l" fontAlgn="b"/>
                      <a:r>
                        <a:rPr lang="es-MX" sz="1100" b="1" i="0" u="none" strike="noStrike" dirty="0">
                          <a:solidFill>
                            <a:srgbClr val="000000"/>
                          </a:solidFill>
                          <a:effectLst/>
                          <a:latin typeface="Calibri" panose="020F0502020204030204" pitchFamily="34" charset="0"/>
                        </a:rPr>
                        <a:t> </a:t>
                      </a:r>
                      <a:r>
                        <a:rPr lang="es-MX" sz="1100" b="1" i="0" u="none" strike="noStrike" dirty="0" smtClean="0">
                          <a:solidFill>
                            <a:srgbClr val="000000"/>
                          </a:solidFill>
                          <a:effectLst/>
                          <a:latin typeface="Calibri" panose="020F0502020204030204" pitchFamily="34" charset="0"/>
                        </a:rPr>
                        <a:t>Normatividad</a:t>
                      </a:r>
                    </a:p>
                    <a:p>
                      <a:pPr algn="l" fontAlgn="b"/>
                      <a:r>
                        <a:rPr lang="es-MX" sz="1100" b="1" i="0" u="none" strike="noStrike" dirty="0" smtClean="0">
                          <a:solidFill>
                            <a:srgbClr val="000000"/>
                          </a:solidFill>
                          <a:effectLst/>
                          <a:latin typeface="Calibri" panose="020F0502020204030204" pitchFamily="34" charset="0"/>
                        </a:rPr>
                        <a:t> </a:t>
                      </a:r>
                      <a:r>
                        <a:rPr lang="es-MX" sz="1100" b="1" i="0" u="none" strike="noStrike" dirty="0">
                          <a:solidFill>
                            <a:srgbClr val="000000"/>
                          </a:solidFill>
                          <a:effectLst/>
                          <a:latin typeface="Calibri" panose="020F0502020204030204" pitchFamily="34" charset="0"/>
                        </a:rPr>
                        <a:t>Inciso a</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MX" sz="1100" b="1" i="0" u="none" strike="noStrike">
                          <a:solidFill>
                            <a:srgbClr val="000000"/>
                          </a:solidFill>
                          <a:effectLst/>
                          <a:latin typeface="Calibri" panose="020F0502020204030204" pitchFamily="34" charset="0"/>
                        </a:rPr>
                        <a:t>97.5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MX" sz="1100" b="1" i="0" u="none" strike="noStrike">
                          <a:solidFill>
                            <a:srgbClr val="000000"/>
                          </a:solidFill>
                          <a:effectLst/>
                          <a:latin typeface="Calibri" panose="020F0502020204030204" pitchFamily="34" charset="0"/>
                        </a:rPr>
                        <a:t>95.8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MX" sz="1100" b="1" i="0" u="none" strike="noStrike">
                          <a:solidFill>
                            <a:srgbClr val="000000"/>
                          </a:solidFill>
                          <a:effectLst/>
                          <a:latin typeface="Calibri" panose="020F0502020204030204" pitchFamily="34" charset="0"/>
                        </a:rPr>
                        <a:t>100.0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MX" sz="1100" b="1" i="0" u="none" strike="noStrike">
                          <a:solidFill>
                            <a:srgbClr val="000000"/>
                          </a:solidFill>
                          <a:effectLst/>
                          <a:latin typeface="Calibri" panose="020F0502020204030204" pitchFamily="34" charset="0"/>
                        </a:rPr>
                        <a:t>88.3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ctr"/>
                      <a:r>
                        <a:rPr lang="es-MX" sz="1100" b="1" i="0" u="none" strike="noStrike">
                          <a:solidFill>
                            <a:srgbClr val="000000"/>
                          </a:solidFill>
                          <a:effectLst/>
                          <a:latin typeface="Calibri" panose="020F0502020204030204" pitchFamily="34" charset="0"/>
                        </a:rPr>
                        <a:t>94.4</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MX" sz="1100" b="1" i="0" u="none" strike="noStrike" dirty="0">
                          <a:solidFill>
                            <a:srgbClr val="000000"/>
                          </a:solidFill>
                          <a:effectLst/>
                          <a:latin typeface="Calibri" panose="020F0502020204030204" pitchFamily="34" charset="0"/>
                        </a:rPr>
                        <a:t>6.1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r>
              <a:tr h="468000">
                <a:tc>
                  <a:txBody>
                    <a:bodyPr/>
                    <a:lstStyle/>
                    <a:p>
                      <a:pPr algn="l" fontAlgn="b"/>
                      <a:r>
                        <a:rPr lang="pt-BR" sz="1100" b="1" i="0" u="none" strike="noStrike" dirty="0">
                          <a:solidFill>
                            <a:srgbClr val="000000"/>
                          </a:solidFill>
                          <a:effectLst/>
                          <a:latin typeface="Calibri" panose="020F0502020204030204" pitchFamily="34" charset="0"/>
                        </a:rPr>
                        <a:t> </a:t>
                      </a:r>
                      <a:r>
                        <a:rPr lang="pt-BR" sz="1100" b="1" i="0" u="none" strike="noStrike" dirty="0" err="1" smtClean="0">
                          <a:solidFill>
                            <a:srgbClr val="000000"/>
                          </a:solidFill>
                          <a:effectLst/>
                          <a:latin typeface="Calibri" panose="020F0502020204030204" pitchFamily="34" charset="0"/>
                        </a:rPr>
                        <a:t>Finanzas</a:t>
                      </a:r>
                      <a:endParaRPr lang="pt-BR" sz="1100" b="1" i="0" u="none" strike="noStrike" dirty="0" smtClean="0">
                        <a:solidFill>
                          <a:srgbClr val="000000"/>
                        </a:solidFill>
                        <a:effectLst/>
                        <a:latin typeface="Calibri" panose="020F0502020204030204" pitchFamily="34" charset="0"/>
                      </a:endParaRPr>
                    </a:p>
                    <a:p>
                      <a:pPr algn="l" fontAlgn="b"/>
                      <a:r>
                        <a:rPr lang="pt-BR" sz="1100" b="1" i="0" u="none" strike="noStrike" dirty="0" smtClean="0">
                          <a:solidFill>
                            <a:srgbClr val="000000"/>
                          </a:solidFill>
                          <a:effectLst/>
                          <a:latin typeface="Calibri" panose="020F0502020204030204" pitchFamily="34" charset="0"/>
                        </a:rPr>
                        <a:t> </a:t>
                      </a:r>
                      <a:r>
                        <a:rPr lang="pt-BR" sz="1100" b="1" i="0" u="none" strike="noStrike" dirty="0">
                          <a:solidFill>
                            <a:srgbClr val="000000"/>
                          </a:solidFill>
                          <a:effectLst/>
                          <a:latin typeface="Calibri" panose="020F0502020204030204" pitchFamily="34" charset="0"/>
                        </a:rPr>
                        <a:t>Incisos f, h, m, x</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MX" sz="1100" b="1" i="0" u="none" strike="noStrike">
                          <a:solidFill>
                            <a:srgbClr val="000000"/>
                          </a:solidFill>
                          <a:effectLst/>
                          <a:latin typeface="Calibri" panose="020F0502020204030204" pitchFamily="34" charset="0"/>
                        </a:rPr>
                        <a:t>93.5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MX" sz="1100" b="1" i="0" u="none" strike="noStrike">
                          <a:solidFill>
                            <a:srgbClr val="000000"/>
                          </a:solidFill>
                          <a:effectLst/>
                          <a:latin typeface="Calibri" panose="020F0502020204030204" pitchFamily="34" charset="0"/>
                        </a:rPr>
                        <a:t>89.7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MX" sz="1100" b="1" i="0" u="none" strike="noStrike">
                          <a:solidFill>
                            <a:srgbClr val="000000"/>
                          </a:solidFill>
                          <a:effectLst/>
                          <a:latin typeface="Calibri" panose="020F0502020204030204" pitchFamily="34" charset="0"/>
                        </a:rPr>
                        <a:t>100.0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MX" sz="1100" b="1" i="0" u="none" strike="noStrike">
                          <a:solidFill>
                            <a:srgbClr val="000000"/>
                          </a:solidFill>
                          <a:effectLst/>
                          <a:latin typeface="Calibri" panose="020F0502020204030204" pitchFamily="34" charset="0"/>
                        </a:rPr>
                        <a:t>88.8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MX" sz="1100" b="1" i="0" u="none" strike="noStrike">
                          <a:solidFill>
                            <a:srgbClr val="000000"/>
                          </a:solidFill>
                          <a:effectLst/>
                          <a:latin typeface="Calibri" panose="020F0502020204030204" pitchFamily="34" charset="0"/>
                        </a:rPr>
                        <a:t>93.7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MX" sz="1100" b="1" i="0" u="none" strike="noStrike" dirty="0">
                          <a:solidFill>
                            <a:srgbClr val="000000"/>
                          </a:solidFill>
                          <a:effectLst/>
                          <a:latin typeface="Calibri" panose="020F0502020204030204" pitchFamily="34" charset="0"/>
                        </a:rPr>
                        <a:t>4.9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r>
              <a:tr h="468000">
                <a:tc>
                  <a:txBody>
                    <a:bodyPr/>
                    <a:lstStyle/>
                    <a:p>
                      <a:pPr algn="l" fontAlgn="b"/>
                      <a:r>
                        <a:rPr lang="es-ES" sz="1100" b="1" i="0" u="none" strike="noStrike" dirty="0">
                          <a:solidFill>
                            <a:srgbClr val="000000"/>
                          </a:solidFill>
                          <a:effectLst/>
                          <a:latin typeface="Calibri" panose="020F0502020204030204" pitchFamily="34" charset="0"/>
                        </a:rPr>
                        <a:t> Topes aportaciones </a:t>
                      </a:r>
                      <a:r>
                        <a:rPr lang="es-ES" sz="1100" b="1" i="0" u="none" strike="noStrike" dirty="0" smtClean="0">
                          <a:solidFill>
                            <a:srgbClr val="000000"/>
                          </a:solidFill>
                          <a:effectLst/>
                          <a:latin typeface="Calibri" panose="020F0502020204030204" pitchFamily="34" charset="0"/>
                        </a:rPr>
                        <a:t>personales</a:t>
                      </a:r>
                    </a:p>
                    <a:p>
                      <a:pPr algn="l" fontAlgn="b"/>
                      <a:r>
                        <a:rPr lang="es-ES" sz="1100" b="1" i="0" u="none" strike="noStrike" dirty="0" smtClean="0">
                          <a:solidFill>
                            <a:srgbClr val="000000"/>
                          </a:solidFill>
                          <a:effectLst/>
                          <a:latin typeface="Calibri" panose="020F0502020204030204" pitchFamily="34" charset="0"/>
                        </a:rPr>
                        <a:t> </a:t>
                      </a:r>
                      <a:r>
                        <a:rPr lang="es-ES" sz="1100" b="1" i="0" u="none" strike="noStrike" dirty="0">
                          <a:solidFill>
                            <a:srgbClr val="000000"/>
                          </a:solidFill>
                          <a:effectLst/>
                          <a:latin typeface="Calibri" panose="020F0502020204030204" pitchFamily="34" charset="0"/>
                        </a:rPr>
                        <a:t>Inciso y</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MX" sz="1100" b="1" i="0" u="none" strike="noStrike">
                          <a:solidFill>
                            <a:srgbClr val="000000"/>
                          </a:solidFill>
                          <a:effectLst/>
                          <a:latin typeface="Calibri" panose="020F0502020204030204" pitchFamily="34" charset="0"/>
                        </a:rPr>
                        <a:t>96.7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MX" sz="1100" b="1" i="0" u="none" strike="noStrike">
                          <a:solidFill>
                            <a:srgbClr val="000000"/>
                          </a:solidFill>
                          <a:effectLst/>
                          <a:latin typeface="Calibri" panose="020F0502020204030204" pitchFamily="34" charset="0"/>
                        </a:rPr>
                        <a:t>90.0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MX" sz="1100" b="1" i="0" u="none" strike="noStrike">
                          <a:solidFill>
                            <a:srgbClr val="000000"/>
                          </a:solidFill>
                          <a:effectLst/>
                          <a:latin typeface="Calibri" panose="020F0502020204030204" pitchFamily="34" charset="0"/>
                        </a:rPr>
                        <a:t>98.3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MX" sz="1100" b="1" i="0" u="none" strike="noStrike">
                          <a:solidFill>
                            <a:srgbClr val="000000"/>
                          </a:solidFill>
                          <a:effectLst/>
                          <a:latin typeface="Calibri" panose="020F0502020204030204" pitchFamily="34" charset="0"/>
                        </a:rPr>
                        <a:t>90.0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MX" sz="1100" b="1" i="0" u="none" strike="noStrike">
                          <a:solidFill>
                            <a:srgbClr val="000000"/>
                          </a:solidFill>
                          <a:effectLst/>
                          <a:latin typeface="Calibri" panose="020F0502020204030204" pitchFamily="34" charset="0"/>
                        </a:rPr>
                        <a:t>92.6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MX" sz="1100" b="1" i="0" u="none" strike="noStrike" dirty="0">
                          <a:solidFill>
                            <a:srgbClr val="000000"/>
                          </a:solidFill>
                          <a:effectLst/>
                          <a:latin typeface="Calibri" panose="020F0502020204030204" pitchFamily="34" charset="0"/>
                        </a:rPr>
                        <a:t>2.6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r>
              <a:tr h="468000">
                <a:tc>
                  <a:txBody>
                    <a:bodyPr/>
                    <a:lstStyle/>
                    <a:p>
                      <a:pPr algn="l" fontAlgn="b"/>
                      <a:r>
                        <a:rPr lang="pt-BR" sz="1100" b="1" i="0" u="none" strike="noStrike" dirty="0">
                          <a:solidFill>
                            <a:srgbClr val="000000"/>
                          </a:solidFill>
                          <a:effectLst/>
                          <a:latin typeface="Calibri" panose="020F0502020204030204" pitchFamily="34" charset="0"/>
                        </a:rPr>
                        <a:t> </a:t>
                      </a:r>
                      <a:r>
                        <a:rPr lang="pt-BR" sz="1100" b="1" i="0" u="none" strike="noStrike" dirty="0" smtClean="0">
                          <a:solidFill>
                            <a:srgbClr val="000000"/>
                          </a:solidFill>
                          <a:effectLst/>
                          <a:latin typeface="Calibri" panose="020F0502020204030204" pitchFamily="34" charset="0"/>
                        </a:rPr>
                        <a:t>Informes</a:t>
                      </a:r>
                    </a:p>
                    <a:p>
                      <a:pPr algn="l" fontAlgn="b"/>
                      <a:r>
                        <a:rPr lang="pt-BR" sz="1100" b="1" i="0" u="none" strike="noStrike" dirty="0" smtClean="0">
                          <a:solidFill>
                            <a:srgbClr val="000000"/>
                          </a:solidFill>
                          <a:effectLst/>
                          <a:latin typeface="Calibri" panose="020F0502020204030204" pitchFamily="34" charset="0"/>
                        </a:rPr>
                        <a:t> </a:t>
                      </a:r>
                      <a:r>
                        <a:rPr lang="pt-BR" sz="1100" b="1" i="0" u="none" strike="noStrike" dirty="0">
                          <a:solidFill>
                            <a:srgbClr val="000000"/>
                          </a:solidFill>
                          <a:effectLst/>
                          <a:latin typeface="Calibri" panose="020F0502020204030204" pitchFamily="34" charset="0"/>
                        </a:rPr>
                        <a:t>Incisos i, s, w</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MX" sz="1100" b="1" i="0" u="none" strike="noStrike">
                          <a:solidFill>
                            <a:srgbClr val="000000"/>
                          </a:solidFill>
                          <a:effectLst/>
                          <a:latin typeface="Calibri" panose="020F0502020204030204" pitchFamily="34" charset="0"/>
                        </a:rPr>
                        <a:t>81.7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MX" sz="1100" b="1" i="0" u="none" strike="noStrike">
                          <a:solidFill>
                            <a:srgbClr val="000000"/>
                          </a:solidFill>
                          <a:effectLst/>
                          <a:latin typeface="Calibri" panose="020F0502020204030204" pitchFamily="34" charset="0"/>
                        </a:rPr>
                        <a:t>80.1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MX" sz="1100" b="1" i="0" u="none" strike="noStrike">
                          <a:solidFill>
                            <a:srgbClr val="000000"/>
                          </a:solidFill>
                          <a:effectLst/>
                          <a:latin typeface="Calibri" panose="020F0502020204030204" pitchFamily="34" charset="0"/>
                        </a:rPr>
                        <a:t>92.9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MX" sz="1100" b="1" i="0" u="none" strike="noStrike">
                          <a:solidFill>
                            <a:srgbClr val="000000"/>
                          </a:solidFill>
                          <a:effectLst/>
                          <a:latin typeface="Calibri" panose="020F0502020204030204" pitchFamily="34" charset="0"/>
                        </a:rPr>
                        <a:t>85.0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MX" sz="1100" b="1" i="0" u="none" strike="noStrike">
                          <a:solidFill>
                            <a:srgbClr val="000000"/>
                          </a:solidFill>
                          <a:effectLst/>
                          <a:latin typeface="Calibri" panose="020F0502020204030204" pitchFamily="34" charset="0"/>
                        </a:rPr>
                        <a:t>91.9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MX" sz="1100" b="1" i="0" u="none" strike="noStrike" dirty="0">
                          <a:solidFill>
                            <a:srgbClr val="000000"/>
                          </a:solidFill>
                          <a:effectLst/>
                          <a:latin typeface="Calibri" panose="020F0502020204030204" pitchFamily="34" charset="0"/>
                        </a:rPr>
                        <a:t>6.9</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r>
              <a:tr h="468000">
                <a:tc>
                  <a:txBody>
                    <a:bodyPr/>
                    <a:lstStyle/>
                    <a:p>
                      <a:pPr algn="l" fontAlgn="b"/>
                      <a:r>
                        <a:rPr lang="es-MX" sz="1100" b="1" i="0" u="none" strike="noStrike" dirty="0">
                          <a:solidFill>
                            <a:srgbClr val="000000"/>
                          </a:solidFill>
                          <a:effectLst/>
                          <a:latin typeface="Calibri" panose="020F0502020204030204" pitchFamily="34" charset="0"/>
                        </a:rPr>
                        <a:t> </a:t>
                      </a:r>
                      <a:r>
                        <a:rPr lang="es-MX" sz="1100" b="1" i="0" u="none" strike="noStrike" dirty="0" smtClean="0">
                          <a:solidFill>
                            <a:srgbClr val="000000"/>
                          </a:solidFill>
                          <a:effectLst/>
                          <a:latin typeface="Calibri" panose="020F0502020204030204" pitchFamily="34" charset="0"/>
                        </a:rPr>
                        <a:t>Auditorías</a:t>
                      </a:r>
                    </a:p>
                    <a:p>
                      <a:pPr algn="l" fontAlgn="b"/>
                      <a:r>
                        <a:rPr lang="es-MX" sz="1100" b="1" i="0" u="none" strike="noStrike" dirty="0" smtClean="0">
                          <a:solidFill>
                            <a:srgbClr val="000000"/>
                          </a:solidFill>
                          <a:effectLst/>
                          <a:latin typeface="Calibri" panose="020F0502020204030204" pitchFamily="34" charset="0"/>
                        </a:rPr>
                        <a:t> </a:t>
                      </a:r>
                      <a:r>
                        <a:rPr lang="es-MX" sz="1100" b="1" i="0" u="none" strike="noStrike" dirty="0">
                          <a:solidFill>
                            <a:srgbClr val="000000"/>
                          </a:solidFill>
                          <a:effectLst/>
                          <a:latin typeface="Calibri" panose="020F0502020204030204" pitchFamily="34" charset="0"/>
                        </a:rPr>
                        <a:t>Inciso j</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MX" sz="1100" b="1" i="0" u="none" strike="noStrike">
                          <a:solidFill>
                            <a:srgbClr val="000000"/>
                          </a:solidFill>
                          <a:effectLst/>
                          <a:latin typeface="Calibri" panose="020F0502020204030204" pitchFamily="34" charset="0"/>
                        </a:rPr>
                        <a:t>91.3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MX" sz="1100" b="1" i="0" u="none" strike="noStrike">
                          <a:solidFill>
                            <a:srgbClr val="000000"/>
                          </a:solidFill>
                          <a:effectLst/>
                          <a:latin typeface="Calibri" panose="020F0502020204030204" pitchFamily="34" charset="0"/>
                        </a:rPr>
                        <a:t>85.0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MX" sz="1100" b="1" i="0" u="none" strike="noStrike">
                          <a:solidFill>
                            <a:srgbClr val="000000"/>
                          </a:solidFill>
                          <a:effectLst/>
                          <a:latin typeface="Calibri" panose="020F0502020204030204" pitchFamily="34" charset="0"/>
                        </a:rPr>
                        <a:t>100.0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MX" sz="1100" b="1" i="0" u="none" strike="noStrike">
                          <a:solidFill>
                            <a:srgbClr val="000000"/>
                          </a:solidFill>
                          <a:effectLst/>
                          <a:latin typeface="Calibri" panose="020F0502020204030204" pitchFamily="34" charset="0"/>
                        </a:rPr>
                        <a:t>85.0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MX" sz="1100" b="1" i="0" u="none" strike="noStrike">
                          <a:solidFill>
                            <a:srgbClr val="000000"/>
                          </a:solidFill>
                          <a:effectLst/>
                          <a:latin typeface="Calibri" panose="020F0502020204030204" pitchFamily="34" charset="0"/>
                        </a:rPr>
                        <a:t>90.3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c>
                  <a:txBody>
                    <a:bodyPr/>
                    <a:lstStyle/>
                    <a:p>
                      <a:pPr algn="ctr" fontAlgn="b"/>
                      <a:r>
                        <a:rPr lang="es-MX" sz="1100" b="1" i="0" u="none" strike="noStrike" dirty="0">
                          <a:solidFill>
                            <a:srgbClr val="000000"/>
                          </a:solidFill>
                          <a:effectLst/>
                          <a:latin typeface="Calibri" panose="020F0502020204030204" pitchFamily="34" charset="0"/>
                        </a:rPr>
                        <a:t>5.3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tcPr>
                </a:tc>
              </a:tr>
              <a:tr h="468000">
                <a:tc>
                  <a:txBody>
                    <a:bodyPr/>
                    <a:lstStyle/>
                    <a:p>
                      <a:pPr algn="ctr" fontAlgn="ctr"/>
                      <a:r>
                        <a:rPr lang="es-MX" sz="1100" b="1" i="0" u="none" strike="noStrike" dirty="0" smtClean="0">
                          <a:solidFill>
                            <a:schemeClr val="bg1"/>
                          </a:solidFill>
                          <a:effectLst/>
                          <a:latin typeface="Calibri" pitchFamily="34" charset="0"/>
                          <a:cs typeface="Calibri" pitchFamily="34" charset="0"/>
                        </a:rPr>
                        <a:t> Índice de Criterios</a:t>
                      </a:r>
                      <a:r>
                        <a:rPr lang="es-MX" sz="1100" b="1" i="0" u="none" strike="noStrike" baseline="0" dirty="0" smtClean="0">
                          <a:solidFill>
                            <a:schemeClr val="bg1"/>
                          </a:solidFill>
                          <a:effectLst/>
                          <a:latin typeface="Calibri" pitchFamily="34" charset="0"/>
                          <a:cs typeface="Calibri" pitchFamily="34" charset="0"/>
                        </a:rPr>
                        <a:t> Sustantivos,  </a:t>
                      </a:r>
                    </a:p>
                    <a:p>
                      <a:pPr algn="ctr" fontAlgn="ctr"/>
                      <a:r>
                        <a:rPr lang="es-MX" sz="1100" b="1" i="0" u="none" strike="noStrike" baseline="0" dirty="0" smtClean="0">
                          <a:solidFill>
                            <a:schemeClr val="bg1"/>
                          </a:solidFill>
                          <a:effectLst/>
                          <a:latin typeface="Calibri" pitchFamily="34" charset="0"/>
                          <a:cs typeface="Calibri" pitchFamily="34" charset="0"/>
                        </a:rPr>
                        <a:t> Articulo 222, Fracción XXII del CIPEDF</a:t>
                      </a:r>
                      <a:endParaRPr lang="es-MX" sz="1100" b="1" i="0" u="none" strike="noStrike" dirty="0">
                        <a:solidFill>
                          <a:schemeClr val="bg1"/>
                        </a:solidFill>
                        <a:effectLst/>
                        <a:latin typeface="Calibri" pitchFamily="34" charset="0"/>
                        <a:cs typeface="Calibri"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b"/>
                      <a:r>
                        <a:rPr lang="es-MX" sz="1100" b="1" i="0" u="none" strike="noStrike" dirty="0">
                          <a:solidFill>
                            <a:schemeClr val="bg1"/>
                          </a:solidFill>
                          <a:effectLst/>
                          <a:latin typeface="Calibri" panose="020F0502020204030204" pitchFamily="34" charset="0"/>
                        </a:rPr>
                        <a:t>89.1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b"/>
                      <a:r>
                        <a:rPr lang="es-MX" sz="1100" b="1" i="0" u="none" strike="noStrike">
                          <a:solidFill>
                            <a:schemeClr val="bg1"/>
                          </a:solidFill>
                          <a:effectLst/>
                          <a:latin typeface="Calibri" panose="020F0502020204030204" pitchFamily="34" charset="0"/>
                        </a:rPr>
                        <a:t>88.1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b"/>
                      <a:r>
                        <a:rPr lang="es-MX" sz="1100" b="1" i="0" u="none" strike="noStrike">
                          <a:solidFill>
                            <a:schemeClr val="bg1"/>
                          </a:solidFill>
                          <a:effectLst/>
                          <a:latin typeface="Calibri" panose="020F0502020204030204" pitchFamily="34" charset="0"/>
                        </a:rPr>
                        <a:t>98.2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b"/>
                      <a:r>
                        <a:rPr lang="es-MX" sz="1100" b="1" i="0" u="none" strike="noStrike">
                          <a:solidFill>
                            <a:schemeClr val="bg1"/>
                          </a:solidFill>
                          <a:effectLst/>
                          <a:latin typeface="Calibri" panose="020F0502020204030204" pitchFamily="34" charset="0"/>
                        </a:rPr>
                        <a:t>87.9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b"/>
                      <a:r>
                        <a:rPr lang="es-MX" sz="1100" b="1" i="0" u="none" strike="noStrike">
                          <a:solidFill>
                            <a:schemeClr val="bg1"/>
                          </a:solidFill>
                          <a:effectLst/>
                          <a:latin typeface="Calibri" panose="020F0502020204030204" pitchFamily="34" charset="0"/>
                        </a:rPr>
                        <a:t>95.5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b"/>
                      <a:r>
                        <a:rPr lang="es-MX" sz="1100" b="1" i="0" u="none" strike="noStrike" dirty="0">
                          <a:solidFill>
                            <a:schemeClr val="bg1"/>
                          </a:solidFill>
                          <a:effectLst/>
                          <a:latin typeface="Calibri" panose="020F0502020204030204" pitchFamily="34" charset="0"/>
                        </a:rPr>
                        <a:t>7.6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r>
            </a:tbl>
          </a:graphicData>
        </a:graphic>
      </p:graphicFrame>
    </p:spTree>
    <p:extLst>
      <p:ext uri="{BB962C8B-B14F-4D97-AF65-F5344CB8AC3E}">
        <p14:creationId xmlns:p14="http://schemas.microsoft.com/office/powerpoint/2010/main" val="37320886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CuadroTexto"/>
          <p:cNvSpPr txBox="1"/>
          <p:nvPr/>
        </p:nvSpPr>
        <p:spPr>
          <a:xfrm>
            <a:off x="76168" y="85702"/>
            <a:ext cx="7560000" cy="864000"/>
          </a:xfrm>
          <a:prstGeom prst="rect">
            <a:avLst/>
          </a:prstGeom>
          <a:noFill/>
        </p:spPr>
        <p:txBody>
          <a:bodyPr wrap="square" rtlCol="0" anchor="ctr">
            <a:noAutofit/>
          </a:bodyPr>
          <a:lstStyle/>
          <a:p>
            <a:pPr algn="ctr"/>
            <a:r>
              <a:rPr lang="es-MX" b="1" dirty="0" smtClean="0">
                <a:latin typeface="Calibri" pitchFamily="34" charset="0"/>
              </a:rPr>
              <a:t>O B J E T I V O</a:t>
            </a:r>
            <a:endParaRPr lang="es-ES" sz="1200" b="1" i="1" dirty="0">
              <a:latin typeface="Calibri" pitchFamily="34" charset="0"/>
            </a:endParaRPr>
          </a:p>
        </p:txBody>
      </p:sp>
      <p:sp>
        <p:nvSpPr>
          <p:cNvPr id="11" name="10 Marcador de número de diapositiva"/>
          <p:cNvSpPr>
            <a:spLocks noGrp="1"/>
          </p:cNvSpPr>
          <p:nvPr>
            <p:ph type="sldNum" sz="quarter" idx="12"/>
          </p:nvPr>
        </p:nvSpPr>
        <p:spPr/>
        <p:txBody>
          <a:bodyPr/>
          <a:lstStyle/>
          <a:p>
            <a:pPr>
              <a:defRPr/>
            </a:pPr>
            <a:fld id="{BD43386B-512A-4F48-AC60-1F2A615D5642}" type="slidenum">
              <a:rPr lang="es-MX" b="1" smtClean="0">
                <a:latin typeface="Calibri" pitchFamily="34" charset="0"/>
              </a:rPr>
              <a:pPr>
                <a:defRPr/>
              </a:pPr>
              <a:t>2</a:t>
            </a:fld>
            <a:endParaRPr lang="es-MX" b="1" dirty="0">
              <a:latin typeface="Calibri" pitchFamily="34" charset="0"/>
            </a:endParaRPr>
          </a:p>
        </p:txBody>
      </p:sp>
      <p:sp>
        <p:nvSpPr>
          <p:cNvPr id="5" name="Rectangle 3"/>
          <p:cNvSpPr txBox="1">
            <a:spLocks noChangeArrowheads="1"/>
          </p:cNvSpPr>
          <p:nvPr/>
        </p:nvSpPr>
        <p:spPr>
          <a:xfrm>
            <a:off x="399174" y="1092613"/>
            <a:ext cx="8332356" cy="5576747"/>
          </a:xfrm>
          <a:prstGeom prst="rect">
            <a:avLst/>
          </a:prstGeom>
        </p:spPr>
        <p:txBody>
          <a:bodyPr/>
          <a:lstStyle/>
          <a:p>
            <a:pPr algn="just" fontAlgn="auto">
              <a:spcBef>
                <a:spcPts val="0"/>
              </a:spcBef>
              <a:spcAft>
                <a:spcPts val="0"/>
              </a:spcAft>
              <a:defRPr/>
            </a:pPr>
            <a:r>
              <a:rPr lang="es-MX" sz="2000" b="1" kern="0" dirty="0">
                <a:solidFill>
                  <a:sysClr val="windowText" lastClr="000000"/>
                </a:solidFill>
                <a:latin typeface="Calibri" pitchFamily="34" charset="0"/>
                <a:cs typeface="Arial" pitchFamily="34" charset="0"/>
              </a:rPr>
              <a:t>De conformidad con lo establecido en el Artículo </a:t>
            </a:r>
            <a:r>
              <a:rPr lang="es-MX" sz="2000" b="1" kern="0" dirty="0" smtClean="0">
                <a:solidFill>
                  <a:sysClr val="windowText" lastClr="000000"/>
                </a:solidFill>
                <a:latin typeface="Calibri" pitchFamily="34" charset="0"/>
                <a:cs typeface="Arial" pitchFamily="34" charset="0"/>
              </a:rPr>
              <a:t>32, 71</a:t>
            </a:r>
            <a:r>
              <a:rPr lang="es-MX" sz="2000" b="1" kern="0" dirty="0">
                <a:solidFill>
                  <a:sysClr val="windowText" lastClr="000000"/>
                </a:solidFill>
                <a:latin typeface="Calibri" pitchFamily="34" charset="0"/>
                <a:cs typeface="Arial" pitchFamily="34" charset="0"/>
              </a:rPr>
              <a:t>, fracción VIII y XI de la Ley de Transparencia y Acceso a la Información Pública del Distrito Federal (LTAIPDF); del Artículo 23, fracción V del Reglamento Interior del </a:t>
            </a:r>
            <a:r>
              <a:rPr lang="es-MX" sz="2000" b="1" kern="0" dirty="0" smtClean="0">
                <a:solidFill>
                  <a:sysClr val="windowText" lastClr="000000"/>
                </a:solidFill>
                <a:latin typeface="Calibri" pitchFamily="34" charset="0"/>
                <a:cs typeface="Arial" pitchFamily="34" charset="0"/>
              </a:rPr>
              <a:t>INFODF; </a:t>
            </a:r>
            <a:r>
              <a:rPr lang="es-MX" sz="2000" b="1" kern="0" dirty="0">
                <a:solidFill>
                  <a:sysClr val="windowText" lastClr="000000"/>
                </a:solidFill>
                <a:latin typeface="Calibri" pitchFamily="34" charset="0"/>
                <a:cs typeface="Arial" pitchFamily="34" charset="0"/>
              </a:rPr>
              <a:t>así como en cumplimiento del Programa Operativo Anual </a:t>
            </a:r>
            <a:r>
              <a:rPr lang="es-MX" sz="2000" b="1" kern="0" dirty="0" smtClean="0">
                <a:solidFill>
                  <a:sysClr val="windowText" lastClr="000000"/>
                </a:solidFill>
                <a:latin typeface="Calibri" pitchFamily="34" charset="0"/>
                <a:cs typeface="Arial" pitchFamily="34" charset="0"/>
              </a:rPr>
              <a:t>2016 </a:t>
            </a:r>
            <a:r>
              <a:rPr lang="es-MX" sz="2000" b="1" kern="0" dirty="0">
                <a:solidFill>
                  <a:sysClr val="windowText" lastClr="000000"/>
                </a:solidFill>
                <a:latin typeface="Calibri" pitchFamily="34" charset="0"/>
                <a:cs typeface="Arial" pitchFamily="34" charset="0"/>
              </a:rPr>
              <a:t>del </a:t>
            </a:r>
            <a:r>
              <a:rPr lang="es-MX" sz="2000" b="1" kern="0" dirty="0" smtClean="0">
                <a:solidFill>
                  <a:sysClr val="windowText" lastClr="000000"/>
                </a:solidFill>
                <a:latin typeface="Calibri" pitchFamily="34" charset="0"/>
                <a:cs typeface="Arial" pitchFamily="34" charset="0"/>
              </a:rPr>
              <a:t>INFODF y </a:t>
            </a:r>
            <a:r>
              <a:rPr lang="es-MX" sz="2000" b="1" kern="0" dirty="0">
                <a:solidFill>
                  <a:sysClr val="windowText" lastClr="000000"/>
                </a:solidFill>
                <a:latin typeface="Calibri" pitchFamily="34" charset="0"/>
                <a:cs typeface="Arial" pitchFamily="34" charset="0"/>
              </a:rPr>
              <a:t>con base en </a:t>
            </a:r>
            <a:r>
              <a:rPr lang="es-MX" sz="2000" b="1" kern="0" dirty="0" smtClean="0">
                <a:solidFill>
                  <a:sysClr val="windowText" lastClr="000000"/>
                </a:solidFill>
                <a:latin typeface="Calibri" pitchFamily="34" charset="0"/>
                <a:cs typeface="Arial" pitchFamily="34" charset="0"/>
              </a:rPr>
              <a:t>los </a:t>
            </a:r>
            <a:r>
              <a:rPr lang="es-MX" sz="2000" b="1" i="1" kern="0" dirty="0">
                <a:solidFill>
                  <a:sysClr val="windowText" lastClr="000000"/>
                </a:solidFill>
                <a:latin typeface="Calibri" pitchFamily="34" charset="0"/>
                <a:cs typeface="Arial" pitchFamily="34" charset="0"/>
              </a:rPr>
              <a:t>Criterios y metodología de evaluación de la información pública de oficio que deben dar a conocer en sus portales de la Internet los Partidos Políticos en el </a:t>
            </a:r>
            <a:r>
              <a:rPr lang="es-MX" sz="2000" b="1" i="1" kern="0" dirty="0" smtClean="0">
                <a:solidFill>
                  <a:sysClr val="windowText" lastClr="000000"/>
                </a:solidFill>
                <a:latin typeface="Calibri" pitchFamily="34" charset="0"/>
                <a:cs typeface="Arial" pitchFamily="34" charset="0"/>
              </a:rPr>
              <a:t>Distrito Federal</a:t>
            </a:r>
            <a:r>
              <a:rPr lang="es-MX" sz="2000" b="1" kern="0" dirty="0" smtClean="0">
                <a:solidFill>
                  <a:sysClr val="windowText" lastClr="000000"/>
                </a:solidFill>
                <a:latin typeface="Calibri" pitchFamily="34" charset="0"/>
                <a:cs typeface="Arial" pitchFamily="34" charset="0"/>
              </a:rPr>
              <a:t> aprobados </a:t>
            </a:r>
            <a:r>
              <a:rPr lang="es-MX" sz="2000" b="1" kern="0" dirty="0">
                <a:solidFill>
                  <a:sysClr val="windowText" lastClr="000000"/>
                </a:solidFill>
                <a:latin typeface="Calibri" pitchFamily="34" charset="0"/>
                <a:cs typeface="Arial" pitchFamily="34" charset="0"/>
              </a:rPr>
              <a:t>mediante Acuerdo 0900/SO/06-07/2011.</a:t>
            </a:r>
          </a:p>
          <a:p>
            <a:pPr algn="just" fontAlgn="auto">
              <a:spcBef>
                <a:spcPts val="0"/>
              </a:spcBef>
              <a:spcAft>
                <a:spcPts val="0"/>
              </a:spcAft>
              <a:defRPr/>
            </a:pPr>
            <a:endParaRPr lang="es-MX" sz="2000" b="1" kern="0" dirty="0" smtClean="0">
              <a:solidFill>
                <a:sysClr val="windowText" lastClr="000000"/>
              </a:solidFill>
              <a:latin typeface="Calibri" pitchFamily="34" charset="0"/>
              <a:cs typeface="Arial" pitchFamily="34" charset="0"/>
            </a:endParaRPr>
          </a:p>
          <a:p>
            <a:pPr algn="just" fontAlgn="auto">
              <a:spcBef>
                <a:spcPts val="0"/>
              </a:spcBef>
              <a:spcAft>
                <a:spcPts val="0"/>
              </a:spcAft>
              <a:defRPr/>
            </a:pPr>
            <a:r>
              <a:rPr lang="es-MX" sz="2000" b="1" kern="0" dirty="0" smtClean="0">
                <a:solidFill>
                  <a:sysClr val="windowText" lastClr="000000"/>
                </a:solidFill>
                <a:latin typeface="Calibri" pitchFamily="34" charset="0"/>
                <a:cs typeface="Arial" pitchFamily="34" charset="0"/>
              </a:rPr>
              <a:t>Se da a conocer los resultados de </a:t>
            </a:r>
            <a:r>
              <a:rPr lang="es-MX" sz="2000" b="1" dirty="0" smtClean="0">
                <a:latin typeface="Calibri" panose="020F0502020204030204" pitchFamily="34" charset="0"/>
              </a:rPr>
              <a:t>la Primera Evaluación-Diagnóstico </a:t>
            </a:r>
            <a:r>
              <a:rPr lang="es-MX" sz="2000" b="1" kern="0" dirty="0" smtClean="0">
                <a:solidFill>
                  <a:sysClr val="windowText" lastClr="000000"/>
                </a:solidFill>
                <a:latin typeface="Calibri" pitchFamily="34" charset="0"/>
                <a:cs typeface="Arial" pitchFamily="34" charset="0"/>
              </a:rPr>
              <a:t>a la información pública de oficio que deben de difundir los nueve Partidos Políticos en el Distrito Federal en sus portales de la Internet, con el objeto de verificar que la información que señala el Artículo 222, fracción XXII del Código de Instituciones y Procedimientos Electorales del Distrito Federal (CIPEDF) </a:t>
            </a:r>
            <a:r>
              <a:rPr lang="es-ES" sz="2000" b="1" kern="0" dirty="0">
                <a:solidFill>
                  <a:sysClr val="windowText" lastClr="000000"/>
                </a:solidFill>
                <a:latin typeface="Calibri" pitchFamily="34" charset="0"/>
                <a:cs typeface="Arial" pitchFamily="34" charset="0"/>
              </a:rPr>
              <a:t>estuviera publicada, actualizada y validada al cierre del </a:t>
            </a:r>
            <a:r>
              <a:rPr lang="es-ES" sz="2000" b="1" kern="0" dirty="0" smtClean="0">
                <a:solidFill>
                  <a:sysClr val="windowText" lastClr="000000"/>
                </a:solidFill>
                <a:latin typeface="Calibri" pitchFamily="34" charset="0"/>
                <a:cs typeface="Arial" pitchFamily="34" charset="0"/>
              </a:rPr>
              <a:t>cuarto trimestre </a:t>
            </a:r>
            <a:r>
              <a:rPr lang="es-ES" sz="2000" b="1" kern="0" dirty="0">
                <a:solidFill>
                  <a:sysClr val="windowText" lastClr="000000"/>
                </a:solidFill>
                <a:latin typeface="Calibri" pitchFamily="34" charset="0"/>
                <a:cs typeface="Arial" pitchFamily="34" charset="0"/>
              </a:rPr>
              <a:t>de 2015; </a:t>
            </a:r>
            <a:r>
              <a:rPr lang="es-ES" sz="2000" b="1" kern="0" dirty="0" smtClean="0">
                <a:solidFill>
                  <a:sysClr val="windowText" lastClr="000000"/>
                </a:solidFill>
                <a:latin typeface="Calibri" pitchFamily="34" charset="0"/>
                <a:cs typeface="Arial" pitchFamily="34" charset="0"/>
              </a:rPr>
              <a:t>así mismo se verificaron aquellos rubros que por Ley se deben publicar al inicio del año, dicha </a:t>
            </a:r>
            <a:r>
              <a:rPr lang="es-ES" sz="2000" b="1" kern="0" dirty="0">
                <a:solidFill>
                  <a:sysClr val="windowText" lastClr="000000"/>
                </a:solidFill>
                <a:latin typeface="Calibri" pitchFamily="34" charset="0"/>
                <a:cs typeface="Arial" pitchFamily="34" charset="0"/>
              </a:rPr>
              <a:t>evaluación fue realizada entre los meses de </a:t>
            </a:r>
            <a:r>
              <a:rPr lang="es-ES" sz="2000" b="1" kern="0" dirty="0" smtClean="0">
                <a:solidFill>
                  <a:sysClr val="windowText" lastClr="000000"/>
                </a:solidFill>
                <a:latin typeface="Calibri" pitchFamily="34" charset="0"/>
                <a:cs typeface="Arial" pitchFamily="34" charset="0"/>
              </a:rPr>
              <a:t>marzo y abril de </a:t>
            </a:r>
            <a:r>
              <a:rPr lang="es-ES" sz="2000" b="1" kern="0" dirty="0">
                <a:solidFill>
                  <a:sysClr val="windowText" lastClr="000000"/>
                </a:solidFill>
                <a:latin typeface="Calibri" pitchFamily="34" charset="0"/>
                <a:cs typeface="Arial" pitchFamily="34" charset="0"/>
              </a:rPr>
              <a:t>2016.</a:t>
            </a:r>
            <a:endParaRPr lang="es-MX" sz="2000" b="1" kern="0" dirty="0">
              <a:solidFill>
                <a:sysClr val="windowText" lastClr="000000"/>
              </a:solidFill>
              <a:latin typeface="Calibri"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http://www.zacatecasensintesis.com/noticias/images/stories/fotoarticulo/2010/Febrero/3feb2010/pvem.jpg"/>
          <p:cNvPicPr>
            <a:picLocks noChangeAspect="1" noChangeArrowheads="1"/>
          </p:cNvPicPr>
          <p:nvPr/>
        </p:nvPicPr>
        <p:blipFill>
          <a:blip r:embed="rId2" cstate="print"/>
          <a:srcRect/>
          <a:stretch>
            <a:fillRect/>
          </a:stretch>
        </p:blipFill>
        <p:spPr bwMode="auto">
          <a:xfrm>
            <a:off x="343581" y="3177112"/>
            <a:ext cx="1260000" cy="1260000"/>
          </a:xfrm>
          <a:prstGeom prst="rect">
            <a:avLst/>
          </a:prstGeom>
          <a:noFill/>
        </p:spPr>
      </p:pic>
      <p:pic>
        <p:nvPicPr>
          <p:cNvPr id="14" name="Picture 15" descr="http://eleccionesnayarit.com/wp-content/uploads/2009/03/pri-logo3-300x300.jpg"/>
          <p:cNvPicPr>
            <a:picLocks noChangeAspect="1" noChangeArrowheads="1"/>
          </p:cNvPicPr>
          <p:nvPr/>
        </p:nvPicPr>
        <p:blipFill>
          <a:blip r:embed="rId3" cstate="print"/>
          <a:srcRect/>
          <a:stretch>
            <a:fillRect/>
          </a:stretch>
        </p:blipFill>
        <p:spPr bwMode="auto">
          <a:xfrm>
            <a:off x="3939290" y="1203691"/>
            <a:ext cx="1260000" cy="1260000"/>
          </a:xfrm>
          <a:prstGeom prst="rect">
            <a:avLst/>
          </a:prstGeom>
          <a:noFill/>
        </p:spPr>
      </p:pic>
      <p:pic>
        <p:nvPicPr>
          <p:cNvPr id="15" name="Picture 22" descr="http://www.victorromo.com.mx/blog/wp-content/uploads/2010/01/PRD-299x300.jpg"/>
          <p:cNvPicPr>
            <a:picLocks noChangeAspect="1" noChangeArrowheads="1"/>
          </p:cNvPicPr>
          <p:nvPr/>
        </p:nvPicPr>
        <p:blipFill>
          <a:blip r:embed="rId4" cstate="print"/>
          <a:srcRect/>
          <a:stretch>
            <a:fillRect/>
          </a:stretch>
        </p:blipFill>
        <p:spPr bwMode="auto">
          <a:xfrm>
            <a:off x="6422935" y="1214082"/>
            <a:ext cx="1255800" cy="1260000"/>
          </a:xfrm>
          <a:prstGeom prst="rect">
            <a:avLst/>
          </a:prstGeom>
          <a:noFill/>
        </p:spPr>
      </p:pic>
      <p:pic>
        <p:nvPicPr>
          <p:cNvPr id="16" name="Picture 24" descr="http://www.elporvenir.com.mx/upload/foto/15/3/4/PAN.jpg"/>
          <p:cNvPicPr>
            <a:picLocks noChangeAspect="1" noChangeArrowheads="1"/>
          </p:cNvPicPr>
          <p:nvPr/>
        </p:nvPicPr>
        <p:blipFill>
          <a:blip r:embed="rId5" cstate="print"/>
          <a:srcRect/>
          <a:stretch>
            <a:fillRect/>
          </a:stretch>
        </p:blipFill>
        <p:spPr bwMode="auto">
          <a:xfrm>
            <a:off x="1423159" y="1196752"/>
            <a:ext cx="1266242" cy="1260000"/>
          </a:xfrm>
          <a:prstGeom prst="rect">
            <a:avLst/>
          </a:prstGeom>
          <a:noFill/>
        </p:spPr>
      </p:pic>
      <p:pic>
        <p:nvPicPr>
          <p:cNvPr id="17" name="Picture 26" descr="http://www.clasepolitica.com/wp-content/uploads/2010/02/Logo-del-Nueva-Alianza.jpg"/>
          <p:cNvPicPr>
            <a:picLocks noChangeAspect="1" noChangeArrowheads="1"/>
          </p:cNvPicPr>
          <p:nvPr/>
        </p:nvPicPr>
        <p:blipFill>
          <a:blip r:embed="rId6" cstate="print"/>
          <a:srcRect/>
          <a:stretch>
            <a:fillRect/>
          </a:stretch>
        </p:blipFill>
        <p:spPr bwMode="auto">
          <a:xfrm>
            <a:off x="7325323" y="3068019"/>
            <a:ext cx="1680000" cy="1260000"/>
          </a:xfrm>
          <a:prstGeom prst="rect">
            <a:avLst/>
          </a:prstGeom>
          <a:noFill/>
        </p:spPr>
      </p:pic>
      <p:sp>
        <p:nvSpPr>
          <p:cNvPr id="19" name="18 CuadroTexto"/>
          <p:cNvSpPr txBox="1"/>
          <p:nvPr/>
        </p:nvSpPr>
        <p:spPr>
          <a:xfrm>
            <a:off x="76169" y="85702"/>
            <a:ext cx="7560000" cy="864000"/>
          </a:xfrm>
          <a:prstGeom prst="rect">
            <a:avLst/>
          </a:prstGeom>
          <a:noFill/>
        </p:spPr>
        <p:txBody>
          <a:bodyPr wrap="square" rtlCol="0" anchor="ctr">
            <a:noAutofit/>
          </a:bodyPr>
          <a:lstStyle/>
          <a:p>
            <a:r>
              <a:rPr lang="es-MX" b="1" dirty="0" smtClean="0">
                <a:latin typeface="Calibri" pitchFamily="34" charset="0"/>
              </a:rPr>
              <a:t>Partidos Políticos en el Distrito Federal</a:t>
            </a:r>
          </a:p>
        </p:txBody>
      </p:sp>
      <p:sp>
        <p:nvSpPr>
          <p:cNvPr id="20" name="10 Marcador de número de diapositiva"/>
          <p:cNvSpPr>
            <a:spLocks noGrp="1"/>
          </p:cNvSpPr>
          <p:nvPr>
            <p:ph type="sldNum" sz="quarter" idx="12"/>
          </p:nvPr>
        </p:nvSpPr>
        <p:spPr>
          <a:xfrm>
            <a:off x="8730000" y="6454800"/>
            <a:ext cx="366712" cy="365125"/>
          </a:xfrm>
        </p:spPr>
        <p:txBody>
          <a:bodyPr/>
          <a:lstStyle/>
          <a:p>
            <a:pPr>
              <a:defRPr/>
            </a:pPr>
            <a:fld id="{BD43386B-512A-4F48-AC60-1F2A615D5642}" type="slidenum">
              <a:rPr lang="es-MX" b="1" smtClean="0">
                <a:latin typeface="Calibri" pitchFamily="34" charset="0"/>
              </a:rPr>
              <a:pPr>
                <a:defRPr/>
              </a:pPr>
              <a:t>3</a:t>
            </a:fld>
            <a:endParaRPr lang="es-MX" b="1" dirty="0">
              <a:latin typeface="Calibri" pitchFamily="34" charset="0"/>
            </a:endParaRPr>
          </a:p>
        </p:txBody>
      </p:sp>
      <p:pic>
        <p:nvPicPr>
          <p:cNvPr id="1026"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993457" y="3140019"/>
            <a:ext cx="1605401" cy="118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1 Imagen"/>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012160" y="5104707"/>
            <a:ext cx="1255800" cy="1319085"/>
          </a:xfrm>
          <a:prstGeom prst="rect">
            <a:avLst/>
          </a:prstGeom>
        </p:spPr>
      </p:pic>
      <p:pic>
        <p:nvPicPr>
          <p:cNvPr id="18" name="Picture 9" descr="http://2.bp.blogspot.com/_v0ETZpJNiyc/R_Qn2ztQwKI/AAAAAAAAAIU/uOrxAkSsmJA/s320/pt.jpg"/>
          <p:cNvPicPr>
            <a:picLocks noChangeAspect="1" noChangeArrowheads="1"/>
          </p:cNvPicPr>
          <p:nvPr/>
        </p:nvPicPr>
        <p:blipFill>
          <a:blip r:embed="rId9" cstate="print"/>
          <a:srcRect/>
          <a:stretch>
            <a:fillRect/>
          </a:stretch>
        </p:blipFill>
        <p:spPr bwMode="auto">
          <a:xfrm>
            <a:off x="2689401" y="3177112"/>
            <a:ext cx="1212750" cy="1260000"/>
          </a:xfrm>
          <a:prstGeom prst="rect">
            <a:avLst/>
          </a:prstGeom>
          <a:noFill/>
        </p:spPr>
      </p:pic>
      <p:pic>
        <p:nvPicPr>
          <p:cNvPr id="6" name="Picture 2" descr="http://morenadf.mx/sitio/wp-content/uploads/2013/02/morenaDF1.pn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23134" y="5383249"/>
            <a:ext cx="3038475" cy="76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85884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18 CuadroTexto"/>
          <p:cNvSpPr txBox="1"/>
          <p:nvPr/>
        </p:nvSpPr>
        <p:spPr>
          <a:xfrm>
            <a:off x="76168" y="85702"/>
            <a:ext cx="7560000" cy="864000"/>
          </a:xfrm>
          <a:prstGeom prst="rect">
            <a:avLst/>
          </a:prstGeom>
          <a:noFill/>
        </p:spPr>
        <p:txBody>
          <a:bodyPr wrap="square" rtlCol="0" anchor="ctr">
            <a:noAutofit/>
          </a:bodyPr>
          <a:lstStyle/>
          <a:p>
            <a:r>
              <a:rPr lang="es-MX" b="1" dirty="0" smtClean="0">
                <a:latin typeface="Calibri" pitchFamily="34" charset="0"/>
              </a:rPr>
              <a:t>Número </a:t>
            </a:r>
            <a:r>
              <a:rPr lang="es-MX" b="1" dirty="0">
                <a:latin typeface="Calibri" pitchFamily="34" charset="0"/>
              </a:rPr>
              <a:t>de criterios por </a:t>
            </a:r>
            <a:r>
              <a:rPr lang="es-MX" b="1" dirty="0" smtClean="0">
                <a:latin typeface="Calibri" pitchFamily="34" charset="0"/>
              </a:rPr>
              <a:t>inciso que aplican a cada </a:t>
            </a:r>
            <a:r>
              <a:rPr lang="es-MX" b="1" dirty="0">
                <a:latin typeface="Calibri" pitchFamily="34" charset="0"/>
              </a:rPr>
              <a:t>uno de </a:t>
            </a:r>
            <a:r>
              <a:rPr lang="es-MX" b="1" dirty="0" smtClean="0">
                <a:latin typeface="Calibri" pitchFamily="34" charset="0"/>
              </a:rPr>
              <a:t>los Partidos Políticos en el Distrito Federal</a:t>
            </a:r>
          </a:p>
        </p:txBody>
      </p:sp>
      <p:sp>
        <p:nvSpPr>
          <p:cNvPr id="20" name="10 Marcador de número de diapositiva"/>
          <p:cNvSpPr>
            <a:spLocks noGrp="1"/>
          </p:cNvSpPr>
          <p:nvPr>
            <p:ph type="sldNum" sz="quarter" idx="12"/>
          </p:nvPr>
        </p:nvSpPr>
        <p:spPr>
          <a:xfrm>
            <a:off x="8730000" y="6454800"/>
            <a:ext cx="366712" cy="365125"/>
          </a:xfrm>
        </p:spPr>
        <p:txBody>
          <a:bodyPr/>
          <a:lstStyle/>
          <a:p>
            <a:pPr>
              <a:defRPr/>
            </a:pPr>
            <a:fld id="{BD43386B-512A-4F48-AC60-1F2A615D5642}" type="slidenum">
              <a:rPr lang="es-MX" b="1" smtClean="0">
                <a:latin typeface="Calibri" pitchFamily="34" charset="0"/>
              </a:rPr>
              <a:pPr>
                <a:defRPr/>
              </a:pPr>
              <a:t>4</a:t>
            </a:fld>
            <a:endParaRPr lang="es-MX" b="1" dirty="0">
              <a:latin typeface="Calibri" pitchFamily="34" charset="0"/>
            </a:endParaRPr>
          </a:p>
        </p:txBody>
      </p:sp>
      <p:graphicFrame>
        <p:nvGraphicFramePr>
          <p:cNvPr id="13" name="15 Tabla"/>
          <p:cNvGraphicFramePr>
            <a:graphicFrameLocks noGrp="1"/>
          </p:cNvGraphicFramePr>
          <p:nvPr>
            <p:extLst>
              <p:ext uri="{D42A27DB-BD31-4B8C-83A1-F6EECF244321}">
                <p14:modId xmlns:p14="http://schemas.microsoft.com/office/powerpoint/2010/main" val="3782186381"/>
              </p:ext>
            </p:extLst>
          </p:nvPr>
        </p:nvGraphicFramePr>
        <p:xfrm>
          <a:off x="340621" y="1124744"/>
          <a:ext cx="8460000" cy="5508000"/>
        </p:xfrm>
        <a:graphic>
          <a:graphicData uri="http://schemas.openxmlformats.org/drawingml/2006/table">
            <a:tbl>
              <a:tblPr/>
              <a:tblGrid>
                <a:gridCol w="900000"/>
                <a:gridCol w="4320000"/>
                <a:gridCol w="1080000"/>
                <a:gridCol w="1080000"/>
                <a:gridCol w="1080000"/>
              </a:tblGrid>
              <a:tr h="540000">
                <a:tc>
                  <a:txBody>
                    <a:bodyPr/>
                    <a:lstStyle/>
                    <a:p>
                      <a:pPr algn="ctr" fontAlgn="ctr"/>
                      <a:r>
                        <a:rPr lang="es-MX" sz="1200" b="1" i="0" u="none" strike="noStrike" dirty="0">
                          <a:solidFill>
                            <a:srgbClr val="FFFFFF"/>
                          </a:solidFill>
                          <a:effectLst/>
                          <a:latin typeface="Calibri" panose="020F0502020204030204" pitchFamily="34" charset="0"/>
                        </a:rPr>
                        <a:t>Inciso</a:t>
                      </a:r>
                    </a:p>
                  </a:txBody>
                  <a:tcPr marL="9525" marR="9525" marT="9525" marB="0" anchor="ctr">
                    <a:lnL w="9525" cap="flat" cmpd="sng" algn="ctr">
                      <a:solidFill>
                        <a:schemeClr val="bg1"/>
                      </a:solidFill>
                      <a:prstDash val="solid"/>
                      <a:round/>
                      <a:headEnd type="none" w="med" len="med"/>
                      <a:tailEnd type="none" w="med" len="med"/>
                    </a:lnL>
                    <a:lnR w="12700"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a:noFill/>
                    </a:lnB>
                    <a:solidFill>
                      <a:srgbClr val="009999"/>
                    </a:solidFill>
                  </a:tcPr>
                </a:tc>
                <a:tc>
                  <a:txBody>
                    <a:bodyPr/>
                    <a:lstStyle/>
                    <a:p>
                      <a:pPr algn="ctr" fontAlgn="ctr"/>
                      <a:r>
                        <a:rPr lang="es-MX" sz="1200" b="1" i="0" u="none" strike="noStrike" dirty="0">
                          <a:solidFill>
                            <a:srgbClr val="FFFFFF"/>
                          </a:solidFill>
                          <a:effectLst/>
                          <a:latin typeface="Calibri" panose="020F0502020204030204" pitchFamily="34" charset="0"/>
                        </a:rPr>
                        <a:t>Texto del </a:t>
                      </a:r>
                      <a:r>
                        <a:rPr lang="es-MX" sz="1200" b="1" i="0" u="none" strike="noStrike" dirty="0" smtClean="0">
                          <a:solidFill>
                            <a:srgbClr val="FFFFFF"/>
                          </a:solidFill>
                          <a:effectLst/>
                          <a:latin typeface="Calibri" panose="020F0502020204030204" pitchFamily="34" charset="0"/>
                        </a:rPr>
                        <a:t>inciso</a:t>
                      </a:r>
                      <a:endParaRPr lang="es-MX" sz="1200" b="1" i="0" u="none" strike="noStrike" dirty="0">
                        <a:solidFill>
                          <a:srgbClr val="FFFFFF"/>
                        </a:solidFill>
                        <a:effectLst/>
                        <a:latin typeface="Calibri" panose="020F0502020204030204" pitchFamily="34" charset="0"/>
                      </a:endParaRPr>
                    </a:p>
                  </a:txBody>
                  <a:tcPr marL="9525" marR="9525" marT="9525" marB="0" anchor="ctr">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a:noFill/>
                    </a:lnB>
                    <a:solidFill>
                      <a:srgbClr val="009999"/>
                    </a:solidFill>
                  </a:tcPr>
                </a:tc>
                <a:tc>
                  <a:txBody>
                    <a:bodyPr/>
                    <a:lstStyle/>
                    <a:p>
                      <a:pPr algn="ctr" fontAlgn="ctr"/>
                      <a:r>
                        <a:rPr lang="es-MX" sz="1200" b="1" i="0" u="none" strike="noStrike" dirty="0" smtClean="0">
                          <a:solidFill>
                            <a:srgbClr val="FFFFFF"/>
                          </a:solidFill>
                          <a:latin typeface="Calibri" pitchFamily="34" charset="0"/>
                        </a:rPr>
                        <a:t>Total</a:t>
                      </a:r>
                      <a:r>
                        <a:rPr lang="es-MX" sz="1200" b="1" i="0" u="none" strike="noStrike" baseline="0" dirty="0" smtClean="0">
                          <a:solidFill>
                            <a:srgbClr val="FFFFFF"/>
                          </a:solidFill>
                          <a:latin typeface="Calibri" pitchFamily="34" charset="0"/>
                        </a:rPr>
                        <a:t> </a:t>
                      </a:r>
                      <a:r>
                        <a:rPr lang="es-MX" sz="1200" b="1" i="0" u="none" strike="noStrike" dirty="0" smtClean="0">
                          <a:solidFill>
                            <a:srgbClr val="FFFFFF"/>
                          </a:solidFill>
                          <a:latin typeface="Calibri" pitchFamily="34" charset="0"/>
                        </a:rPr>
                        <a:t>de Criterios</a:t>
                      </a:r>
                      <a:endParaRPr lang="es-MX" sz="1200" b="1" i="0" u="none" strike="noStrike" dirty="0">
                        <a:solidFill>
                          <a:srgbClr val="FFFFFF"/>
                        </a:solidFill>
                        <a:latin typeface="Calibri" pitchFamily="34" charset="0"/>
                      </a:endParaRPr>
                    </a:p>
                  </a:txBody>
                  <a:tcPr marL="7257" marR="7257" marT="7257" marB="0" anchor="ctr">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a:noFill/>
                    </a:lnB>
                    <a:solidFill>
                      <a:srgbClr val="009999"/>
                    </a:solidFill>
                  </a:tcPr>
                </a:tc>
                <a:tc>
                  <a:txBody>
                    <a:bodyPr/>
                    <a:lstStyle/>
                    <a:p>
                      <a:pPr algn="ctr" fontAlgn="ctr"/>
                      <a:r>
                        <a:rPr lang="es-MX" sz="1200" b="1" i="0" u="none" strike="noStrike" dirty="0" smtClean="0">
                          <a:solidFill>
                            <a:srgbClr val="FFFFFF"/>
                          </a:solidFill>
                          <a:latin typeface="Calibri" pitchFamily="34" charset="0"/>
                        </a:rPr>
                        <a:t>Criterios Sustantivos</a:t>
                      </a:r>
                      <a:endParaRPr lang="es-MX" sz="1200" b="1" i="0" u="none" strike="noStrike" dirty="0">
                        <a:solidFill>
                          <a:srgbClr val="FFFFFF"/>
                        </a:solidFill>
                        <a:latin typeface="Calibri" pitchFamily="34" charset="0"/>
                      </a:endParaRPr>
                    </a:p>
                  </a:txBody>
                  <a:tcPr marL="7257" marR="7257" marT="7257" marB="0" anchor="ctr">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a:noFill/>
                    </a:lnB>
                    <a:solidFill>
                      <a:srgbClr val="009999"/>
                    </a:solidFill>
                  </a:tcPr>
                </a:tc>
                <a:tc>
                  <a:txBody>
                    <a:bodyPr/>
                    <a:lstStyle/>
                    <a:p>
                      <a:pPr algn="ctr" fontAlgn="ctr"/>
                      <a:r>
                        <a:rPr lang="es-MX" sz="1200" b="1" i="0" u="none" strike="noStrike" dirty="0" smtClean="0">
                          <a:solidFill>
                            <a:srgbClr val="FFFFFF"/>
                          </a:solidFill>
                          <a:latin typeface="Calibri" pitchFamily="34" charset="0"/>
                        </a:rPr>
                        <a:t>Criterios Adjetivos</a:t>
                      </a:r>
                      <a:endParaRPr lang="es-MX" sz="1200" b="1" i="0" u="none" strike="noStrike" dirty="0">
                        <a:solidFill>
                          <a:srgbClr val="FFFFFF"/>
                        </a:solidFill>
                        <a:latin typeface="Calibri" pitchFamily="34" charset="0"/>
                      </a:endParaRPr>
                    </a:p>
                  </a:txBody>
                  <a:tcPr marL="7257" marR="7257" marT="7257" marB="0" anchor="ctr">
                    <a:lnL w="12700"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a:noFill/>
                    </a:lnB>
                    <a:solidFill>
                      <a:srgbClr val="009999"/>
                    </a:solidFill>
                  </a:tcPr>
                </a:tc>
              </a:tr>
              <a:tr h="468000">
                <a:tc>
                  <a:txBody>
                    <a:bodyPr/>
                    <a:lstStyle/>
                    <a:p>
                      <a:pPr algn="ctr" fontAlgn="ctr"/>
                      <a:r>
                        <a:rPr lang="es-MX" sz="1200" b="1" i="0" u="none" strike="noStrike" dirty="0">
                          <a:solidFill>
                            <a:srgbClr val="000000"/>
                          </a:solidFill>
                          <a:effectLst/>
                          <a:latin typeface="Calibri" panose="020F0502020204030204" pitchFamily="34" charset="0"/>
                        </a:rPr>
                        <a:t>a</a:t>
                      </a:r>
                    </a:p>
                  </a:txBody>
                  <a:tcPr marL="9525" marR="9525" marT="9525"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solidFill>
                        <a:srgbClr val="009999"/>
                      </a:solidFill>
                      <a:prstDash val="solid"/>
                      <a:round/>
                      <a:headEnd type="none" w="med" len="med"/>
                      <a:tailEnd type="none" w="med" len="med"/>
                    </a:lnB>
                    <a:noFill/>
                  </a:tcPr>
                </a:tc>
                <a:tc>
                  <a:txBody>
                    <a:bodyPr/>
                    <a:lstStyle/>
                    <a:p>
                      <a:pPr algn="just" fontAlgn="ctr"/>
                      <a:r>
                        <a:rPr lang="es-MX" sz="1200" b="1" i="0" u="none" strike="noStrike" dirty="0">
                          <a:solidFill>
                            <a:srgbClr val="000000"/>
                          </a:solidFill>
                          <a:effectLst/>
                          <a:latin typeface="Calibri" panose="020F0502020204030204" pitchFamily="34" charset="0"/>
                        </a:rPr>
                        <a:t>Estatutos, Declaración de Principios, Programa de Acción y demás normatividad interna;</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panose="020F0502020204030204" pitchFamily="34" charset="0"/>
                        </a:rPr>
                        <a:t>10</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panose="020F0502020204030204" pitchFamily="34" charset="0"/>
                        </a:rPr>
                        <a:t>6</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panose="020F0502020204030204" pitchFamily="34" charset="0"/>
                        </a:rPr>
                        <a:t>4</a:t>
                      </a:r>
                    </a:p>
                  </a:txBody>
                  <a:tcPr marL="9525" marR="9525" marT="9525"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a:noFill/>
                    </a:lnT>
                    <a:lnB w="12700" cap="flat" cmpd="sng" algn="ctr">
                      <a:solidFill>
                        <a:srgbClr val="009999"/>
                      </a:solidFill>
                      <a:prstDash val="solid"/>
                      <a:round/>
                      <a:headEnd type="none" w="med" len="med"/>
                      <a:tailEnd type="none" w="med" len="med"/>
                    </a:lnB>
                    <a:noFill/>
                  </a:tcPr>
                </a:tc>
              </a:tr>
              <a:tr h="468000">
                <a:tc>
                  <a:txBody>
                    <a:bodyPr/>
                    <a:lstStyle/>
                    <a:p>
                      <a:pPr algn="ctr" fontAlgn="ctr"/>
                      <a:r>
                        <a:rPr lang="es-MX" sz="1200" b="1" i="0" u="none" strike="noStrike">
                          <a:solidFill>
                            <a:srgbClr val="000000"/>
                          </a:solidFill>
                          <a:effectLst/>
                          <a:latin typeface="Calibri" panose="020F0502020204030204" pitchFamily="34" charset="0"/>
                        </a:rPr>
                        <a:t>b</a:t>
                      </a:r>
                    </a:p>
                  </a:txBody>
                  <a:tcPr marL="9525" marR="9525" marT="9525"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just" fontAlgn="ctr"/>
                      <a:r>
                        <a:rPr lang="es-MX" sz="1200" b="1" i="0" u="none" strike="noStrike" dirty="0">
                          <a:solidFill>
                            <a:srgbClr val="000000"/>
                          </a:solidFill>
                          <a:effectLst/>
                          <a:latin typeface="Calibri" panose="020F0502020204030204" pitchFamily="34" charset="0"/>
                        </a:rPr>
                        <a:t>Estructura orgánica y funciones;</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panose="020F0502020204030204" pitchFamily="34" charset="0"/>
                        </a:rPr>
                        <a:t>6</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panose="020F0502020204030204" pitchFamily="34" charset="0"/>
                        </a:rPr>
                        <a:t>2</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panose="020F0502020204030204" pitchFamily="34" charset="0"/>
                        </a:rPr>
                        <a:t>4</a:t>
                      </a:r>
                    </a:p>
                  </a:txBody>
                  <a:tcPr marL="9525" marR="9525" marT="9525"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r>
              <a:tr h="720000">
                <a:tc>
                  <a:txBody>
                    <a:bodyPr/>
                    <a:lstStyle/>
                    <a:p>
                      <a:pPr algn="ctr" fontAlgn="ctr"/>
                      <a:r>
                        <a:rPr lang="es-MX" sz="1200" b="1" i="0" u="none" strike="noStrike" dirty="0">
                          <a:solidFill>
                            <a:srgbClr val="000000"/>
                          </a:solidFill>
                          <a:effectLst/>
                          <a:latin typeface="Calibri" panose="020F0502020204030204" pitchFamily="34" charset="0"/>
                        </a:rPr>
                        <a:t>c</a:t>
                      </a:r>
                    </a:p>
                  </a:txBody>
                  <a:tcPr marL="9525" marR="9525" marT="9525"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just" fontAlgn="ctr"/>
                      <a:r>
                        <a:rPr lang="es-MX" sz="1200" b="1" i="0" u="none" strike="noStrike" dirty="0">
                          <a:solidFill>
                            <a:srgbClr val="000000"/>
                          </a:solidFill>
                          <a:effectLst/>
                          <a:latin typeface="Calibri" panose="020F0502020204030204" pitchFamily="34" charset="0"/>
                        </a:rPr>
                        <a:t>Integración y mecanismos de designación de los órganos de dirección en los ámbitos del Distrito Federal, delegacional y distrital, según la estructura estatutaria establecida;</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panose="020F0502020204030204" pitchFamily="34" charset="0"/>
                        </a:rPr>
                        <a:t>6</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panose="020F0502020204030204" pitchFamily="34" charset="0"/>
                        </a:rPr>
                        <a:t>2</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panose="020F0502020204030204" pitchFamily="34" charset="0"/>
                        </a:rPr>
                        <a:t>4</a:t>
                      </a:r>
                    </a:p>
                  </a:txBody>
                  <a:tcPr marL="9525" marR="9525" marT="9525"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r>
              <a:tr h="720000">
                <a:tc>
                  <a:txBody>
                    <a:bodyPr/>
                    <a:lstStyle/>
                    <a:p>
                      <a:pPr algn="ctr" fontAlgn="ctr"/>
                      <a:r>
                        <a:rPr lang="es-MX" sz="1200" b="1" i="0" u="none" strike="noStrike">
                          <a:solidFill>
                            <a:srgbClr val="000000"/>
                          </a:solidFill>
                          <a:effectLst/>
                          <a:latin typeface="Calibri" panose="020F0502020204030204" pitchFamily="34" charset="0"/>
                        </a:rPr>
                        <a:t>d</a:t>
                      </a:r>
                    </a:p>
                  </a:txBody>
                  <a:tcPr marL="9525" marR="9525" marT="9525"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just" fontAlgn="ctr"/>
                      <a:r>
                        <a:rPr lang="es-MX" sz="1200" b="1" i="0" u="none" strike="noStrike">
                          <a:solidFill>
                            <a:srgbClr val="000000"/>
                          </a:solidFill>
                          <a:effectLst/>
                          <a:latin typeface="Calibri" panose="020F0502020204030204" pitchFamily="34" charset="0"/>
                        </a:rPr>
                        <a:t>Directorio de los órganos de dirección establecidos en la estructura orgánica incluyendo sus correos electrónicos, así como su domicilio oficial;</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panose="020F0502020204030204" pitchFamily="34" charset="0"/>
                        </a:rPr>
                        <a:t>10</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panose="020F0502020204030204" pitchFamily="34" charset="0"/>
                        </a:rPr>
                        <a:t>6</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panose="020F0502020204030204" pitchFamily="34" charset="0"/>
                        </a:rPr>
                        <a:t>4</a:t>
                      </a:r>
                    </a:p>
                  </a:txBody>
                  <a:tcPr marL="9525" marR="9525" marT="9525"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r>
              <a:tr h="720000">
                <a:tc>
                  <a:txBody>
                    <a:bodyPr/>
                    <a:lstStyle/>
                    <a:p>
                      <a:pPr algn="ctr" fontAlgn="ctr"/>
                      <a:r>
                        <a:rPr lang="es-MX" sz="1200" b="1" i="0" u="none" strike="noStrike">
                          <a:solidFill>
                            <a:srgbClr val="000000"/>
                          </a:solidFill>
                          <a:effectLst/>
                          <a:latin typeface="Calibri" panose="020F0502020204030204" pitchFamily="34" charset="0"/>
                        </a:rPr>
                        <a:t>e</a:t>
                      </a:r>
                    </a:p>
                  </a:txBody>
                  <a:tcPr marL="9525" marR="9525" marT="9525"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just" fontAlgn="ctr"/>
                      <a:r>
                        <a:rPr lang="es-MX" sz="1200" b="1" i="0" u="none" strike="noStrike">
                          <a:solidFill>
                            <a:srgbClr val="000000"/>
                          </a:solidFill>
                          <a:effectLst/>
                          <a:latin typeface="Calibri" panose="020F0502020204030204" pitchFamily="34" charset="0"/>
                        </a:rPr>
                        <a:t>Descripción y monto de los cargos, emolumentos, remuneraciones, percepciones, ordinarias y extraordinarias o similares, del total de sus dirigentes y su plantilla laboral;</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panose="020F0502020204030204" pitchFamily="34" charset="0"/>
                        </a:rPr>
                        <a:t>14</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panose="020F0502020204030204" pitchFamily="34" charset="0"/>
                        </a:rPr>
                        <a:t>10</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panose="020F0502020204030204" pitchFamily="34" charset="0"/>
                        </a:rPr>
                        <a:t>4</a:t>
                      </a:r>
                    </a:p>
                  </a:txBody>
                  <a:tcPr marL="9525" marR="9525" marT="9525"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r>
              <a:tr h="468000">
                <a:tc>
                  <a:txBody>
                    <a:bodyPr/>
                    <a:lstStyle/>
                    <a:p>
                      <a:pPr algn="ctr" fontAlgn="ctr"/>
                      <a:r>
                        <a:rPr lang="es-MX" sz="1200" b="1" i="0" u="none" strike="noStrike">
                          <a:solidFill>
                            <a:srgbClr val="000000"/>
                          </a:solidFill>
                          <a:effectLst/>
                          <a:latin typeface="Calibri" panose="020F0502020204030204" pitchFamily="34" charset="0"/>
                        </a:rPr>
                        <a:t>f</a:t>
                      </a:r>
                    </a:p>
                  </a:txBody>
                  <a:tcPr marL="9525" marR="9525" marT="9525"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just" fontAlgn="ctr"/>
                      <a:r>
                        <a:rPr lang="es-MX" sz="1200" b="1" i="0" u="none" strike="noStrike">
                          <a:solidFill>
                            <a:srgbClr val="000000"/>
                          </a:solidFill>
                          <a:effectLst/>
                          <a:latin typeface="Calibri" panose="020F0502020204030204" pitchFamily="34" charset="0"/>
                        </a:rPr>
                        <a:t>Contratos y convenios suscritos para la adquisición, arrendamiento, concesiones y prestación de bienes y servicios;</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panose="020F0502020204030204" pitchFamily="34" charset="0"/>
                        </a:rPr>
                        <a:t>18</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panose="020F0502020204030204" pitchFamily="34" charset="0"/>
                        </a:rPr>
                        <a:t>14</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panose="020F0502020204030204" pitchFamily="34" charset="0"/>
                        </a:rPr>
                        <a:t>4</a:t>
                      </a:r>
                    </a:p>
                  </a:txBody>
                  <a:tcPr marL="9525" marR="9525" marT="9525"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r>
              <a:tr h="468000">
                <a:tc>
                  <a:txBody>
                    <a:bodyPr/>
                    <a:lstStyle/>
                    <a:p>
                      <a:pPr algn="ctr" fontAlgn="ctr"/>
                      <a:r>
                        <a:rPr lang="es-MX" sz="1200" b="1" i="0" u="none" strike="noStrike">
                          <a:solidFill>
                            <a:srgbClr val="000000"/>
                          </a:solidFill>
                          <a:effectLst/>
                          <a:latin typeface="Calibri" panose="020F0502020204030204" pitchFamily="34" charset="0"/>
                        </a:rPr>
                        <a:t>g</a:t>
                      </a:r>
                    </a:p>
                  </a:txBody>
                  <a:tcPr marL="9525" marR="9525" marT="9525"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just" fontAlgn="ctr"/>
                      <a:r>
                        <a:rPr lang="es-MX" sz="1200" b="1" i="0" u="none" strike="noStrike">
                          <a:solidFill>
                            <a:srgbClr val="000000"/>
                          </a:solidFill>
                          <a:effectLst/>
                          <a:latin typeface="Calibri" panose="020F0502020204030204" pitchFamily="34" charset="0"/>
                        </a:rPr>
                        <a:t>Relación de bienes muebles e inmuebles adquiridos o enajenados;</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panose="020F0502020204030204" pitchFamily="34" charset="0"/>
                        </a:rPr>
                        <a:t>13</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panose="020F0502020204030204" pitchFamily="34" charset="0"/>
                        </a:rPr>
                        <a:t>9</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panose="020F0502020204030204" pitchFamily="34" charset="0"/>
                        </a:rPr>
                        <a:t>4</a:t>
                      </a:r>
                    </a:p>
                  </a:txBody>
                  <a:tcPr marL="9525" marR="9525" marT="9525"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r>
              <a:tr h="468000">
                <a:tc>
                  <a:txBody>
                    <a:bodyPr/>
                    <a:lstStyle/>
                    <a:p>
                      <a:pPr algn="ctr" fontAlgn="ctr"/>
                      <a:r>
                        <a:rPr lang="es-MX" sz="1200" b="1" i="0" u="none" strike="noStrike">
                          <a:solidFill>
                            <a:srgbClr val="000000"/>
                          </a:solidFill>
                          <a:effectLst/>
                          <a:latin typeface="Calibri" panose="020F0502020204030204" pitchFamily="34" charset="0"/>
                        </a:rPr>
                        <a:t>h</a:t>
                      </a:r>
                    </a:p>
                  </a:txBody>
                  <a:tcPr marL="9525" marR="9525" marT="9525"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just" fontAlgn="ctr"/>
                      <a:r>
                        <a:rPr lang="es-MX" sz="1200" b="1" i="0" u="none" strike="noStrike">
                          <a:solidFill>
                            <a:srgbClr val="000000"/>
                          </a:solidFill>
                          <a:effectLst/>
                          <a:latin typeface="Calibri" panose="020F0502020204030204" pitchFamily="34" charset="0"/>
                        </a:rPr>
                        <a:t>Monto de financiamiento público y privado, recibido durante el último semestre, y su distribución;</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panose="020F0502020204030204" pitchFamily="34" charset="0"/>
                        </a:rPr>
                        <a:t>15</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panose="020F0502020204030204" pitchFamily="34" charset="0"/>
                        </a:rPr>
                        <a:t>11</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panose="020F0502020204030204" pitchFamily="34" charset="0"/>
                        </a:rPr>
                        <a:t>4</a:t>
                      </a:r>
                    </a:p>
                  </a:txBody>
                  <a:tcPr marL="9525" marR="9525" marT="9525"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r>
              <a:tr h="468000">
                <a:tc>
                  <a:txBody>
                    <a:bodyPr/>
                    <a:lstStyle/>
                    <a:p>
                      <a:pPr algn="ctr" fontAlgn="ctr"/>
                      <a:r>
                        <a:rPr lang="es-MX" sz="1200" b="1" i="0" u="none" strike="noStrike">
                          <a:solidFill>
                            <a:srgbClr val="000000"/>
                          </a:solidFill>
                          <a:effectLst/>
                          <a:latin typeface="Calibri" panose="020F0502020204030204" pitchFamily="34" charset="0"/>
                        </a:rPr>
                        <a:t>i</a:t>
                      </a:r>
                    </a:p>
                  </a:txBody>
                  <a:tcPr marL="9525" marR="9525" marT="9525"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just" fontAlgn="ctr"/>
                      <a:r>
                        <a:rPr lang="es-MX" sz="1200" b="1" i="0" u="none" strike="noStrike">
                          <a:solidFill>
                            <a:srgbClr val="000000"/>
                          </a:solidFill>
                          <a:effectLst/>
                          <a:latin typeface="Calibri" panose="020F0502020204030204" pitchFamily="34" charset="0"/>
                        </a:rPr>
                        <a:t>Informes entregados a la autoridad electoral sobre el origen, monto y destino de los recursos;</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panose="020F0502020204030204" pitchFamily="34" charset="0"/>
                        </a:rPr>
                        <a:t>9</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panose="020F0502020204030204" pitchFamily="34" charset="0"/>
                        </a:rPr>
                        <a:t>5</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panose="020F0502020204030204" pitchFamily="34" charset="0"/>
                        </a:rPr>
                        <a:t>4</a:t>
                      </a:r>
                    </a:p>
                  </a:txBody>
                  <a:tcPr marL="9525" marR="9525" marT="9525"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31107336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10 Marcador de número de diapositiva"/>
          <p:cNvSpPr>
            <a:spLocks noGrp="1"/>
          </p:cNvSpPr>
          <p:nvPr>
            <p:ph type="sldNum" sz="quarter" idx="12"/>
          </p:nvPr>
        </p:nvSpPr>
        <p:spPr>
          <a:xfrm>
            <a:off x="8730000" y="6454800"/>
            <a:ext cx="366712" cy="365125"/>
          </a:xfrm>
        </p:spPr>
        <p:txBody>
          <a:bodyPr/>
          <a:lstStyle/>
          <a:p>
            <a:pPr>
              <a:defRPr/>
            </a:pPr>
            <a:fld id="{BD43386B-512A-4F48-AC60-1F2A615D5642}" type="slidenum">
              <a:rPr lang="es-MX" b="1" smtClean="0">
                <a:latin typeface="Calibri" pitchFamily="34" charset="0"/>
              </a:rPr>
              <a:pPr>
                <a:defRPr/>
              </a:pPr>
              <a:t>5</a:t>
            </a:fld>
            <a:endParaRPr lang="es-MX" b="1" dirty="0">
              <a:latin typeface="Calibri" pitchFamily="34" charset="0"/>
            </a:endParaRPr>
          </a:p>
        </p:txBody>
      </p:sp>
      <p:graphicFrame>
        <p:nvGraphicFramePr>
          <p:cNvPr id="13" name="15 Tabla"/>
          <p:cNvGraphicFramePr>
            <a:graphicFrameLocks noGrp="1"/>
          </p:cNvGraphicFramePr>
          <p:nvPr>
            <p:extLst>
              <p:ext uri="{D42A27DB-BD31-4B8C-83A1-F6EECF244321}">
                <p14:modId xmlns:p14="http://schemas.microsoft.com/office/powerpoint/2010/main" val="3485926422"/>
              </p:ext>
            </p:extLst>
          </p:nvPr>
        </p:nvGraphicFramePr>
        <p:xfrm>
          <a:off x="340621" y="1124744"/>
          <a:ext cx="8460000" cy="5220000"/>
        </p:xfrm>
        <a:graphic>
          <a:graphicData uri="http://schemas.openxmlformats.org/drawingml/2006/table">
            <a:tbl>
              <a:tblPr/>
              <a:tblGrid>
                <a:gridCol w="900000"/>
                <a:gridCol w="4320000"/>
                <a:gridCol w="1080000"/>
                <a:gridCol w="1080000"/>
                <a:gridCol w="1080000"/>
              </a:tblGrid>
              <a:tr h="540000">
                <a:tc>
                  <a:txBody>
                    <a:bodyPr/>
                    <a:lstStyle/>
                    <a:p>
                      <a:pPr algn="ctr" fontAlgn="ctr"/>
                      <a:r>
                        <a:rPr lang="es-MX" sz="1200" b="1" i="0" u="none" strike="noStrike" dirty="0">
                          <a:solidFill>
                            <a:srgbClr val="FFFFFF"/>
                          </a:solidFill>
                          <a:effectLst/>
                          <a:latin typeface="Calibri" panose="020F0502020204030204" pitchFamily="34" charset="0"/>
                        </a:rPr>
                        <a:t>Inciso</a:t>
                      </a:r>
                    </a:p>
                  </a:txBody>
                  <a:tcPr marL="9525" marR="9525" marT="9525" marB="0" anchor="ctr">
                    <a:lnL w="9525" cap="flat" cmpd="sng" algn="ctr">
                      <a:solidFill>
                        <a:schemeClr val="bg1"/>
                      </a:solidFill>
                      <a:prstDash val="solid"/>
                      <a:round/>
                      <a:headEnd type="none" w="med" len="med"/>
                      <a:tailEnd type="none" w="med" len="med"/>
                    </a:lnL>
                    <a:lnR w="12700"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a:noFill/>
                    </a:lnB>
                    <a:solidFill>
                      <a:srgbClr val="009999"/>
                    </a:solidFill>
                  </a:tcPr>
                </a:tc>
                <a:tc>
                  <a:txBody>
                    <a:bodyPr/>
                    <a:lstStyle/>
                    <a:p>
                      <a:pPr algn="ctr" fontAlgn="ctr"/>
                      <a:r>
                        <a:rPr lang="es-MX" sz="1200" b="1" i="0" u="none" strike="noStrike" dirty="0">
                          <a:solidFill>
                            <a:srgbClr val="FFFFFF"/>
                          </a:solidFill>
                          <a:effectLst/>
                          <a:latin typeface="Calibri" panose="020F0502020204030204" pitchFamily="34" charset="0"/>
                        </a:rPr>
                        <a:t>Texto del </a:t>
                      </a:r>
                      <a:r>
                        <a:rPr lang="es-MX" sz="1200" b="1" i="0" u="none" strike="noStrike" dirty="0" smtClean="0">
                          <a:solidFill>
                            <a:srgbClr val="FFFFFF"/>
                          </a:solidFill>
                          <a:effectLst/>
                          <a:latin typeface="Calibri" panose="020F0502020204030204" pitchFamily="34" charset="0"/>
                        </a:rPr>
                        <a:t>inciso</a:t>
                      </a:r>
                      <a:endParaRPr lang="es-MX" sz="1200" b="1" i="0" u="none" strike="noStrike" dirty="0">
                        <a:solidFill>
                          <a:srgbClr val="FFFFFF"/>
                        </a:solidFill>
                        <a:effectLst/>
                        <a:latin typeface="Calibri" panose="020F0502020204030204" pitchFamily="34" charset="0"/>
                      </a:endParaRPr>
                    </a:p>
                  </a:txBody>
                  <a:tcPr marL="9525" marR="9525" marT="9525" marB="0" anchor="ctr">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a:noFill/>
                    </a:lnB>
                    <a:solidFill>
                      <a:srgbClr val="009999"/>
                    </a:solidFill>
                  </a:tcPr>
                </a:tc>
                <a:tc>
                  <a:txBody>
                    <a:bodyPr/>
                    <a:lstStyle/>
                    <a:p>
                      <a:pPr algn="ctr" fontAlgn="ctr"/>
                      <a:r>
                        <a:rPr lang="es-MX" sz="1200" b="1" i="0" u="none" strike="noStrike" dirty="0" smtClean="0">
                          <a:solidFill>
                            <a:srgbClr val="FFFFFF"/>
                          </a:solidFill>
                          <a:latin typeface="Calibri" pitchFamily="34" charset="0"/>
                        </a:rPr>
                        <a:t>Total</a:t>
                      </a:r>
                      <a:r>
                        <a:rPr lang="es-MX" sz="1200" b="1" i="0" u="none" strike="noStrike" baseline="0" dirty="0" smtClean="0">
                          <a:solidFill>
                            <a:srgbClr val="FFFFFF"/>
                          </a:solidFill>
                          <a:latin typeface="Calibri" pitchFamily="34" charset="0"/>
                        </a:rPr>
                        <a:t> </a:t>
                      </a:r>
                      <a:r>
                        <a:rPr lang="es-MX" sz="1200" b="1" i="0" u="none" strike="noStrike" dirty="0" smtClean="0">
                          <a:solidFill>
                            <a:srgbClr val="FFFFFF"/>
                          </a:solidFill>
                          <a:latin typeface="Calibri" pitchFamily="34" charset="0"/>
                        </a:rPr>
                        <a:t>de Criterios</a:t>
                      </a:r>
                      <a:endParaRPr lang="es-MX" sz="1200" b="1" i="0" u="none" strike="noStrike" dirty="0">
                        <a:solidFill>
                          <a:srgbClr val="FFFFFF"/>
                        </a:solidFill>
                        <a:latin typeface="Calibri" pitchFamily="34" charset="0"/>
                      </a:endParaRPr>
                    </a:p>
                  </a:txBody>
                  <a:tcPr marL="7257" marR="7257" marT="7257" marB="0" anchor="ctr">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a:noFill/>
                    </a:lnB>
                    <a:solidFill>
                      <a:srgbClr val="009999"/>
                    </a:solidFill>
                  </a:tcPr>
                </a:tc>
                <a:tc>
                  <a:txBody>
                    <a:bodyPr/>
                    <a:lstStyle/>
                    <a:p>
                      <a:pPr algn="ctr" fontAlgn="ctr"/>
                      <a:r>
                        <a:rPr lang="es-MX" sz="1200" b="1" i="0" u="none" strike="noStrike" dirty="0" smtClean="0">
                          <a:solidFill>
                            <a:srgbClr val="FFFFFF"/>
                          </a:solidFill>
                          <a:latin typeface="Calibri" pitchFamily="34" charset="0"/>
                        </a:rPr>
                        <a:t>Criterios Sustantivos</a:t>
                      </a:r>
                      <a:endParaRPr lang="es-MX" sz="1200" b="1" i="0" u="none" strike="noStrike" dirty="0">
                        <a:solidFill>
                          <a:srgbClr val="FFFFFF"/>
                        </a:solidFill>
                        <a:latin typeface="Calibri" pitchFamily="34" charset="0"/>
                      </a:endParaRPr>
                    </a:p>
                  </a:txBody>
                  <a:tcPr marL="7257" marR="7257" marT="7257" marB="0" anchor="ctr">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a:noFill/>
                    </a:lnB>
                    <a:solidFill>
                      <a:srgbClr val="009999"/>
                    </a:solidFill>
                  </a:tcPr>
                </a:tc>
                <a:tc>
                  <a:txBody>
                    <a:bodyPr/>
                    <a:lstStyle/>
                    <a:p>
                      <a:pPr algn="ctr" fontAlgn="ctr"/>
                      <a:r>
                        <a:rPr lang="es-MX" sz="1200" b="1" i="0" u="none" strike="noStrike" dirty="0" smtClean="0">
                          <a:solidFill>
                            <a:srgbClr val="FFFFFF"/>
                          </a:solidFill>
                          <a:latin typeface="Calibri" pitchFamily="34" charset="0"/>
                        </a:rPr>
                        <a:t>Criterios Adjetivos</a:t>
                      </a:r>
                      <a:endParaRPr lang="es-MX" sz="1200" b="1" i="0" u="none" strike="noStrike" dirty="0">
                        <a:solidFill>
                          <a:srgbClr val="FFFFFF"/>
                        </a:solidFill>
                        <a:latin typeface="Calibri" pitchFamily="34" charset="0"/>
                      </a:endParaRPr>
                    </a:p>
                  </a:txBody>
                  <a:tcPr marL="7257" marR="7257" marT="7257" marB="0" anchor="ctr">
                    <a:lnL w="12700"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a:noFill/>
                    </a:lnB>
                    <a:solidFill>
                      <a:srgbClr val="009999"/>
                    </a:solidFill>
                  </a:tcPr>
                </a:tc>
              </a:tr>
              <a:tr h="720000">
                <a:tc>
                  <a:txBody>
                    <a:bodyPr/>
                    <a:lstStyle/>
                    <a:p>
                      <a:pPr algn="ctr" fontAlgn="ctr"/>
                      <a:r>
                        <a:rPr lang="es-MX" sz="1200" b="1" i="0" u="none" strike="noStrike" dirty="0">
                          <a:solidFill>
                            <a:srgbClr val="000000"/>
                          </a:solidFill>
                          <a:effectLst/>
                          <a:latin typeface="Calibri" panose="020F0502020204030204" pitchFamily="34" charset="0"/>
                        </a:rPr>
                        <a:t>j</a:t>
                      </a:r>
                    </a:p>
                  </a:txBody>
                  <a:tcPr marL="9525" marR="9525" marT="9525"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just" fontAlgn="ctr"/>
                      <a:r>
                        <a:rPr lang="es-MX" sz="1200" b="1" i="0" u="none" strike="noStrike" dirty="0">
                          <a:solidFill>
                            <a:srgbClr val="000000"/>
                          </a:solidFill>
                          <a:effectLst/>
                          <a:latin typeface="Calibri" panose="020F0502020204030204" pitchFamily="34" charset="0"/>
                        </a:rPr>
                        <a:t>Resultados de revisiones, informes, verificaciones y auditorías de que sean objeto con motivo de la fiscalización de sus recursos, una vez concluidas;</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panose="020F0502020204030204" pitchFamily="34" charset="0"/>
                        </a:rPr>
                        <a:t>8</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panose="020F0502020204030204" pitchFamily="34" charset="0"/>
                        </a:rPr>
                        <a:t>4</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panose="020F0502020204030204" pitchFamily="34" charset="0"/>
                        </a:rPr>
                        <a:t>4</a:t>
                      </a:r>
                    </a:p>
                  </a:txBody>
                  <a:tcPr marL="9525" marR="9525" marT="9525"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r>
              <a:tr h="468000">
                <a:tc>
                  <a:txBody>
                    <a:bodyPr/>
                    <a:lstStyle/>
                    <a:p>
                      <a:pPr algn="ctr" fontAlgn="ctr"/>
                      <a:r>
                        <a:rPr lang="es-MX" sz="1200" b="1" i="0" u="none" strike="noStrike">
                          <a:solidFill>
                            <a:srgbClr val="000000"/>
                          </a:solidFill>
                          <a:effectLst/>
                          <a:latin typeface="Calibri" panose="020F0502020204030204" pitchFamily="34" charset="0"/>
                        </a:rPr>
                        <a:t>k</a:t>
                      </a:r>
                    </a:p>
                  </a:txBody>
                  <a:tcPr marL="9525" marR="9525" marT="9525"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just" fontAlgn="ctr"/>
                      <a:r>
                        <a:rPr lang="es-MX" sz="1200" b="1" i="0" u="none" strike="noStrike" dirty="0">
                          <a:solidFill>
                            <a:srgbClr val="000000"/>
                          </a:solidFill>
                          <a:effectLst/>
                          <a:latin typeface="Calibri" panose="020F0502020204030204" pitchFamily="34" charset="0"/>
                        </a:rPr>
                        <a:t>Sentencias de los órganos jurisdiccionales en los que el partido sea parte del proceso;</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panose="020F0502020204030204" pitchFamily="34" charset="0"/>
                        </a:rPr>
                        <a:t>7</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panose="020F0502020204030204" pitchFamily="34" charset="0"/>
                        </a:rPr>
                        <a:t>3</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panose="020F0502020204030204" pitchFamily="34" charset="0"/>
                        </a:rPr>
                        <a:t>4</a:t>
                      </a:r>
                    </a:p>
                  </a:txBody>
                  <a:tcPr marL="9525" marR="9525" marT="9525"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r>
              <a:tr h="468000">
                <a:tc>
                  <a:txBody>
                    <a:bodyPr/>
                    <a:lstStyle/>
                    <a:p>
                      <a:pPr algn="ctr" fontAlgn="ctr"/>
                      <a:r>
                        <a:rPr lang="es-MX" sz="1200" b="1" i="0" u="none" strike="noStrike">
                          <a:solidFill>
                            <a:srgbClr val="000000"/>
                          </a:solidFill>
                          <a:effectLst/>
                          <a:latin typeface="Calibri" panose="020F0502020204030204" pitchFamily="34" charset="0"/>
                        </a:rPr>
                        <a:t>l</a:t>
                      </a:r>
                    </a:p>
                  </a:txBody>
                  <a:tcPr marL="9525" marR="9525" marT="9525"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just" fontAlgn="ctr"/>
                      <a:r>
                        <a:rPr lang="es-MX" sz="1200" b="1" i="0" u="none" strike="noStrike" dirty="0">
                          <a:solidFill>
                            <a:srgbClr val="000000"/>
                          </a:solidFill>
                          <a:effectLst/>
                          <a:latin typeface="Calibri" panose="020F0502020204030204" pitchFamily="34" charset="0"/>
                        </a:rPr>
                        <a:t>Resoluciones dictadas por sus órganos de control interno;</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panose="020F0502020204030204" pitchFamily="34" charset="0"/>
                        </a:rPr>
                        <a:t>8</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panose="020F0502020204030204" pitchFamily="34" charset="0"/>
                        </a:rPr>
                        <a:t>4</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panose="020F0502020204030204" pitchFamily="34" charset="0"/>
                        </a:rPr>
                        <a:t>4</a:t>
                      </a:r>
                    </a:p>
                  </a:txBody>
                  <a:tcPr marL="9525" marR="9525" marT="9525"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r>
              <a:tr h="900000">
                <a:tc>
                  <a:txBody>
                    <a:bodyPr/>
                    <a:lstStyle/>
                    <a:p>
                      <a:pPr algn="ctr" fontAlgn="ctr"/>
                      <a:r>
                        <a:rPr lang="es-MX" sz="1200" b="1" i="0" u="none" strike="noStrike">
                          <a:solidFill>
                            <a:srgbClr val="000000"/>
                          </a:solidFill>
                          <a:effectLst/>
                          <a:latin typeface="Calibri" panose="020F0502020204030204" pitchFamily="34" charset="0"/>
                        </a:rPr>
                        <a:t>m</a:t>
                      </a:r>
                    </a:p>
                  </a:txBody>
                  <a:tcPr marL="9525" marR="9525" marT="9525"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just" fontAlgn="ctr"/>
                      <a:r>
                        <a:rPr lang="es-MX" sz="1200" b="1" i="0" u="none" strike="noStrike" dirty="0">
                          <a:solidFill>
                            <a:srgbClr val="000000"/>
                          </a:solidFill>
                          <a:effectLst/>
                          <a:latin typeface="Calibri" panose="020F0502020204030204" pitchFamily="34" charset="0"/>
                        </a:rPr>
                        <a:t>Los montos y recursos provenientes de su financiamiento que entreguen a sus fundaciones, así como los informes que presenten sobre el uso y destino de los mismos, sus actividades programadas e informes de labores;</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panose="020F0502020204030204" pitchFamily="34" charset="0"/>
                        </a:rPr>
                        <a:t>9</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panose="020F0502020204030204" pitchFamily="34" charset="0"/>
                        </a:rPr>
                        <a:t>5</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panose="020F0502020204030204" pitchFamily="34" charset="0"/>
                        </a:rPr>
                        <a:t>4</a:t>
                      </a:r>
                    </a:p>
                  </a:txBody>
                  <a:tcPr marL="9525" marR="9525" marT="9525"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r>
              <a:tr h="468000">
                <a:tc>
                  <a:txBody>
                    <a:bodyPr/>
                    <a:lstStyle/>
                    <a:p>
                      <a:pPr algn="ctr" fontAlgn="ctr"/>
                      <a:r>
                        <a:rPr lang="es-MX" sz="1200" b="1" i="0" u="none" strike="noStrike">
                          <a:solidFill>
                            <a:srgbClr val="000000"/>
                          </a:solidFill>
                          <a:effectLst/>
                          <a:latin typeface="Calibri" panose="020F0502020204030204" pitchFamily="34" charset="0"/>
                        </a:rPr>
                        <a:t>n</a:t>
                      </a:r>
                    </a:p>
                  </a:txBody>
                  <a:tcPr marL="9525" marR="9525" marT="9525"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just" fontAlgn="ctr"/>
                      <a:r>
                        <a:rPr lang="es-MX" sz="1200" b="1" i="0" u="none" strike="noStrike" dirty="0">
                          <a:solidFill>
                            <a:srgbClr val="000000"/>
                          </a:solidFill>
                          <a:effectLst/>
                          <a:latin typeface="Calibri" panose="020F0502020204030204" pitchFamily="34" charset="0"/>
                        </a:rPr>
                        <a:t>Las resoluciones relativas a garantizar los derechos de sus militantes, una vez que hayan causado estado;</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panose="020F0502020204030204" pitchFamily="34" charset="0"/>
                        </a:rPr>
                        <a:t>8</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panose="020F0502020204030204" pitchFamily="34" charset="0"/>
                        </a:rPr>
                        <a:t>4</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panose="020F0502020204030204" pitchFamily="34" charset="0"/>
                        </a:rPr>
                        <a:t>4</a:t>
                      </a:r>
                    </a:p>
                  </a:txBody>
                  <a:tcPr marL="9525" marR="9525" marT="9525"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r>
              <a:tr h="468000">
                <a:tc>
                  <a:txBody>
                    <a:bodyPr/>
                    <a:lstStyle/>
                    <a:p>
                      <a:pPr algn="ctr" fontAlgn="ctr"/>
                      <a:r>
                        <a:rPr lang="es-MX" sz="1200" b="1" i="0" u="none" strike="noStrike">
                          <a:solidFill>
                            <a:srgbClr val="000000"/>
                          </a:solidFill>
                          <a:effectLst/>
                          <a:latin typeface="Calibri" panose="020F0502020204030204" pitchFamily="34" charset="0"/>
                        </a:rPr>
                        <a:t>o</a:t>
                      </a:r>
                    </a:p>
                  </a:txBody>
                  <a:tcPr marL="9525" marR="9525" marT="9525"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just" fontAlgn="ctr"/>
                      <a:r>
                        <a:rPr lang="es-MX" sz="1200" b="1" i="0" u="none" strike="noStrike" dirty="0">
                          <a:solidFill>
                            <a:srgbClr val="000000"/>
                          </a:solidFill>
                          <a:effectLst/>
                          <a:latin typeface="Calibri" panose="020F0502020204030204" pitchFamily="34" charset="0"/>
                        </a:rPr>
                        <a:t>Convenios de Coalición y candidatura común en los que participen, así como los convenios de Frente que suscriban;</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panose="020F0502020204030204" pitchFamily="34" charset="0"/>
                        </a:rPr>
                        <a:t>16</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panose="020F0502020204030204" pitchFamily="34" charset="0"/>
                        </a:rPr>
                        <a:t>12</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panose="020F0502020204030204" pitchFamily="34" charset="0"/>
                        </a:rPr>
                        <a:t>4</a:t>
                      </a:r>
                    </a:p>
                  </a:txBody>
                  <a:tcPr marL="9525" marR="9525" marT="9525"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r>
              <a:tr h="468000">
                <a:tc>
                  <a:txBody>
                    <a:bodyPr/>
                    <a:lstStyle/>
                    <a:p>
                      <a:pPr algn="ctr" fontAlgn="ctr"/>
                      <a:r>
                        <a:rPr lang="es-MX" sz="1200" b="1" i="0" u="none" strike="noStrike">
                          <a:solidFill>
                            <a:srgbClr val="000000"/>
                          </a:solidFill>
                          <a:effectLst/>
                          <a:latin typeface="Calibri" panose="020F0502020204030204" pitchFamily="34" charset="0"/>
                        </a:rPr>
                        <a:t>p</a:t>
                      </a:r>
                    </a:p>
                  </a:txBody>
                  <a:tcPr marL="9525" marR="9525" marT="9525"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just" fontAlgn="ctr"/>
                      <a:r>
                        <a:rPr lang="es-MX" sz="1200" b="1" i="0" u="none" strike="noStrike">
                          <a:solidFill>
                            <a:srgbClr val="000000"/>
                          </a:solidFill>
                          <a:effectLst/>
                          <a:latin typeface="Calibri" panose="020F0502020204030204" pitchFamily="34" charset="0"/>
                        </a:rPr>
                        <a:t>Actividades institucionales de carácter público;</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panose="020F0502020204030204" pitchFamily="34" charset="0"/>
                        </a:rPr>
                        <a:t>9</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panose="020F0502020204030204" pitchFamily="34" charset="0"/>
                        </a:rPr>
                        <a:t>5</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panose="020F0502020204030204" pitchFamily="34" charset="0"/>
                        </a:rPr>
                        <a:t>4</a:t>
                      </a:r>
                    </a:p>
                  </a:txBody>
                  <a:tcPr marL="9525" marR="9525" marT="9525"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r>
              <a:tr h="720000">
                <a:tc>
                  <a:txBody>
                    <a:bodyPr/>
                    <a:lstStyle/>
                    <a:p>
                      <a:pPr algn="ctr" fontAlgn="ctr"/>
                      <a:r>
                        <a:rPr lang="es-MX" sz="1200" b="1" i="0" u="none" strike="noStrike">
                          <a:solidFill>
                            <a:srgbClr val="000000"/>
                          </a:solidFill>
                          <a:effectLst/>
                          <a:latin typeface="Calibri" panose="020F0502020204030204" pitchFamily="34" charset="0"/>
                        </a:rPr>
                        <a:t>q</a:t>
                      </a:r>
                    </a:p>
                  </a:txBody>
                  <a:tcPr marL="9525" marR="9525" marT="9525"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just" fontAlgn="ctr"/>
                      <a:r>
                        <a:rPr lang="es-MX" sz="1200" b="1" i="0" u="none" strike="noStrike">
                          <a:solidFill>
                            <a:srgbClr val="000000"/>
                          </a:solidFill>
                          <a:effectLst/>
                          <a:latin typeface="Calibri" panose="020F0502020204030204" pitchFamily="34" charset="0"/>
                        </a:rPr>
                        <a:t>El domicilio oficial y correo electrónico del área encargada de la atención de las solicitudes de acceso a la información, así como el nombre de su responsable;</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panose="020F0502020204030204" pitchFamily="34" charset="0"/>
                        </a:rPr>
                        <a:t>16</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panose="020F0502020204030204" pitchFamily="34" charset="0"/>
                        </a:rPr>
                        <a:t>12</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panose="020F0502020204030204" pitchFamily="34" charset="0"/>
                        </a:rPr>
                        <a:t>4</a:t>
                      </a:r>
                    </a:p>
                  </a:txBody>
                  <a:tcPr marL="9525" marR="9525" marT="9525"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r>
            </a:tbl>
          </a:graphicData>
        </a:graphic>
      </p:graphicFrame>
      <p:sp>
        <p:nvSpPr>
          <p:cNvPr id="5" name="4 CuadroTexto"/>
          <p:cNvSpPr txBox="1"/>
          <p:nvPr/>
        </p:nvSpPr>
        <p:spPr>
          <a:xfrm>
            <a:off x="76168" y="85702"/>
            <a:ext cx="7560000" cy="864000"/>
          </a:xfrm>
          <a:prstGeom prst="rect">
            <a:avLst/>
          </a:prstGeom>
          <a:noFill/>
        </p:spPr>
        <p:txBody>
          <a:bodyPr wrap="square" rtlCol="0" anchor="ctr">
            <a:noAutofit/>
          </a:bodyPr>
          <a:lstStyle/>
          <a:p>
            <a:r>
              <a:rPr lang="es-MX" b="1" dirty="0" smtClean="0">
                <a:latin typeface="Calibri" pitchFamily="34" charset="0"/>
              </a:rPr>
              <a:t>Número </a:t>
            </a:r>
            <a:r>
              <a:rPr lang="es-MX" b="1" dirty="0">
                <a:latin typeface="Calibri" pitchFamily="34" charset="0"/>
              </a:rPr>
              <a:t>de criterios por </a:t>
            </a:r>
            <a:r>
              <a:rPr lang="es-MX" b="1" dirty="0" smtClean="0">
                <a:latin typeface="Calibri" pitchFamily="34" charset="0"/>
              </a:rPr>
              <a:t>inciso que aplican a cada </a:t>
            </a:r>
            <a:r>
              <a:rPr lang="es-MX" b="1" dirty="0">
                <a:latin typeface="Calibri" pitchFamily="34" charset="0"/>
              </a:rPr>
              <a:t>uno de </a:t>
            </a:r>
            <a:r>
              <a:rPr lang="es-MX" b="1" dirty="0" smtClean="0">
                <a:latin typeface="Calibri" pitchFamily="34" charset="0"/>
              </a:rPr>
              <a:t>los Partidos Políticos en el Distrito Federal</a:t>
            </a:r>
          </a:p>
        </p:txBody>
      </p:sp>
    </p:spTree>
    <p:extLst>
      <p:ext uri="{BB962C8B-B14F-4D97-AF65-F5344CB8AC3E}">
        <p14:creationId xmlns:p14="http://schemas.microsoft.com/office/powerpoint/2010/main" val="7126217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10 Marcador de número de diapositiva"/>
          <p:cNvSpPr>
            <a:spLocks noGrp="1"/>
          </p:cNvSpPr>
          <p:nvPr>
            <p:ph type="sldNum" sz="quarter" idx="12"/>
          </p:nvPr>
        </p:nvSpPr>
        <p:spPr>
          <a:xfrm>
            <a:off x="8730000" y="6454800"/>
            <a:ext cx="366712" cy="365125"/>
          </a:xfrm>
        </p:spPr>
        <p:txBody>
          <a:bodyPr/>
          <a:lstStyle/>
          <a:p>
            <a:pPr>
              <a:defRPr/>
            </a:pPr>
            <a:fld id="{BD43386B-512A-4F48-AC60-1F2A615D5642}" type="slidenum">
              <a:rPr lang="es-MX" b="1" smtClean="0">
                <a:latin typeface="Calibri" pitchFamily="34" charset="0"/>
              </a:rPr>
              <a:pPr>
                <a:defRPr/>
              </a:pPr>
              <a:t>6</a:t>
            </a:fld>
            <a:endParaRPr lang="es-MX" b="1" dirty="0">
              <a:latin typeface="Calibri" pitchFamily="34" charset="0"/>
            </a:endParaRPr>
          </a:p>
        </p:txBody>
      </p:sp>
      <p:graphicFrame>
        <p:nvGraphicFramePr>
          <p:cNvPr id="13" name="15 Tabla"/>
          <p:cNvGraphicFramePr>
            <a:graphicFrameLocks noGrp="1"/>
          </p:cNvGraphicFramePr>
          <p:nvPr>
            <p:extLst>
              <p:ext uri="{D42A27DB-BD31-4B8C-83A1-F6EECF244321}">
                <p14:modId xmlns:p14="http://schemas.microsoft.com/office/powerpoint/2010/main" val="4146226531"/>
              </p:ext>
            </p:extLst>
          </p:nvPr>
        </p:nvGraphicFramePr>
        <p:xfrm>
          <a:off x="340621" y="1124744"/>
          <a:ext cx="8460000" cy="5580000"/>
        </p:xfrm>
        <a:graphic>
          <a:graphicData uri="http://schemas.openxmlformats.org/drawingml/2006/table">
            <a:tbl>
              <a:tblPr/>
              <a:tblGrid>
                <a:gridCol w="900000"/>
                <a:gridCol w="4320000"/>
                <a:gridCol w="1080000"/>
                <a:gridCol w="1080000"/>
                <a:gridCol w="1080000"/>
              </a:tblGrid>
              <a:tr h="540000">
                <a:tc>
                  <a:txBody>
                    <a:bodyPr/>
                    <a:lstStyle/>
                    <a:p>
                      <a:pPr algn="ctr" fontAlgn="ctr"/>
                      <a:r>
                        <a:rPr lang="es-MX" sz="1200" b="1" i="0" u="none" strike="noStrike" dirty="0">
                          <a:solidFill>
                            <a:srgbClr val="FFFFFF"/>
                          </a:solidFill>
                          <a:effectLst/>
                          <a:latin typeface="Calibri" panose="020F0502020204030204" pitchFamily="34" charset="0"/>
                        </a:rPr>
                        <a:t>Inciso</a:t>
                      </a:r>
                    </a:p>
                  </a:txBody>
                  <a:tcPr marL="9525" marR="9525" marT="9525" marB="0" anchor="ctr">
                    <a:lnL w="9525" cap="flat" cmpd="sng" algn="ctr">
                      <a:solidFill>
                        <a:schemeClr val="bg1"/>
                      </a:solidFill>
                      <a:prstDash val="solid"/>
                      <a:round/>
                      <a:headEnd type="none" w="med" len="med"/>
                      <a:tailEnd type="none" w="med" len="med"/>
                    </a:lnL>
                    <a:lnR w="12700"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a:noFill/>
                    </a:lnB>
                    <a:solidFill>
                      <a:srgbClr val="009999"/>
                    </a:solidFill>
                  </a:tcPr>
                </a:tc>
                <a:tc>
                  <a:txBody>
                    <a:bodyPr/>
                    <a:lstStyle/>
                    <a:p>
                      <a:pPr algn="ctr" fontAlgn="ctr"/>
                      <a:r>
                        <a:rPr lang="es-MX" sz="1200" b="1" i="0" u="none" strike="noStrike" dirty="0">
                          <a:solidFill>
                            <a:srgbClr val="FFFFFF"/>
                          </a:solidFill>
                          <a:effectLst/>
                          <a:latin typeface="Calibri" panose="020F0502020204030204" pitchFamily="34" charset="0"/>
                        </a:rPr>
                        <a:t>Texto del </a:t>
                      </a:r>
                      <a:r>
                        <a:rPr lang="es-MX" sz="1200" b="1" i="0" u="none" strike="noStrike" dirty="0" smtClean="0">
                          <a:solidFill>
                            <a:srgbClr val="FFFFFF"/>
                          </a:solidFill>
                          <a:effectLst/>
                          <a:latin typeface="Calibri" panose="020F0502020204030204" pitchFamily="34" charset="0"/>
                        </a:rPr>
                        <a:t>inciso</a:t>
                      </a:r>
                      <a:endParaRPr lang="es-MX" sz="1200" b="1" i="0" u="none" strike="noStrike" dirty="0">
                        <a:solidFill>
                          <a:srgbClr val="FFFFFF"/>
                        </a:solidFill>
                        <a:effectLst/>
                        <a:latin typeface="Calibri" panose="020F0502020204030204" pitchFamily="34" charset="0"/>
                      </a:endParaRPr>
                    </a:p>
                  </a:txBody>
                  <a:tcPr marL="9525" marR="9525" marT="9525" marB="0" anchor="ctr">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a:noFill/>
                    </a:lnB>
                    <a:solidFill>
                      <a:srgbClr val="009999"/>
                    </a:solidFill>
                  </a:tcPr>
                </a:tc>
                <a:tc>
                  <a:txBody>
                    <a:bodyPr/>
                    <a:lstStyle/>
                    <a:p>
                      <a:pPr algn="ctr" fontAlgn="ctr"/>
                      <a:r>
                        <a:rPr lang="es-MX" sz="1200" b="1" i="0" u="none" strike="noStrike" dirty="0" smtClean="0">
                          <a:solidFill>
                            <a:srgbClr val="FFFFFF"/>
                          </a:solidFill>
                          <a:latin typeface="Calibri" pitchFamily="34" charset="0"/>
                        </a:rPr>
                        <a:t>Total</a:t>
                      </a:r>
                      <a:r>
                        <a:rPr lang="es-MX" sz="1200" b="1" i="0" u="none" strike="noStrike" baseline="0" dirty="0" smtClean="0">
                          <a:solidFill>
                            <a:srgbClr val="FFFFFF"/>
                          </a:solidFill>
                          <a:latin typeface="Calibri" pitchFamily="34" charset="0"/>
                        </a:rPr>
                        <a:t> </a:t>
                      </a:r>
                      <a:r>
                        <a:rPr lang="es-MX" sz="1200" b="1" i="0" u="none" strike="noStrike" dirty="0" smtClean="0">
                          <a:solidFill>
                            <a:srgbClr val="FFFFFF"/>
                          </a:solidFill>
                          <a:latin typeface="Calibri" pitchFamily="34" charset="0"/>
                        </a:rPr>
                        <a:t>de Criterios</a:t>
                      </a:r>
                      <a:endParaRPr lang="es-MX" sz="1200" b="1" i="0" u="none" strike="noStrike" dirty="0">
                        <a:solidFill>
                          <a:srgbClr val="FFFFFF"/>
                        </a:solidFill>
                        <a:latin typeface="Calibri" pitchFamily="34" charset="0"/>
                      </a:endParaRPr>
                    </a:p>
                  </a:txBody>
                  <a:tcPr marL="7257" marR="7257" marT="7257" marB="0" anchor="ctr">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a:noFill/>
                    </a:lnB>
                    <a:solidFill>
                      <a:srgbClr val="009999"/>
                    </a:solidFill>
                  </a:tcPr>
                </a:tc>
                <a:tc>
                  <a:txBody>
                    <a:bodyPr/>
                    <a:lstStyle/>
                    <a:p>
                      <a:pPr algn="ctr" fontAlgn="ctr"/>
                      <a:r>
                        <a:rPr lang="es-MX" sz="1200" b="1" i="0" u="none" strike="noStrike" dirty="0" smtClean="0">
                          <a:solidFill>
                            <a:srgbClr val="FFFFFF"/>
                          </a:solidFill>
                          <a:latin typeface="Calibri" pitchFamily="34" charset="0"/>
                        </a:rPr>
                        <a:t>Criterios Sustantivos</a:t>
                      </a:r>
                      <a:endParaRPr lang="es-MX" sz="1200" b="1" i="0" u="none" strike="noStrike" dirty="0">
                        <a:solidFill>
                          <a:srgbClr val="FFFFFF"/>
                        </a:solidFill>
                        <a:latin typeface="Calibri" pitchFamily="34" charset="0"/>
                      </a:endParaRPr>
                    </a:p>
                  </a:txBody>
                  <a:tcPr marL="7257" marR="7257" marT="7257" marB="0" anchor="ctr">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9525" cap="flat" cmpd="sng" algn="ctr">
                      <a:solidFill>
                        <a:schemeClr val="bg1"/>
                      </a:solidFill>
                      <a:prstDash val="solid"/>
                      <a:round/>
                      <a:headEnd type="none" w="med" len="med"/>
                      <a:tailEnd type="none" w="med" len="med"/>
                    </a:lnT>
                    <a:lnB>
                      <a:noFill/>
                    </a:lnB>
                    <a:solidFill>
                      <a:srgbClr val="009999"/>
                    </a:solidFill>
                  </a:tcPr>
                </a:tc>
                <a:tc>
                  <a:txBody>
                    <a:bodyPr/>
                    <a:lstStyle/>
                    <a:p>
                      <a:pPr algn="ctr" fontAlgn="ctr"/>
                      <a:r>
                        <a:rPr lang="es-MX" sz="1200" b="1" i="0" u="none" strike="noStrike" dirty="0" smtClean="0">
                          <a:solidFill>
                            <a:srgbClr val="FFFFFF"/>
                          </a:solidFill>
                          <a:latin typeface="Calibri" pitchFamily="34" charset="0"/>
                        </a:rPr>
                        <a:t>Criterios Adjetivos</a:t>
                      </a:r>
                      <a:endParaRPr lang="es-MX" sz="1200" b="1" i="0" u="none" strike="noStrike" dirty="0">
                        <a:solidFill>
                          <a:srgbClr val="FFFFFF"/>
                        </a:solidFill>
                        <a:latin typeface="Calibri" pitchFamily="34" charset="0"/>
                      </a:endParaRPr>
                    </a:p>
                  </a:txBody>
                  <a:tcPr marL="7257" marR="7257" marT="7257" marB="0" anchor="ctr">
                    <a:lnL w="12700"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a:noFill/>
                    </a:lnB>
                    <a:solidFill>
                      <a:srgbClr val="009999"/>
                    </a:solidFill>
                  </a:tcPr>
                </a:tc>
              </a:tr>
              <a:tr h="468000">
                <a:tc>
                  <a:txBody>
                    <a:bodyPr/>
                    <a:lstStyle/>
                    <a:p>
                      <a:pPr algn="ctr" fontAlgn="ctr"/>
                      <a:r>
                        <a:rPr lang="es-MX" sz="1200" b="1" i="0" u="none" strike="noStrike" dirty="0">
                          <a:solidFill>
                            <a:srgbClr val="000000"/>
                          </a:solidFill>
                          <a:effectLst/>
                          <a:latin typeface="Calibri" panose="020F0502020204030204" pitchFamily="34" charset="0"/>
                        </a:rPr>
                        <a:t>r</a:t>
                      </a:r>
                    </a:p>
                  </a:txBody>
                  <a:tcPr marL="9525" marR="9525" marT="9525"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just" fontAlgn="ctr"/>
                      <a:r>
                        <a:rPr lang="es-MX" sz="1200" b="1" i="0" u="none" strike="noStrike">
                          <a:solidFill>
                            <a:srgbClr val="000000"/>
                          </a:solidFill>
                          <a:effectLst/>
                          <a:latin typeface="Calibri" panose="020F0502020204030204" pitchFamily="34" charset="0"/>
                        </a:rPr>
                        <a:t>Las metas, objetivos y programas de sus diversos órganos;</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panose="020F0502020204030204" pitchFamily="34" charset="0"/>
                        </a:rPr>
                        <a:t>8</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panose="020F0502020204030204" pitchFamily="34" charset="0"/>
                        </a:rPr>
                        <a:t>4</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panose="020F0502020204030204" pitchFamily="34" charset="0"/>
                        </a:rPr>
                        <a:t>4</a:t>
                      </a:r>
                    </a:p>
                  </a:txBody>
                  <a:tcPr marL="9525" marR="9525" marT="9525"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r>
              <a:tr h="720000">
                <a:tc>
                  <a:txBody>
                    <a:bodyPr/>
                    <a:lstStyle/>
                    <a:p>
                      <a:pPr algn="ctr" fontAlgn="ctr"/>
                      <a:r>
                        <a:rPr lang="es-MX" sz="1200" b="1" i="0" u="none" strike="noStrike" dirty="0">
                          <a:solidFill>
                            <a:srgbClr val="000000"/>
                          </a:solidFill>
                          <a:effectLst/>
                          <a:latin typeface="Calibri" panose="020F0502020204030204" pitchFamily="34" charset="0"/>
                        </a:rPr>
                        <a:t>s</a:t>
                      </a:r>
                    </a:p>
                  </a:txBody>
                  <a:tcPr marL="9525" marR="9525" marT="9525"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just" fontAlgn="ctr"/>
                      <a:r>
                        <a:rPr lang="es-MX" sz="1200" b="1" i="0" u="none" strike="noStrike" dirty="0">
                          <a:solidFill>
                            <a:srgbClr val="000000"/>
                          </a:solidFill>
                          <a:effectLst/>
                          <a:latin typeface="Calibri" panose="020F0502020204030204" pitchFamily="34" charset="0"/>
                        </a:rPr>
                        <a:t>Los informes que tengan que rendir sus órganos con motivo de sus obligaciones legales y estatutarias, una vez que hayan sido aprobados por las instancias partidarias,</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panose="020F0502020204030204" pitchFamily="34" charset="0"/>
                        </a:rPr>
                        <a:t>8</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panose="020F0502020204030204" pitchFamily="34" charset="0"/>
                        </a:rPr>
                        <a:t>4</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panose="020F0502020204030204" pitchFamily="34" charset="0"/>
                        </a:rPr>
                        <a:t>4</a:t>
                      </a:r>
                    </a:p>
                  </a:txBody>
                  <a:tcPr marL="9525" marR="9525" marT="9525"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r>
              <a:tr h="468000">
                <a:tc>
                  <a:txBody>
                    <a:bodyPr/>
                    <a:lstStyle/>
                    <a:p>
                      <a:pPr algn="ctr" fontAlgn="ctr"/>
                      <a:r>
                        <a:rPr lang="es-MX" sz="1200" b="1" i="0" u="none" strike="noStrike">
                          <a:solidFill>
                            <a:srgbClr val="000000"/>
                          </a:solidFill>
                          <a:effectLst/>
                          <a:latin typeface="Calibri" panose="020F0502020204030204" pitchFamily="34" charset="0"/>
                        </a:rPr>
                        <a:t>t</a:t>
                      </a:r>
                    </a:p>
                  </a:txBody>
                  <a:tcPr marL="9525" marR="9525" marT="9525"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just" fontAlgn="ctr"/>
                      <a:r>
                        <a:rPr lang="es-MX" sz="1200" b="1" i="0" u="none" strike="noStrike" dirty="0">
                          <a:solidFill>
                            <a:srgbClr val="000000"/>
                          </a:solidFill>
                          <a:effectLst/>
                          <a:latin typeface="Calibri" panose="020F0502020204030204" pitchFamily="34" charset="0"/>
                        </a:rPr>
                        <a:t>Los acuerdos y resoluciones que emitan sus órganos de dirección en sus diversos ámbitos;</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panose="020F0502020204030204" pitchFamily="34" charset="0"/>
                        </a:rPr>
                        <a:t>14</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panose="020F0502020204030204" pitchFamily="34" charset="0"/>
                        </a:rPr>
                        <a:t>10</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panose="020F0502020204030204" pitchFamily="34" charset="0"/>
                        </a:rPr>
                        <a:t>4</a:t>
                      </a:r>
                    </a:p>
                  </a:txBody>
                  <a:tcPr marL="9525" marR="9525" marT="9525"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r>
              <a:tr h="468000">
                <a:tc>
                  <a:txBody>
                    <a:bodyPr/>
                    <a:lstStyle/>
                    <a:p>
                      <a:pPr algn="ctr" fontAlgn="ctr"/>
                      <a:r>
                        <a:rPr lang="es-MX" sz="1200" b="1" i="0" u="none" strike="noStrike">
                          <a:solidFill>
                            <a:srgbClr val="000000"/>
                          </a:solidFill>
                          <a:effectLst/>
                          <a:latin typeface="Calibri" panose="020F0502020204030204" pitchFamily="34" charset="0"/>
                        </a:rPr>
                        <a:t>u</a:t>
                      </a:r>
                    </a:p>
                  </a:txBody>
                  <a:tcPr marL="9525" marR="9525" marT="9525"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just" fontAlgn="ctr"/>
                      <a:r>
                        <a:rPr lang="es-MX" sz="1200" b="1" i="0" u="none" strike="noStrike" dirty="0">
                          <a:solidFill>
                            <a:srgbClr val="000000"/>
                          </a:solidFill>
                          <a:effectLst/>
                          <a:latin typeface="Calibri" panose="020F0502020204030204" pitchFamily="34" charset="0"/>
                        </a:rPr>
                        <a:t>Los convenios de participación que realicen con las organizaciones de la sociedad civil;</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panose="020F0502020204030204" pitchFamily="34" charset="0"/>
                        </a:rPr>
                        <a:t>10</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panose="020F0502020204030204" pitchFamily="34" charset="0"/>
                        </a:rPr>
                        <a:t>6</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panose="020F0502020204030204" pitchFamily="34" charset="0"/>
                        </a:rPr>
                        <a:t>4</a:t>
                      </a:r>
                    </a:p>
                  </a:txBody>
                  <a:tcPr marL="9525" marR="9525" marT="9525"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r>
              <a:tr h="468000">
                <a:tc>
                  <a:txBody>
                    <a:bodyPr/>
                    <a:lstStyle/>
                    <a:p>
                      <a:pPr algn="ctr" fontAlgn="ctr"/>
                      <a:r>
                        <a:rPr lang="es-MX" sz="1200" b="1" i="0" u="none" strike="noStrike">
                          <a:solidFill>
                            <a:srgbClr val="000000"/>
                          </a:solidFill>
                          <a:effectLst/>
                          <a:latin typeface="Calibri" panose="020F0502020204030204" pitchFamily="34" charset="0"/>
                        </a:rPr>
                        <a:t>v</a:t>
                      </a:r>
                    </a:p>
                  </a:txBody>
                  <a:tcPr marL="9525" marR="9525" marT="9525"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just" fontAlgn="ctr"/>
                      <a:r>
                        <a:rPr lang="es-MX" sz="1200" b="1" i="0" u="none" strike="noStrike" dirty="0">
                          <a:solidFill>
                            <a:srgbClr val="000000"/>
                          </a:solidFill>
                          <a:effectLst/>
                          <a:latin typeface="Calibri" panose="020F0502020204030204" pitchFamily="34" charset="0"/>
                        </a:rPr>
                        <a:t>Las actas de las Asambleas ordinarias y extraordinarias;</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panose="020F0502020204030204" pitchFamily="34" charset="0"/>
                        </a:rPr>
                        <a:t>9</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panose="020F0502020204030204" pitchFamily="34" charset="0"/>
                        </a:rPr>
                        <a:t>5</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panose="020F0502020204030204" pitchFamily="34" charset="0"/>
                        </a:rPr>
                        <a:t>4</a:t>
                      </a:r>
                    </a:p>
                  </a:txBody>
                  <a:tcPr marL="9525" marR="9525" marT="9525"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r>
              <a:tr h="720000">
                <a:tc>
                  <a:txBody>
                    <a:bodyPr/>
                    <a:lstStyle/>
                    <a:p>
                      <a:pPr algn="ctr" fontAlgn="ctr"/>
                      <a:r>
                        <a:rPr lang="es-MX" sz="1200" b="1" i="0" u="none" strike="noStrike">
                          <a:solidFill>
                            <a:srgbClr val="000000"/>
                          </a:solidFill>
                          <a:effectLst/>
                          <a:latin typeface="Calibri" panose="020F0502020204030204" pitchFamily="34" charset="0"/>
                        </a:rPr>
                        <a:t>w</a:t>
                      </a:r>
                    </a:p>
                  </a:txBody>
                  <a:tcPr marL="9525" marR="9525" marT="9525"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just" fontAlgn="ctr"/>
                      <a:r>
                        <a:rPr lang="es-MX" sz="1200" b="1" i="0" u="none" strike="noStrike" dirty="0">
                          <a:solidFill>
                            <a:srgbClr val="000000"/>
                          </a:solidFill>
                          <a:effectLst/>
                          <a:latin typeface="Calibri" panose="020F0502020204030204" pitchFamily="34" charset="0"/>
                        </a:rPr>
                        <a:t>Los Informes de actividades del Presidente y Secretario de su Comité Ejecutivo, así como de sus homólogos en sus diversos ámbitos;</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panose="020F0502020204030204" pitchFamily="34" charset="0"/>
                        </a:rPr>
                        <a:t>8</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panose="020F0502020204030204" pitchFamily="34" charset="0"/>
                        </a:rPr>
                        <a:t>4</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panose="020F0502020204030204" pitchFamily="34" charset="0"/>
                        </a:rPr>
                        <a:t>4</a:t>
                      </a:r>
                    </a:p>
                  </a:txBody>
                  <a:tcPr marL="9525" marR="9525" marT="9525"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r>
              <a:tr h="468000">
                <a:tc>
                  <a:txBody>
                    <a:bodyPr/>
                    <a:lstStyle/>
                    <a:p>
                      <a:pPr algn="ctr" fontAlgn="ctr"/>
                      <a:r>
                        <a:rPr lang="es-MX" sz="1200" b="1" i="0" u="none" strike="noStrike">
                          <a:solidFill>
                            <a:srgbClr val="000000"/>
                          </a:solidFill>
                          <a:effectLst/>
                          <a:latin typeface="Calibri" panose="020F0502020204030204" pitchFamily="34" charset="0"/>
                        </a:rPr>
                        <a:t>x</a:t>
                      </a:r>
                    </a:p>
                  </a:txBody>
                  <a:tcPr marL="9525" marR="9525" marT="9525"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just" fontAlgn="ctr"/>
                      <a:r>
                        <a:rPr lang="es-MX" sz="1200" b="1" i="0" u="none" strike="noStrike" dirty="0">
                          <a:solidFill>
                            <a:srgbClr val="000000"/>
                          </a:solidFill>
                          <a:effectLst/>
                          <a:latin typeface="Calibri" panose="020F0502020204030204" pitchFamily="34" charset="0"/>
                        </a:rPr>
                        <a:t>El nombre del responsable de la obtención de los recursos generales y de campaña; y</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panose="020F0502020204030204" pitchFamily="34" charset="0"/>
                        </a:rPr>
                        <a:t>7</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panose="020F0502020204030204" pitchFamily="34" charset="0"/>
                        </a:rPr>
                        <a:t>3</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000000"/>
                          </a:solidFill>
                          <a:effectLst/>
                          <a:latin typeface="Calibri" panose="020F0502020204030204" pitchFamily="34" charset="0"/>
                        </a:rPr>
                        <a:t>4</a:t>
                      </a:r>
                    </a:p>
                  </a:txBody>
                  <a:tcPr marL="9525" marR="9525" marT="9525"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r>
              <a:tr h="900000">
                <a:tc>
                  <a:txBody>
                    <a:bodyPr/>
                    <a:lstStyle/>
                    <a:p>
                      <a:pPr algn="ctr" fontAlgn="ctr"/>
                      <a:r>
                        <a:rPr lang="es-MX" sz="1200" b="1" i="0" u="none" strike="noStrike">
                          <a:solidFill>
                            <a:srgbClr val="000000"/>
                          </a:solidFill>
                          <a:effectLst/>
                          <a:latin typeface="Calibri" panose="020F0502020204030204" pitchFamily="34" charset="0"/>
                        </a:rPr>
                        <a:t>y</a:t>
                      </a:r>
                    </a:p>
                  </a:txBody>
                  <a:tcPr marL="9525" marR="9525" marT="9525"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just" fontAlgn="ctr"/>
                      <a:r>
                        <a:rPr lang="es-MX" sz="1200" b="1" i="0" u="none" strike="noStrike" dirty="0">
                          <a:solidFill>
                            <a:srgbClr val="000000"/>
                          </a:solidFill>
                          <a:effectLst/>
                          <a:latin typeface="Calibri" panose="020F0502020204030204" pitchFamily="34" charset="0"/>
                        </a:rPr>
                        <a:t>Los montos de las cuotas ordinarias y extraordinarias que establezcan para sus militantes, así como los límites a las cuotas voluntarias y personales que los candidatos podrán aportar exclusivamente a sus campañas.</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panose="020F0502020204030204" pitchFamily="34" charset="0"/>
                        </a:rPr>
                        <a:t>10</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panose="020F0502020204030204" pitchFamily="34" charset="0"/>
                        </a:rPr>
                        <a:t>6</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dirty="0">
                          <a:solidFill>
                            <a:srgbClr val="000000"/>
                          </a:solidFill>
                          <a:effectLst/>
                          <a:latin typeface="Calibri" panose="020F0502020204030204" pitchFamily="34" charset="0"/>
                        </a:rPr>
                        <a:t>4</a:t>
                      </a:r>
                    </a:p>
                  </a:txBody>
                  <a:tcPr marL="9525" marR="9525" marT="9525"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r>
              <a:tr h="360000">
                <a:tc gridSpan="2">
                  <a:txBody>
                    <a:bodyPr/>
                    <a:lstStyle/>
                    <a:p>
                      <a:pPr algn="l" fontAlgn="ctr"/>
                      <a:r>
                        <a:rPr lang="es-MX" sz="1200" b="1" i="0" u="none" strike="noStrike" dirty="0">
                          <a:solidFill>
                            <a:srgbClr val="FFFFFF"/>
                          </a:solidFill>
                          <a:effectLst/>
                          <a:latin typeface="Calibri" panose="020F0502020204030204" pitchFamily="34" charset="0"/>
                        </a:rPr>
                        <a:t>Total de criterios</a:t>
                      </a:r>
                    </a:p>
                  </a:txBody>
                  <a:tcPr marL="9525" marR="9525" marT="9525" marB="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9999"/>
                    </a:solidFill>
                  </a:tcPr>
                </a:tc>
                <a:tc hMerge="1">
                  <a:txBody>
                    <a:bodyPr/>
                    <a:lstStyle/>
                    <a:p>
                      <a:endParaRPr lang="es-MX"/>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noFill/>
                  </a:tcPr>
                </a:tc>
                <a:tc>
                  <a:txBody>
                    <a:bodyPr/>
                    <a:lstStyle/>
                    <a:p>
                      <a:pPr algn="ctr" fontAlgn="ctr"/>
                      <a:r>
                        <a:rPr lang="es-MX" sz="1200" b="1" i="0" u="none" strike="noStrike">
                          <a:solidFill>
                            <a:srgbClr val="FFFFFF"/>
                          </a:solidFill>
                          <a:effectLst/>
                          <a:latin typeface="Calibri" panose="020F0502020204030204" pitchFamily="34" charset="0"/>
                        </a:rPr>
                        <a:t>256</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MX" sz="1200" b="1" i="0" u="none" strike="noStrike">
                          <a:solidFill>
                            <a:srgbClr val="FFFFFF"/>
                          </a:solidFill>
                          <a:effectLst/>
                          <a:latin typeface="Calibri" panose="020F0502020204030204" pitchFamily="34" charset="0"/>
                        </a:rPr>
                        <a:t>156</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effectLst/>
                          <a:latin typeface="Calibri" panose="020F0502020204030204" pitchFamily="34" charset="0"/>
                        </a:rPr>
                        <a:t>100</a:t>
                      </a:r>
                    </a:p>
                  </a:txBody>
                  <a:tcPr marL="9525" marR="9525" marT="9525" marB="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9999"/>
                    </a:solidFill>
                  </a:tcPr>
                </a:tc>
              </a:tr>
            </a:tbl>
          </a:graphicData>
        </a:graphic>
      </p:graphicFrame>
      <p:sp>
        <p:nvSpPr>
          <p:cNvPr id="5" name="4 CuadroTexto"/>
          <p:cNvSpPr txBox="1"/>
          <p:nvPr/>
        </p:nvSpPr>
        <p:spPr>
          <a:xfrm>
            <a:off x="76168" y="85702"/>
            <a:ext cx="7560000" cy="864000"/>
          </a:xfrm>
          <a:prstGeom prst="rect">
            <a:avLst/>
          </a:prstGeom>
          <a:noFill/>
        </p:spPr>
        <p:txBody>
          <a:bodyPr wrap="square" rtlCol="0" anchor="ctr">
            <a:noAutofit/>
          </a:bodyPr>
          <a:lstStyle/>
          <a:p>
            <a:r>
              <a:rPr lang="es-MX" b="1" dirty="0" smtClean="0">
                <a:latin typeface="Calibri" pitchFamily="34" charset="0"/>
              </a:rPr>
              <a:t>Número </a:t>
            </a:r>
            <a:r>
              <a:rPr lang="es-MX" b="1" dirty="0">
                <a:latin typeface="Calibri" pitchFamily="34" charset="0"/>
              </a:rPr>
              <a:t>de criterios por </a:t>
            </a:r>
            <a:r>
              <a:rPr lang="es-MX" b="1" dirty="0" smtClean="0">
                <a:latin typeface="Calibri" pitchFamily="34" charset="0"/>
              </a:rPr>
              <a:t>inciso que aplican a cada </a:t>
            </a:r>
            <a:r>
              <a:rPr lang="es-MX" b="1" dirty="0">
                <a:latin typeface="Calibri" pitchFamily="34" charset="0"/>
              </a:rPr>
              <a:t>uno de </a:t>
            </a:r>
            <a:r>
              <a:rPr lang="es-MX" b="1" dirty="0" smtClean="0">
                <a:latin typeface="Calibri" pitchFamily="34" charset="0"/>
              </a:rPr>
              <a:t>los Partidos Políticos en el Distrito Federal</a:t>
            </a:r>
          </a:p>
        </p:txBody>
      </p:sp>
    </p:spTree>
    <p:extLst>
      <p:ext uri="{BB962C8B-B14F-4D97-AF65-F5344CB8AC3E}">
        <p14:creationId xmlns:p14="http://schemas.microsoft.com/office/powerpoint/2010/main" val="27751485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0 Marcador de número de diapositiva"/>
          <p:cNvSpPr>
            <a:spLocks noGrp="1"/>
          </p:cNvSpPr>
          <p:nvPr>
            <p:ph type="sldNum" sz="quarter" idx="12"/>
          </p:nvPr>
        </p:nvSpPr>
        <p:spPr/>
        <p:txBody>
          <a:bodyPr/>
          <a:lstStyle/>
          <a:p>
            <a:pPr>
              <a:defRPr/>
            </a:pPr>
            <a:fld id="{BD43386B-512A-4F48-AC60-1F2A615D5642}" type="slidenum">
              <a:rPr lang="es-MX" b="1" smtClean="0">
                <a:latin typeface="Calibri" pitchFamily="34" charset="0"/>
              </a:rPr>
              <a:pPr>
                <a:defRPr/>
              </a:pPr>
              <a:t>7</a:t>
            </a:fld>
            <a:endParaRPr lang="es-MX" b="1" dirty="0">
              <a:latin typeface="Calibri" pitchFamily="34" charset="0"/>
            </a:endParaRPr>
          </a:p>
        </p:txBody>
      </p:sp>
      <p:graphicFrame>
        <p:nvGraphicFramePr>
          <p:cNvPr id="6" name="10 Tabla"/>
          <p:cNvGraphicFramePr>
            <a:graphicFrameLocks noGrp="1"/>
          </p:cNvGraphicFramePr>
          <p:nvPr>
            <p:extLst>
              <p:ext uri="{D42A27DB-BD31-4B8C-83A1-F6EECF244321}">
                <p14:modId xmlns:p14="http://schemas.microsoft.com/office/powerpoint/2010/main" val="1338749870"/>
              </p:ext>
            </p:extLst>
          </p:nvPr>
        </p:nvGraphicFramePr>
        <p:xfrm>
          <a:off x="32657" y="1059429"/>
          <a:ext cx="9075974" cy="5583837"/>
        </p:xfrm>
        <a:graphic>
          <a:graphicData uri="http://schemas.openxmlformats.org/drawingml/2006/table">
            <a:tbl>
              <a:tblPr firstRow="1" bandRow="1">
                <a:tableStyleId>{5C22544A-7EE6-4342-B048-85BDC9FD1C3A}</a:tableStyleId>
              </a:tblPr>
              <a:tblGrid>
                <a:gridCol w="725879"/>
                <a:gridCol w="301337"/>
                <a:gridCol w="1163782"/>
                <a:gridCol w="2057400"/>
                <a:gridCol w="644035"/>
                <a:gridCol w="239192"/>
                <a:gridCol w="2067791"/>
                <a:gridCol w="1876558"/>
              </a:tblGrid>
              <a:tr h="755194">
                <a:tc>
                  <a:txBody>
                    <a:bodyPr/>
                    <a:lstStyle/>
                    <a:p>
                      <a:pPr algn="ctr"/>
                      <a:r>
                        <a:rPr lang="es-MX" sz="800" dirty="0" smtClean="0">
                          <a:latin typeface="Calibri" pitchFamily="34" charset="0"/>
                          <a:cs typeface="Calibri" pitchFamily="34" charset="0"/>
                        </a:rPr>
                        <a:t>Consejo de Información Pública del DF</a:t>
                      </a:r>
                    </a:p>
                    <a:p>
                      <a:pPr algn="ctr"/>
                      <a:r>
                        <a:rPr lang="es-MX" sz="800" dirty="0" smtClean="0">
                          <a:latin typeface="Calibri" pitchFamily="34" charset="0"/>
                          <a:cs typeface="Calibri" pitchFamily="34" charset="0"/>
                        </a:rPr>
                        <a:t> (CONSI)</a:t>
                      </a:r>
                      <a:endParaRPr lang="es-MX" sz="800" dirty="0">
                        <a:latin typeface="Calibri" pitchFamily="34" charset="0"/>
                        <a:cs typeface="Calibri" pitchFamily="34" charset="0"/>
                      </a:endParaRPr>
                    </a:p>
                  </a:txBody>
                  <a:tcPr anchor="ctr"/>
                </a:tc>
                <a:tc gridSpan="4">
                  <a:txBody>
                    <a:bodyPr/>
                    <a:lstStyle/>
                    <a:p>
                      <a:pPr algn="ctr"/>
                      <a:r>
                        <a:rPr lang="es-MX" sz="800" dirty="0" smtClean="0">
                          <a:latin typeface="Calibri" pitchFamily="34" charset="0"/>
                          <a:cs typeface="Calibri" pitchFamily="34" charset="0"/>
                        </a:rPr>
                        <a:t>Instituto de Acceso a la Información Pública del Distrito Federal</a:t>
                      </a:r>
                    </a:p>
                    <a:p>
                      <a:pPr algn="ctr"/>
                      <a:r>
                        <a:rPr lang="es-MX" sz="800" dirty="0" smtClean="0">
                          <a:latin typeface="Calibri" pitchFamily="34" charset="0"/>
                          <a:cs typeface="Calibri" pitchFamily="34" charset="0"/>
                        </a:rPr>
                        <a:t>(INFODF)</a:t>
                      </a:r>
                      <a:endParaRPr lang="es-MX" sz="800" dirty="0">
                        <a:latin typeface="Calibri" pitchFamily="34" charset="0"/>
                        <a:cs typeface="Calibri" pitchFamily="34" charset="0"/>
                      </a:endParaRPr>
                    </a:p>
                  </a:txBody>
                  <a:tcPr anchor="ctr"/>
                </a:tc>
                <a:tc hMerge="1">
                  <a:txBody>
                    <a:bodyPr/>
                    <a:lstStyle/>
                    <a:p>
                      <a:endParaRPr lang="es-MX" dirty="0"/>
                    </a:p>
                  </a:txBody>
                  <a:tcPr/>
                </a:tc>
                <a:tc hMerge="1">
                  <a:txBody>
                    <a:bodyPr/>
                    <a:lstStyle/>
                    <a:p>
                      <a:pPr algn="ctr"/>
                      <a:endParaRPr lang="es-MX" sz="900" dirty="0">
                        <a:latin typeface="Calibri" pitchFamily="34" charset="0"/>
                        <a:cs typeface="Calibri" pitchFamily="34" charset="0"/>
                      </a:endParaRPr>
                    </a:p>
                  </a:txBody>
                  <a:tcPr anchor="ctr"/>
                </a:tc>
                <a:tc hMerge="1">
                  <a:txBody>
                    <a:bodyPr/>
                    <a:lstStyle/>
                    <a:p>
                      <a:endParaRPr lang="es-ES"/>
                    </a:p>
                  </a:txBody>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800" b="1" i="0" u="none" strike="noStrike" kern="1200" cap="none" spc="0" normalizeH="0" baseline="0" noProof="0" dirty="0" smtClean="0">
                          <a:ln>
                            <a:noFill/>
                          </a:ln>
                          <a:solidFill>
                            <a:prstClr val="white"/>
                          </a:solidFill>
                          <a:effectLst/>
                          <a:uLnTx/>
                          <a:uFillTx/>
                          <a:latin typeface="Calibri" pitchFamily="34" charset="0"/>
                          <a:ea typeface="+mn-ea"/>
                          <a:cs typeface="Calibri" pitchFamily="34" charset="0"/>
                        </a:rPr>
                        <a:t>Instituto de Acceso a la Información Pública y Protección  de Datos Personales del Distrito Federal</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800" b="1" i="0" u="none" strike="noStrike" kern="1200" cap="none" spc="0" normalizeH="0" baseline="0" noProof="0" dirty="0" smtClean="0">
                          <a:ln>
                            <a:noFill/>
                          </a:ln>
                          <a:solidFill>
                            <a:prstClr val="white"/>
                          </a:solidFill>
                          <a:effectLst/>
                          <a:uLnTx/>
                          <a:uFillTx/>
                          <a:latin typeface="Calibri" pitchFamily="34" charset="0"/>
                          <a:ea typeface="+mn-ea"/>
                          <a:cs typeface="Calibri" pitchFamily="34" charset="0"/>
                        </a:rPr>
                        <a:t>(INFODF)</a:t>
                      </a:r>
                      <a:endParaRPr kumimoji="0" lang="es-MX" sz="800" b="1" i="0" u="none" strike="noStrike" kern="1200" cap="none" spc="0" normalizeH="0" baseline="0" noProof="0" dirty="0">
                        <a:ln>
                          <a:noFill/>
                        </a:ln>
                        <a:solidFill>
                          <a:prstClr val="white"/>
                        </a:solidFill>
                        <a:effectLst/>
                        <a:uLnTx/>
                        <a:uFillTx/>
                        <a:latin typeface="Calibri" pitchFamily="34" charset="0"/>
                        <a:ea typeface="+mn-ea"/>
                        <a:cs typeface="Calibri" pitchFamily="34" charset="0"/>
                      </a:endParaRPr>
                    </a:p>
                  </a:txBody>
                  <a:tcPr anchor="ctr"/>
                </a:tc>
                <a:tc hMerge="1">
                  <a:txBody>
                    <a:bodyPr/>
                    <a:lstStyle/>
                    <a:p>
                      <a:endParaRPr lang="es-MX" dirty="0"/>
                    </a:p>
                  </a:txBody>
                  <a:tcPr/>
                </a:tc>
                <a:tc hMerge="1">
                  <a:txBody>
                    <a:bodyPr/>
                    <a:lstStyle/>
                    <a:p>
                      <a:endParaRPr lang="es-MX"/>
                    </a:p>
                  </a:txBody>
                  <a:tcPr/>
                </a:tc>
              </a:tr>
              <a:tr h="621924">
                <a:tc>
                  <a:txBody>
                    <a:bodyPr/>
                    <a:lstStyle/>
                    <a:p>
                      <a:pPr algn="ctr"/>
                      <a:r>
                        <a:rPr lang="es-MX" sz="700" b="1" dirty="0" smtClean="0">
                          <a:latin typeface="Calibri" pitchFamily="34" charset="0"/>
                        </a:rPr>
                        <a:t>Cuestionario Autoaplicable</a:t>
                      </a:r>
                      <a:endParaRPr lang="es-MX" sz="700" dirty="0">
                        <a:latin typeface="Calibri" pitchFamily="34" charset="0"/>
                        <a:cs typeface="Calibri" pitchFamily="34" charset="0"/>
                      </a:endParaRPr>
                    </a:p>
                  </a:txBody>
                  <a:tcPr anchor="ct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700" b="1" dirty="0" smtClean="0">
                          <a:latin typeface="Calibri" pitchFamily="34" charset="0"/>
                        </a:rPr>
                        <a:t>Se verifica directamente del sitio de Internet del Ente Obligado</a:t>
                      </a:r>
                    </a:p>
                    <a:p>
                      <a:pPr marL="0" marR="0" indent="0" algn="ctr" defTabSz="914400" rtl="0" eaLnBrk="1" fontAlgn="auto" latinLnBrk="0" hangingPunct="1">
                        <a:lnSpc>
                          <a:spcPct val="100000"/>
                        </a:lnSpc>
                        <a:spcBef>
                          <a:spcPts val="0"/>
                        </a:spcBef>
                        <a:spcAft>
                          <a:spcPts val="0"/>
                        </a:spcAft>
                        <a:buClrTx/>
                        <a:buSzTx/>
                        <a:buFontTx/>
                        <a:buNone/>
                        <a:tabLst/>
                        <a:defRPr/>
                      </a:pPr>
                      <a:r>
                        <a:rPr lang="es-MX" sz="700" b="1" dirty="0" smtClean="0">
                          <a:latin typeface="Calibri" pitchFamily="34" charset="0"/>
                        </a:rPr>
                        <a:t>los</a:t>
                      </a:r>
                      <a:r>
                        <a:rPr lang="es-MX" sz="700" b="1" baseline="0" dirty="0" smtClean="0">
                          <a:latin typeface="Calibri" pitchFamily="34" charset="0"/>
                        </a:rPr>
                        <a:t> </a:t>
                      </a:r>
                      <a:r>
                        <a:rPr lang="es-MX" sz="700" b="1" dirty="0" smtClean="0">
                          <a:latin typeface="Calibri" pitchFamily="34" charset="0"/>
                        </a:rPr>
                        <a:t>Artículos 12 y 13 </a:t>
                      </a:r>
                      <a:endParaRPr lang="es-MX" sz="700" dirty="0">
                        <a:latin typeface="Calibri" pitchFamily="34" charset="0"/>
                        <a:cs typeface="Calibri" pitchFamily="34" charset="0"/>
                      </a:endParaRPr>
                    </a:p>
                  </a:txBody>
                  <a:tcPr anchor="ct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s-MX" sz="800" dirty="0">
                        <a:latin typeface="Calibri" pitchFamily="34" charset="0"/>
                        <a:cs typeface="Calibri" pitchFamily="34" charset="0"/>
                      </a:endParaRPr>
                    </a:p>
                  </a:txBody>
                  <a:tcPr anchor="ctr"/>
                </a:tc>
                <a:tc gridSpan="5">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700" b="1" dirty="0" smtClean="0">
                          <a:latin typeface="Calibri" pitchFamily="34" charset="0"/>
                        </a:rPr>
                        <a:t>Se verifica directamente del sitio de Internet  de los Entes Obligados las obligaciones de oficio.</a:t>
                      </a:r>
                    </a:p>
                    <a:p>
                      <a:pPr marL="0" marR="0" indent="0" algn="ctr" defTabSz="914400" rtl="0" eaLnBrk="1" fontAlgn="auto" latinLnBrk="0" hangingPunct="1">
                        <a:lnSpc>
                          <a:spcPct val="100000"/>
                        </a:lnSpc>
                        <a:spcBef>
                          <a:spcPts val="0"/>
                        </a:spcBef>
                        <a:spcAft>
                          <a:spcPts val="0"/>
                        </a:spcAft>
                        <a:buClrTx/>
                        <a:buSzTx/>
                        <a:buFontTx/>
                        <a:buNone/>
                        <a:tabLst/>
                        <a:defRPr/>
                      </a:pPr>
                      <a:r>
                        <a:rPr lang="es-MX" sz="700" b="1" dirty="0" smtClean="0">
                          <a:latin typeface="Calibri" pitchFamily="34" charset="0"/>
                        </a:rPr>
                        <a:t>Artículos</a:t>
                      </a:r>
                      <a:r>
                        <a:rPr lang="es-MX" sz="700" b="1" baseline="0" dirty="0" smtClean="0">
                          <a:latin typeface="Calibri" pitchFamily="34" charset="0"/>
                        </a:rPr>
                        <a:t> 13 al 30 de la LTAIPDF</a:t>
                      </a:r>
                      <a:endParaRPr lang="es-MX" sz="700" b="1" dirty="0" smtClean="0">
                        <a:latin typeface="Calibri" pitchFamily="34" charset="0"/>
                      </a:endParaRPr>
                    </a:p>
                  </a:txBody>
                  <a:tcPr anchor="ctr"/>
                </a:tc>
                <a:tc hMerge="1">
                  <a:txBody>
                    <a:bodyPr/>
                    <a:lstStyle/>
                    <a:p>
                      <a:endParaRPr lang="es-ES"/>
                    </a:p>
                  </a:txBody>
                  <a:tcPr/>
                </a:tc>
                <a:tc hMerge="1">
                  <a:txBody>
                    <a:bodyPr/>
                    <a:lstStyle/>
                    <a:p>
                      <a:endParaRPr lang="es-ES"/>
                    </a:p>
                  </a:txBody>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s-MX" sz="800" b="1" dirty="0" smtClean="0">
                        <a:latin typeface="Calibri" pitchFamily="34" charset="0"/>
                      </a:endParaRPr>
                    </a:p>
                  </a:txBody>
                  <a:tcPr anchor="ctr"/>
                </a:tc>
                <a:tc hMerge="1">
                  <a:txBody>
                    <a:bodyPr/>
                    <a:lstStyle/>
                    <a:p>
                      <a:endParaRPr lang="es-MX"/>
                    </a:p>
                  </a:txBody>
                  <a:tcPr/>
                </a:tc>
              </a:tr>
              <a:tr h="34978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800" b="1" i="0" u="none" strike="noStrike" kern="1200" cap="none" spc="0" normalizeH="0" baseline="0" noProof="0" dirty="0" smtClean="0">
                          <a:ln>
                            <a:noFill/>
                          </a:ln>
                          <a:solidFill>
                            <a:prstClr val="black"/>
                          </a:solidFill>
                          <a:effectLst/>
                          <a:uLnTx/>
                          <a:uFillTx/>
                          <a:latin typeface="Calibri" pitchFamily="34" charset="0"/>
                        </a:rPr>
                        <a:t>(1)</a:t>
                      </a:r>
                      <a:endParaRPr lang="es-MX" sz="1800" b="1" dirty="0"/>
                    </a:p>
                  </a:txBody>
                  <a:tcPr anchor="ctr">
                    <a:solidFill>
                      <a:srgbClr val="E8F0F4"/>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800" b="1" dirty="0" smtClean="0">
                          <a:latin typeface="Calibri" pitchFamily="34" charset="0"/>
                        </a:rPr>
                        <a:t>(2)</a:t>
                      </a:r>
                      <a:endParaRPr lang="es-MX" sz="800" b="1" dirty="0" smtClean="0">
                        <a:latin typeface="Calibri" pitchFamily="34" charset="0"/>
                        <a:cs typeface="Calibri" pitchFamily="34" charset="0"/>
                      </a:endParaRPr>
                    </a:p>
                  </a:txBody>
                  <a:tcPr anchor="ctr">
                    <a:solidFill>
                      <a:srgbClr val="E8F0F4"/>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800" b="1" dirty="0" smtClean="0">
                          <a:latin typeface="Calibri" pitchFamily="34" charset="0"/>
                        </a:rPr>
                        <a:t>(3)</a:t>
                      </a:r>
                      <a:endParaRPr lang="es-MX" sz="800" b="1" dirty="0" smtClean="0">
                        <a:latin typeface="Calibri" pitchFamily="34" charset="0"/>
                        <a:cs typeface="Calibri" pitchFamily="34" charset="0"/>
                      </a:endParaRPr>
                    </a:p>
                  </a:txBody>
                  <a:tcPr anchor="ctr">
                    <a:solidFill>
                      <a:srgbClr val="E8F0F4"/>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800" b="1" dirty="0" smtClean="0">
                          <a:latin typeface="Calibri" pitchFamily="34" charset="0"/>
                        </a:rPr>
                        <a:t>(4)</a:t>
                      </a:r>
                      <a:endParaRPr lang="es-MX" sz="800" b="1" dirty="0" smtClean="0">
                        <a:latin typeface="Calibri" pitchFamily="34" charset="0"/>
                        <a:cs typeface="Calibri" pitchFamily="34" charset="0"/>
                      </a:endParaRPr>
                    </a:p>
                  </a:txBody>
                  <a:tcPr anchor="ctr">
                    <a:solidFill>
                      <a:srgbClr val="E8F0F4"/>
                    </a:solidFill>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800" b="1" dirty="0" smtClean="0">
                          <a:latin typeface="Calibri" pitchFamily="34" charset="0"/>
                        </a:rPr>
                        <a:t>(5)</a:t>
                      </a:r>
                      <a:endParaRPr lang="es-MX" sz="800" b="1" dirty="0" smtClean="0">
                        <a:latin typeface="Calibri" pitchFamily="34" charset="0"/>
                        <a:cs typeface="Calibri" pitchFamily="34" charset="0"/>
                      </a:endParaRPr>
                    </a:p>
                  </a:txBody>
                  <a:tcPr anchor="ctr">
                    <a:solidFill>
                      <a:srgbClr val="E8F0F4"/>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s-MX" sz="900" b="1" dirty="0" smtClean="0">
                        <a:latin typeface="Calibri" pitchFamily="34" charset="0"/>
                        <a:cs typeface="Calibri" pitchFamily="34" charset="0"/>
                      </a:endParaRPr>
                    </a:p>
                  </a:txBody>
                  <a:tcPr anchor="ctr">
                    <a:solidFill>
                      <a:srgbClr val="E8F0F4"/>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800" b="1" dirty="0" smtClean="0">
                          <a:latin typeface="Calibri" pitchFamily="34" charset="0"/>
                        </a:rPr>
                        <a:t>(6)</a:t>
                      </a:r>
                      <a:endParaRPr lang="es-MX" sz="800" b="1" dirty="0">
                        <a:latin typeface="Calibri" pitchFamily="34" charset="0"/>
                        <a:cs typeface="Calibri" pitchFamily="34" charset="0"/>
                      </a:endParaRPr>
                    </a:p>
                  </a:txBody>
                  <a:tcPr anchor="ctr">
                    <a:solidFill>
                      <a:srgbClr val="E8F0F4"/>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800" b="1" dirty="0" smtClean="0">
                          <a:latin typeface="Calibri" pitchFamily="34" charset="0"/>
                          <a:cs typeface="Calibri" pitchFamily="34" charset="0"/>
                        </a:rPr>
                        <a:t>(7)</a:t>
                      </a:r>
                      <a:endParaRPr lang="es-MX" sz="800" b="1" dirty="0">
                        <a:latin typeface="Calibri" pitchFamily="34" charset="0"/>
                        <a:cs typeface="Calibri" pitchFamily="34" charset="0"/>
                      </a:endParaRPr>
                    </a:p>
                  </a:txBody>
                  <a:tcPr anchor="ctr">
                    <a:solidFill>
                      <a:srgbClr val="E8F0F4"/>
                    </a:solidFill>
                  </a:tcPr>
                </a:tc>
              </a:tr>
              <a:tr h="2708850">
                <a:tc>
                  <a:txBody>
                    <a:bodyPr/>
                    <a:lstStyle/>
                    <a:p>
                      <a:endParaRPr lang="es-MX" sz="1000" dirty="0">
                        <a:latin typeface="Calibri" pitchFamily="34" charset="0"/>
                        <a:cs typeface="Calibri" pitchFamily="34" charset="0"/>
                      </a:endParaRPr>
                    </a:p>
                  </a:txBody>
                  <a:tcPr anchor="ctr"/>
                </a:tc>
                <a:tc>
                  <a:txBody>
                    <a:bodyPr/>
                    <a:lstStyle/>
                    <a:p>
                      <a:endParaRPr lang="es-MX" dirty="0"/>
                    </a:p>
                  </a:txBody>
                  <a:tcPr anchor="ctr"/>
                </a:tc>
                <a:tc>
                  <a:txBody>
                    <a:bodyPr/>
                    <a:lstStyle/>
                    <a:p>
                      <a:endParaRPr lang="es-MX" dirty="0"/>
                    </a:p>
                  </a:txBody>
                  <a:tcPr anchor="ctr"/>
                </a:tc>
                <a:tc>
                  <a:txBody>
                    <a:bodyPr/>
                    <a:lstStyle/>
                    <a:p>
                      <a:endParaRPr lang="es-MX" dirty="0"/>
                    </a:p>
                  </a:txBody>
                  <a:tcPr anchor="ctr"/>
                </a:tc>
                <a:tc gridSpan="2">
                  <a:txBody>
                    <a:bodyPr/>
                    <a:lstStyle/>
                    <a:p>
                      <a:endParaRPr lang="es-ES" dirty="0"/>
                    </a:p>
                  </a:txBody>
                  <a:tcPr anchor="ctr"/>
                </a:tc>
                <a:tc hMerge="1">
                  <a:txBody>
                    <a:bodyPr/>
                    <a:lstStyle/>
                    <a:p>
                      <a:endParaRPr lang="es-ES" dirty="0"/>
                    </a:p>
                  </a:txBody>
                  <a:tcPr anchor="ctr"/>
                </a:tc>
                <a:tc>
                  <a:txBody>
                    <a:bodyPr/>
                    <a:lstStyle/>
                    <a:p>
                      <a:endParaRPr lang="es-MX" dirty="0"/>
                    </a:p>
                  </a:txBody>
                  <a:tcPr anchor="ctr"/>
                </a:tc>
                <a:tc>
                  <a:txBody>
                    <a:bodyPr/>
                    <a:lstStyle/>
                    <a:p>
                      <a:endParaRPr lang="es-MX" dirty="0"/>
                    </a:p>
                  </a:txBody>
                  <a:tcPr anchor="ctr"/>
                </a:tc>
              </a:tr>
              <a:tr h="1110579">
                <a:tc gridSpan="8">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MX" sz="800" b="1" dirty="0" smtClean="0">
                          <a:latin typeface="Calibri" pitchFamily="34" charset="0"/>
                        </a:rPr>
                        <a:t>NOTA: Los índices a partir de la Evaluación-Diagnóstico</a:t>
                      </a:r>
                      <a:r>
                        <a:rPr lang="es-MX" sz="800" b="1" baseline="0" dirty="0" smtClean="0">
                          <a:latin typeface="Calibri" pitchFamily="34" charset="0"/>
                        </a:rPr>
                        <a:t> de Portales 2008 </a:t>
                      </a:r>
                      <a:r>
                        <a:rPr lang="es-MX" sz="800" b="1" dirty="0" smtClean="0">
                          <a:latin typeface="Calibri" pitchFamily="34" charset="0"/>
                        </a:rPr>
                        <a:t>están compuestos por los índices obtenidos por los Entes Obligados</a:t>
                      </a:r>
                      <a:r>
                        <a:rPr lang="es-MX" sz="800" b="1" baseline="0" dirty="0" smtClean="0">
                          <a:latin typeface="Calibri" pitchFamily="34" charset="0"/>
                        </a:rPr>
                        <a:t> </a:t>
                      </a:r>
                      <a:r>
                        <a:rPr lang="es-MX" sz="800" b="1" dirty="0" smtClean="0">
                          <a:latin typeface="Calibri" pitchFamily="34" charset="0"/>
                        </a:rPr>
                        <a:t>y los Partidos Políticos en el</a:t>
                      </a:r>
                      <a:r>
                        <a:rPr lang="es-MX" sz="800" b="1" baseline="0" dirty="0" smtClean="0">
                          <a:latin typeface="Calibri" pitchFamily="34" charset="0"/>
                        </a:rPr>
                        <a:t> DF.</a:t>
                      </a:r>
                      <a:endParaRPr lang="es-MX" sz="800" dirty="0" smtClean="0">
                        <a:latin typeface="Calibri" pitchFamily="34" charset="0"/>
                        <a:cs typeface="Calibri" pitchFamily="34" charset="0"/>
                      </a:endParaRPr>
                    </a:p>
                    <a:p>
                      <a:endParaRPr lang="es-MX" sz="800" b="1" baseline="30000" dirty="0" smtClean="0">
                        <a:latin typeface="Calibri" pitchFamily="34" charset="0"/>
                      </a:endParaRPr>
                    </a:p>
                    <a:p>
                      <a:r>
                        <a:rPr lang="es-MX" sz="800" b="1" baseline="30000" dirty="0" smtClean="0">
                          <a:latin typeface="Calibri" pitchFamily="34" charset="0"/>
                        </a:rPr>
                        <a:t>(1)</a:t>
                      </a:r>
                      <a:r>
                        <a:rPr lang="es-MX" sz="800" b="1" dirty="0" smtClean="0">
                          <a:latin typeface="Calibri" pitchFamily="34" charset="0"/>
                        </a:rPr>
                        <a:t> Cuestionario Autoaplicable. 3 preguntas sobre el tema Art. 12 y Art. 13.</a:t>
                      </a:r>
                    </a:p>
                    <a:p>
                      <a:r>
                        <a:rPr lang="es-MX" sz="800" b="1" baseline="30000" dirty="0" smtClean="0">
                          <a:latin typeface="Calibri" pitchFamily="34" charset="0"/>
                        </a:rPr>
                        <a:t>(2)</a:t>
                      </a:r>
                      <a:r>
                        <a:rPr lang="es-MX" sz="800" b="1" dirty="0" smtClean="0">
                          <a:latin typeface="Calibri" pitchFamily="34" charset="0"/>
                        </a:rPr>
                        <a:t> Protocolo de Usabilidad y Calidad en la Información de Transparencia Publicada en los Portales de Internet de los Entes Públicos del Distrito Federal.</a:t>
                      </a:r>
                    </a:p>
                    <a:p>
                      <a:r>
                        <a:rPr lang="es-MX" sz="800" b="1" baseline="30000" dirty="0" smtClean="0">
                          <a:latin typeface="Calibri" pitchFamily="34" charset="0"/>
                        </a:rPr>
                        <a:t>(3) </a:t>
                      </a:r>
                      <a:r>
                        <a:rPr lang="es-MX" sz="800" b="1" dirty="0" smtClean="0">
                          <a:latin typeface="Calibri" pitchFamily="34" charset="0"/>
                        </a:rPr>
                        <a:t>Criterios y Metodología de Evaluación de la Calidad de la Información de las Obligaciones de Transparencia en los Portales de Internet de los Entes Públicos.</a:t>
                      </a:r>
                    </a:p>
                    <a:p>
                      <a:r>
                        <a:rPr lang="es-MX" sz="800" b="1" baseline="30000" dirty="0" smtClean="0">
                          <a:latin typeface="Calibri" pitchFamily="34" charset="0"/>
                        </a:rPr>
                        <a:t>(4) </a:t>
                      </a:r>
                      <a:r>
                        <a:rPr lang="es-MX" sz="800" b="1" dirty="0" smtClean="0">
                          <a:latin typeface="Calibri" pitchFamily="34" charset="0"/>
                        </a:rPr>
                        <a:t>Criterios y Metodología de Evaluación de la Información Pública de Oficio que deben dar a conocer los Entes Públicos/Agrupaciones Políticas Locales en sus Portales de Internet.</a:t>
                      </a:r>
                    </a:p>
                    <a:p>
                      <a:r>
                        <a:rPr lang="es-MX" sz="800" b="1" baseline="30000" dirty="0" smtClean="0">
                          <a:latin typeface="Calibri" pitchFamily="34" charset="0"/>
                        </a:rPr>
                        <a:t>(5) </a:t>
                      </a:r>
                      <a:r>
                        <a:rPr lang="es-MX" sz="800" b="1" dirty="0" smtClean="0">
                          <a:latin typeface="Calibri" pitchFamily="34" charset="0"/>
                        </a:rPr>
                        <a:t>Criterios y Metodología de Evaluación de la Información Pública de Oficio que deben dar a conocer los Entes Obligados/Partidos Políticos en el DF en sus Portales de Internet (2011).</a:t>
                      </a:r>
                    </a:p>
                    <a:p>
                      <a:pPr marL="0" marR="0" indent="0" algn="l" defTabSz="914400" rtl="0" eaLnBrk="1" fontAlgn="auto" latinLnBrk="0" hangingPunct="1">
                        <a:lnSpc>
                          <a:spcPct val="100000"/>
                        </a:lnSpc>
                        <a:spcBef>
                          <a:spcPts val="0"/>
                        </a:spcBef>
                        <a:spcAft>
                          <a:spcPts val="0"/>
                        </a:spcAft>
                        <a:buClrTx/>
                        <a:buSzTx/>
                        <a:buFontTx/>
                        <a:buNone/>
                        <a:tabLst/>
                        <a:defRPr/>
                      </a:pPr>
                      <a:r>
                        <a:rPr lang="es-MX" sz="800" b="1" baseline="30000" dirty="0" smtClean="0">
                          <a:latin typeface="Calibri" pitchFamily="34" charset="0"/>
                        </a:rPr>
                        <a:t>(6) </a:t>
                      </a:r>
                      <a:r>
                        <a:rPr lang="es-MX" sz="800" b="1" dirty="0" smtClean="0">
                          <a:latin typeface="Calibri" pitchFamily="34" charset="0"/>
                        </a:rPr>
                        <a:t>Criterios y Metodología de Evaluación de la Información Pública de Oficio que deben dar a conocer los Entes Obligados/Partidos Políticos en el DF en sus Portales de Internet (2012).</a:t>
                      </a:r>
                    </a:p>
                    <a:p>
                      <a:pPr marL="0" marR="0" indent="0" algn="l" defTabSz="914400" rtl="0" eaLnBrk="1" fontAlgn="auto" latinLnBrk="0" hangingPunct="1">
                        <a:lnSpc>
                          <a:spcPct val="100000"/>
                        </a:lnSpc>
                        <a:spcBef>
                          <a:spcPts val="0"/>
                        </a:spcBef>
                        <a:spcAft>
                          <a:spcPts val="0"/>
                        </a:spcAft>
                        <a:buClrTx/>
                        <a:buSzTx/>
                        <a:buFontTx/>
                        <a:buNone/>
                        <a:tabLst/>
                        <a:defRPr/>
                      </a:pPr>
                      <a:r>
                        <a:rPr lang="es-MX" sz="800" b="1" baseline="30000" dirty="0" smtClean="0">
                          <a:solidFill>
                            <a:schemeClr val="tx1"/>
                          </a:solidFill>
                          <a:latin typeface="Calibri" pitchFamily="34" charset="0"/>
                        </a:rPr>
                        <a:t>(7) </a:t>
                      </a:r>
                      <a:r>
                        <a:rPr lang="es-MX" sz="800" b="1" dirty="0" smtClean="0">
                          <a:solidFill>
                            <a:schemeClr val="tx1"/>
                          </a:solidFill>
                          <a:latin typeface="Calibri" pitchFamily="34" charset="0"/>
                        </a:rPr>
                        <a:t>Criterios y Metodología de Evaluación de la Información Pública de Oficio que deben dar a conocer los Entes Obligados/Partidos Políticos en el DF en sus Portales de Internet (2014).</a:t>
                      </a:r>
                    </a:p>
                  </a:txBody>
                  <a:tcPr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ES"/>
                    </a:p>
                  </a:txBody>
                  <a:tcPr/>
                </a:tc>
                <a:tc hMerge="1">
                  <a:txBody>
                    <a:bodyPr/>
                    <a:lstStyle/>
                    <a:p>
                      <a:endParaRPr lang="es-ES"/>
                    </a:p>
                  </a:txBody>
                  <a:tcPr/>
                </a:tc>
                <a:tc hMerge="1">
                  <a:txBody>
                    <a:bodyPr/>
                    <a:lstStyle/>
                    <a:p>
                      <a:endParaRPr lang="es-MX"/>
                    </a:p>
                  </a:txBody>
                  <a:tcPr/>
                </a:tc>
                <a:tc hMerge="1">
                  <a:txBody>
                    <a:bodyPr/>
                    <a:lstStyle/>
                    <a:p>
                      <a:endParaRPr lang="es-MX"/>
                    </a:p>
                  </a:txBody>
                  <a:tcPr/>
                </a:tc>
              </a:tr>
            </a:tbl>
          </a:graphicData>
        </a:graphic>
      </p:graphicFrame>
      <p:graphicFrame>
        <p:nvGraphicFramePr>
          <p:cNvPr id="7" name="3 Gráfico"/>
          <p:cNvGraphicFramePr>
            <a:graphicFrameLocks/>
          </p:cNvGraphicFramePr>
          <p:nvPr>
            <p:extLst>
              <p:ext uri="{D42A27DB-BD31-4B8C-83A1-F6EECF244321}">
                <p14:modId xmlns:p14="http://schemas.microsoft.com/office/powerpoint/2010/main" val="1819028153"/>
              </p:ext>
            </p:extLst>
          </p:nvPr>
        </p:nvGraphicFramePr>
        <p:xfrm>
          <a:off x="95287" y="2924944"/>
          <a:ext cx="9000000" cy="2552938"/>
        </p:xfrm>
        <a:graphic>
          <a:graphicData uri="http://schemas.openxmlformats.org/drawingml/2006/chart">
            <c:chart xmlns:c="http://schemas.openxmlformats.org/drawingml/2006/chart" xmlns:r="http://schemas.openxmlformats.org/officeDocument/2006/relationships" r:id="rId2"/>
          </a:graphicData>
        </a:graphic>
      </p:graphicFrame>
      <p:sp>
        <p:nvSpPr>
          <p:cNvPr id="10" name="21 CuadroTexto"/>
          <p:cNvSpPr txBox="1"/>
          <p:nvPr/>
        </p:nvSpPr>
        <p:spPr>
          <a:xfrm>
            <a:off x="107504" y="85702"/>
            <a:ext cx="7560000" cy="864000"/>
          </a:xfrm>
          <a:prstGeom prst="rect">
            <a:avLst/>
          </a:prstGeom>
          <a:noFill/>
        </p:spPr>
        <p:txBody>
          <a:bodyPr wrap="square" rtlCol="0" anchor="ctr">
            <a:noAutofit/>
          </a:bodyPr>
          <a:lstStyle/>
          <a:p>
            <a:r>
              <a:rPr lang="es-MX" b="1" dirty="0" smtClean="0">
                <a:latin typeface="Calibri" pitchFamily="34" charset="0"/>
              </a:rPr>
              <a:t>Índices </a:t>
            </a:r>
            <a:r>
              <a:rPr lang="es-MX" b="1" dirty="0">
                <a:latin typeface="Calibri" pitchFamily="34" charset="0"/>
              </a:rPr>
              <a:t>obtenidos en las evaluaciones a los portales de Internet de los Entes Obligados</a:t>
            </a:r>
          </a:p>
          <a:p>
            <a:r>
              <a:rPr lang="es-MX" sz="1200" b="1" i="1" dirty="0">
                <a:latin typeface="Calibri" pitchFamily="34" charset="0"/>
              </a:rPr>
              <a:t>2004 - </a:t>
            </a:r>
            <a:r>
              <a:rPr lang="es-MX" sz="1200" b="1" i="1" dirty="0" smtClean="0">
                <a:latin typeface="Calibri" pitchFamily="34" charset="0"/>
              </a:rPr>
              <a:t>2016</a:t>
            </a:r>
            <a:endParaRPr lang="es-ES" sz="1200" b="1" i="1" dirty="0">
              <a:latin typeface="Calibri" pitchFamily="34" charset="0"/>
            </a:endParaRPr>
          </a:p>
        </p:txBody>
      </p:sp>
    </p:spTree>
    <p:extLst>
      <p:ext uri="{BB962C8B-B14F-4D97-AF65-F5344CB8AC3E}">
        <p14:creationId xmlns:p14="http://schemas.microsoft.com/office/powerpoint/2010/main" val="236453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10 Marcador de número de diapositiva"/>
          <p:cNvSpPr>
            <a:spLocks noGrp="1"/>
          </p:cNvSpPr>
          <p:nvPr>
            <p:ph type="sldNum" sz="quarter" idx="12"/>
          </p:nvPr>
        </p:nvSpPr>
        <p:spPr>
          <a:xfrm>
            <a:off x="8731034" y="6453336"/>
            <a:ext cx="366712" cy="365125"/>
          </a:xfrm>
        </p:spPr>
        <p:txBody>
          <a:bodyPr/>
          <a:lstStyle/>
          <a:p>
            <a:pPr>
              <a:defRPr/>
            </a:pPr>
            <a:fld id="{BD43386B-512A-4F48-AC60-1F2A615D5642}" type="slidenum">
              <a:rPr lang="es-MX" b="1" smtClean="0">
                <a:latin typeface="Calibri" pitchFamily="34" charset="0"/>
              </a:rPr>
              <a:pPr>
                <a:defRPr/>
              </a:pPr>
              <a:t>8</a:t>
            </a:fld>
            <a:endParaRPr lang="es-MX" b="1" dirty="0">
              <a:latin typeface="Calibri" pitchFamily="34" charset="0"/>
            </a:endParaRPr>
          </a:p>
        </p:txBody>
      </p:sp>
      <p:sp>
        <p:nvSpPr>
          <p:cNvPr id="6" name="5 CuadroTexto"/>
          <p:cNvSpPr txBox="1"/>
          <p:nvPr/>
        </p:nvSpPr>
        <p:spPr>
          <a:xfrm>
            <a:off x="76168" y="85702"/>
            <a:ext cx="7560000" cy="864000"/>
          </a:xfrm>
          <a:prstGeom prst="rect">
            <a:avLst/>
          </a:prstGeom>
          <a:noFill/>
        </p:spPr>
        <p:txBody>
          <a:bodyPr wrap="square" rtlCol="0" anchor="ctr">
            <a:noAutofit/>
          </a:bodyPr>
          <a:lstStyle/>
          <a:p>
            <a:r>
              <a:rPr lang="es-MX" b="1" dirty="0" smtClean="0">
                <a:latin typeface="Calibri" pitchFamily="34" charset="0"/>
              </a:rPr>
              <a:t>Comparativo de Índice entre los </a:t>
            </a:r>
            <a:r>
              <a:rPr lang="es-MX" b="1" dirty="0">
                <a:latin typeface="Calibri" pitchFamily="34" charset="0"/>
              </a:rPr>
              <a:t>Entes </a:t>
            </a:r>
            <a:r>
              <a:rPr lang="es-MX" b="1" dirty="0" smtClean="0">
                <a:latin typeface="Calibri" pitchFamily="34" charset="0"/>
              </a:rPr>
              <a:t>Obligados y los Partidos Políticos en el Distrito Federal</a:t>
            </a:r>
          </a:p>
          <a:p>
            <a:r>
              <a:rPr lang="es-MX" sz="1200" b="1" i="1" dirty="0" smtClean="0">
                <a:latin typeface="Calibri" pitchFamily="34" charset="0"/>
              </a:rPr>
              <a:t>2008 </a:t>
            </a:r>
            <a:r>
              <a:rPr lang="es-MX" sz="1200" b="1" i="1" dirty="0">
                <a:latin typeface="Calibri" pitchFamily="34" charset="0"/>
              </a:rPr>
              <a:t>- </a:t>
            </a:r>
            <a:r>
              <a:rPr lang="es-MX" sz="1200" b="1" i="1" dirty="0" smtClean="0">
                <a:latin typeface="Calibri" pitchFamily="34" charset="0"/>
              </a:rPr>
              <a:t>2016</a:t>
            </a:r>
            <a:endParaRPr lang="es-ES" sz="1200" b="1" i="1" dirty="0">
              <a:latin typeface="Calibri" pitchFamily="34" charset="0"/>
            </a:endParaRPr>
          </a:p>
        </p:txBody>
      </p:sp>
      <p:graphicFrame>
        <p:nvGraphicFramePr>
          <p:cNvPr id="7" name="7 Tabla"/>
          <p:cNvGraphicFramePr>
            <a:graphicFrameLocks noGrp="1"/>
          </p:cNvGraphicFramePr>
          <p:nvPr>
            <p:extLst/>
          </p:nvPr>
        </p:nvGraphicFramePr>
        <p:xfrm>
          <a:off x="115003" y="1340768"/>
          <a:ext cx="8898822" cy="4968552"/>
        </p:xfrm>
        <a:graphic>
          <a:graphicData uri="http://schemas.openxmlformats.org/drawingml/2006/table">
            <a:tbl>
              <a:tblPr firstRow="1" bandRow="1">
                <a:tableStyleId>{00A15C55-8517-42AA-B614-E9B94910E393}</a:tableStyleId>
              </a:tblPr>
              <a:tblGrid>
                <a:gridCol w="8898822"/>
              </a:tblGrid>
              <a:tr h="4968552">
                <a:tc>
                  <a:txBody>
                    <a:bodyPr/>
                    <a:lstStyle/>
                    <a:p>
                      <a:endParaRPr lang="es-MX" sz="1200" dirty="0">
                        <a:latin typeface="Calibri" pitchFamily="34" charset="0"/>
                        <a:cs typeface="Calibri" pitchFamily="34" charset="0"/>
                      </a:endParaRPr>
                    </a:p>
                  </a:txBody>
                  <a:tcPr>
                    <a:solidFill>
                      <a:srgbClr val="CED3DF">
                        <a:alpha val="50196"/>
                      </a:srgbClr>
                    </a:solidFill>
                  </a:tcPr>
                </a:tc>
              </a:tr>
            </a:tbl>
          </a:graphicData>
        </a:graphic>
      </p:graphicFrame>
      <p:graphicFrame>
        <p:nvGraphicFramePr>
          <p:cNvPr id="9" name="8 Gráfico"/>
          <p:cNvGraphicFramePr/>
          <p:nvPr>
            <p:extLst>
              <p:ext uri="{D42A27DB-BD31-4B8C-83A1-F6EECF244321}">
                <p14:modId xmlns:p14="http://schemas.microsoft.com/office/powerpoint/2010/main" val="273285351"/>
              </p:ext>
            </p:extLst>
          </p:nvPr>
        </p:nvGraphicFramePr>
        <p:xfrm>
          <a:off x="118073" y="1484784"/>
          <a:ext cx="8895752" cy="469140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863092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16 CuadroTexto"/>
          <p:cNvSpPr txBox="1"/>
          <p:nvPr/>
        </p:nvSpPr>
        <p:spPr>
          <a:xfrm>
            <a:off x="76169" y="85702"/>
            <a:ext cx="7560000" cy="864000"/>
          </a:xfrm>
          <a:prstGeom prst="rect">
            <a:avLst/>
          </a:prstGeom>
          <a:noFill/>
        </p:spPr>
        <p:txBody>
          <a:bodyPr wrap="square" rtlCol="0" anchor="ctr">
            <a:noAutofit/>
          </a:bodyPr>
          <a:lstStyle/>
          <a:p>
            <a:r>
              <a:rPr lang="es-MX" b="1" dirty="0" smtClean="0">
                <a:latin typeface="Calibri" pitchFamily="34" charset="0"/>
              </a:rPr>
              <a:t>Índice Global del Cumplimiento de las Obligaciones de Transparencia </a:t>
            </a:r>
            <a:r>
              <a:rPr lang="es-MX" b="1" dirty="0">
                <a:latin typeface="Calibri" pitchFamily="34" charset="0"/>
              </a:rPr>
              <a:t>(IG</a:t>
            </a:r>
            <a:r>
              <a:rPr lang="es-MX" b="1" baseline="-25000" dirty="0">
                <a:latin typeface="Calibri" pitchFamily="34" charset="0"/>
              </a:rPr>
              <a:t>COT</a:t>
            </a:r>
            <a:r>
              <a:rPr lang="es-MX" b="1" dirty="0">
                <a:latin typeface="Calibri" pitchFamily="34" charset="0"/>
              </a:rPr>
              <a:t>) para </a:t>
            </a:r>
            <a:r>
              <a:rPr lang="es-MX" b="1" dirty="0" smtClean="0">
                <a:latin typeface="Calibri" pitchFamily="34" charset="0"/>
              </a:rPr>
              <a:t>los Partidos Políticos en el Distrito Federal</a:t>
            </a:r>
          </a:p>
          <a:p>
            <a:r>
              <a:rPr lang="es-MX" sz="1200" b="1" i="1" dirty="0">
                <a:latin typeface="Calibri" pitchFamily="34" charset="0"/>
              </a:rPr>
              <a:t>2008 - </a:t>
            </a:r>
            <a:r>
              <a:rPr lang="es-MX" sz="1200" b="1" i="1" dirty="0" smtClean="0">
                <a:latin typeface="Calibri" pitchFamily="34" charset="0"/>
              </a:rPr>
              <a:t>2016</a:t>
            </a:r>
            <a:endParaRPr lang="es-ES" sz="1200" b="1" i="1" dirty="0" smtClean="0">
              <a:latin typeface="Calibri" pitchFamily="34" charset="0"/>
            </a:endParaRPr>
          </a:p>
        </p:txBody>
      </p:sp>
      <p:sp>
        <p:nvSpPr>
          <p:cNvPr id="18" name="10 Marcador de número de diapositiva"/>
          <p:cNvSpPr>
            <a:spLocks noGrp="1"/>
          </p:cNvSpPr>
          <p:nvPr>
            <p:ph type="sldNum" sz="quarter" idx="12"/>
          </p:nvPr>
        </p:nvSpPr>
        <p:spPr>
          <a:xfrm>
            <a:off x="8730000" y="6454800"/>
            <a:ext cx="366712" cy="365125"/>
          </a:xfrm>
        </p:spPr>
        <p:txBody>
          <a:bodyPr/>
          <a:lstStyle/>
          <a:p>
            <a:pPr>
              <a:defRPr/>
            </a:pPr>
            <a:fld id="{BD43386B-512A-4F48-AC60-1F2A615D5642}" type="slidenum">
              <a:rPr lang="es-MX" b="1" smtClean="0">
                <a:latin typeface="Calibri" pitchFamily="34" charset="0"/>
              </a:rPr>
              <a:pPr>
                <a:defRPr/>
              </a:pPr>
              <a:t>9</a:t>
            </a:fld>
            <a:endParaRPr lang="es-MX" b="1" dirty="0">
              <a:latin typeface="Calibri" pitchFamily="34" charset="0"/>
            </a:endParaRPr>
          </a:p>
        </p:txBody>
      </p:sp>
      <p:graphicFrame>
        <p:nvGraphicFramePr>
          <p:cNvPr id="2" name="1 Tabla"/>
          <p:cNvGraphicFramePr>
            <a:graphicFrameLocks noGrp="1"/>
          </p:cNvGraphicFramePr>
          <p:nvPr>
            <p:extLst>
              <p:ext uri="{D42A27DB-BD31-4B8C-83A1-F6EECF244321}">
                <p14:modId xmlns:p14="http://schemas.microsoft.com/office/powerpoint/2010/main" val="3101490800"/>
              </p:ext>
            </p:extLst>
          </p:nvPr>
        </p:nvGraphicFramePr>
        <p:xfrm>
          <a:off x="92332" y="1340768"/>
          <a:ext cx="8944164" cy="4896000"/>
        </p:xfrm>
        <a:graphic>
          <a:graphicData uri="http://schemas.openxmlformats.org/drawingml/2006/table">
            <a:tbl>
              <a:tblPr firstRow="1" bandRow="1">
                <a:tableStyleId>{00A15C55-8517-42AA-B614-E9B94910E393}</a:tableStyleId>
              </a:tblPr>
              <a:tblGrid>
                <a:gridCol w="2411877"/>
                <a:gridCol w="6532287"/>
              </a:tblGrid>
              <a:tr h="900000">
                <a:tc>
                  <a:txBody>
                    <a:bodyPr/>
                    <a:lstStyle/>
                    <a:p>
                      <a:pPr algn="ctr"/>
                      <a:r>
                        <a:rPr lang="es-MX" sz="1200" dirty="0" smtClean="0">
                          <a:latin typeface="Calibri" pitchFamily="34" charset="0"/>
                          <a:cs typeface="Calibri" pitchFamily="34" charset="0"/>
                        </a:rPr>
                        <a:t>Código Electoral del Distrito Federal</a:t>
                      </a:r>
                    </a:p>
                    <a:p>
                      <a:pPr algn="ctr"/>
                      <a:r>
                        <a:rPr lang="es-MX" sz="1200" dirty="0" smtClean="0">
                          <a:latin typeface="Calibri" pitchFamily="34" charset="0"/>
                          <a:cs typeface="Calibri" pitchFamily="34" charset="0"/>
                        </a:rPr>
                        <a:t>(Artículos 82 y 85)</a:t>
                      </a:r>
                      <a:endParaRPr lang="es-MX" sz="1200" dirty="0">
                        <a:latin typeface="Calibri" pitchFamily="34" charset="0"/>
                        <a:cs typeface="Calibri" pitchFamily="34" charset="0"/>
                      </a:endParaRPr>
                    </a:p>
                  </a:txBody>
                  <a:tcPr anchor="ctr"/>
                </a:tc>
                <a:tc>
                  <a:txBody>
                    <a:bodyPr/>
                    <a:lstStyle/>
                    <a:p>
                      <a:pPr algn="ctr"/>
                      <a:r>
                        <a:rPr lang="es-MX" sz="1200" b="1" dirty="0" smtClean="0">
                          <a:latin typeface="Calibri" pitchFamily="34" charset="0"/>
                          <a:cs typeface="Calibri" pitchFamily="34" charset="0"/>
                        </a:rPr>
                        <a:t>Código de Instituciones y Procedimientos Electorales del Distrito Federal</a:t>
                      </a:r>
                    </a:p>
                    <a:p>
                      <a:pPr algn="ctr"/>
                      <a:r>
                        <a:rPr lang="es-MX" sz="1200" b="1" dirty="0" smtClean="0">
                          <a:latin typeface="Calibri" pitchFamily="34" charset="0"/>
                          <a:cs typeface="Calibri" pitchFamily="34" charset="0"/>
                        </a:rPr>
                        <a:t>(Artículo 222, fracción XXII)</a:t>
                      </a:r>
                      <a:endParaRPr lang="es-MX" sz="1200" dirty="0">
                        <a:latin typeface="Calibri" pitchFamily="34" charset="0"/>
                        <a:cs typeface="Calibri" pitchFamily="34" charset="0"/>
                      </a:endParaRPr>
                    </a:p>
                  </a:txBody>
                  <a:tcPr anchor="ctr"/>
                </a:tc>
              </a:tr>
              <a:tr h="3996000">
                <a:tc>
                  <a:txBody>
                    <a:bodyPr/>
                    <a:lstStyle/>
                    <a:p>
                      <a:endParaRPr lang="es-MX" sz="1200" dirty="0">
                        <a:latin typeface="Calibri" pitchFamily="34" charset="0"/>
                        <a:cs typeface="Calibri" pitchFamily="34" charset="0"/>
                      </a:endParaRPr>
                    </a:p>
                  </a:txBody>
                  <a:tcPr>
                    <a:solidFill>
                      <a:srgbClr val="CED3DF">
                        <a:alpha val="50196"/>
                      </a:srgbClr>
                    </a:solidFill>
                  </a:tcPr>
                </a:tc>
                <a:tc>
                  <a:txBody>
                    <a:bodyPr/>
                    <a:lstStyle/>
                    <a:p>
                      <a:endParaRPr lang="es-MX" sz="1200" dirty="0">
                        <a:latin typeface="Calibri" pitchFamily="34" charset="0"/>
                        <a:cs typeface="Calibri" pitchFamily="34" charset="0"/>
                      </a:endParaRPr>
                    </a:p>
                  </a:txBody>
                  <a:tcPr>
                    <a:solidFill>
                      <a:srgbClr val="CED3DF">
                        <a:alpha val="50196"/>
                      </a:srgbClr>
                    </a:solidFill>
                  </a:tcPr>
                </a:tc>
              </a:tr>
            </a:tbl>
          </a:graphicData>
        </a:graphic>
      </p:graphicFrame>
      <p:graphicFrame>
        <p:nvGraphicFramePr>
          <p:cNvPr id="12" name="11 Gráfico"/>
          <p:cNvGraphicFramePr/>
          <p:nvPr>
            <p:extLst>
              <p:ext uri="{D42A27DB-BD31-4B8C-83A1-F6EECF244321}">
                <p14:modId xmlns:p14="http://schemas.microsoft.com/office/powerpoint/2010/main" val="1197408309"/>
              </p:ext>
            </p:extLst>
          </p:nvPr>
        </p:nvGraphicFramePr>
        <p:xfrm>
          <a:off x="168626" y="2492896"/>
          <a:ext cx="8795862" cy="367240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9990472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1.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2.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Diseño personalizad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ppt/theme/themeOverride2.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ppt/theme/themeOverride3.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docProps/app.xml><?xml version="1.0" encoding="utf-8"?>
<Properties xmlns="http://schemas.openxmlformats.org/officeDocument/2006/extended-properties" xmlns:vt="http://schemas.openxmlformats.org/officeDocument/2006/docPropsVTypes">
  <Template>Concourse</Template>
  <TotalTime>20047</TotalTime>
  <Words>2626</Words>
  <Application>Microsoft Office PowerPoint</Application>
  <PresentationFormat>Presentación en pantalla (4:3)</PresentationFormat>
  <Paragraphs>664</Paragraphs>
  <Slides>18</Slides>
  <Notes>9</Notes>
  <HiddenSlides>0</HiddenSlides>
  <MMClips>0</MMClips>
  <ScaleCrop>false</ScaleCrop>
  <HeadingPairs>
    <vt:vector size="4" baseType="variant">
      <vt:variant>
        <vt:lpstr>Tema</vt:lpstr>
      </vt:variant>
      <vt:variant>
        <vt:i4>2</vt:i4>
      </vt:variant>
      <vt:variant>
        <vt:lpstr>Títulos de diapositiva</vt:lpstr>
      </vt:variant>
      <vt:variant>
        <vt:i4>18</vt:i4>
      </vt:variant>
    </vt:vector>
  </HeadingPairs>
  <TitlesOfParts>
    <vt:vector size="20" baseType="lpstr">
      <vt:lpstr>Concurrencia</vt:lpstr>
      <vt:lpstr>Diseño personalizado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David Mondragón Centeno</dc:creator>
  <cp:lastModifiedBy>José Cano</cp:lastModifiedBy>
  <cp:revision>4186</cp:revision>
  <cp:lastPrinted>2016-05-27T02:24:33Z</cp:lastPrinted>
  <dcterms:created xsi:type="dcterms:W3CDTF">2007-08-06T19:42:12Z</dcterms:created>
  <dcterms:modified xsi:type="dcterms:W3CDTF">2016-05-27T19:36:39Z</dcterms:modified>
</cp:coreProperties>
</file>