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9.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10.xml" ContentType="application/vnd.openxmlformats-officedocument.presentationml.notesSlide+xml"/>
  <Override PartName="/ppt/charts/chart5.xml" ContentType="application/vnd.openxmlformats-officedocument.drawingml.chart+xml"/>
  <Override PartName="/ppt/theme/themeOverride1.xml" ContentType="application/vnd.openxmlformats-officedocument.themeOverride+xml"/>
  <Override PartName="/ppt/notesSlides/notesSlide11.xml" ContentType="application/vnd.openxmlformats-officedocument.presentationml.notesSlide+xml"/>
  <Override PartName="/ppt/charts/chart6.xml" ContentType="application/vnd.openxmlformats-officedocument.drawingml.chart+xml"/>
  <Override PartName="/ppt/theme/themeOverride2.xml" ContentType="application/vnd.openxmlformats-officedocument.themeOverride+xml"/>
  <Override PartName="/ppt/notesSlides/notesSlide12.xml" ContentType="application/vnd.openxmlformats-officedocument.presentationml.notesSlide+xml"/>
  <Override PartName="/ppt/charts/chart7.xml" ContentType="application/vnd.openxmlformats-officedocument.drawingml.char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6" r:id="rId1"/>
  </p:sldMasterIdLst>
  <p:notesMasterIdLst>
    <p:notesMasterId r:id="rId21"/>
  </p:notesMasterIdLst>
  <p:sldIdLst>
    <p:sldId id="258" r:id="rId2"/>
    <p:sldId id="287" r:id="rId3"/>
    <p:sldId id="294" r:id="rId4"/>
    <p:sldId id="288" r:id="rId5"/>
    <p:sldId id="289" r:id="rId6"/>
    <p:sldId id="290" r:id="rId7"/>
    <p:sldId id="291" r:id="rId8"/>
    <p:sldId id="292" r:id="rId9"/>
    <p:sldId id="293" r:id="rId10"/>
    <p:sldId id="284" r:id="rId11"/>
    <p:sldId id="285" r:id="rId12"/>
    <p:sldId id="282" r:id="rId13"/>
    <p:sldId id="295" r:id="rId14"/>
    <p:sldId id="286" r:id="rId15"/>
    <p:sldId id="283" r:id="rId16"/>
    <p:sldId id="297" r:id="rId17"/>
    <p:sldId id="298" r:id="rId18"/>
    <p:sldId id="299" r:id="rId19"/>
    <p:sldId id="300" r:id="rId20"/>
  </p:sldIdLst>
  <p:sldSz cx="9144000" cy="6858000" type="screen4x3"/>
  <p:notesSz cx="6797675" cy="987425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999"/>
    <a:srgbClr val="33CCCC"/>
    <a:srgbClr val="8064A2"/>
    <a:srgbClr val="40315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7654" autoAdjust="0"/>
    <p:restoredTop sz="95501" autoAdjust="0"/>
  </p:normalViewPr>
  <p:slideViewPr>
    <p:cSldViewPr snapToGrid="0">
      <p:cViewPr varScale="1">
        <p:scale>
          <a:sx n="88" d="100"/>
          <a:sy n="88" d="100"/>
        </p:scale>
        <p:origin x="176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Hoja_de_c_lculo_de_Microsoft_Excel1.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Hoja_de_c_lculo_de_Microsoft_Excel2.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Hoja_de_c_lculo_de_Microsoft_Excel3.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Hoja_de_c_lculo_de_Microsoft_Excel4.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2" Type="http://schemas.openxmlformats.org/officeDocument/2006/relationships/package" Target="../embeddings/Hoja_de_c_lculo_de_Microsoft_Excel5.xlsx"/><Relationship Id="rId1" Type="http://schemas.openxmlformats.org/officeDocument/2006/relationships/themeOverride" Target="../theme/themeOverride1.xml"/></Relationships>
</file>

<file path=ppt/charts/_rels/chart6.xml.rels><?xml version="1.0" encoding="UTF-8" standalone="yes"?>
<Relationships xmlns="http://schemas.openxmlformats.org/package/2006/relationships"><Relationship Id="rId2" Type="http://schemas.openxmlformats.org/officeDocument/2006/relationships/package" Target="../embeddings/Hoja_de_c_lculo_de_Microsoft_Excel6.xlsx"/><Relationship Id="rId1" Type="http://schemas.openxmlformats.org/officeDocument/2006/relationships/themeOverride" Target="../theme/themeOverride2.xml"/></Relationships>
</file>

<file path=ppt/charts/_rels/chart7.xml.rels><?xml version="1.0" encoding="UTF-8" standalone="yes"?>
<Relationships xmlns="http://schemas.openxmlformats.org/package/2006/relationships"><Relationship Id="rId1" Type="http://schemas.openxmlformats.org/officeDocument/2006/relationships/package" Target="../embeddings/Hoja_de_c_lculo_de_Microsoft_Excel7.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4531685531960617"/>
          <c:y val="0.104997382495675"/>
          <c:w val="0.70936628936078761"/>
          <c:h val="0.71836906144235302"/>
        </c:manualLayout>
      </c:layout>
      <c:barChart>
        <c:barDir val="col"/>
        <c:grouping val="stacked"/>
        <c:varyColors val="0"/>
        <c:ser>
          <c:idx val="0"/>
          <c:order val="0"/>
          <c:tx>
            <c:strRef>
              <c:f>Hoja1!$B$1</c:f>
              <c:strCache>
                <c:ptCount val="1"/>
                <c:pt idx="0">
                  <c:v>Cumplimiento</c:v>
                </c:pt>
              </c:strCache>
            </c:strRef>
          </c:tx>
          <c:spPr>
            <a:solidFill>
              <a:srgbClr val="009999"/>
            </a:solidFill>
            <a:ln>
              <a:noFill/>
            </a:ln>
            <a:effectLst/>
          </c:spPr>
          <c:invertIfNegative val="0"/>
          <c:dPt>
            <c:idx val="0"/>
            <c:invertIfNegative val="0"/>
            <c:bubble3D val="0"/>
            <c:spPr>
              <a:solidFill>
                <a:srgbClr val="009999"/>
              </a:solidFill>
              <a:ln>
                <a:noFill/>
              </a:ln>
              <a:effectLst/>
            </c:spPr>
          </c:dPt>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solidFill>
                    <a:latin typeface="Calibri" panose="020F0502020204030204" pitchFamily="34" charset="0"/>
                    <a:ea typeface="+mn-ea"/>
                    <a:cs typeface="Calibri" panose="020F0502020204030204" pitchFamily="34" charset="0"/>
                  </a:defRPr>
                </a:pPr>
                <a:endParaRPr lang="es-E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Hoja1!$A$2</c:f>
              <c:strCache>
                <c:ptCount val="1"/>
                <c:pt idx="0">
                  <c:v>Ley de Transparencia y Acceso a la Información Pública del Distrito Fedeal</c:v>
                </c:pt>
              </c:strCache>
            </c:strRef>
          </c:cat>
          <c:val>
            <c:numRef>
              <c:f>Hoja1!$B$2</c:f>
              <c:numCache>
                <c:formatCode>#,##0</c:formatCode>
                <c:ptCount val="1"/>
                <c:pt idx="0">
                  <c:v>1825</c:v>
                </c:pt>
              </c:numCache>
            </c:numRef>
          </c:val>
        </c:ser>
        <c:ser>
          <c:idx val="1"/>
          <c:order val="1"/>
          <c:tx>
            <c:strRef>
              <c:f>Hoja1!$C$1</c:f>
              <c:strCache>
                <c:ptCount val="1"/>
                <c:pt idx="0">
                  <c:v>Por cumplir</c:v>
                </c:pt>
              </c:strCache>
            </c:strRef>
          </c:tx>
          <c:spPr>
            <a:solidFill>
              <a:srgbClr val="33CCCC"/>
            </a:solidFill>
            <a:ln>
              <a:noFill/>
            </a:ln>
            <a:effectLst/>
          </c:spPr>
          <c:invertIfNegative val="0"/>
          <c:dPt>
            <c:idx val="0"/>
            <c:invertIfNegative val="0"/>
            <c:bubble3D val="0"/>
            <c:spPr>
              <a:solidFill>
                <a:srgbClr val="33CCCC"/>
              </a:solidFill>
              <a:ln>
                <a:noFill/>
              </a:ln>
              <a:effectLst/>
            </c:spPr>
          </c:dPt>
          <c:dLbls>
            <c:dLbl>
              <c:idx val="0"/>
              <c:layout>
                <c:manualLayout>
                  <c:x val="-3.0894154679979046E-3"/>
                  <c:y val="-3.0791791522599539E-2"/>
                </c:manualLayout>
              </c:layout>
              <c:dLblPos val="ctr"/>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solidFill>
                    <a:latin typeface="Calibri" panose="020F0502020204030204" pitchFamily="34" charset="0"/>
                    <a:ea typeface="+mn-ea"/>
                    <a:cs typeface="Calibri" panose="020F0502020204030204" pitchFamily="34" charset="0"/>
                  </a:defRPr>
                </a:pPr>
                <a:endParaRPr lang="es-E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Hoja1!$A$2</c:f>
              <c:strCache>
                <c:ptCount val="1"/>
                <c:pt idx="0">
                  <c:v>Ley de Transparencia y Acceso a la Información Pública del Distrito Fedeal</c:v>
                </c:pt>
              </c:strCache>
            </c:strRef>
          </c:cat>
          <c:val>
            <c:numRef>
              <c:f>Hoja1!$C$2</c:f>
              <c:numCache>
                <c:formatCode>#,##0</c:formatCode>
                <c:ptCount val="1"/>
                <c:pt idx="0">
                  <c:v>96</c:v>
                </c:pt>
              </c:numCache>
            </c:numRef>
          </c:val>
        </c:ser>
        <c:dLbls>
          <c:dLblPos val="ctr"/>
          <c:showLegendKey val="0"/>
          <c:showVal val="1"/>
          <c:showCatName val="0"/>
          <c:showSerName val="0"/>
          <c:showPercent val="0"/>
          <c:showBubbleSize val="0"/>
        </c:dLbls>
        <c:gapWidth val="150"/>
        <c:overlap val="100"/>
        <c:axId val="308465160"/>
        <c:axId val="308471432"/>
      </c:barChart>
      <c:catAx>
        <c:axId val="308465160"/>
        <c:scaling>
          <c:orientation val="minMax"/>
        </c:scaling>
        <c:delete val="0"/>
        <c:axPos val="b"/>
        <c:numFmt formatCode="General" sourceLinked="1"/>
        <c:majorTickMark val="cross"/>
        <c:minorTickMark val="none"/>
        <c:tickLblPos val="nextTo"/>
        <c:spPr>
          <a:noFill/>
          <a:ln>
            <a:solidFill>
              <a:schemeClr val="accent1"/>
            </a:solidFill>
          </a:ln>
          <a:effectLst/>
        </c:spPr>
        <c:txPr>
          <a:bodyPr rot="-60000000" spcFirstLastPara="1" vertOverflow="ellipsis" vert="horz" wrap="square" anchor="ctr" anchorCtr="1"/>
          <a:lstStyle/>
          <a:p>
            <a:pPr>
              <a:defRPr sz="1400" b="1" i="0" u="none" strike="noStrike" kern="1200" baseline="0">
                <a:solidFill>
                  <a:schemeClr val="tx1"/>
                </a:solidFill>
                <a:latin typeface="Calibri" panose="020F0502020204030204" pitchFamily="34" charset="0"/>
                <a:ea typeface="+mn-ea"/>
                <a:cs typeface="Calibri" panose="020F0502020204030204" pitchFamily="34" charset="0"/>
              </a:defRPr>
            </a:pPr>
            <a:endParaRPr lang="es-ES"/>
          </a:p>
        </c:txPr>
        <c:crossAx val="308471432"/>
        <c:crosses val="autoZero"/>
        <c:auto val="1"/>
        <c:lblAlgn val="ctr"/>
        <c:lblOffset val="100"/>
        <c:noMultiLvlLbl val="0"/>
      </c:catAx>
      <c:valAx>
        <c:axId val="308471432"/>
        <c:scaling>
          <c:orientation val="minMax"/>
          <c:max val="8000"/>
        </c:scaling>
        <c:delete val="1"/>
        <c:axPos val="l"/>
        <c:majorGridlines>
          <c:spPr>
            <a:ln w="9525" cap="flat" cmpd="sng" algn="ctr">
              <a:solidFill>
                <a:schemeClr val="tx1">
                  <a:lumMod val="15000"/>
                  <a:lumOff val="85000"/>
                </a:schemeClr>
              </a:solidFill>
              <a:round/>
            </a:ln>
            <a:effectLst/>
          </c:spPr>
        </c:majorGridlines>
        <c:numFmt formatCode="#,##0" sourceLinked="1"/>
        <c:majorTickMark val="out"/>
        <c:minorTickMark val="none"/>
        <c:tickLblPos val="nextTo"/>
        <c:crossAx val="308465160"/>
        <c:crosses val="autoZero"/>
        <c:crossBetween val="between"/>
        <c:majorUnit val="2000"/>
      </c:valAx>
      <c:spPr>
        <a:noFill/>
        <a:ln>
          <a:noFill/>
        </a:ln>
        <a:effectLst/>
      </c:spPr>
    </c:plotArea>
    <c:plotVisOnly val="1"/>
    <c:dispBlanksAs val="gap"/>
    <c:showDLblsOverMax val="0"/>
  </c:chart>
  <c:spPr>
    <a:noFill/>
    <a:ln>
      <a:noFill/>
    </a:ln>
    <a:effectLst/>
  </c:spPr>
  <c:txPr>
    <a:bodyPr/>
    <a:lstStyle/>
    <a:p>
      <a:pPr>
        <a:defRPr sz="1400" b="1">
          <a:solidFill>
            <a:schemeClr val="tx1"/>
          </a:solidFill>
          <a:latin typeface="Calibri" panose="020F0502020204030204" pitchFamily="34" charset="0"/>
          <a:cs typeface="Calibri" panose="020F0502020204030204" pitchFamily="34" charset="0"/>
        </a:defRPr>
      </a:pPr>
      <a:endParaRPr lang="es-E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9045030876140547E-2"/>
          <c:y val="0.104997382495675"/>
          <c:w val="0.37417745650512413"/>
          <c:h val="0.71836906144235302"/>
        </c:manualLayout>
      </c:layout>
      <c:barChart>
        <c:barDir val="col"/>
        <c:grouping val="stacked"/>
        <c:varyColors val="0"/>
        <c:ser>
          <c:idx val="0"/>
          <c:order val="0"/>
          <c:tx>
            <c:strRef>
              <c:f>Hoja1!$B$1</c:f>
              <c:strCache>
                <c:ptCount val="1"/>
                <c:pt idx="0">
                  <c:v>Cumplimiento</c:v>
                </c:pt>
              </c:strCache>
            </c:strRef>
          </c:tx>
          <c:spPr>
            <a:solidFill>
              <a:srgbClr val="009999"/>
            </a:solidFill>
            <a:ln>
              <a:noFill/>
            </a:ln>
            <a:effectLst/>
          </c:spPr>
          <c:invertIfNegative val="0"/>
          <c:dPt>
            <c:idx val="0"/>
            <c:invertIfNegative val="0"/>
            <c:bubble3D val="0"/>
            <c:spPr>
              <a:solidFill>
                <a:srgbClr val="009999"/>
              </a:solidFill>
              <a:ln>
                <a:noFill/>
              </a:ln>
              <a:effectLst/>
            </c:spPr>
          </c:dPt>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solidFill>
                    <a:latin typeface="Calibri" panose="020F0502020204030204" pitchFamily="34" charset="0"/>
                    <a:ea typeface="+mn-ea"/>
                    <a:cs typeface="Calibri" panose="020F0502020204030204" pitchFamily="34" charset="0"/>
                  </a:defRPr>
                </a:pPr>
                <a:endParaRPr lang="es-E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Hoja1!$A$2</c:f>
              <c:strCache>
                <c:ptCount val="1"/>
                <c:pt idx="0">
                  <c:v>Ley de Transparencia, Acceso a la Información Pública y Rendición de Cuentas de la Ciudad de México</c:v>
                </c:pt>
              </c:strCache>
            </c:strRef>
          </c:cat>
          <c:val>
            <c:numRef>
              <c:f>Hoja1!$B$2</c:f>
              <c:numCache>
                <c:formatCode>#,##0</c:formatCode>
                <c:ptCount val="1"/>
                <c:pt idx="0">
                  <c:v>4466</c:v>
                </c:pt>
              </c:numCache>
            </c:numRef>
          </c:val>
        </c:ser>
        <c:ser>
          <c:idx val="1"/>
          <c:order val="1"/>
          <c:tx>
            <c:strRef>
              <c:f>Hoja1!$C$1</c:f>
              <c:strCache>
                <c:ptCount val="1"/>
                <c:pt idx="0">
                  <c:v>Por cumplir</c:v>
                </c:pt>
              </c:strCache>
            </c:strRef>
          </c:tx>
          <c:spPr>
            <a:solidFill>
              <a:srgbClr val="33CCCC"/>
            </a:solidFill>
            <a:ln>
              <a:noFill/>
            </a:ln>
            <a:effectLst/>
          </c:spPr>
          <c:invertIfNegative val="0"/>
          <c:dPt>
            <c:idx val="0"/>
            <c:invertIfNegative val="0"/>
            <c:bubble3D val="0"/>
            <c:spPr>
              <a:solidFill>
                <a:srgbClr val="33CCCC"/>
              </a:solidFill>
              <a:ln>
                <a:noFill/>
              </a:ln>
              <a:effectLst/>
            </c:spPr>
          </c:dPt>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solidFill>
                    <a:latin typeface="Calibri" panose="020F0502020204030204" pitchFamily="34" charset="0"/>
                    <a:ea typeface="+mn-ea"/>
                    <a:cs typeface="Calibri" panose="020F0502020204030204" pitchFamily="34" charset="0"/>
                  </a:defRPr>
                </a:pPr>
                <a:endParaRPr lang="es-E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Hoja1!$A$2</c:f>
              <c:strCache>
                <c:ptCount val="1"/>
                <c:pt idx="0">
                  <c:v>Ley de Transparencia, Acceso a la Información Pública y Rendición de Cuentas de la Ciudad de México</c:v>
                </c:pt>
              </c:strCache>
            </c:strRef>
          </c:cat>
          <c:val>
            <c:numRef>
              <c:f>Hoja1!$C$2</c:f>
              <c:numCache>
                <c:formatCode>#,##0</c:formatCode>
                <c:ptCount val="1"/>
                <c:pt idx="0">
                  <c:v>2468</c:v>
                </c:pt>
              </c:numCache>
            </c:numRef>
          </c:val>
        </c:ser>
        <c:dLbls>
          <c:dLblPos val="ctr"/>
          <c:showLegendKey val="0"/>
          <c:showVal val="1"/>
          <c:showCatName val="0"/>
          <c:showSerName val="0"/>
          <c:showPercent val="0"/>
          <c:showBubbleSize val="0"/>
        </c:dLbls>
        <c:gapWidth val="150"/>
        <c:overlap val="100"/>
        <c:axId val="308472608"/>
        <c:axId val="308469864"/>
      </c:barChart>
      <c:catAx>
        <c:axId val="308472608"/>
        <c:scaling>
          <c:orientation val="minMax"/>
        </c:scaling>
        <c:delete val="0"/>
        <c:axPos val="b"/>
        <c:numFmt formatCode="General" sourceLinked="1"/>
        <c:majorTickMark val="cross"/>
        <c:minorTickMark val="none"/>
        <c:tickLblPos val="nextTo"/>
        <c:spPr>
          <a:noFill/>
          <a:ln>
            <a:solidFill>
              <a:schemeClr val="accent1"/>
            </a:solidFill>
          </a:ln>
          <a:effectLst/>
        </c:spPr>
        <c:txPr>
          <a:bodyPr rot="-60000000" spcFirstLastPara="1" vertOverflow="ellipsis" vert="horz" wrap="square" anchor="ctr" anchorCtr="1"/>
          <a:lstStyle/>
          <a:p>
            <a:pPr>
              <a:defRPr sz="1400" b="1" i="0" u="none" strike="noStrike" kern="1200" baseline="0">
                <a:solidFill>
                  <a:schemeClr val="tx1"/>
                </a:solidFill>
                <a:latin typeface="Calibri" panose="020F0502020204030204" pitchFamily="34" charset="0"/>
                <a:ea typeface="+mn-ea"/>
                <a:cs typeface="Calibri" panose="020F0502020204030204" pitchFamily="34" charset="0"/>
              </a:defRPr>
            </a:pPr>
            <a:endParaRPr lang="es-ES"/>
          </a:p>
        </c:txPr>
        <c:crossAx val="308469864"/>
        <c:crosses val="autoZero"/>
        <c:auto val="1"/>
        <c:lblAlgn val="ctr"/>
        <c:lblOffset val="100"/>
        <c:noMultiLvlLbl val="0"/>
      </c:catAx>
      <c:valAx>
        <c:axId val="308469864"/>
        <c:scaling>
          <c:orientation val="minMax"/>
        </c:scaling>
        <c:delete val="1"/>
        <c:axPos val="l"/>
        <c:majorGridlines>
          <c:spPr>
            <a:ln w="9525" cap="flat" cmpd="sng" algn="ctr">
              <a:solidFill>
                <a:schemeClr val="tx1">
                  <a:lumMod val="15000"/>
                  <a:lumOff val="85000"/>
                </a:schemeClr>
              </a:solidFill>
              <a:round/>
            </a:ln>
            <a:effectLst/>
          </c:spPr>
        </c:majorGridlines>
        <c:numFmt formatCode="#,##0" sourceLinked="1"/>
        <c:majorTickMark val="out"/>
        <c:minorTickMark val="none"/>
        <c:tickLblPos val="nextTo"/>
        <c:crossAx val="308472608"/>
        <c:crosses val="autoZero"/>
        <c:crossBetween val="between"/>
        <c:majorUnit val="2000"/>
      </c:valAx>
      <c:spPr>
        <a:noFill/>
        <a:ln>
          <a:noFill/>
        </a:ln>
        <a:effectLst/>
      </c:spPr>
    </c:plotArea>
    <c:legend>
      <c:legendPos val="t"/>
      <c:layout>
        <c:manualLayout>
          <c:xMode val="edge"/>
          <c:yMode val="edge"/>
          <c:x val="0.26634979771909928"/>
          <c:y val="2.0527861015066359E-2"/>
          <c:w val="0.46730016709412825"/>
          <c:h val="5.8809695211775398E-2"/>
        </c:manualLayout>
      </c:layout>
      <c:overlay val="0"/>
      <c:spPr>
        <a:noFill/>
        <a:ln>
          <a:noFill/>
        </a:ln>
        <a:effectLst/>
      </c:spPr>
      <c:txPr>
        <a:bodyPr rot="0" spcFirstLastPara="1" vertOverflow="ellipsis" vert="horz" wrap="square" anchor="ctr" anchorCtr="1"/>
        <a:lstStyle/>
        <a:p>
          <a:pPr>
            <a:defRPr sz="1400" b="1" i="0" u="none" strike="noStrike" kern="1200" baseline="0">
              <a:solidFill>
                <a:schemeClr val="tx1"/>
              </a:solidFill>
              <a:latin typeface="Calibri" panose="020F0502020204030204" pitchFamily="34" charset="0"/>
              <a:ea typeface="+mn-ea"/>
              <a:cs typeface="Calibri" panose="020F0502020204030204" pitchFamily="34" charset="0"/>
            </a:defRPr>
          </a:pPr>
          <a:endParaRPr lang="es-ES"/>
        </a:p>
      </c:txPr>
    </c:legend>
    <c:plotVisOnly val="1"/>
    <c:dispBlanksAs val="gap"/>
    <c:showDLblsOverMax val="0"/>
  </c:chart>
  <c:spPr>
    <a:noFill/>
    <a:ln>
      <a:noFill/>
    </a:ln>
    <a:effectLst/>
  </c:spPr>
  <c:txPr>
    <a:bodyPr/>
    <a:lstStyle/>
    <a:p>
      <a:pPr>
        <a:defRPr sz="1400" b="1">
          <a:solidFill>
            <a:schemeClr val="tx1"/>
          </a:solidFill>
          <a:latin typeface="Calibri" panose="020F0502020204030204" pitchFamily="34" charset="0"/>
          <a:cs typeface="Calibri" panose="020F0502020204030204" pitchFamily="34" charset="0"/>
        </a:defRPr>
      </a:pPr>
      <a:endParaRPr lang="es-E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4531685531960617"/>
          <c:y val="0.104997382495675"/>
          <c:w val="0.70936628936078761"/>
          <c:h val="0.71836906144235302"/>
        </c:manualLayout>
      </c:layout>
      <c:barChart>
        <c:barDir val="col"/>
        <c:grouping val="stacked"/>
        <c:varyColors val="0"/>
        <c:ser>
          <c:idx val="0"/>
          <c:order val="0"/>
          <c:tx>
            <c:strRef>
              <c:f>Hoja1!$B$1</c:f>
              <c:strCache>
                <c:ptCount val="1"/>
                <c:pt idx="0">
                  <c:v>Cumplimiento</c:v>
                </c:pt>
              </c:strCache>
            </c:strRef>
          </c:tx>
          <c:spPr>
            <a:solidFill>
              <a:srgbClr val="403151"/>
            </a:solidFill>
            <a:ln>
              <a:noFill/>
            </a:ln>
            <a:effectLst/>
          </c:spPr>
          <c:invertIfNegative val="0"/>
          <c:dPt>
            <c:idx val="0"/>
            <c:invertIfNegative val="0"/>
            <c:bubble3D val="0"/>
            <c:spPr>
              <a:solidFill>
                <a:srgbClr val="403151"/>
              </a:solidFill>
              <a:ln>
                <a:noFill/>
              </a:ln>
              <a:effectLst/>
            </c:spPr>
          </c:dPt>
          <c:dLbls>
            <c:dLbl>
              <c:idx val="0"/>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bg1"/>
                      </a:solidFill>
                      <a:latin typeface="Calibri" panose="020F0502020204030204" pitchFamily="34" charset="0"/>
                      <a:ea typeface="+mn-ea"/>
                      <a:cs typeface="Calibri" panose="020F0502020204030204" pitchFamily="34" charset="0"/>
                    </a:defRPr>
                  </a:pPr>
                  <a:endParaRPr lang="es-ES"/>
                </a:p>
              </c:txPr>
              <c:dLblPos val="ctr"/>
              <c:showLegendKey val="0"/>
              <c:showVal val="1"/>
              <c:showCatName val="0"/>
              <c:showSerName val="0"/>
              <c:showPercent val="0"/>
              <c:showBubbleSize val="0"/>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solidFill>
                    <a:latin typeface="Calibri" panose="020F0502020204030204" pitchFamily="34" charset="0"/>
                    <a:ea typeface="+mn-ea"/>
                    <a:cs typeface="Calibri" panose="020F0502020204030204" pitchFamily="34" charset="0"/>
                  </a:defRPr>
                </a:pPr>
                <a:endParaRPr lang="es-E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Hoja1!$A$2</c:f>
              <c:strCache>
                <c:ptCount val="1"/>
                <c:pt idx="0">
                  <c:v>Ley General de Transparencia y Acceso a la Información Pública</c:v>
                </c:pt>
              </c:strCache>
            </c:strRef>
          </c:cat>
          <c:val>
            <c:numRef>
              <c:f>Hoja1!$B$2</c:f>
              <c:numCache>
                <c:formatCode>#,##0</c:formatCode>
                <c:ptCount val="1"/>
                <c:pt idx="0">
                  <c:v>2740</c:v>
                </c:pt>
              </c:numCache>
            </c:numRef>
          </c:val>
        </c:ser>
        <c:ser>
          <c:idx val="1"/>
          <c:order val="1"/>
          <c:tx>
            <c:strRef>
              <c:f>Hoja1!$C$1</c:f>
              <c:strCache>
                <c:ptCount val="1"/>
                <c:pt idx="0">
                  <c:v>Por cumplir</c:v>
                </c:pt>
              </c:strCache>
            </c:strRef>
          </c:tx>
          <c:spPr>
            <a:solidFill>
              <a:srgbClr val="8064A2"/>
            </a:solidFill>
            <a:ln>
              <a:noFill/>
            </a:ln>
            <a:effectLst/>
          </c:spPr>
          <c:invertIfNegative val="0"/>
          <c:dPt>
            <c:idx val="0"/>
            <c:invertIfNegative val="0"/>
            <c:bubble3D val="0"/>
            <c:spPr>
              <a:solidFill>
                <a:srgbClr val="8064A2"/>
              </a:solidFill>
              <a:ln>
                <a:noFill/>
              </a:ln>
              <a:effectLst/>
            </c:spPr>
          </c:dPt>
          <c:dLbls>
            <c:dLbl>
              <c:idx val="0"/>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bg1"/>
                      </a:solidFill>
                      <a:latin typeface="Calibri" panose="020F0502020204030204" pitchFamily="34" charset="0"/>
                      <a:ea typeface="+mn-ea"/>
                      <a:cs typeface="Calibri" panose="020F0502020204030204" pitchFamily="34" charset="0"/>
                    </a:defRPr>
                  </a:pPr>
                  <a:endParaRPr lang="es-ES"/>
                </a:p>
              </c:txPr>
              <c:dLblPos val="ctr"/>
              <c:showLegendKey val="0"/>
              <c:showVal val="1"/>
              <c:showCatName val="0"/>
              <c:showSerName val="0"/>
              <c:showPercent val="0"/>
              <c:showBubbleSize val="0"/>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solidFill>
                    <a:latin typeface="Calibri" panose="020F0502020204030204" pitchFamily="34" charset="0"/>
                    <a:ea typeface="+mn-ea"/>
                    <a:cs typeface="Calibri" panose="020F0502020204030204" pitchFamily="34" charset="0"/>
                  </a:defRPr>
                </a:pPr>
                <a:endParaRPr lang="es-E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Hoja1!$A$2</c:f>
              <c:strCache>
                <c:ptCount val="1"/>
                <c:pt idx="0">
                  <c:v>Ley General de Transparencia y Acceso a la Información Pública</c:v>
                </c:pt>
              </c:strCache>
            </c:strRef>
          </c:cat>
          <c:val>
            <c:numRef>
              <c:f>Hoja1!$C$2</c:f>
              <c:numCache>
                <c:formatCode>#,##0</c:formatCode>
                <c:ptCount val="1"/>
                <c:pt idx="0">
                  <c:v>1627</c:v>
                </c:pt>
              </c:numCache>
            </c:numRef>
          </c:val>
        </c:ser>
        <c:dLbls>
          <c:dLblPos val="ctr"/>
          <c:showLegendKey val="0"/>
          <c:showVal val="1"/>
          <c:showCatName val="0"/>
          <c:showSerName val="0"/>
          <c:showPercent val="0"/>
          <c:showBubbleSize val="0"/>
        </c:dLbls>
        <c:gapWidth val="150"/>
        <c:overlap val="100"/>
        <c:axId val="308466336"/>
        <c:axId val="214266856"/>
      </c:barChart>
      <c:catAx>
        <c:axId val="308466336"/>
        <c:scaling>
          <c:orientation val="minMax"/>
        </c:scaling>
        <c:delete val="0"/>
        <c:axPos val="b"/>
        <c:numFmt formatCode="General" sourceLinked="1"/>
        <c:majorTickMark val="cross"/>
        <c:minorTickMark val="none"/>
        <c:tickLblPos val="nextTo"/>
        <c:spPr>
          <a:noFill/>
          <a:ln>
            <a:solidFill>
              <a:schemeClr val="accent1"/>
            </a:solidFill>
          </a:ln>
          <a:effectLst/>
        </c:spPr>
        <c:txPr>
          <a:bodyPr rot="-60000000" spcFirstLastPara="1" vertOverflow="ellipsis" vert="horz" wrap="square" anchor="ctr" anchorCtr="1"/>
          <a:lstStyle/>
          <a:p>
            <a:pPr>
              <a:defRPr sz="1400" b="1" i="0" u="none" strike="noStrike" kern="1200" baseline="0">
                <a:solidFill>
                  <a:schemeClr val="tx1"/>
                </a:solidFill>
                <a:latin typeface="Calibri" panose="020F0502020204030204" pitchFamily="34" charset="0"/>
                <a:ea typeface="+mn-ea"/>
                <a:cs typeface="Calibri" panose="020F0502020204030204" pitchFamily="34" charset="0"/>
              </a:defRPr>
            </a:pPr>
            <a:endParaRPr lang="es-ES"/>
          </a:p>
        </c:txPr>
        <c:crossAx val="214266856"/>
        <c:crosses val="autoZero"/>
        <c:auto val="1"/>
        <c:lblAlgn val="ctr"/>
        <c:lblOffset val="100"/>
        <c:noMultiLvlLbl val="0"/>
      </c:catAx>
      <c:valAx>
        <c:axId val="214266856"/>
        <c:scaling>
          <c:orientation val="minMax"/>
          <c:max val="8000"/>
        </c:scaling>
        <c:delete val="1"/>
        <c:axPos val="l"/>
        <c:majorGridlines>
          <c:spPr>
            <a:ln w="9525" cap="flat" cmpd="sng" algn="ctr">
              <a:solidFill>
                <a:schemeClr val="tx1">
                  <a:lumMod val="15000"/>
                  <a:lumOff val="85000"/>
                </a:schemeClr>
              </a:solidFill>
              <a:round/>
            </a:ln>
            <a:effectLst/>
          </c:spPr>
        </c:majorGridlines>
        <c:numFmt formatCode="#,##0" sourceLinked="1"/>
        <c:majorTickMark val="out"/>
        <c:minorTickMark val="none"/>
        <c:tickLblPos val="nextTo"/>
        <c:crossAx val="308466336"/>
        <c:crosses val="autoZero"/>
        <c:crossBetween val="between"/>
        <c:majorUnit val="2000"/>
      </c:valAx>
      <c:spPr>
        <a:noFill/>
        <a:ln>
          <a:noFill/>
        </a:ln>
        <a:effectLst/>
      </c:spPr>
    </c:plotArea>
    <c:legend>
      <c:legendPos val="t"/>
      <c:layout>
        <c:manualLayout>
          <c:xMode val="edge"/>
          <c:yMode val="edge"/>
          <c:x val="0.20052325454107586"/>
          <c:y val="2.0527861015066359E-2"/>
          <c:w val="0.61131103625687999"/>
          <c:h val="5.8809695211775398E-2"/>
        </c:manualLayout>
      </c:layout>
      <c:overlay val="0"/>
      <c:spPr>
        <a:noFill/>
        <a:ln>
          <a:noFill/>
        </a:ln>
        <a:effectLst/>
      </c:spPr>
      <c:txPr>
        <a:bodyPr rot="0" spcFirstLastPara="1" vertOverflow="ellipsis" vert="horz" wrap="square" anchor="ctr" anchorCtr="1"/>
        <a:lstStyle/>
        <a:p>
          <a:pPr>
            <a:defRPr sz="1400" b="1" i="0" u="none" strike="noStrike" kern="1200" baseline="0">
              <a:solidFill>
                <a:schemeClr val="tx1"/>
              </a:solidFill>
              <a:latin typeface="Calibri" panose="020F0502020204030204" pitchFamily="34" charset="0"/>
              <a:ea typeface="+mn-ea"/>
              <a:cs typeface="Calibri" panose="020F0502020204030204" pitchFamily="34" charset="0"/>
            </a:defRPr>
          </a:pPr>
          <a:endParaRPr lang="es-ES"/>
        </a:p>
      </c:txPr>
    </c:legend>
    <c:plotVisOnly val="1"/>
    <c:dispBlanksAs val="gap"/>
    <c:showDLblsOverMax val="0"/>
  </c:chart>
  <c:spPr>
    <a:noFill/>
    <a:ln>
      <a:noFill/>
    </a:ln>
    <a:effectLst/>
  </c:spPr>
  <c:txPr>
    <a:bodyPr/>
    <a:lstStyle/>
    <a:p>
      <a:pPr>
        <a:defRPr sz="1400" b="1">
          <a:solidFill>
            <a:schemeClr val="tx1"/>
          </a:solidFill>
          <a:latin typeface="Calibri" panose="020F0502020204030204" pitchFamily="34" charset="0"/>
          <a:cs typeface="Calibri" panose="020F0502020204030204" pitchFamily="34" charset="0"/>
        </a:defRPr>
      </a:pPr>
      <a:endParaRPr lang="es-E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936186074963323"/>
          <c:y val="0.104997382495675"/>
          <c:w val="0.75217253129047212"/>
          <c:h val="0.71836906144235302"/>
        </c:manualLayout>
      </c:layout>
      <c:barChart>
        <c:barDir val="col"/>
        <c:grouping val="stacked"/>
        <c:varyColors val="0"/>
        <c:ser>
          <c:idx val="0"/>
          <c:order val="0"/>
          <c:tx>
            <c:strRef>
              <c:f>Hoja1!$B$1</c:f>
              <c:strCache>
                <c:ptCount val="1"/>
                <c:pt idx="0">
                  <c:v>Cumplimiento</c:v>
                </c:pt>
              </c:strCache>
            </c:strRef>
          </c:tx>
          <c:spPr>
            <a:solidFill>
              <a:srgbClr val="009999"/>
            </a:solidFill>
            <a:ln>
              <a:noFill/>
            </a:ln>
            <a:effectLst/>
          </c:spPr>
          <c:invertIfNegative val="0"/>
          <c:dPt>
            <c:idx val="0"/>
            <c:invertIfNegative val="0"/>
            <c:bubble3D val="0"/>
            <c:spPr>
              <a:solidFill>
                <a:srgbClr val="009999"/>
              </a:solidFill>
              <a:ln>
                <a:noFill/>
              </a:ln>
              <a:effectLst/>
            </c:spPr>
          </c:dPt>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solidFill>
                    <a:latin typeface="Calibri" panose="020F0502020204030204" pitchFamily="34" charset="0"/>
                    <a:ea typeface="+mn-ea"/>
                    <a:cs typeface="Calibri" panose="020F0502020204030204" pitchFamily="34" charset="0"/>
                  </a:defRPr>
                </a:pPr>
                <a:endParaRPr lang="es-E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Hoja1!$A$2</c:f>
              <c:strCache>
                <c:ptCount val="1"/>
                <c:pt idx="0">
                  <c:v>Ley de Transparencia, Acceso a la Información Pública y Rendición de Cuentas de la Ciudad de México</c:v>
                </c:pt>
              </c:strCache>
            </c:strRef>
          </c:cat>
          <c:val>
            <c:numRef>
              <c:f>Hoja1!$B$2</c:f>
              <c:numCache>
                <c:formatCode>#,##0</c:formatCode>
                <c:ptCount val="1"/>
                <c:pt idx="0">
                  <c:v>4466</c:v>
                </c:pt>
              </c:numCache>
            </c:numRef>
          </c:val>
        </c:ser>
        <c:ser>
          <c:idx val="1"/>
          <c:order val="1"/>
          <c:tx>
            <c:strRef>
              <c:f>Hoja1!$C$1</c:f>
              <c:strCache>
                <c:ptCount val="1"/>
                <c:pt idx="0">
                  <c:v>Por cumplir</c:v>
                </c:pt>
              </c:strCache>
            </c:strRef>
          </c:tx>
          <c:spPr>
            <a:solidFill>
              <a:srgbClr val="33CCCC"/>
            </a:solidFill>
            <a:ln>
              <a:noFill/>
            </a:ln>
            <a:effectLst/>
          </c:spPr>
          <c:invertIfNegative val="0"/>
          <c:dPt>
            <c:idx val="0"/>
            <c:invertIfNegative val="0"/>
            <c:bubble3D val="0"/>
            <c:spPr>
              <a:solidFill>
                <a:srgbClr val="33CCCC"/>
              </a:solidFill>
              <a:ln>
                <a:noFill/>
              </a:ln>
              <a:effectLst/>
            </c:spPr>
          </c:dPt>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solidFill>
                    <a:latin typeface="Calibri" panose="020F0502020204030204" pitchFamily="34" charset="0"/>
                    <a:ea typeface="+mn-ea"/>
                    <a:cs typeface="Calibri" panose="020F0502020204030204" pitchFamily="34" charset="0"/>
                  </a:defRPr>
                </a:pPr>
                <a:endParaRPr lang="es-E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Hoja1!$A$2</c:f>
              <c:strCache>
                <c:ptCount val="1"/>
                <c:pt idx="0">
                  <c:v>Ley de Transparencia, Acceso a la Información Pública y Rendición de Cuentas de la Ciudad de México</c:v>
                </c:pt>
              </c:strCache>
            </c:strRef>
          </c:cat>
          <c:val>
            <c:numRef>
              <c:f>Hoja1!$C$2</c:f>
              <c:numCache>
                <c:formatCode>#,##0</c:formatCode>
                <c:ptCount val="1"/>
                <c:pt idx="0">
                  <c:v>2468</c:v>
                </c:pt>
              </c:numCache>
            </c:numRef>
          </c:val>
        </c:ser>
        <c:dLbls>
          <c:dLblPos val="ctr"/>
          <c:showLegendKey val="0"/>
          <c:showVal val="1"/>
          <c:showCatName val="0"/>
          <c:showSerName val="0"/>
          <c:showPercent val="0"/>
          <c:showBubbleSize val="0"/>
        </c:dLbls>
        <c:gapWidth val="150"/>
        <c:overlap val="100"/>
        <c:axId val="214265680"/>
        <c:axId val="214263720"/>
      </c:barChart>
      <c:catAx>
        <c:axId val="214265680"/>
        <c:scaling>
          <c:orientation val="minMax"/>
        </c:scaling>
        <c:delete val="0"/>
        <c:axPos val="b"/>
        <c:numFmt formatCode="General" sourceLinked="1"/>
        <c:majorTickMark val="cross"/>
        <c:minorTickMark val="none"/>
        <c:tickLblPos val="nextTo"/>
        <c:spPr>
          <a:noFill/>
          <a:ln>
            <a:solidFill>
              <a:schemeClr val="accent1"/>
            </a:solidFill>
          </a:ln>
          <a:effectLst/>
        </c:spPr>
        <c:txPr>
          <a:bodyPr rot="-60000000" spcFirstLastPara="1" vertOverflow="ellipsis" vert="horz" wrap="square" anchor="ctr" anchorCtr="1"/>
          <a:lstStyle/>
          <a:p>
            <a:pPr>
              <a:defRPr sz="1400" b="1" i="0" u="none" strike="noStrike" kern="1200" baseline="0">
                <a:solidFill>
                  <a:schemeClr val="tx1"/>
                </a:solidFill>
                <a:latin typeface="Calibri" panose="020F0502020204030204" pitchFamily="34" charset="0"/>
                <a:ea typeface="+mn-ea"/>
                <a:cs typeface="Calibri" panose="020F0502020204030204" pitchFamily="34" charset="0"/>
              </a:defRPr>
            </a:pPr>
            <a:endParaRPr lang="es-ES"/>
          </a:p>
        </c:txPr>
        <c:crossAx val="214263720"/>
        <c:crosses val="autoZero"/>
        <c:auto val="1"/>
        <c:lblAlgn val="ctr"/>
        <c:lblOffset val="100"/>
        <c:noMultiLvlLbl val="0"/>
      </c:catAx>
      <c:valAx>
        <c:axId val="214263720"/>
        <c:scaling>
          <c:orientation val="minMax"/>
        </c:scaling>
        <c:delete val="1"/>
        <c:axPos val="l"/>
        <c:majorGridlines>
          <c:spPr>
            <a:ln w="9525" cap="flat" cmpd="sng" algn="ctr">
              <a:solidFill>
                <a:schemeClr val="tx1">
                  <a:lumMod val="15000"/>
                  <a:lumOff val="85000"/>
                </a:schemeClr>
              </a:solidFill>
              <a:round/>
            </a:ln>
            <a:effectLst/>
          </c:spPr>
        </c:majorGridlines>
        <c:numFmt formatCode="#,##0" sourceLinked="1"/>
        <c:majorTickMark val="out"/>
        <c:minorTickMark val="none"/>
        <c:tickLblPos val="nextTo"/>
        <c:crossAx val="214265680"/>
        <c:crosses val="autoZero"/>
        <c:crossBetween val="between"/>
        <c:majorUnit val="2000"/>
      </c:valAx>
      <c:spPr>
        <a:noFill/>
        <a:ln>
          <a:noFill/>
        </a:ln>
        <a:effectLst/>
      </c:spPr>
    </c:plotArea>
    <c:legend>
      <c:legendPos val="t"/>
      <c:layout>
        <c:manualLayout>
          <c:xMode val="edge"/>
          <c:yMode val="edge"/>
          <c:x val="0.17135087861829687"/>
          <c:y val="2.0527861015066359E-2"/>
          <c:w val="0.65729800381363834"/>
          <c:h val="5.8809695211775398E-2"/>
        </c:manualLayout>
      </c:layout>
      <c:overlay val="0"/>
      <c:spPr>
        <a:noFill/>
        <a:ln>
          <a:noFill/>
        </a:ln>
        <a:effectLst/>
      </c:spPr>
      <c:txPr>
        <a:bodyPr rot="0" spcFirstLastPara="1" vertOverflow="ellipsis" vert="horz" wrap="square" anchor="ctr" anchorCtr="1"/>
        <a:lstStyle/>
        <a:p>
          <a:pPr>
            <a:defRPr sz="1400" b="1" i="0" u="none" strike="noStrike" kern="1200" baseline="0">
              <a:solidFill>
                <a:schemeClr val="tx1"/>
              </a:solidFill>
              <a:latin typeface="Calibri" panose="020F0502020204030204" pitchFamily="34" charset="0"/>
              <a:ea typeface="+mn-ea"/>
              <a:cs typeface="Calibri" panose="020F0502020204030204" pitchFamily="34" charset="0"/>
            </a:defRPr>
          </a:pPr>
          <a:endParaRPr lang="es-ES"/>
        </a:p>
      </c:txPr>
    </c:legend>
    <c:plotVisOnly val="1"/>
    <c:dispBlanksAs val="gap"/>
    <c:showDLblsOverMax val="0"/>
  </c:chart>
  <c:spPr>
    <a:noFill/>
    <a:ln>
      <a:noFill/>
    </a:ln>
    <a:effectLst/>
  </c:spPr>
  <c:txPr>
    <a:bodyPr/>
    <a:lstStyle/>
    <a:p>
      <a:pPr>
        <a:defRPr sz="1400" b="1">
          <a:solidFill>
            <a:schemeClr val="tx1"/>
          </a:solidFill>
          <a:latin typeface="Calibri" panose="020F0502020204030204" pitchFamily="34" charset="0"/>
          <a:cs typeface="Calibri" panose="020F0502020204030204" pitchFamily="34" charset="0"/>
        </a:defRPr>
      </a:pPr>
      <a:endParaRPr lang="es-E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18"/>
    </mc:Choice>
    <mc:Fallback>
      <c:style val="18"/>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8.4996068689677656E-3"/>
          <c:y val="0.10793575248067436"/>
          <c:w val="0.98126007042173258"/>
          <c:h val="0.66928983199397762"/>
        </c:manualLayout>
      </c:layout>
      <c:lineChart>
        <c:grouping val="standard"/>
        <c:varyColors val="0"/>
        <c:ser>
          <c:idx val="0"/>
          <c:order val="0"/>
          <c:tx>
            <c:strRef>
              <c:f>Hoja1!$B$1</c:f>
              <c:strCache>
                <c:ptCount val="1"/>
                <c:pt idx="0">
                  <c:v>Índices portales 2004-2015</c:v>
                </c:pt>
              </c:strCache>
            </c:strRef>
          </c:tx>
          <c:spPr>
            <a:ln w="38077">
              <a:solidFill>
                <a:srgbClr val="008080"/>
              </a:solidFill>
              <a:prstDash val="solid"/>
            </a:ln>
          </c:spPr>
          <c:marker>
            <c:symbol val="diamond"/>
            <c:size val="10"/>
            <c:spPr>
              <a:solidFill>
                <a:srgbClr val="008080"/>
              </a:solidFill>
              <a:ln>
                <a:noFill/>
              </a:ln>
              <a:effectLst/>
              <a:scene3d>
                <a:camera prst="orthographicFront"/>
                <a:lightRig rig="threePt" dir="t"/>
              </a:scene3d>
              <a:sp3d>
                <a:bevelT/>
              </a:sp3d>
            </c:spPr>
          </c:marker>
          <c:dLbls>
            <c:dLbl>
              <c:idx val="30"/>
              <c:layout>
                <c:manualLayout>
                  <c:x val="-9.0344444444444446E-4"/>
                  <c:y val="-8.0663925250045246E-2"/>
                </c:manualLayout>
              </c:layout>
              <c:dLblPos val="r"/>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wrap="square" lIns="38100" tIns="19050" rIns="38100" bIns="19050" anchor="ctr">
                <a:spAutoFit/>
              </a:bodyPr>
              <a:lstStyle/>
              <a:p>
                <a:pPr>
                  <a:defRPr sz="1100"/>
                </a:pPr>
                <a:endParaRPr lang="es-E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Hoja1!$A$2:$A$32</c:f>
              <c:strCache>
                <c:ptCount val="31"/>
                <c:pt idx="0">
                  <c:v>2004</c:v>
                </c:pt>
                <c:pt idx="1">
                  <c:v>2005</c:v>
                </c:pt>
                <c:pt idx="2">
                  <c:v>2006</c:v>
                </c:pt>
                <c:pt idx="3">
                  <c:v>1a
Eval
2007</c:v>
                </c:pt>
                <c:pt idx="4">
                  <c:v>Solven-
tación
2007</c:v>
                </c:pt>
                <c:pt idx="5">
                  <c:v>2a
Eval
2007</c:v>
                </c:pt>
                <c:pt idx="6">
                  <c:v>Eval
2008</c:v>
                </c:pt>
                <c:pt idx="7">
                  <c:v>EvDiag
2008</c:v>
                </c:pt>
                <c:pt idx="8">
                  <c:v>Eval
2009</c:v>
                </c:pt>
                <c:pt idx="9">
                  <c:v>Solven-
tación
2009</c:v>
                </c:pt>
                <c:pt idx="10">
                  <c:v>1a
Eval
2010</c:v>
                </c:pt>
                <c:pt idx="11">
                  <c:v>Solven-
tación
2010</c:v>
                </c:pt>
                <c:pt idx="12">
                  <c:v>2a
Eval
2010</c:v>
                </c:pt>
                <c:pt idx="13">
                  <c:v>Eval
2011</c:v>
                </c:pt>
                <c:pt idx="14">
                  <c:v>1a
EvDiag
2012</c:v>
                </c:pt>
                <c:pt idx="15">
                  <c:v>2a
EvDiag
2012</c:v>
                </c:pt>
                <c:pt idx="16">
                  <c:v>3a
EvDiag
2012</c:v>
                </c:pt>
                <c:pt idx="17">
                  <c:v>1a
EvDiag
2013</c:v>
                </c:pt>
                <c:pt idx="18">
                  <c:v>2a
Eval
2013</c:v>
                </c:pt>
                <c:pt idx="19">
                  <c:v>Solven-
tación
2013</c:v>
                </c:pt>
                <c:pt idx="20">
                  <c:v>4a
Eval
2013</c:v>
                </c:pt>
                <c:pt idx="21">
                  <c:v>1a
Solven-
tación
2014</c:v>
                </c:pt>
                <c:pt idx="22">
                  <c:v>2a
Eval
2014</c:v>
                </c:pt>
                <c:pt idx="23">
                  <c:v>3a
Solven-
tación
2014</c:v>
                </c:pt>
                <c:pt idx="24">
                  <c:v>4a
Eval
2014</c:v>
                </c:pt>
                <c:pt idx="25">
                  <c:v>1a
Solven-
tación
2015</c:v>
                </c:pt>
                <c:pt idx="26">
                  <c:v>2a
Eval
2015</c:v>
                </c:pt>
                <c:pt idx="27">
                  <c:v>3a
Solven-
tación
2015</c:v>
                </c:pt>
                <c:pt idx="28">
                  <c:v>4a
EvDiag
2015</c:v>
                </c:pt>
                <c:pt idx="29">
                  <c:v>1a
EvDiag
2016</c:v>
                </c:pt>
                <c:pt idx="30">
                  <c:v>1a
EvDiag
2017</c:v>
                </c:pt>
              </c:strCache>
            </c:strRef>
          </c:cat>
          <c:val>
            <c:numRef>
              <c:f>Hoja1!$B$2:$B$32</c:f>
              <c:numCache>
                <c:formatCode>0.0</c:formatCode>
                <c:ptCount val="31"/>
                <c:pt idx="0">
                  <c:v>35.200000000000003</c:v>
                </c:pt>
                <c:pt idx="1">
                  <c:v>28.2</c:v>
                </c:pt>
                <c:pt idx="2">
                  <c:v>50.42</c:v>
                </c:pt>
                <c:pt idx="3">
                  <c:v>59.461714285714294</c:v>
                </c:pt>
                <c:pt idx="4">
                  <c:v>78.2</c:v>
                </c:pt>
                <c:pt idx="5">
                  <c:v>92.671771428571432</c:v>
                </c:pt>
                <c:pt idx="6">
                  <c:v>81.977714285714285</c:v>
                </c:pt>
                <c:pt idx="7">
                  <c:v>69.037706648446402</c:v>
                </c:pt>
                <c:pt idx="8">
                  <c:v>85.663760872548551</c:v>
                </c:pt>
                <c:pt idx="9">
                  <c:v>91.623955970600278</c:v>
                </c:pt>
                <c:pt idx="10">
                  <c:v>81.658954650423155</c:v>
                </c:pt>
                <c:pt idx="11">
                  <c:v>95.756403709745697</c:v>
                </c:pt>
                <c:pt idx="12">
                  <c:v>93.875957757126315</c:v>
                </c:pt>
                <c:pt idx="13">
                  <c:v>91.301481405468792</c:v>
                </c:pt>
                <c:pt idx="14">
                  <c:v>66.678004997272893</c:v>
                </c:pt>
                <c:pt idx="15">
                  <c:v>73.222238833537617</c:v>
                </c:pt>
                <c:pt idx="16">
                  <c:v>78.737722122267684</c:v>
                </c:pt>
                <c:pt idx="17">
                  <c:v>83.98430119009096</c:v>
                </c:pt>
                <c:pt idx="18">
                  <c:v>84.779465680587222</c:v>
                </c:pt>
                <c:pt idx="19">
                  <c:v>93.538630247308262</c:v>
                </c:pt>
                <c:pt idx="20">
                  <c:v>91.748436911135471</c:v>
                </c:pt>
                <c:pt idx="21">
                  <c:v>94.620452094200246</c:v>
                </c:pt>
                <c:pt idx="22">
                  <c:v>92.681641277284271</c:v>
                </c:pt>
                <c:pt idx="23">
                  <c:v>98.628088360735646</c:v>
                </c:pt>
                <c:pt idx="24">
                  <c:v>96.230384144114709</c:v>
                </c:pt>
                <c:pt idx="25">
                  <c:v>98.98110544382223</c:v>
                </c:pt>
                <c:pt idx="26">
                  <c:v>95.65602869367325</c:v>
                </c:pt>
                <c:pt idx="27">
                  <c:v>99.021675023643184</c:v>
                </c:pt>
                <c:pt idx="28">
                  <c:v>94.85494107465982</c:v>
                </c:pt>
                <c:pt idx="29">
                  <c:v>96.256535716474787</c:v>
                </c:pt>
                <c:pt idx="30">
                  <c:v>64.450849488756035</c:v>
                </c:pt>
              </c:numCache>
            </c:numRef>
          </c:val>
          <c:smooth val="0"/>
        </c:ser>
        <c:dLbls>
          <c:dLblPos val="t"/>
          <c:showLegendKey val="0"/>
          <c:showVal val="1"/>
          <c:showCatName val="0"/>
          <c:showSerName val="0"/>
          <c:showPercent val="0"/>
          <c:showBubbleSize val="0"/>
        </c:dLbls>
        <c:marker val="1"/>
        <c:smooth val="0"/>
        <c:axId val="214267640"/>
        <c:axId val="214260192"/>
      </c:lineChart>
      <c:catAx>
        <c:axId val="214267640"/>
        <c:scaling>
          <c:orientation val="minMax"/>
        </c:scaling>
        <c:delete val="0"/>
        <c:axPos val="b"/>
        <c:numFmt formatCode="General" sourceLinked="1"/>
        <c:majorTickMark val="cross"/>
        <c:minorTickMark val="none"/>
        <c:tickLblPos val="nextTo"/>
        <c:txPr>
          <a:bodyPr rot="0" vert="horz"/>
          <a:lstStyle/>
          <a:p>
            <a:pPr>
              <a:defRPr sz="650"/>
            </a:pPr>
            <a:endParaRPr lang="es-ES"/>
          </a:p>
        </c:txPr>
        <c:crossAx val="214260192"/>
        <c:crosses val="autoZero"/>
        <c:auto val="1"/>
        <c:lblAlgn val="ctr"/>
        <c:lblOffset val="50"/>
        <c:tickLblSkip val="1"/>
        <c:noMultiLvlLbl val="0"/>
      </c:catAx>
      <c:valAx>
        <c:axId val="214260192"/>
        <c:scaling>
          <c:orientation val="minMax"/>
          <c:max val="100"/>
        </c:scaling>
        <c:delete val="1"/>
        <c:axPos val="l"/>
        <c:numFmt formatCode="0.0" sourceLinked="1"/>
        <c:majorTickMark val="out"/>
        <c:minorTickMark val="none"/>
        <c:tickLblPos val="none"/>
        <c:crossAx val="214267640"/>
        <c:crossesAt val="1"/>
        <c:crossBetween val="between"/>
      </c:valAx>
      <c:spPr>
        <a:noFill/>
        <a:ln w="25385">
          <a:noFill/>
        </a:ln>
      </c:spPr>
    </c:plotArea>
    <c:plotVisOnly val="1"/>
    <c:dispBlanksAs val="gap"/>
    <c:showDLblsOverMax val="0"/>
  </c:chart>
  <c:txPr>
    <a:bodyPr/>
    <a:lstStyle/>
    <a:p>
      <a:pPr>
        <a:defRPr sz="1200" b="1">
          <a:latin typeface="Calibri" pitchFamily="34" charset="0"/>
        </a:defRPr>
      </a:pPr>
      <a:endParaRPr lang="es-ES"/>
    </a:p>
  </c:txPr>
  <c:externalData r:id="rId2">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39494935838003437"/>
          <c:y val="3.0853769407701341E-2"/>
          <c:w val="0.56630219408378579"/>
          <c:h val="0.95166672740531921"/>
        </c:manualLayout>
      </c:layout>
      <c:barChart>
        <c:barDir val="bar"/>
        <c:grouping val="clustered"/>
        <c:varyColors val="0"/>
        <c:ser>
          <c:idx val="0"/>
          <c:order val="0"/>
          <c:tx>
            <c:strRef>
              <c:f>Hoja1!$B$1</c:f>
              <c:strCache>
                <c:ptCount val="1"/>
                <c:pt idx="0">
                  <c:v>1aEvDiagPort2017</c:v>
                </c:pt>
              </c:strCache>
            </c:strRef>
          </c:tx>
          <c:spPr>
            <a:solidFill>
              <a:srgbClr val="008080"/>
            </a:solidFill>
            <a:scene3d>
              <a:camera prst="orthographicFront"/>
              <a:lightRig rig="threePt" dir="t"/>
            </a:scene3d>
            <a:sp3d>
              <a:bevelT/>
            </a:sp3d>
          </c:spPr>
          <c:invertIfNegative val="0"/>
          <c:dLbls>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Hoja1!$A$2:$A$21</c:f>
              <c:strCache>
                <c:ptCount val="20"/>
                <c:pt idx="0">
                  <c:v>Índice Global de Obligaciones de Transparencia</c:v>
                </c:pt>
                <c:pt idx="1">
                  <c:v>Índice de Cumplimiento del Artículo 121</c:v>
                </c:pt>
                <c:pt idx="2">
                  <c:v>Índice de Cumplimiento del Artículo 122</c:v>
                </c:pt>
                <c:pt idx="3">
                  <c:v>Índice de Cumplimiento del Artículo 123</c:v>
                </c:pt>
                <c:pt idx="4">
                  <c:v>Índice de Cumplimiento del Artículo 124</c:v>
                </c:pt>
                <c:pt idx="5">
                  <c:v>Índice de Cumplimiento del Artículo 125</c:v>
                </c:pt>
                <c:pt idx="6">
                  <c:v>Índice de Cumplimiento del Artículo 126</c:v>
                </c:pt>
                <c:pt idx="7">
                  <c:v>Índice de Cumplimiento del Artículo 127</c:v>
                </c:pt>
                <c:pt idx="8">
                  <c:v>Índice de Cumplimiento del Artículo 128</c:v>
                </c:pt>
                <c:pt idx="9">
                  <c:v>Índice de Cumplimiento del Artículo 129</c:v>
                </c:pt>
                <c:pt idx="10">
                  <c:v>Índice de Cumplimiento del Artículo 132</c:v>
                </c:pt>
                <c:pt idx="11">
                  <c:v>Índice de Cumplimiento del Artículo 133</c:v>
                </c:pt>
                <c:pt idx="12">
                  <c:v>Índice de Cumplimiento del Artículo 134</c:v>
                </c:pt>
                <c:pt idx="13">
                  <c:v>Índice de Cumplimiento del Artículo 135</c:v>
                </c:pt>
                <c:pt idx="14">
                  <c:v>Índice de Cumplimiento del Artículo 136</c:v>
                </c:pt>
                <c:pt idx="15">
                  <c:v>Índice de Cumplimiento del Artículo 137</c:v>
                </c:pt>
                <c:pt idx="16">
                  <c:v>Índice de Cumplimiento del Artículo 143</c:v>
                </c:pt>
                <c:pt idx="17">
                  <c:v>Índice de Cumplimiento del Artículo 145</c:v>
                </c:pt>
                <c:pt idx="18">
                  <c:v>Índice de Cumplimiento del Artículo 146</c:v>
                </c:pt>
                <c:pt idx="19">
                  <c:v>Índice de Cumplimiento del Artículo 147</c:v>
                </c:pt>
              </c:strCache>
            </c:strRef>
          </c:cat>
          <c:val>
            <c:numRef>
              <c:f>Hoja1!$B$2:$B$21</c:f>
              <c:numCache>
                <c:formatCode>0.0</c:formatCode>
                <c:ptCount val="20"/>
                <c:pt idx="0">
                  <c:v>64.450849488756035</c:v>
                </c:pt>
                <c:pt idx="1">
                  <c:v>66.347386143215644</c:v>
                </c:pt>
                <c:pt idx="2">
                  <c:v>54.158170557848834</c:v>
                </c:pt>
                <c:pt idx="3">
                  <c:v>52.712251347929183</c:v>
                </c:pt>
                <c:pt idx="4">
                  <c:v>60.016733182472038</c:v>
                </c:pt>
                <c:pt idx="5">
                  <c:v>79.200383937829173</c:v>
                </c:pt>
                <c:pt idx="6">
                  <c:v>89.602240896358524</c:v>
                </c:pt>
                <c:pt idx="7">
                  <c:v>97.083333333333329</c:v>
                </c:pt>
                <c:pt idx="8">
                  <c:v>86.173654244306391</c:v>
                </c:pt>
                <c:pt idx="9">
                  <c:v>57.565858585858585</c:v>
                </c:pt>
                <c:pt idx="10">
                  <c:v>64.642857142857125</c:v>
                </c:pt>
                <c:pt idx="11">
                  <c:v>97.221989392721099</c:v>
                </c:pt>
                <c:pt idx="12">
                  <c:v>87.025641025641022</c:v>
                </c:pt>
                <c:pt idx="13">
                  <c:v>56.248746827113692</c:v>
                </c:pt>
                <c:pt idx="14">
                  <c:v>37.057291666666664</c:v>
                </c:pt>
                <c:pt idx="15">
                  <c:v>57.088519121127817</c:v>
                </c:pt>
                <c:pt idx="16">
                  <c:v>60.234819734345358</c:v>
                </c:pt>
                <c:pt idx="17">
                  <c:v>90.423387096774192</c:v>
                </c:pt>
                <c:pt idx="18">
                  <c:v>57.435850439882699</c:v>
                </c:pt>
                <c:pt idx="19">
                  <c:v>56.4871351766513</c:v>
                </c:pt>
              </c:numCache>
            </c:numRef>
          </c:val>
        </c:ser>
        <c:dLbls>
          <c:dLblPos val="ctr"/>
          <c:showLegendKey val="0"/>
          <c:showVal val="1"/>
          <c:showCatName val="0"/>
          <c:showSerName val="0"/>
          <c:showPercent val="0"/>
          <c:showBubbleSize val="0"/>
        </c:dLbls>
        <c:gapWidth val="150"/>
        <c:overlap val="-25"/>
        <c:axId val="214264504"/>
        <c:axId val="214264896"/>
      </c:barChart>
      <c:catAx>
        <c:axId val="214264504"/>
        <c:scaling>
          <c:orientation val="maxMin"/>
        </c:scaling>
        <c:delete val="0"/>
        <c:axPos val="l"/>
        <c:numFmt formatCode="General" sourceLinked="1"/>
        <c:majorTickMark val="cross"/>
        <c:minorTickMark val="none"/>
        <c:tickLblPos val="nextTo"/>
        <c:crossAx val="214264896"/>
        <c:crosses val="autoZero"/>
        <c:auto val="1"/>
        <c:lblAlgn val="ctr"/>
        <c:lblOffset val="100"/>
        <c:noMultiLvlLbl val="0"/>
      </c:catAx>
      <c:valAx>
        <c:axId val="214264896"/>
        <c:scaling>
          <c:orientation val="minMax"/>
          <c:max val="100"/>
        </c:scaling>
        <c:delete val="1"/>
        <c:axPos val="t"/>
        <c:numFmt formatCode="0.0" sourceLinked="1"/>
        <c:majorTickMark val="none"/>
        <c:minorTickMark val="none"/>
        <c:tickLblPos val="none"/>
        <c:crossAx val="214264504"/>
        <c:crosses val="autoZero"/>
        <c:crossBetween val="between"/>
      </c:valAx>
      <c:spPr>
        <a:scene3d>
          <a:camera prst="orthographicFront"/>
          <a:lightRig rig="threePt" dir="t"/>
        </a:scene3d>
      </c:spPr>
    </c:plotArea>
    <c:plotVisOnly val="1"/>
    <c:dispBlanksAs val="gap"/>
    <c:showDLblsOverMax val="0"/>
  </c:chart>
  <c:spPr>
    <a:noFill/>
  </c:spPr>
  <c:txPr>
    <a:bodyPr/>
    <a:lstStyle/>
    <a:p>
      <a:pPr>
        <a:defRPr sz="1200" b="1">
          <a:latin typeface="Calibri" pitchFamily="34" charset="0"/>
        </a:defRPr>
      </a:pPr>
      <a:endParaRPr lang="es-ES"/>
    </a:p>
  </c:txPr>
  <c:externalData r:id="rId2">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40"/>
      <c:rotY val="270"/>
      <c:rAngAx val="0"/>
      <c:perspective val="20"/>
    </c:view3D>
    <c:floor>
      <c:thickness val="0"/>
    </c:floor>
    <c:sideWall>
      <c:thickness val="0"/>
    </c:sideWall>
    <c:backWall>
      <c:thickness val="0"/>
    </c:backWall>
    <c:plotArea>
      <c:layout>
        <c:manualLayout>
          <c:layoutTarget val="inner"/>
          <c:xMode val="edge"/>
          <c:yMode val="edge"/>
          <c:x val="0.35259121112979802"/>
          <c:y val="0.17419989450281501"/>
          <c:w val="0.37784279141819999"/>
          <c:h val="0.60675501944854604"/>
        </c:manualLayout>
      </c:layout>
      <c:pie3DChart>
        <c:varyColors val="1"/>
        <c:ser>
          <c:idx val="0"/>
          <c:order val="0"/>
          <c:tx>
            <c:strRef>
              <c:f>Hoja1!$B$1</c:f>
              <c:strCache>
                <c:ptCount val="1"/>
                <c:pt idx="0">
                  <c:v>IGOF</c:v>
                </c:pt>
              </c:strCache>
            </c:strRef>
          </c:tx>
          <c:spPr>
            <a:ln>
              <a:noFill/>
            </a:ln>
            <a:scene3d>
              <a:camera prst="orthographicFront"/>
              <a:lightRig rig="threePt" dir="t"/>
            </a:scene3d>
            <a:sp3d>
              <a:bevelT/>
              <a:bevelB/>
            </a:sp3d>
          </c:spPr>
          <c:dPt>
            <c:idx val="0"/>
            <c:bubble3D val="0"/>
            <c:spPr>
              <a:solidFill>
                <a:srgbClr val="008080"/>
              </a:solidFill>
              <a:ln>
                <a:noFill/>
              </a:ln>
              <a:scene3d>
                <a:camera prst="orthographicFront"/>
                <a:lightRig rig="threePt" dir="t"/>
              </a:scene3d>
              <a:sp3d>
                <a:bevelT/>
                <a:bevelB/>
              </a:sp3d>
            </c:spPr>
          </c:dPt>
          <c:dPt>
            <c:idx val="1"/>
            <c:bubble3D val="0"/>
            <c:spPr>
              <a:solidFill>
                <a:srgbClr val="33CCCC"/>
              </a:solidFill>
              <a:ln>
                <a:noFill/>
              </a:ln>
              <a:scene3d>
                <a:camera prst="orthographicFront"/>
                <a:lightRig rig="threePt" dir="t"/>
              </a:scene3d>
              <a:sp3d>
                <a:bevelT/>
                <a:bevelB/>
              </a:sp3d>
            </c:spPr>
          </c:dPt>
          <c:dPt>
            <c:idx val="2"/>
            <c:bubble3D val="0"/>
            <c:spPr>
              <a:solidFill>
                <a:srgbClr val="00B0F0"/>
              </a:solidFill>
              <a:ln>
                <a:noFill/>
              </a:ln>
              <a:scene3d>
                <a:camera prst="orthographicFront"/>
                <a:lightRig rig="threePt" dir="t"/>
              </a:scene3d>
              <a:sp3d>
                <a:bevelT/>
                <a:bevelB/>
              </a:sp3d>
            </c:spPr>
          </c:dPt>
          <c:dPt>
            <c:idx val="3"/>
            <c:bubble3D val="0"/>
            <c:spPr>
              <a:solidFill>
                <a:schemeClr val="accent3"/>
              </a:solidFill>
              <a:ln>
                <a:noFill/>
              </a:ln>
              <a:scene3d>
                <a:camera prst="orthographicFront"/>
                <a:lightRig rig="threePt" dir="t"/>
              </a:scene3d>
              <a:sp3d>
                <a:bevelT/>
                <a:bevelB/>
              </a:sp3d>
            </c:spPr>
          </c:dPt>
          <c:dPt>
            <c:idx val="4"/>
            <c:bubble3D val="0"/>
            <c:spPr>
              <a:solidFill>
                <a:srgbClr val="C00000"/>
              </a:solidFill>
              <a:ln>
                <a:noFill/>
              </a:ln>
              <a:scene3d>
                <a:camera prst="orthographicFront"/>
                <a:lightRig rig="threePt" dir="t"/>
              </a:scene3d>
              <a:sp3d>
                <a:bevelT/>
                <a:bevelB/>
              </a:sp3d>
            </c:spPr>
          </c:dPt>
          <c:dLbls>
            <c:dLbl>
              <c:idx val="0"/>
              <c:layout>
                <c:manualLayout>
                  <c:x val="-1.5204249336280922E-3"/>
                  <c:y val="-4.5149595808908781E-2"/>
                </c:manualLayout>
              </c:layout>
              <c:dLblPos val="bestFit"/>
              <c:showLegendKey val="0"/>
              <c:showVal val="0"/>
              <c:showCatName val="1"/>
              <c:showSerName val="0"/>
              <c:showPercent val="1"/>
              <c:showBubbleSize val="0"/>
              <c:separator>
</c:separator>
              <c:extLst>
                <c:ext xmlns:c15="http://schemas.microsoft.com/office/drawing/2012/chart" uri="{CE6537A1-D6FC-4f65-9D91-7224C49458BB}"/>
              </c:extLst>
            </c:dLbl>
            <c:dLbl>
              <c:idx val="1"/>
              <c:layout>
                <c:manualLayout>
                  <c:x val="-2.2806374004421294E-3"/>
                  <c:y val="-7.3368093189476791E-2"/>
                </c:manualLayout>
              </c:layout>
              <c:dLblPos val="bestFit"/>
              <c:showLegendKey val="0"/>
              <c:showVal val="0"/>
              <c:showCatName val="1"/>
              <c:showSerName val="0"/>
              <c:showPercent val="1"/>
              <c:showBubbleSize val="0"/>
              <c:separator>
</c:separator>
              <c:extLst>
                <c:ext xmlns:c15="http://schemas.microsoft.com/office/drawing/2012/chart" uri="{CE6537A1-D6FC-4f65-9D91-7224C49458BB}">
                  <c15:layout>
                    <c:manualLayout>
                      <c:w val="0.23581790720571277"/>
                      <c:h val="0.21516604252683089"/>
                    </c:manualLayout>
                  </c15:layout>
                </c:ext>
              </c:extLst>
            </c:dLbl>
            <c:dLbl>
              <c:idx val="2"/>
              <c:layout>
                <c:manualLayout>
                  <c:x val="4.5612748008841929E-3"/>
                  <c:y val="0"/>
                </c:manualLayout>
              </c:layout>
              <c:dLblPos val="bestFit"/>
              <c:showLegendKey val="0"/>
              <c:showVal val="0"/>
              <c:showCatName val="1"/>
              <c:showSerName val="0"/>
              <c:showPercent val="1"/>
              <c:showBubbleSize val="0"/>
              <c:separator>
</c:separator>
              <c:extLst>
                <c:ext xmlns:c15="http://schemas.microsoft.com/office/drawing/2012/chart" uri="{CE6537A1-D6FC-4f65-9D91-7224C49458BB}"/>
              </c:extLst>
            </c:dLbl>
            <c:dLbl>
              <c:idx val="3"/>
              <c:layout>
                <c:manualLayout>
                  <c:x val="0.10338889548670832"/>
                  <c:y val="6.490254397530637E-2"/>
                </c:manualLayout>
              </c:layout>
              <c:dLblPos val="bestFit"/>
              <c:showLegendKey val="0"/>
              <c:showVal val="0"/>
              <c:showCatName val="1"/>
              <c:showSerName val="0"/>
              <c:showPercent val="1"/>
              <c:showBubbleSize val="0"/>
              <c:separator>
</c:separator>
              <c:extLst>
                <c:ext xmlns:c15="http://schemas.microsoft.com/office/drawing/2012/chart" uri="{CE6537A1-D6FC-4f65-9D91-7224C49458BB}">
                  <c15:layout>
                    <c:manualLayout>
                      <c:w val="0.21301153320129182"/>
                      <c:h val="0.17382594386429881"/>
                    </c:manualLayout>
                  </c15:layout>
                </c:ext>
              </c:extLst>
            </c:dLbl>
            <c:dLbl>
              <c:idx val="4"/>
              <c:layout>
                <c:manualLayout>
                  <c:x val="-6.0816997345122569E-3"/>
                  <c:y val="4.5149595808908677E-2"/>
                </c:manualLayout>
              </c:layout>
              <c:dLblPos val="bestFit"/>
              <c:showLegendKey val="0"/>
              <c:showVal val="0"/>
              <c:showCatName val="1"/>
              <c:showSerName val="0"/>
              <c:showPercent val="1"/>
              <c:showBubbleSize val="0"/>
              <c:separator>
</c:separator>
              <c:extLst>
                <c:ext xmlns:c15="http://schemas.microsoft.com/office/drawing/2012/chart" uri="{CE6537A1-D6FC-4f65-9D91-7224C49458BB}"/>
              </c:extLst>
            </c:dLbl>
            <c:spPr>
              <a:noFill/>
              <a:ln>
                <a:noFill/>
              </a:ln>
              <a:effectLst/>
            </c:spPr>
            <c:dLblPos val="outEnd"/>
            <c:showLegendKey val="0"/>
            <c:showVal val="0"/>
            <c:showCatName val="1"/>
            <c:showSerName val="0"/>
            <c:showPercent val="1"/>
            <c:showBubbleSize val="0"/>
            <c:separator>
</c:separator>
            <c:showLeaderLines val="1"/>
            <c:extLst>
              <c:ext xmlns:c15="http://schemas.microsoft.com/office/drawing/2012/chart" uri="{CE6537A1-D6FC-4f65-9D91-7224C49458BB}"/>
            </c:extLst>
          </c:dLbls>
          <c:cat>
            <c:strRef>
              <c:f>Hoja1!$A$2:$A$6</c:f>
              <c:strCache>
                <c:ptCount val="5"/>
                <c:pt idx="0">
                  <c:v>1 Sujeto Obligado con un índice de 100 puntos</c:v>
                </c:pt>
                <c:pt idx="1">
                  <c:v>23 Sujetos Obligados con un índice menor a 100 puntos y mayor o igual a 90</c:v>
                </c:pt>
                <c:pt idx="2">
                  <c:v>57 Sujetos Obligados con un índice menor a 90 puntos y mayor o igual a 60 </c:v>
                </c:pt>
                <c:pt idx="3">
                  <c:v>40 Sujetos Obligados con un índice menor a 60 puntos y mayor a 0</c:v>
                </c:pt>
                <c:pt idx="4">
                  <c:v>3 Sujetos Obligados con un índice de 0 puntos</c:v>
                </c:pt>
              </c:strCache>
            </c:strRef>
          </c:cat>
          <c:val>
            <c:numRef>
              <c:f>Hoja1!$B$2:$B$6</c:f>
              <c:numCache>
                <c:formatCode>0</c:formatCode>
                <c:ptCount val="5"/>
                <c:pt idx="0">
                  <c:v>1</c:v>
                </c:pt>
                <c:pt idx="1">
                  <c:v>23</c:v>
                </c:pt>
                <c:pt idx="2">
                  <c:v>57</c:v>
                </c:pt>
                <c:pt idx="3">
                  <c:v>40</c:v>
                </c:pt>
                <c:pt idx="4">
                  <c:v>3</c:v>
                </c:pt>
              </c:numCache>
            </c:numRef>
          </c:val>
        </c:ser>
        <c:dLbls>
          <c:dLblPos val="outEnd"/>
          <c:showLegendKey val="0"/>
          <c:showVal val="1"/>
          <c:showCatName val="0"/>
          <c:showSerName val="0"/>
          <c:showPercent val="0"/>
          <c:showBubbleSize val="0"/>
          <c:showLeaderLines val="1"/>
        </c:dLbls>
      </c:pie3DChart>
    </c:plotArea>
    <c:plotVisOnly val="1"/>
    <c:dispBlanksAs val="zero"/>
    <c:showDLblsOverMax val="0"/>
  </c:chart>
  <c:txPr>
    <a:bodyPr/>
    <a:lstStyle/>
    <a:p>
      <a:pPr>
        <a:defRPr sz="1200" b="1">
          <a:latin typeface="Calibri" pitchFamily="34" charset="0"/>
        </a:defRPr>
      </a:pPr>
      <a:endParaRPr lang="es-ES"/>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2" y="0"/>
            <a:ext cx="2946443" cy="495736"/>
          </a:xfrm>
          <a:prstGeom prst="rect">
            <a:avLst/>
          </a:prstGeom>
        </p:spPr>
        <p:txBody>
          <a:bodyPr vert="horz" lIns="91440" tIns="45720" rIns="91440" bIns="45720" rtlCol="0"/>
          <a:lstStyle>
            <a:lvl1pPr algn="l">
              <a:defRPr sz="1200"/>
            </a:lvl1pPr>
          </a:lstStyle>
          <a:p>
            <a:endParaRPr lang="es-ES" dirty="0"/>
          </a:p>
        </p:txBody>
      </p:sp>
      <p:sp>
        <p:nvSpPr>
          <p:cNvPr id="3" name="Marcador de fecha 2"/>
          <p:cNvSpPr>
            <a:spLocks noGrp="1"/>
          </p:cNvSpPr>
          <p:nvPr>
            <p:ph type="dt" idx="1"/>
          </p:nvPr>
        </p:nvSpPr>
        <p:spPr>
          <a:xfrm>
            <a:off x="3849665" y="0"/>
            <a:ext cx="2946443" cy="495736"/>
          </a:xfrm>
          <a:prstGeom prst="rect">
            <a:avLst/>
          </a:prstGeom>
        </p:spPr>
        <p:txBody>
          <a:bodyPr vert="horz" lIns="91440" tIns="45720" rIns="91440" bIns="45720" rtlCol="0"/>
          <a:lstStyle>
            <a:lvl1pPr algn="r">
              <a:defRPr sz="1200"/>
            </a:lvl1pPr>
          </a:lstStyle>
          <a:p>
            <a:fld id="{295DAE5C-2E1A-4D8B-8960-6F1874B113CB}" type="datetimeFigureOut">
              <a:rPr lang="es-ES" smtClean="0"/>
              <a:t>07/12/2017</a:t>
            </a:fld>
            <a:endParaRPr lang="es-ES" dirty="0"/>
          </a:p>
        </p:txBody>
      </p:sp>
      <p:sp>
        <p:nvSpPr>
          <p:cNvPr id="4" name="Marcador de imagen de diapositiva 3"/>
          <p:cNvSpPr>
            <a:spLocks noGrp="1" noRot="1" noChangeAspect="1"/>
          </p:cNvSpPr>
          <p:nvPr>
            <p:ph type="sldImg" idx="2"/>
          </p:nvPr>
        </p:nvSpPr>
        <p:spPr>
          <a:xfrm>
            <a:off x="1179513" y="1233488"/>
            <a:ext cx="4440237" cy="3332162"/>
          </a:xfrm>
          <a:prstGeom prst="rect">
            <a:avLst/>
          </a:prstGeom>
          <a:noFill/>
          <a:ln w="12700">
            <a:solidFill>
              <a:prstClr val="black"/>
            </a:solidFill>
          </a:ln>
        </p:spPr>
        <p:txBody>
          <a:bodyPr vert="horz" lIns="91440" tIns="45720" rIns="91440" bIns="45720" rtlCol="0" anchor="ctr"/>
          <a:lstStyle/>
          <a:p>
            <a:endParaRPr lang="es-ES" dirty="0"/>
          </a:p>
        </p:txBody>
      </p:sp>
      <p:sp>
        <p:nvSpPr>
          <p:cNvPr id="5" name="Marcador de notas 4"/>
          <p:cNvSpPr>
            <a:spLocks noGrp="1"/>
          </p:cNvSpPr>
          <p:nvPr>
            <p:ph type="body" sz="quarter" idx="3"/>
          </p:nvPr>
        </p:nvSpPr>
        <p:spPr>
          <a:xfrm>
            <a:off x="680551" y="4751647"/>
            <a:ext cx="5438140" cy="3888323"/>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Marcador de pie de página 5"/>
          <p:cNvSpPr>
            <a:spLocks noGrp="1"/>
          </p:cNvSpPr>
          <p:nvPr>
            <p:ph type="ftr" sz="quarter" idx="4"/>
          </p:nvPr>
        </p:nvSpPr>
        <p:spPr>
          <a:xfrm>
            <a:off x="2" y="9378516"/>
            <a:ext cx="2946443" cy="495736"/>
          </a:xfrm>
          <a:prstGeom prst="rect">
            <a:avLst/>
          </a:prstGeom>
        </p:spPr>
        <p:txBody>
          <a:bodyPr vert="horz" lIns="91440" tIns="45720" rIns="91440" bIns="45720" rtlCol="0" anchor="b"/>
          <a:lstStyle>
            <a:lvl1pPr algn="l">
              <a:defRPr sz="1200"/>
            </a:lvl1pPr>
          </a:lstStyle>
          <a:p>
            <a:endParaRPr lang="es-ES" dirty="0"/>
          </a:p>
        </p:txBody>
      </p:sp>
      <p:sp>
        <p:nvSpPr>
          <p:cNvPr id="7" name="Marcador de número de diapositiva 6"/>
          <p:cNvSpPr>
            <a:spLocks noGrp="1"/>
          </p:cNvSpPr>
          <p:nvPr>
            <p:ph type="sldNum" sz="quarter" idx="5"/>
          </p:nvPr>
        </p:nvSpPr>
        <p:spPr>
          <a:xfrm>
            <a:off x="3849665" y="9378516"/>
            <a:ext cx="2946443" cy="495736"/>
          </a:xfrm>
          <a:prstGeom prst="rect">
            <a:avLst/>
          </a:prstGeom>
        </p:spPr>
        <p:txBody>
          <a:bodyPr vert="horz" lIns="91440" tIns="45720" rIns="91440" bIns="45720" rtlCol="0" anchor="b"/>
          <a:lstStyle>
            <a:lvl1pPr algn="r">
              <a:defRPr sz="1200"/>
            </a:lvl1pPr>
          </a:lstStyle>
          <a:p>
            <a:fld id="{EBD51268-85E5-42B4-AA35-07479BAB4D0D}" type="slidenum">
              <a:rPr lang="es-ES" smtClean="0"/>
              <a:t>‹Nº›</a:t>
            </a:fld>
            <a:endParaRPr lang="es-ES" dirty="0"/>
          </a:p>
        </p:txBody>
      </p:sp>
    </p:spTree>
    <p:extLst>
      <p:ext uri="{BB962C8B-B14F-4D97-AF65-F5344CB8AC3E}">
        <p14:creationId xmlns:p14="http://schemas.microsoft.com/office/powerpoint/2010/main" val="24304521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MX" sz="1400" b="1" kern="1200" baseline="0" dirty="0" smtClean="0">
              <a:solidFill>
                <a:schemeClr val="tx1"/>
              </a:solidFill>
              <a:effectLst/>
              <a:latin typeface="+mn-lt"/>
              <a:ea typeface="+mn-ea"/>
              <a:cs typeface="+mn-cs"/>
            </a:endParaRPr>
          </a:p>
        </p:txBody>
      </p:sp>
      <p:sp>
        <p:nvSpPr>
          <p:cNvPr id="4" name="Marcador de número de diapositiva 3"/>
          <p:cNvSpPr>
            <a:spLocks noGrp="1"/>
          </p:cNvSpPr>
          <p:nvPr>
            <p:ph type="sldNum" sz="quarter" idx="10"/>
          </p:nvPr>
        </p:nvSpPr>
        <p:spPr/>
        <p:txBody>
          <a:bodyPr/>
          <a:lstStyle/>
          <a:p>
            <a:fld id="{EBD51268-85E5-42B4-AA35-07479BAB4D0D}" type="slidenum">
              <a:rPr lang="es-ES" smtClean="0"/>
              <a:t>1</a:t>
            </a:fld>
            <a:endParaRPr lang="es-ES" dirty="0"/>
          </a:p>
        </p:txBody>
      </p:sp>
    </p:spTree>
    <p:extLst>
      <p:ext uri="{BB962C8B-B14F-4D97-AF65-F5344CB8AC3E}">
        <p14:creationId xmlns:p14="http://schemas.microsoft.com/office/powerpoint/2010/main" val="52192308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MX" sz="1200" b="1" kern="1200" dirty="0" smtClean="0">
                <a:solidFill>
                  <a:schemeClr val="tx1"/>
                </a:solidFill>
                <a:effectLst/>
                <a:latin typeface="+mn-lt"/>
                <a:ea typeface="+mn-ea"/>
                <a:cs typeface="+mn-cs"/>
              </a:rPr>
              <a:t> </a:t>
            </a:r>
            <a:endParaRPr lang="es-ES" sz="1200" kern="1200" dirty="0" smtClean="0">
              <a:solidFill>
                <a:schemeClr val="tx1"/>
              </a:solidFill>
              <a:effectLst/>
              <a:latin typeface="+mn-lt"/>
              <a:ea typeface="+mn-ea"/>
              <a:cs typeface="+mn-cs"/>
            </a:endParaRPr>
          </a:p>
          <a:p>
            <a:endParaRPr lang="es-ES" dirty="0"/>
          </a:p>
        </p:txBody>
      </p:sp>
      <p:sp>
        <p:nvSpPr>
          <p:cNvPr id="4" name="Marcador de número de diapositiva 3"/>
          <p:cNvSpPr>
            <a:spLocks noGrp="1"/>
          </p:cNvSpPr>
          <p:nvPr>
            <p:ph type="sldNum" sz="quarter" idx="10"/>
          </p:nvPr>
        </p:nvSpPr>
        <p:spPr/>
        <p:txBody>
          <a:bodyPr/>
          <a:lstStyle/>
          <a:p>
            <a:fld id="{EBD51268-85E5-42B4-AA35-07479BAB4D0D}" type="slidenum">
              <a:rPr lang="es-ES" smtClean="0"/>
              <a:t>10</a:t>
            </a:fld>
            <a:endParaRPr lang="es-ES"/>
          </a:p>
        </p:txBody>
      </p:sp>
    </p:spTree>
    <p:extLst>
      <p:ext uri="{BB962C8B-B14F-4D97-AF65-F5344CB8AC3E}">
        <p14:creationId xmlns:p14="http://schemas.microsoft.com/office/powerpoint/2010/main" val="39027606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fld id="{EBD51268-85E5-42B4-AA35-07479BAB4D0D}" type="slidenum">
              <a:rPr lang="es-ES" smtClean="0"/>
              <a:t>11</a:t>
            </a:fld>
            <a:endParaRPr lang="es-ES"/>
          </a:p>
        </p:txBody>
      </p:sp>
    </p:spTree>
    <p:extLst>
      <p:ext uri="{BB962C8B-B14F-4D97-AF65-F5344CB8AC3E}">
        <p14:creationId xmlns:p14="http://schemas.microsoft.com/office/powerpoint/2010/main" val="36602717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sz="1400" b="1" kern="1200" dirty="0" smtClean="0">
              <a:solidFill>
                <a:schemeClr val="tx1"/>
              </a:solidFill>
              <a:effectLst/>
              <a:latin typeface="+mn-lt"/>
              <a:ea typeface="+mn-ea"/>
              <a:cs typeface="+mn-cs"/>
            </a:endParaRPr>
          </a:p>
        </p:txBody>
      </p:sp>
      <p:sp>
        <p:nvSpPr>
          <p:cNvPr id="4" name="Marcador de número de diapositiva 3"/>
          <p:cNvSpPr>
            <a:spLocks noGrp="1"/>
          </p:cNvSpPr>
          <p:nvPr>
            <p:ph type="sldNum" sz="quarter" idx="10"/>
          </p:nvPr>
        </p:nvSpPr>
        <p:spPr/>
        <p:txBody>
          <a:bodyPr/>
          <a:lstStyle/>
          <a:p>
            <a:fld id="{EBD51268-85E5-42B4-AA35-07479BAB4D0D}" type="slidenum">
              <a:rPr lang="es-ES" smtClean="0"/>
              <a:t>12</a:t>
            </a:fld>
            <a:endParaRPr lang="es-ES" dirty="0"/>
          </a:p>
        </p:txBody>
      </p:sp>
    </p:spTree>
    <p:extLst>
      <p:ext uri="{BB962C8B-B14F-4D97-AF65-F5344CB8AC3E}">
        <p14:creationId xmlns:p14="http://schemas.microsoft.com/office/powerpoint/2010/main" val="77948389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algn="just"/>
            <a:endParaRPr lang="es-ES" sz="1400" b="1" kern="1200" dirty="0" smtClean="0">
              <a:solidFill>
                <a:schemeClr val="tx1"/>
              </a:solidFill>
              <a:effectLst/>
              <a:latin typeface="+mn-lt"/>
              <a:ea typeface="+mn-ea"/>
              <a:cs typeface="+mn-cs"/>
            </a:endParaRPr>
          </a:p>
        </p:txBody>
      </p:sp>
      <p:sp>
        <p:nvSpPr>
          <p:cNvPr id="4" name="Marcador de número de diapositiva 3"/>
          <p:cNvSpPr>
            <a:spLocks noGrp="1"/>
          </p:cNvSpPr>
          <p:nvPr>
            <p:ph type="sldNum" sz="quarter" idx="10"/>
          </p:nvPr>
        </p:nvSpPr>
        <p:spPr/>
        <p:txBody>
          <a:bodyPr/>
          <a:lstStyle/>
          <a:p>
            <a:fld id="{EBD51268-85E5-42B4-AA35-07479BAB4D0D}" type="slidenum">
              <a:rPr lang="es-ES" smtClean="0"/>
              <a:t>13</a:t>
            </a:fld>
            <a:endParaRPr lang="es-ES" dirty="0"/>
          </a:p>
        </p:txBody>
      </p:sp>
    </p:spTree>
    <p:extLst>
      <p:ext uri="{BB962C8B-B14F-4D97-AF65-F5344CB8AC3E}">
        <p14:creationId xmlns:p14="http://schemas.microsoft.com/office/powerpoint/2010/main" val="403916463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fld id="{EBD51268-85E5-42B4-AA35-07479BAB4D0D}" type="slidenum">
              <a:rPr lang="es-ES" smtClean="0"/>
              <a:t>14</a:t>
            </a:fld>
            <a:endParaRPr lang="es-ES"/>
          </a:p>
        </p:txBody>
      </p:sp>
    </p:spTree>
    <p:extLst>
      <p:ext uri="{BB962C8B-B14F-4D97-AF65-F5344CB8AC3E}">
        <p14:creationId xmlns:p14="http://schemas.microsoft.com/office/powerpoint/2010/main" val="97608238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algn="just"/>
            <a:endParaRPr lang="es-ES" sz="1400" b="1" kern="1200" dirty="0" smtClean="0">
              <a:solidFill>
                <a:schemeClr val="tx1"/>
              </a:solidFill>
              <a:effectLst/>
              <a:latin typeface="+mn-lt"/>
              <a:ea typeface="+mn-ea"/>
              <a:cs typeface="+mn-cs"/>
            </a:endParaRPr>
          </a:p>
        </p:txBody>
      </p:sp>
      <p:sp>
        <p:nvSpPr>
          <p:cNvPr id="4" name="Marcador de número de diapositiva 3"/>
          <p:cNvSpPr>
            <a:spLocks noGrp="1"/>
          </p:cNvSpPr>
          <p:nvPr>
            <p:ph type="sldNum" sz="quarter" idx="10"/>
          </p:nvPr>
        </p:nvSpPr>
        <p:spPr/>
        <p:txBody>
          <a:bodyPr/>
          <a:lstStyle/>
          <a:p>
            <a:fld id="{EBD51268-85E5-42B4-AA35-07479BAB4D0D}" type="slidenum">
              <a:rPr lang="es-ES" smtClean="0"/>
              <a:t>15</a:t>
            </a:fld>
            <a:endParaRPr lang="es-ES" dirty="0"/>
          </a:p>
        </p:txBody>
      </p:sp>
    </p:spTree>
    <p:extLst>
      <p:ext uri="{BB962C8B-B14F-4D97-AF65-F5344CB8AC3E}">
        <p14:creationId xmlns:p14="http://schemas.microsoft.com/office/powerpoint/2010/main" val="47741443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algn="just"/>
            <a:endParaRPr lang="es-ES" sz="1400" b="1" kern="1200" dirty="0" smtClean="0">
              <a:solidFill>
                <a:schemeClr val="tx1"/>
              </a:solidFill>
              <a:effectLst/>
              <a:latin typeface="+mn-lt"/>
              <a:ea typeface="+mn-ea"/>
              <a:cs typeface="+mn-cs"/>
            </a:endParaRPr>
          </a:p>
        </p:txBody>
      </p:sp>
      <p:sp>
        <p:nvSpPr>
          <p:cNvPr id="4" name="Marcador de número de diapositiva 3"/>
          <p:cNvSpPr>
            <a:spLocks noGrp="1"/>
          </p:cNvSpPr>
          <p:nvPr>
            <p:ph type="sldNum" sz="quarter" idx="10"/>
          </p:nvPr>
        </p:nvSpPr>
        <p:spPr/>
        <p:txBody>
          <a:bodyPr/>
          <a:lstStyle/>
          <a:p>
            <a:fld id="{EBD51268-85E5-42B4-AA35-07479BAB4D0D}" type="slidenum">
              <a:rPr lang="es-ES" smtClean="0"/>
              <a:t>16</a:t>
            </a:fld>
            <a:endParaRPr lang="es-ES" dirty="0"/>
          </a:p>
        </p:txBody>
      </p:sp>
    </p:spTree>
    <p:extLst>
      <p:ext uri="{BB962C8B-B14F-4D97-AF65-F5344CB8AC3E}">
        <p14:creationId xmlns:p14="http://schemas.microsoft.com/office/powerpoint/2010/main" val="32100382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algn="just"/>
            <a:endParaRPr lang="es-ES" sz="1400" b="1" kern="1200" dirty="0" smtClean="0">
              <a:solidFill>
                <a:schemeClr val="tx1"/>
              </a:solidFill>
              <a:effectLst/>
              <a:latin typeface="+mn-lt"/>
              <a:ea typeface="+mn-ea"/>
              <a:cs typeface="+mn-cs"/>
            </a:endParaRPr>
          </a:p>
        </p:txBody>
      </p:sp>
      <p:sp>
        <p:nvSpPr>
          <p:cNvPr id="4" name="Marcador de número de diapositiva 3"/>
          <p:cNvSpPr>
            <a:spLocks noGrp="1"/>
          </p:cNvSpPr>
          <p:nvPr>
            <p:ph type="sldNum" sz="quarter" idx="10"/>
          </p:nvPr>
        </p:nvSpPr>
        <p:spPr/>
        <p:txBody>
          <a:bodyPr/>
          <a:lstStyle/>
          <a:p>
            <a:fld id="{EBD51268-85E5-42B4-AA35-07479BAB4D0D}" type="slidenum">
              <a:rPr lang="es-ES" smtClean="0"/>
              <a:t>17</a:t>
            </a:fld>
            <a:endParaRPr lang="es-ES" dirty="0"/>
          </a:p>
        </p:txBody>
      </p:sp>
    </p:spTree>
    <p:extLst>
      <p:ext uri="{BB962C8B-B14F-4D97-AF65-F5344CB8AC3E}">
        <p14:creationId xmlns:p14="http://schemas.microsoft.com/office/powerpoint/2010/main" val="26941282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algn="just"/>
            <a:endParaRPr lang="es-ES" sz="1400" b="1" kern="1200" dirty="0" smtClean="0">
              <a:solidFill>
                <a:schemeClr val="tx1"/>
              </a:solidFill>
              <a:effectLst/>
              <a:latin typeface="+mn-lt"/>
              <a:ea typeface="+mn-ea"/>
              <a:cs typeface="+mn-cs"/>
            </a:endParaRPr>
          </a:p>
        </p:txBody>
      </p:sp>
      <p:sp>
        <p:nvSpPr>
          <p:cNvPr id="4" name="Marcador de número de diapositiva 3"/>
          <p:cNvSpPr>
            <a:spLocks noGrp="1"/>
          </p:cNvSpPr>
          <p:nvPr>
            <p:ph type="sldNum" sz="quarter" idx="10"/>
          </p:nvPr>
        </p:nvSpPr>
        <p:spPr/>
        <p:txBody>
          <a:bodyPr/>
          <a:lstStyle/>
          <a:p>
            <a:fld id="{EBD51268-85E5-42B4-AA35-07479BAB4D0D}" type="slidenum">
              <a:rPr lang="es-ES" smtClean="0"/>
              <a:t>18</a:t>
            </a:fld>
            <a:endParaRPr lang="es-ES" dirty="0"/>
          </a:p>
        </p:txBody>
      </p:sp>
    </p:spTree>
    <p:extLst>
      <p:ext uri="{BB962C8B-B14F-4D97-AF65-F5344CB8AC3E}">
        <p14:creationId xmlns:p14="http://schemas.microsoft.com/office/powerpoint/2010/main" val="316426547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algn="just"/>
            <a:endParaRPr lang="es-ES" sz="1400" b="1" kern="1200" dirty="0" smtClean="0">
              <a:solidFill>
                <a:schemeClr val="tx1"/>
              </a:solidFill>
              <a:effectLst/>
              <a:latin typeface="+mn-lt"/>
              <a:ea typeface="+mn-ea"/>
              <a:cs typeface="+mn-cs"/>
            </a:endParaRPr>
          </a:p>
        </p:txBody>
      </p:sp>
      <p:sp>
        <p:nvSpPr>
          <p:cNvPr id="4" name="Marcador de número de diapositiva 3"/>
          <p:cNvSpPr>
            <a:spLocks noGrp="1"/>
          </p:cNvSpPr>
          <p:nvPr>
            <p:ph type="sldNum" sz="quarter" idx="10"/>
          </p:nvPr>
        </p:nvSpPr>
        <p:spPr/>
        <p:txBody>
          <a:bodyPr/>
          <a:lstStyle/>
          <a:p>
            <a:fld id="{EBD51268-85E5-42B4-AA35-07479BAB4D0D}" type="slidenum">
              <a:rPr lang="es-ES" smtClean="0"/>
              <a:t>19</a:t>
            </a:fld>
            <a:endParaRPr lang="es-ES" dirty="0"/>
          </a:p>
        </p:txBody>
      </p:sp>
    </p:spTree>
    <p:extLst>
      <p:ext uri="{BB962C8B-B14F-4D97-AF65-F5344CB8AC3E}">
        <p14:creationId xmlns:p14="http://schemas.microsoft.com/office/powerpoint/2010/main" val="2323434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algn="just"/>
            <a:endParaRPr lang="es-ES" sz="1400" dirty="0"/>
          </a:p>
        </p:txBody>
      </p:sp>
      <p:sp>
        <p:nvSpPr>
          <p:cNvPr id="4" name="Marcador de número de diapositiva 3"/>
          <p:cNvSpPr>
            <a:spLocks noGrp="1"/>
          </p:cNvSpPr>
          <p:nvPr>
            <p:ph type="sldNum" sz="quarter" idx="10"/>
          </p:nvPr>
        </p:nvSpPr>
        <p:spPr/>
        <p:txBody>
          <a:bodyPr/>
          <a:lstStyle/>
          <a:p>
            <a:fld id="{EBD51268-85E5-42B4-AA35-07479BAB4D0D}" type="slidenum">
              <a:rPr lang="es-ES" smtClean="0"/>
              <a:t>2</a:t>
            </a:fld>
            <a:endParaRPr lang="es-ES" dirty="0"/>
          </a:p>
        </p:txBody>
      </p:sp>
    </p:spTree>
    <p:extLst>
      <p:ext uri="{BB962C8B-B14F-4D97-AF65-F5344CB8AC3E}">
        <p14:creationId xmlns:p14="http://schemas.microsoft.com/office/powerpoint/2010/main" val="32441225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algn="just"/>
            <a:r>
              <a:rPr lang="es-MX" sz="1400" b="1" kern="1200" dirty="0" smtClean="0">
                <a:solidFill>
                  <a:schemeClr val="tx1"/>
                </a:solidFill>
                <a:effectLst/>
                <a:latin typeface="+mn-lt"/>
                <a:ea typeface="+mn-ea"/>
                <a:cs typeface="+mn-cs"/>
              </a:rPr>
              <a:t>En cumplimiento de la normatividad</a:t>
            </a:r>
            <a:r>
              <a:rPr lang="es-MX" sz="1400" b="1" kern="1200" baseline="0" dirty="0" smtClean="0">
                <a:solidFill>
                  <a:schemeClr val="tx1"/>
                </a:solidFill>
                <a:effectLst/>
                <a:latin typeface="+mn-lt"/>
                <a:ea typeface="+mn-ea"/>
                <a:cs typeface="+mn-cs"/>
              </a:rPr>
              <a:t> establecida por el Sistema Nacional de Transparencia y en observancia de las disposiciones que señala nuestra Ley de Transparencia, Acceso a la Información Pública y Rendición de Cuentas de la Ciudad de México, nuestro Instituto presenta el informe de Resultados de la Primera Evaluación Diagnóstica de las Obligaciones de Transparencia de los sujetos obligados de la Ciudad de México.</a:t>
            </a:r>
          </a:p>
          <a:p>
            <a:pPr algn="just"/>
            <a:endParaRPr lang="es-MX" sz="1400" b="1" kern="1200" baseline="0" dirty="0" smtClean="0">
              <a:solidFill>
                <a:schemeClr val="tx1"/>
              </a:solidFill>
              <a:effectLst/>
              <a:latin typeface="+mn-lt"/>
              <a:ea typeface="+mn-ea"/>
              <a:cs typeface="+mn-cs"/>
            </a:endParaRPr>
          </a:p>
          <a:p>
            <a:pPr algn="just"/>
            <a:r>
              <a:rPr lang="es-MX" sz="1400" b="1" kern="1200" baseline="0" dirty="0" smtClean="0">
                <a:solidFill>
                  <a:schemeClr val="tx1"/>
                </a:solidFill>
                <a:effectLst/>
                <a:latin typeface="+mn-lt"/>
                <a:ea typeface="+mn-ea"/>
                <a:cs typeface="+mn-cs"/>
              </a:rPr>
              <a:t>Cabe señalar que esta verificación cumplió en tiempo, al haber concluido el pasado 14 de agosto, y también cumplió en forma al haber observado los Lineamientos Técnicos Generales y las Directrices de Verificación aprobados por el Sistema Nacional de Transparencia, así como los Lineamientos y Metodología de Evaluación de las Obligaciones de Transparencia que deben publicar los Sujetos Obligados de la Ciudad de México, aprobados por nuestro Pleno.</a:t>
            </a:r>
            <a:endParaRPr lang="es-ES" sz="1400" dirty="0"/>
          </a:p>
        </p:txBody>
      </p:sp>
      <p:sp>
        <p:nvSpPr>
          <p:cNvPr id="4" name="Marcador de número de diapositiva 3"/>
          <p:cNvSpPr>
            <a:spLocks noGrp="1"/>
          </p:cNvSpPr>
          <p:nvPr>
            <p:ph type="sldNum" sz="quarter" idx="10"/>
          </p:nvPr>
        </p:nvSpPr>
        <p:spPr/>
        <p:txBody>
          <a:bodyPr/>
          <a:lstStyle/>
          <a:p>
            <a:fld id="{EBD51268-85E5-42B4-AA35-07479BAB4D0D}" type="slidenum">
              <a:rPr lang="es-ES" smtClean="0"/>
              <a:t>3</a:t>
            </a:fld>
            <a:endParaRPr lang="es-ES" dirty="0"/>
          </a:p>
        </p:txBody>
      </p:sp>
    </p:spTree>
    <p:extLst>
      <p:ext uri="{BB962C8B-B14F-4D97-AF65-F5344CB8AC3E}">
        <p14:creationId xmlns:p14="http://schemas.microsoft.com/office/powerpoint/2010/main" val="11705132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algn="just"/>
            <a:r>
              <a:rPr lang="es-MX" sz="1400" b="1" kern="1200" baseline="0" dirty="0" smtClean="0">
                <a:solidFill>
                  <a:schemeClr val="tx1"/>
                </a:solidFill>
                <a:effectLst/>
                <a:latin typeface="+mn-lt"/>
                <a:ea typeface="+mn-ea"/>
                <a:cs typeface="+mn-cs"/>
              </a:rPr>
              <a:t>Para esta primera verificación diagnóstica, r</a:t>
            </a:r>
            <a:r>
              <a:rPr lang="es-MX" sz="1400" b="1" kern="1200" dirty="0" smtClean="0">
                <a:solidFill>
                  <a:schemeClr val="tx1"/>
                </a:solidFill>
                <a:effectLst/>
                <a:latin typeface="+mn-lt"/>
                <a:ea typeface="+mn-ea"/>
                <a:cs typeface="+mn-cs"/>
              </a:rPr>
              <a:t>esulta</a:t>
            </a:r>
            <a:r>
              <a:rPr lang="es-MX" sz="1400" b="1" kern="1200" baseline="0" dirty="0" smtClean="0">
                <a:solidFill>
                  <a:schemeClr val="tx1"/>
                </a:solidFill>
                <a:effectLst/>
                <a:latin typeface="+mn-lt"/>
                <a:ea typeface="+mn-ea"/>
                <a:cs typeface="+mn-cs"/>
              </a:rPr>
              <a:t> de la mayor importancia señalar que este informe considera a los portales de transparencia institucionales de cada sujeto obligado como el principal indicativo del cumplimiento de sus obligaciones de transparencia. </a:t>
            </a:r>
            <a:r>
              <a:rPr lang="es-MX" sz="1400" b="1" kern="1200" dirty="0" smtClean="0">
                <a:solidFill>
                  <a:schemeClr val="tx1"/>
                </a:solidFill>
                <a:effectLst/>
                <a:latin typeface="+mn-lt"/>
                <a:ea typeface="+mn-ea"/>
                <a:cs typeface="+mn-cs"/>
              </a:rPr>
              <a:t> </a:t>
            </a:r>
          </a:p>
          <a:p>
            <a:pPr algn="just"/>
            <a:endParaRPr lang="es-MX" sz="1400" b="1" kern="1200" dirty="0" smtClean="0">
              <a:solidFill>
                <a:schemeClr val="tx1"/>
              </a:solidFill>
              <a:effectLst/>
              <a:latin typeface="+mn-lt"/>
              <a:ea typeface="+mn-ea"/>
              <a:cs typeface="+mn-cs"/>
            </a:endParaRPr>
          </a:p>
          <a:p>
            <a:pPr algn="just"/>
            <a:r>
              <a:rPr lang="es-MX" sz="1400" b="1" kern="1200" dirty="0" smtClean="0">
                <a:solidFill>
                  <a:schemeClr val="tx1"/>
                </a:solidFill>
                <a:effectLst/>
                <a:latin typeface="+mn-lt"/>
                <a:ea typeface="+mn-ea"/>
                <a:cs typeface="+mn-cs"/>
              </a:rPr>
              <a:t>En consecuencia, por el momento, para esta primera verificación diagnóstica</a:t>
            </a:r>
            <a:r>
              <a:rPr lang="es-MX" sz="1400" b="1" kern="1200" baseline="0" dirty="0" smtClean="0">
                <a:solidFill>
                  <a:schemeClr val="tx1"/>
                </a:solidFill>
                <a:effectLst/>
                <a:latin typeface="+mn-lt"/>
                <a:ea typeface="+mn-ea"/>
                <a:cs typeface="+mn-cs"/>
              </a:rPr>
              <a:t>, no se toma como principal indicativo la carga realizada en el Sistema de Portales de Transparencia de la Plataforma Nacional de Transparencia, por lo siguiente:</a:t>
            </a:r>
          </a:p>
          <a:p>
            <a:pPr algn="just"/>
            <a:endParaRPr lang="es-MX" sz="1400" b="1" kern="1200" baseline="0" dirty="0" smtClean="0">
              <a:solidFill>
                <a:schemeClr val="tx1"/>
              </a:solidFill>
              <a:effectLst/>
              <a:latin typeface="+mn-lt"/>
              <a:ea typeface="+mn-ea"/>
              <a:cs typeface="+mn-cs"/>
            </a:endParaRPr>
          </a:p>
          <a:p>
            <a:pPr algn="just"/>
            <a:r>
              <a:rPr lang="es-MX" sz="1400" b="1" kern="1200" baseline="0" dirty="0" smtClean="0">
                <a:solidFill>
                  <a:schemeClr val="tx1"/>
                </a:solidFill>
                <a:effectLst/>
                <a:latin typeface="+mn-lt"/>
                <a:ea typeface="+mn-ea"/>
                <a:cs typeface="+mn-cs"/>
              </a:rPr>
              <a:t>En la parte técnica, en un primer momento, fue un hecho conocido las incidencias que se presentaron en la Plataforma Nacional de Transparencia, lo que dificultó en cierta medida la carga en ese sistema de las obligaciones de transparencia por parte de los sujetos obligados. </a:t>
            </a:r>
          </a:p>
          <a:p>
            <a:pPr algn="just"/>
            <a:endParaRPr lang="es-MX" sz="1400" b="1" kern="1200" baseline="0" dirty="0" smtClean="0">
              <a:solidFill>
                <a:schemeClr val="tx1"/>
              </a:solidFill>
              <a:effectLst/>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es-MX" sz="1400" b="1" kern="1200" baseline="0" dirty="0" smtClean="0">
                <a:solidFill>
                  <a:schemeClr val="tx1"/>
                </a:solidFill>
                <a:effectLst/>
                <a:latin typeface="+mn-lt"/>
                <a:ea typeface="+mn-ea"/>
                <a:cs typeface="+mn-cs"/>
              </a:rPr>
              <a:t>Una vez resueltas esas incidencias, también en la parte técnica, en un segundo momento, en la Ciudad de México se tuvo que realizar la configuración específica de un mayor número de obligaciones de transparencia para sus sujetos obligados, ya que la Ley de Transparencia de la ciudad de México contiene alrededor de 58% más criterios (6,934) respecto de los criterios contenidos en los Lineamientos Técnicos Generales que derivan de la Ley General de Transparencia (4,367). </a:t>
            </a:r>
          </a:p>
        </p:txBody>
      </p:sp>
      <p:sp>
        <p:nvSpPr>
          <p:cNvPr id="4" name="Marcador de número de diapositiva 3"/>
          <p:cNvSpPr>
            <a:spLocks noGrp="1"/>
          </p:cNvSpPr>
          <p:nvPr>
            <p:ph type="sldNum" sz="quarter" idx="10"/>
          </p:nvPr>
        </p:nvSpPr>
        <p:spPr/>
        <p:txBody>
          <a:bodyPr/>
          <a:lstStyle/>
          <a:p>
            <a:fld id="{EBD51268-85E5-42B4-AA35-07479BAB4D0D}" type="slidenum">
              <a:rPr lang="es-ES" smtClean="0"/>
              <a:t>4</a:t>
            </a:fld>
            <a:endParaRPr lang="es-ES" dirty="0"/>
          </a:p>
        </p:txBody>
      </p:sp>
    </p:spTree>
    <p:extLst>
      <p:ext uri="{BB962C8B-B14F-4D97-AF65-F5344CB8AC3E}">
        <p14:creationId xmlns:p14="http://schemas.microsoft.com/office/powerpoint/2010/main" val="11169997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algn="just"/>
            <a:r>
              <a:rPr lang="es-ES" sz="1400" b="1" kern="1200" dirty="0" smtClean="0">
                <a:solidFill>
                  <a:schemeClr val="tx1"/>
                </a:solidFill>
                <a:effectLst/>
                <a:latin typeface="+mn-lt"/>
                <a:ea typeface="+mn-ea"/>
                <a:cs typeface="+mn-cs"/>
              </a:rPr>
              <a:t>Adicionalmente,</a:t>
            </a:r>
            <a:r>
              <a:rPr lang="es-ES" sz="1400" b="1" kern="1200" baseline="0" dirty="0" smtClean="0">
                <a:solidFill>
                  <a:schemeClr val="tx1"/>
                </a:solidFill>
                <a:effectLst/>
                <a:latin typeface="+mn-lt"/>
                <a:ea typeface="+mn-ea"/>
                <a:cs typeface="+mn-cs"/>
              </a:rPr>
              <a:t> para tomar como principal indicativo a los portales de transparencia para verificar el cumplimiento de obligaciones de transparencia de los sujetos obligados de la Ciudad de México, se consideró que estos portales son, por el momento, la principal fuente de consulta de los particulares (todavía no es tan familiarizado el uso de la Plataforma Nacional de Transparencia para esos efectos). Y también se consideró que estos portales cuentan con la virtud de responder de mejor manera a criterios de accesibilidad, simplificación de la información y criterios de transparencia proactiva.</a:t>
            </a:r>
            <a:endParaRPr lang="es-ES" sz="1400" dirty="0"/>
          </a:p>
        </p:txBody>
      </p:sp>
      <p:sp>
        <p:nvSpPr>
          <p:cNvPr id="4" name="Marcador de número de diapositiva 3"/>
          <p:cNvSpPr>
            <a:spLocks noGrp="1"/>
          </p:cNvSpPr>
          <p:nvPr>
            <p:ph type="sldNum" sz="quarter" idx="10"/>
          </p:nvPr>
        </p:nvSpPr>
        <p:spPr/>
        <p:txBody>
          <a:bodyPr/>
          <a:lstStyle/>
          <a:p>
            <a:fld id="{EBD51268-85E5-42B4-AA35-07479BAB4D0D}" type="slidenum">
              <a:rPr lang="es-ES" smtClean="0"/>
              <a:t>5</a:t>
            </a:fld>
            <a:endParaRPr lang="es-ES" dirty="0"/>
          </a:p>
        </p:txBody>
      </p:sp>
    </p:spTree>
    <p:extLst>
      <p:ext uri="{BB962C8B-B14F-4D97-AF65-F5344CB8AC3E}">
        <p14:creationId xmlns:p14="http://schemas.microsoft.com/office/powerpoint/2010/main" val="11884112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algn="just"/>
            <a:r>
              <a:rPr lang="es-MX" sz="1400" b="1" kern="1200" dirty="0" smtClean="0">
                <a:solidFill>
                  <a:schemeClr val="tx1"/>
                </a:solidFill>
                <a:effectLst/>
                <a:latin typeface="+mn-lt"/>
                <a:ea typeface="+mn-ea"/>
                <a:cs typeface="+mn-cs"/>
              </a:rPr>
              <a:t>No obstante todas las consideraciones anteriores para esta evaluación diagnóstico, nuestro</a:t>
            </a:r>
            <a:r>
              <a:rPr lang="es-MX" sz="1400" b="1" kern="1200" baseline="0" dirty="0" smtClean="0">
                <a:solidFill>
                  <a:schemeClr val="tx1"/>
                </a:solidFill>
                <a:effectLst/>
                <a:latin typeface="+mn-lt"/>
                <a:ea typeface="+mn-ea"/>
                <a:cs typeface="+mn-cs"/>
              </a:rPr>
              <a:t> Instituto ha seguido impulsando, facilitando y dando acompañamiento institucional a la carga de obligaciones de transparencia en la Plataforma Nacional de Transparencia y, en la próxima evaluación que será de carácter vinculante, hará uso de todas sus atribuciones en medidas de apremio y sanciones, según el caso, para que todos los sujetos obligados cumplan con sus obligaciones de transparencia en sus portales y en el Sistema de Portales de Transparencia, tal y como lo establece la Ley.</a:t>
            </a:r>
          </a:p>
          <a:p>
            <a:pPr algn="just" fontAlgn="auto">
              <a:spcBef>
                <a:spcPts val="0"/>
              </a:spcBef>
              <a:spcAft>
                <a:spcPts val="0"/>
              </a:spcAft>
              <a:defRPr/>
            </a:pPr>
            <a:endParaRPr lang="es-ES" sz="1400" dirty="0"/>
          </a:p>
        </p:txBody>
      </p:sp>
      <p:sp>
        <p:nvSpPr>
          <p:cNvPr id="4" name="Marcador de número de diapositiva 3"/>
          <p:cNvSpPr>
            <a:spLocks noGrp="1"/>
          </p:cNvSpPr>
          <p:nvPr>
            <p:ph type="sldNum" sz="quarter" idx="10"/>
          </p:nvPr>
        </p:nvSpPr>
        <p:spPr/>
        <p:txBody>
          <a:bodyPr/>
          <a:lstStyle/>
          <a:p>
            <a:fld id="{EBD51268-85E5-42B4-AA35-07479BAB4D0D}" type="slidenum">
              <a:rPr lang="es-ES" smtClean="0"/>
              <a:t>6</a:t>
            </a:fld>
            <a:endParaRPr lang="es-ES" dirty="0"/>
          </a:p>
        </p:txBody>
      </p:sp>
    </p:spTree>
    <p:extLst>
      <p:ext uri="{BB962C8B-B14F-4D97-AF65-F5344CB8AC3E}">
        <p14:creationId xmlns:p14="http://schemas.microsoft.com/office/powerpoint/2010/main" val="26843354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algn="just" fontAlgn="auto">
              <a:spcBef>
                <a:spcPts val="0"/>
              </a:spcBef>
              <a:spcAft>
                <a:spcPts val="0"/>
              </a:spcAft>
              <a:defRPr/>
            </a:pPr>
            <a:r>
              <a:rPr lang="es-MX" sz="1400" b="1" kern="0" dirty="0" smtClean="0">
                <a:solidFill>
                  <a:sysClr val="windowText" lastClr="000000"/>
                </a:solidFill>
                <a:latin typeface="Calibri" pitchFamily="34" charset="0"/>
                <a:cs typeface="Arial" pitchFamily="34" charset="0"/>
              </a:rPr>
              <a:t>Como antecedente a la presentación de resultados de la primera evaluación diagnóstica,</a:t>
            </a:r>
            <a:r>
              <a:rPr lang="es-MX" sz="1400" b="1" kern="0" baseline="0" dirty="0" smtClean="0">
                <a:solidFill>
                  <a:sysClr val="windowText" lastClr="000000"/>
                </a:solidFill>
                <a:latin typeface="Calibri" pitchFamily="34" charset="0"/>
                <a:cs typeface="Arial" pitchFamily="34" charset="0"/>
              </a:rPr>
              <a:t> resulta obligado analizar el comportamiento anterior del cumplimiento de estas obligaciones de transparencia.</a:t>
            </a:r>
          </a:p>
          <a:p>
            <a:pPr algn="just" fontAlgn="auto">
              <a:spcBef>
                <a:spcPts val="0"/>
              </a:spcBef>
              <a:spcAft>
                <a:spcPts val="0"/>
              </a:spcAft>
              <a:defRPr/>
            </a:pPr>
            <a:endParaRPr lang="es-MX" sz="1400" b="1" kern="0" dirty="0" smtClean="0">
              <a:solidFill>
                <a:sysClr val="windowText" lastClr="000000"/>
              </a:solidFill>
              <a:latin typeface="Calibri" pitchFamily="34" charset="0"/>
              <a:cs typeface="Arial" pitchFamily="34" charset="0"/>
            </a:endParaRPr>
          </a:p>
          <a:p>
            <a:pPr algn="just"/>
            <a:r>
              <a:rPr lang="es-MX" sz="1400" b="1" kern="1200" dirty="0" smtClean="0">
                <a:solidFill>
                  <a:schemeClr val="tx1"/>
                </a:solidFill>
                <a:effectLst/>
                <a:latin typeface="+mn-lt"/>
                <a:ea typeface="+mn-ea"/>
                <a:cs typeface="+mn-cs"/>
              </a:rPr>
              <a:t>En ese contexto, observamos que la Ciudad de México siempre ha sido un referente nacional en materia de transparencia, tal como lo</a:t>
            </a:r>
            <a:r>
              <a:rPr lang="es-MX" sz="1400" b="1" kern="1200" baseline="0" dirty="0" smtClean="0">
                <a:solidFill>
                  <a:schemeClr val="tx1"/>
                </a:solidFill>
                <a:effectLst/>
                <a:latin typeface="+mn-lt"/>
                <a:ea typeface="+mn-ea"/>
                <a:cs typeface="+mn-cs"/>
              </a:rPr>
              <a:t> </a:t>
            </a:r>
            <a:r>
              <a:rPr lang="es-MX" sz="1400" b="1" kern="1200" dirty="0" smtClean="0">
                <a:solidFill>
                  <a:schemeClr val="tx1"/>
                </a:solidFill>
                <a:effectLst/>
                <a:latin typeface="+mn-lt"/>
                <a:ea typeface="+mn-ea"/>
                <a:cs typeface="+mn-cs"/>
              </a:rPr>
              <a:t>muestran los índices obtenidos en la “dimensión portales” para cada una de las tres Métricas de transparencia realizadas por el CIDE, en las cuales la Ciudad de México, </a:t>
            </a:r>
            <a:r>
              <a:rPr lang="es-MX" sz="1400" b="1" kern="1200" baseline="0" dirty="0" smtClean="0">
                <a:solidFill>
                  <a:schemeClr val="tx1"/>
                </a:solidFill>
                <a:effectLst/>
                <a:latin typeface="+mn-lt"/>
                <a:ea typeface="+mn-ea"/>
                <a:cs typeface="+mn-cs"/>
              </a:rPr>
              <a:t>entonces Distrito Federal, siempre ha </a:t>
            </a:r>
            <a:r>
              <a:rPr lang="es-MX" sz="1400" b="1" kern="1200" dirty="0" smtClean="0">
                <a:solidFill>
                  <a:schemeClr val="tx1"/>
                </a:solidFill>
                <a:effectLst/>
                <a:latin typeface="+mn-lt"/>
                <a:ea typeface="+mn-ea"/>
                <a:cs typeface="+mn-cs"/>
              </a:rPr>
              <a:t>obtenido el primer lugar.</a:t>
            </a:r>
            <a:endParaRPr lang="es-ES" sz="1400" b="1" kern="1200" dirty="0" smtClean="0">
              <a:solidFill>
                <a:schemeClr val="tx1"/>
              </a:solidFill>
              <a:effectLst/>
              <a:latin typeface="+mn-lt"/>
              <a:ea typeface="+mn-ea"/>
              <a:cs typeface="+mn-cs"/>
            </a:endParaRPr>
          </a:p>
          <a:p>
            <a:pPr algn="just"/>
            <a:r>
              <a:rPr lang="es-ES" sz="1400" b="1" kern="1200" dirty="0" smtClean="0">
                <a:solidFill>
                  <a:schemeClr val="tx1"/>
                </a:solidFill>
                <a:effectLst/>
                <a:latin typeface="+mn-lt"/>
                <a:ea typeface="+mn-ea"/>
                <a:cs typeface="+mn-cs"/>
              </a:rPr>
              <a:t> </a:t>
            </a:r>
          </a:p>
          <a:p>
            <a:pPr algn="just"/>
            <a:r>
              <a:rPr lang="es-MX" sz="1400" b="1" kern="1200" dirty="0" smtClean="0">
                <a:solidFill>
                  <a:schemeClr val="tx1"/>
                </a:solidFill>
                <a:effectLst/>
                <a:latin typeface="+mn-lt"/>
                <a:ea typeface="+mn-ea"/>
                <a:cs typeface="+mn-cs"/>
              </a:rPr>
              <a:t>Estos resultados dan cuenta del compromiso institucional de los Sujetos Obligados en la publicación de información en las secciones de transparencia de sus portales de Internet.</a:t>
            </a:r>
            <a:endParaRPr lang="es-ES" sz="1400" b="1" dirty="0"/>
          </a:p>
        </p:txBody>
      </p:sp>
      <p:sp>
        <p:nvSpPr>
          <p:cNvPr id="4" name="Marcador de número de diapositiva 3"/>
          <p:cNvSpPr>
            <a:spLocks noGrp="1"/>
          </p:cNvSpPr>
          <p:nvPr>
            <p:ph type="sldNum" sz="quarter" idx="10"/>
          </p:nvPr>
        </p:nvSpPr>
        <p:spPr/>
        <p:txBody>
          <a:bodyPr/>
          <a:lstStyle/>
          <a:p>
            <a:fld id="{EBD51268-85E5-42B4-AA35-07479BAB4D0D}" type="slidenum">
              <a:rPr lang="es-ES" smtClean="0"/>
              <a:t>7</a:t>
            </a:fld>
            <a:endParaRPr lang="es-ES" dirty="0"/>
          </a:p>
        </p:txBody>
      </p:sp>
    </p:spTree>
    <p:extLst>
      <p:ext uri="{BB962C8B-B14F-4D97-AF65-F5344CB8AC3E}">
        <p14:creationId xmlns:p14="http://schemas.microsoft.com/office/powerpoint/2010/main" val="17403366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algn="just"/>
            <a:r>
              <a:rPr lang="es-MX" sz="1400" b="1" kern="1200" dirty="0" smtClean="0">
                <a:solidFill>
                  <a:schemeClr val="tx1"/>
                </a:solidFill>
                <a:effectLst/>
                <a:latin typeface="+mn-lt"/>
                <a:ea typeface="+mn-ea"/>
                <a:cs typeface="+mn-cs"/>
              </a:rPr>
              <a:t>Llegando a este punto, nuestro Instituto informa que el resultado de la primera evaluación diagnóstica</a:t>
            </a:r>
            <a:r>
              <a:rPr lang="es-MX" sz="1400" b="1" kern="1200" baseline="0" dirty="0" smtClean="0">
                <a:solidFill>
                  <a:schemeClr val="tx1"/>
                </a:solidFill>
                <a:effectLst/>
                <a:latin typeface="+mn-lt"/>
                <a:ea typeface="+mn-ea"/>
                <a:cs typeface="+mn-cs"/>
              </a:rPr>
              <a:t> del cumplimiento de obligaciones de transparencia por parte de los sujetos obligados de la Ciudad de México, nos arrojó un </a:t>
            </a:r>
            <a:r>
              <a:rPr lang="es-MX" sz="1400" b="1" kern="1200" dirty="0" smtClean="0">
                <a:solidFill>
                  <a:schemeClr val="tx1"/>
                </a:solidFill>
                <a:effectLst/>
                <a:latin typeface="+mn-lt"/>
                <a:ea typeface="+mn-ea"/>
                <a:cs typeface="+mn-cs"/>
              </a:rPr>
              <a:t>Indice Global (índice promedio) de 64.5</a:t>
            </a:r>
            <a:r>
              <a:rPr lang="es-MX" sz="1400" b="1" kern="1200" baseline="0" dirty="0" smtClean="0">
                <a:solidFill>
                  <a:schemeClr val="tx1"/>
                </a:solidFill>
                <a:effectLst/>
                <a:latin typeface="+mn-lt"/>
                <a:ea typeface="+mn-ea"/>
                <a:cs typeface="+mn-cs"/>
              </a:rPr>
              <a:t> en escala de 100.</a:t>
            </a:r>
          </a:p>
          <a:p>
            <a:pPr algn="just"/>
            <a:endParaRPr lang="es-MX" sz="1400" b="1" kern="1200" baseline="0" dirty="0" smtClean="0">
              <a:solidFill>
                <a:schemeClr val="tx1"/>
              </a:solidFill>
              <a:effectLst/>
              <a:latin typeface="+mn-lt"/>
              <a:ea typeface="+mn-ea"/>
              <a:cs typeface="+mn-cs"/>
            </a:endParaRPr>
          </a:p>
          <a:p>
            <a:pPr algn="just"/>
            <a:r>
              <a:rPr lang="es-MX" sz="1400" b="1" kern="1200" baseline="0" dirty="0" smtClean="0">
                <a:solidFill>
                  <a:schemeClr val="tx1"/>
                </a:solidFill>
                <a:effectLst/>
                <a:latin typeface="+mn-lt"/>
                <a:ea typeface="+mn-ea"/>
                <a:cs typeface="+mn-cs"/>
              </a:rPr>
              <a:t>Para dimensionar adecuadamente este resultado, hay que considerar lo siguiente:</a:t>
            </a:r>
          </a:p>
          <a:p>
            <a:pPr algn="just"/>
            <a:endParaRPr lang="es-MX" sz="1400" b="1" kern="1200" baseline="0" dirty="0" smtClean="0">
              <a:solidFill>
                <a:schemeClr val="tx1"/>
              </a:solidFill>
              <a:effectLst/>
              <a:latin typeface="+mn-lt"/>
              <a:ea typeface="+mn-ea"/>
              <a:cs typeface="+mn-cs"/>
            </a:endParaRPr>
          </a:p>
          <a:p>
            <a:pPr marL="342900" indent="-342900" algn="just">
              <a:buAutoNum type="arabicParenR"/>
            </a:pPr>
            <a:r>
              <a:rPr lang="es-MX" sz="1400" b="1" kern="1200" baseline="0" dirty="0" smtClean="0">
                <a:solidFill>
                  <a:schemeClr val="tx1"/>
                </a:solidFill>
                <a:effectLst/>
                <a:latin typeface="+mn-lt"/>
                <a:ea typeface="+mn-ea"/>
                <a:cs typeface="+mn-cs"/>
              </a:rPr>
              <a:t>La derogada Ley de Transparencia y Acceso a la Información Pública del Distrito Federal, consideraba un total de 1,921 criterios.</a:t>
            </a:r>
          </a:p>
          <a:p>
            <a:pPr marL="342900" indent="-342900" algn="just">
              <a:buAutoNum type="arabicParenR"/>
            </a:pPr>
            <a:r>
              <a:rPr lang="es-MX" sz="1400" b="1" kern="1200" baseline="0" dirty="0" smtClean="0">
                <a:solidFill>
                  <a:schemeClr val="tx1"/>
                </a:solidFill>
                <a:effectLst/>
                <a:latin typeface="+mn-lt"/>
                <a:ea typeface="+mn-ea"/>
                <a:cs typeface="+mn-cs"/>
              </a:rPr>
              <a:t>Nuestra actual Ley de Transparencia, Acceso a la Información Pública y Rendición de Cuentas de la Ciudad de México, contempla un total de 6,934 criterios en dicho rubro.</a:t>
            </a:r>
          </a:p>
          <a:p>
            <a:pPr marL="342900" indent="-342900" algn="just">
              <a:buAutoNum type="arabicParenR"/>
            </a:pPr>
            <a:r>
              <a:rPr lang="es-MX" sz="1400" b="1" kern="1200" baseline="0" dirty="0" smtClean="0">
                <a:solidFill>
                  <a:schemeClr val="tx1"/>
                </a:solidFill>
                <a:effectLst/>
                <a:latin typeface="+mn-lt"/>
                <a:ea typeface="+mn-ea"/>
                <a:cs typeface="+mn-cs"/>
              </a:rPr>
              <a:t>Lo anterior implica un incremento de más del triple (361%) en el número de criterios que los sujetos obligados deben cumplir para obtener un Índice Global del Cumplimiento de sus obligaciones de transparencia igual a 100 en escala de 100. </a:t>
            </a:r>
          </a:p>
          <a:p>
            <a:pPr marL="0" indent="0" algn="just">
              <a:buNone/>
            </a:pPr>
            <a:endParaRPr lang="es-MX" sz="1400" b="1" kern="1200" baseline="0" dirty="0" smtClean="0">
              <a:solidFill>
                <a:schemeClr val="tx1"/>
              </a:solidFill>
              <a:effectLst/>
              <a:latin typeface="+mn-lt"/>
              <a:ea typeface="+mn-ea"/>
              <a:cs typeface="+mn-cs"/>
            </a:endParaRPr>
          </a:p>
          <a:p>
            <a:pPr marL="0" indent="0" algn="just">
              <a:buNone/>
            </a:pPr>
            <a:r>
              <a:rPr lang="es-MX" sz="1400" b="1" kern="1200" baseline="0" dirty="0" smtClean="0">
                <a:solidFill>
                  <a:schemeClr val="tx1"/>
                </a:solidFill>
                <a:effectLst/>
                <a:latin typeface="+mn-lt"/>
                <a:ea typeface="+mn-ea"/>
                <a:cs typeface="+mn-cs"/>
              </a:rPr>
              <a:t>Lo expuesto en los tres puntos anteriores, implican que, con el cumplimiento global actual de 64.5, los sujetos obligados de la Ciudad de México están cumpliendo en este momento con 4,466 criterios, a diferencia de los 1,825 que venían cumpliendo con la anterior Ley, lo que representa un cumplimiento de más del doble (245%) de obligaciones de transparencia en relación a lo que exigía la anterior Ley.</a:t>
            </a:r>
          </a:p>
          <a:p>
            <a:pPr marL="0" indent="0" algn="just">
              <a:buNone/>
            </a:pPr>
            <a:endParaRPr lang="es-MX" sz="1400" b="1" kern="1200" baseline="0" dirty="0" smtClean="0">
              <a:solidFill>
                <a:schemeClr val="tx1"/>
              </a:solidFill>
              <a:effectLst/>
              <a:latin typeface="+mn-lt"/>
              <a:ea typeface="+mn-ea"/>
              <a:cs typeface="+mn-cs"/>
            </a:endParaRPr>
          </a:p>
          <a:p>
            <a:pPr marL="0" indent="0" algn="just">
              <a:buNone/>
            </a:pPr>
            <a:r>
              <a:rPr lang="es-MX" sz="1400" b="1" kern="1200" baseline="0" dirty="0" smtClean="0">
                <a:solidFill>
                  <a:schemeClr val="tx1"/>
                </a:solidFill>
                <a:effectLst/>
                <a:latin typeface="+mn-lt"/>
                <a:ea typeface="+mn-ea"/>
                <a:cs typeface="+mn-cs"/>
              </a:rPr>
              <a:t>Así, en conclusión, tenemos que aún cuando se observe un índice de 64.5 en esta primera evaluación diagnóstica, la cantidad de obligaciones de transparencia cumplidas por parte de los sujetos obligados de la Ciudad de México, se ha incrementado en más del doble: ha pasado de 1,825 a 4,466 criterios cumplidos.</a:t>
            </a:r>
          </a:p>
        </p:txBody>
      </p:sp>
      <p:sp>
        <p:nvSpPr>
          <p:cNvPr id="4" name="Marcador de número de diapositiva 3"/>
          <p:cNvSpPr>
            <a:spLocks noGrp="1"/>
          </p:cNvSpPr>
          <p:nvPr>
            <p:ph type="sldNum" sz="quarter" idx="10"/>
          </p:nvPr>
        </p:nvSpPr>
        <p:spPr/>
        <p:txBody>
          <a:bodyPr/>
          <a:lstStyle/>
          <a:p>
            <a:fld id="{EBD51268-85E5-42B4-AA35-07479BAB4D0D}" type="slidenum">
              <a:rPr lang="es-ES" smtClean="0"/>
              <a:t>8</a:t>
            </a:fld>
            <a:endParaRPr lang="es-ES" dirty="0"/>
          </a:p>
        </p:txBody>
      </p:sp>
    </p:spTree>
    <p:extLst>
      <p:ext uri="{BB962C8B-B14F-4D97-AF65-F5344CB8AC3E}">
        <p14:creationId xmlns:p14="http://schemas.microsoft.com/office/powerpoint/2010/main" val="4978215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indent="0" algn="just">
              <a:buNone/>
            </a:pPr>
            <a:r>
              <a:rPr lang="es-MX" sz="1400" b="1" kern="1200" baseline="0" dirty="0" smtClean="0">
                <a:solidFill>
                  <a:schemeClr val="tx1"/>
                </a:solidFill>
                <a:effectLst/>
                <a:latin typeface="+mn-lt"/>
                <a:ea typeface="+mn-ea"/>
                <a:cs typeface="+mn-cs"/>
              </a:rPr>
              <a:t>La anterior lámina se enfocó en el análisis comparativo de los cambios que se han dado en la Ciudad de México respecto al número de criterios para el cumplimiento de las obligaciones de transparencia de sus sujetos obligados, entre la anterior Ley de Transparencia para el Distrito Federal y la actual Ley de Transparencia para la Ciudad de México.</a:t>
            </a:r>
          </a:p>
          <a:p>
            <a:pPr marL="0" indent="0" algn="just">
              <a:buNone/>
            </a:pPr>
            <a:endParaRPr lang="es-MX" sz="1400" b="1" kern="1200" baseline="0" dirty="0" smtClean="0">
              <a:solidFill>
                <a:schemeClr val="tx1"/>
              </a:solidFill>
              <a:effectLst/>
              <a:latin typeface="+mn-lt"/>
              <a:ea typeface="+mn-ea"/>
              <a:cs typeface="+mn-cs"/>
            </a:endParaRPr>
          </a:p>
          <a:p>
            <a:pPr marL="0" indent="0" algn="just">
              <a:buNone/>
            </a:pPr>
            <a:r>
              <a:rPr lang="es-MX" sz="1400" b="1" kern="1200" baseline="0" dirty="0" smtClean="0">
                <a:solidFill>
                  <a:schemeClr val="tx1"/>
                </a:solidFill>
                <a:effectLst/>
                <a:latin typeface="+mn-lt"/>
                <a:ea typeface="+mn-ea"/>
                <a:cs typeface="+mn-cs"/>
              </a:rPr>
              <a:t>En esta lámina abordaremos brevemente el análisis comparativo entre el número de criterios que contempla la Ley General (que es el mismo número de criterios que observan poco más del 90% del resto de las leyes del país en la materia) y la Ley de Transparencia de la Ciudad de México.</a:t>
            </a:r>
          </a:p>
          <a:p>
            <a:pPr marL="0" indent="0" algn="just">
              <a:buNone/>
            </a:pPr>
            <a:endParaRPr lang="es-MX" sz="1400" b="1" kern="1200" baseline="0" dirty="0" smtClean="0">
              <a:solidFill>
                <a:schemeClr val="tx1"/>
              </a:solidFill>
              <a:effectLst/>
              <a:latin typeface="+mn-lt"/>
              <a:ea typeface="+mn-ea"/>
              <a:cs typeface="+mn-cs"/>
            </a:endParaRPr>
          </a:p>
          <a:p>
            <a:pPr marL="0" indent="0" algn="just">
              <a:buNone/>
            </a:pPr>
            <a:r>
              <a:rPr lang="es-MX" sz="1400" b="1" kern="1200" baseline="0" dirty="0" smtClean="0">
                <a:solidFill>
                  <a:schemeClr val="tx1"/>
                </a:solidFill>
                <a:effectLst/>
                <a:latin typeface="+mn-lt"/>
                <a:ea typeface="+mn-ea"/>
                <a:cs typeface="+mn-cs"/>
              </a:rPr>
              <a:t>En ese contexto, debemos señalar que la Ley General de Transparencia contiene 4,367 criterios, en tanto que la Ley en la materia para la Ciudad de México contempla 6,934 criterios. Nuestra Ley contiene todas las obligaciones de transparencia establecidas en la Ley General, más las obligaciones que ya veníamos cumpliendo y que no fueron incluídas en la Ley General, más otras obligaciones nuevas que son adicionales a la Ley anterior del Distrito Federal y que tampoco se contemplaron en la Ley General. </a:t>
            </a:r>
          </a:p>
          <a:p>
            <a:pPr marL="0" indent="0" algn="just">
              <a:buNone/>
            </a:pPr>
            <a:endParaRPr lang="es-MX" sz="1400" b="1" kern="1200" baseline="0" dirty="0" smtClean="0">
              <a:solidFill>
                <a:schemeClr val="tx1"/>
              </a:solidFill>
              <a:effectLst/>
              <a:latin typeface="+mn-lt"/>
              <a:ea typeface="+mn-ea"/>
              <a:cs typeface="+mn-cs"/>
            </a:endParaRPr>
          </a:p>
          <a:p>
            <a:pPr marL="0" indent="0" algn="just">
              <a:buNone/>
            </a:pPr>
            <a:r>
              <a:rPr lang="es-MX" sz="1400" b="1" kern="1200" baseline="0" dirty="0" smtClean="0">
                <a:solidFill>
                  <a:schemeClr val="tx1"/>
                </a:solidFill>
                <a:effectLst/>
                <a:latin typeface="+mn-lt"/>
                <a:ea typeface="+mn-ea"/>
                <a:cs typeface="+mn-cs"/>
              </a:rPr>
              <a:t>De esta manera, con un 64.5 de criterios cumplidos con nuestra Ley, extrapolando, tendríamos un 102.3% de los criterios cumplidos, es decir, en términos absolutos, se cumplieron más de los 4,367 criterios que tiene la Ley General y la inmensa mayoría de las legislaciones locales del país en la materia.</a:t>
            </a:r>
          </a:p>
          <a:p>
            <a:pPr marL="0" indent="0" algn="just">
              <a:buNone/>
            </a:pPr>
            <a:endParaRPr lang="es-MX" sz="1400" b="1" kern="1200" baseline="0" dirty="0" smtClean="0">
              <a:solidFill>
                <a:schemeClr val="tx1"/>
              </a:solidFill>
              <a:effectLst/>
              <a:latin typeface="+mn-lt"/>
              <a:ea typeface="+mn-ea"/>
              <a:cs typeface="+mn-cs"/>
            </a:endParaRPr>
          </a:p>
          <a:p>
            <a:pPr marL="0" indent="0" algn="just">
              <a:buNone/>
            </a:pPr>
            <a:r>
              <a:rPr lang="es-MX" sz="1400" b="1" kern="1200" baseline="0" dirty="0" smtClean="0">
                <a:solidFill>
                  <a:schemeClr val="tx1"/>
                </a:solidFill>
                <a:effectLst/>
                <a:latin typeface="+mn-lt"/>
                <a:ea typeface="+mn-ea"/>
                <a:cs typeface="+mn-cs"/>
              </a:rPr>
              <a:t>Por ello, asumimos la hipótesis, a reserva de que los demás órganos garantes del país publiquen su información, de que la Ciudad de México obtuvo la mayor cantidad de obligaciones de transparencia cumplidas en esta primera evaluación diagnóstica, dado que, para igualar este número de obligaciones cumplidas, se tendría que obtener un índice global mayor a 95 en escala de 100, circunstancia poco probable de acuerdo a los antecedentes y a la información hasta hoy disponible del resultado de esas evaluaciones en el resto del país.</a:t>
            </a:r>
          </a:p>
        </p:txBody>
      </p:sp>
      <p:sp>
        <p:nvSpPr>
          <p:cNvPr id="4" name="Marcador de número de diapositiva 3"/>
          <p:cNvSpPr>
            <a:spLocks noGrp="1"/>
          </p:cNvSpPr>
          <p:nvPr>
            <p:ph type="sldNum" sz="quarter" idx="10"/>
          </p:nvPr>
        </p:nvSpPr>
        <p:spPr/>
        <p:txBody>
          <a:bodyPr/>
          <a:lstStyle/>
          <a:p>
            <a:fld id="{EBD51268-85E5-42B4-AA35-07479BAB4D0D}" type="slidenum">
              <a:rPr lang="es-ES" smtClean="0"/>
              <a:t>9</a:t>
            </a:fld>
            <a:endParaRPr lang="es-ES" dirty="0"/>
          </a:p>
        </p:txBody>
      </p:sp>
    </p:spTree>
    <p:extLst>
      <p:ext uri="{BB962C8B-B14F-4D97-AF65-F5344CB8AC3E}">
        <p14:creationId xmlns:p14="http://schemas.microsoft.com/office/powerpoint/2010/main" val="119911673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de título">
    <p:spTree>
      <p:nvGrpSpPr>
        <p:cNvPr id="1" name=""/>
        <p:cNvGrpSpPr/>
        <p:nvPr/>
      </p:nvGrpSpPr>
      <p:grpSpPr>
        <a:xfrm>
          <a:off x="0" y="0"/>
          <a:ext cx="0" cy="0"/>
          <a:chOff x="0" y="0"/>
          <a:chExt cx="0" cy="0"/>
        </a:xfrm>
      </p:grpSpPr>
      <p:pic>
        <p:nvPicPr>
          <p:cNvPr id="7" name="Imagen 6"/>
          <p:cNvPicPr>
            <a:picLocks noChangeAspect="1"/>
          </p:cNvPicPr>
          <p:nvPr userDrawn="1"/>
        </p:nvPicPr>
        <p:blipFill rotWithShape="1">
          <a:blip r:embed="rId2" cstate="email">
            <a:duotone>
              <a:schemeClr val="accent1">
                <a:shade val="45000"/>
                <a:satMod val="135000"/>
              </a:schemeClr>
              <a:prstClr val="white"/>
            </a:duotone>
            <a:extLst>
              <a:ext uri="{28A0092B-C50C-407E-A947-70E740481C1C}">
                <a14:useLocalDpi xmlns:a14="http://schemas.microsoft.com/office/drawing/2010/main"/>
              </a:ext>
            </a:extLst>
          </a:blip>
          <a:srcRect/>
          <a:stretch/>
        </p:blipFill>
        <p:spPr>
          <a:xfrm>
            <a:off x="0" y="-40265"/>
            <a:ext cx="9144000" cy="6906470"/>
          </a:xfrm>
          <a:prstGeom prst="rect">
            <a:avLst/>
          </a:prstGeom>
        </p:spPr>
      </p:pic>
      <p:pic>
        <p:nvPicPr>
          <p:cNvPr id="10" name="Imagen 9"/>
          <p:cNvPicPr>
            <a:picLocks noChangeAspect="1"/>
          </p:cNvPicPr>
          <p:nvPr userDrawn="1"/>
        </p:nvPicPr>
        <p:blipFill rotWithShape="1">
          <a:blip r:embed="rId3" cstate="print">
            <a:extLst>
              <a:ext uri="{28A0092B-C50C-407E-A947-70E740481C1C}">
                <a14:useLocalDpi xmlns:a14="http://schemas.microsoft.com/office/drawing/2010/main" val="0"/>
              </a:ext>
            </a:extLst>
          </a:blip>
          <a:srcRect l="10928" r="7115" b="12154"/>
          <a:stretch/>
        </p:blipFill>
        <p:spPr>
          <a:xfrm>
            <a:off x="8039565" y="260648"/>
            <a:ext cx="972108" cy="1296144"/>
          </a:xfrm>
          <a:prstGeom prst="rect">
            <a:avLst/>
          </a:prstGeom>
        </p:spPr>
      </p:pic>
    </p:spTree>
    <p:extLst>
      <p:ext uri="{BB962C8B-B14F-4D97-AF65-F5344CB8AC3E}">
        <p14:creationId xmlns:p14="http://schemas.microsoft.com/office/powerpoint/2010/main" val="1342520592"/>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ítulo y objetos">
    <p:spTree>
      <p:nvGrpSpPr>
        <p:cNvPr id="1" name=""/>
        <p:cNvGrpSpPr/>
        <p:nvPr/>
      </p:nvGrpSpPr>
      <p:grpSpPr>
        <a:xfrm>
          <a:off x="0" y="0"/>
          <a:ext cx="0" cy="0"/>
          <a:chOff x="0" y="0"/>
          <a:chExt cx="0" cy="0"/>
        </a:xfrm>
      </p:grpSpPr>
      <p:sp>
        <p:nvSpPr>
          <p:cNvPr id="6" name="17 Marcador de número de diapositiva"/>
          <p:cNvSpPr>
            <a:spLocks noGrp="1"/>
          </p:cNvSpPr>
          <p:nvPr>
            <p:ph type="sldNum" sz="quarter" idx="12"/>
          </p:nvPr>
        </p:nvSpPr>
        <p:spPr>
          <a:xfrm>
            <a:off x="8731034" y="6453336"/>
            <a:ext cx="366712" cy="365125"/>
          </a:xfrm>
        </p:spPr>
        <p:txBody>
          <a:bodyPr/>
          <a:lstStyle>
            <a:lvl1pPr>
              <a:defRPr sz="800" b="1">
                <a:solidFill>
                  <a:srgbClr val="008080"/>
                </a:solidFill>
                <a:effectLst/>
                <a:latin typeface="Calibri" panose="020F0502020204030204" pitchFamily="34" charset="0"/>
              </a:defRPr>
            </a:lvl1pPr>
          </a:lstStyle>
          <a:p>
            <a:pPr>
              <a:defRPr/>
            </a:pPr>
            <a:fld id="{BD43386B-512A-4F48-AC60-1F2A615D5642}" type="slidenum">
              <a:rPr lang="es-MX" smtClean="0"/>
              <a:pPr>
                <a:defRPr/>
              </a:pPr>
              <a:t>‹Nº›</a:t>
            </a:fld>
            <a:endParaRPr lang="es-MX" dirty="0"/>
          </a:p>
        </p:txBody>
      </p:sp>
      <p:pic>
        <p:nvPicPr>
          <p:cNvPr id="9" name="Imagen 8"/>
          <p:cNvPicPr>
            <a:picLocks noChangeAspect="1"/>
          </p:cNvPicPr>
          <p:nvPr userDrawn="1"/>
        </p:nvPicPr>
        <p:blipFill rotWithShape="1">
          <a:blip r:embed="rId2" cstate="email">
            <a:duotone>
              <a:schemeClr val="accent1">
                <a:shade val="45000"/>
                <a:satMod val="135000"/>
              </a:schemeClr>
              <a:prstClr val="white"/>
            </a:duotone>
            <a:extLst>
              <a:ext uri="{28A0092B-C50C-407E-A947-70E740481C1C}">
                <a14:useLocalDpi xmlns:a14="http://schemas.microsoft.com/office/drawing/2010/main"/>
              </a:ext>
            </a:extLst>
          </a:blip>
          <a:srcRect/>
          <a:stretch/>
        </p:blipFill>
        <p:spPr>
          <a:xfrm>
            <a:off x="43545" y="36167"/>
            <a:ext cx="9072000" cy="964799"/>
          </a:xfrm>
          <a:prstGeom prst="roundRect">
            <a:avLst>
              <a:gd name="adj" fmla="val 25622"/>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pic>
        <p:nvPicPr>
          <p:cNvPr id="10" name="Imagen 9"/>
          <p:cNvPicPr>
            <a:picLocks noChangeAspect="1"/>
          </p:cNvPicPr>
          <p:nvPr userDrawn="1"/>
        </p:nvPicPr>
        <p:blipFill rotWithShape="1">
          <a:blip r:embed="rId3" cstate="print">
            <a:extLst>
              <a:ext uri="{28A0092B-C50C-407E-A947-70E740481C1C}">
                <a14:useLocalDpi xmlns:a14="http://schemas.microsoft.com/office/drawing/2010/main" val="0"/>
              </a:ext>
            </a:extLst>
          </a:blip>
          <a:srcRect l="10928" r="7115" b="12154"/>
          <a:stretch/>
        </p:blipFill>
        <p:spPr>
          <a:xfrm>
            <a:off x="8344368" y="144536"/>
            <a:ext cx="540000" cy="720000"/>
          </a:xfrm>
          <a:prstGeom prst="rect">
            <a:avLst/>
          </a:prstGeom>
        </p:spPr>
      </p:pic>
    </p:spTree>
    <p:extLst>
      <p:ext uri="{BB962C8B-B14F-4D97-AF65-F5344CB8AC3E}">
        <p14:creationId xmlns:p14="http://schemas.microsoft.com/office/powerpoint/2010/main" val="18023551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9 Marcador de fecha"/>
          <p:cNvSpPr>
            <a:spLocks noGrp="1"/>
          </p:cNvSpPr>
          <p:nvPr>
            <p:ph type="dt" sz="half" idx="10"/>
          </p:nvPr>
        </p:nvSpPr>
        <p:spPr/>
        <p:txBody>
          <a:bodyPr/>
          <a:lstStyle>
            <a:lvl1pPr>
              <a:defRPr/>
            </a:lvl1pPr>
          </a:lstStyle>
          <a:p>
            <a:pPr>
              <a:defRPr/>
            </a:pPr>
            <a:endParaRPr lang="es-MX" dirty="0">
              <a:solidFill>
                <a:prstClr val="black"/>
              </a:solidFill>
            </a:endParaRPr>
          </a:p>
        </p:txBody>
      </p:sp>
      <p:sp>
        <p:nvSpPr>
          <p:cNvPr id="3" name="21 Marcador de pie de página"/>
          <p:cNvSpPr>
            <a:spLocks noGrp="1"/>
          </p:cNvSpPr>
          <p:nvPr>
            <p:ph type="ftr" sz="quarter" idx="11"/>
          </p:nvPr>
        </p:nvSpPr>
        <p:spPr/>
        <p:txBody>
          <a:bodyPr/>
          <a:lstStyle>
            <a:lvl1pPr>
              <a:defRPr/>
            </a:lvl1pPr>
          </a:lstStyle>
          <a:p>
            <a:pPr>
              <a:defRPr/>
            </a:pPr>
            <a:endParaRPr lang="es-MX" dirty="0">
              <a:solidFill>
                <a:prstClr val="black"/>
              </a:solidFill>
            </a:endParaRPr>
          </a:p>
        </p:txBody>
      </p:sp>
      <p:sp>
        <p:nvSpPr>
          <p:cNvPr id="4" name="17 Marcador de número de diapositiva"/>
          <p:cNvSpPr>
            <a:spLocks noGrp="1"/>
          </p:cNvSpPr>
          <p:nvPr>
            <p:ph type="sldNum" sz="quarter" idx="12"/>
          </p:nvPr>
        </p:nvSpPr>
        <p:spPr/>
        <p:txBody>
          <a:bodyPr/>
          <a:lstStyle>
            <a:lvl1pPr>
              <a:defRPr/>
            </a:lvl1pPr>
          </a:lstStyle>
          <a:p>
            <a:pPr>
              <a:defRPr/>
            </a:pPr>
            <a:fld id="{13BBBA7F-7700-44FC-A071-6A787AE82F1F}" type="slidenum">
              <a:rPr lang="es-MX">
                <a:solidFill>
                  <a:prstClr val="black"/>
                </a:solidFill>
              </a:rPr>
              <a:pPr>
                <a:defRPr/>
              </a:pPr>
              <a:t>‹Nº›</a:t>
            </a:fld>
            <a:endParaRPr lang="es-MX" dirty="0">
              <a:solidFill>
                <a:prstClr val="black"/>
              </a:solidFill>
            </a:endParaRPr>
          </a:p>
        </p:txBody>
      </p:sp>
    </p:spTree>
    <p:extLst>
      <p:ext uri="{BB962C8B-B14F-4D97-AF65-F5344CB8AC3E}">
        <p14:creationId xmlns:p14="http://schemas.microsoft.com/office/powerpoint/2010/main" val="60515910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Marcador de título"/>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es-ES" smtClean="0"/>
              <a:t>Haga clic para modificar el estilo de título del patrón</a:t>
            </a:r>
            <a:endParaRPr lang="en-US"/>
          </a:p>
        </p:txBody>
      </p:sp>
      <p:sp>
        <p:nvSpPr>
          <p:cNvPr id="1033" name="29 Marcador de texto"/>
          <p:cNvSpPr>
            <a:spLocks noGrp="1"/>
          </p:cNvSpPr>
          <p:nvPr>
            <p:ph type="body" idx="1"/>
          </p:nvPr>
        </p:nvSpPr>
        <p:spPr bwMode="auto">
          <a:xfrm>
            <a:off x="457200" y="1481138"/>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smtClean="0"/>
          </a:p>
        </p:txBody>
      </p:sp>
      <p:sp>
        <p:nvSpPr>
          <p:cNvPr id="10" name="9 Marcador de fecha"/>
          <p:cNvSpPr>
            <a:spLocks noGrp="1"/>
          </p:cNvSpPr>
          <p:nvPr>
            <p:ph type="dt" sz="half" idx="2"/>
          </p:nvPr>
        </p:nvSpPr>
        <p:spPr>
          <a:xfrm>
            <a:off x="6727825" y="6408738"/>
            <a:ext cx="1919288" cy="365125"/>
          </a:xfrm>
          <a:prstGeom prst="rect">
            <a:avLst/>
          </a:prstGeom>
        </p:spPr>
        <p:txBody>
          <a:bodyPr vert="horz" anchor="b"/>
          <a:lstStyle>
            <a:lvl1pPr algn="l" eaLnBrk="1" fontAlgn="auto" latinLnBrk="0" hangingPunct="1">
              <a:spcBef>
                <a:spcPts val="0"/>
              </a:spcBef>
              <a:spcAft>
                <a:spcPts val="0"/>
              </a:spcAft>
              <a:defRPr kumimoji="0" sz="1000" smtClean="0">
                <a:solidFill>
                  <a:schemeClr val="tx1"/>
                </a:solidFill>
                <a:latin typeface="+mn-lt"/>
              </a:defRPr>
            </a:lvl1pPr>
            <a:extLst/>
          </a:lstStyle>
          <a:p>
            <a:pPr>
              <a:defRPr/>
            </a:pPr>
            <a:endParaRPr lang="es-MX" dirty="0">
              <a:solidFill>
                <a:prstClr val="black"/>
              </a:solidFill>
            </a:endParaRPr>
          </a:p>
        </p:txBody>
      </p:sp>
      <p:sp>
        <p:nvSpPr>
          <p:cNvPr id="22" name="21 Marcador de pie de página"/>
          <p:cNvSpPr>
            <a:spLocks noGrp="1"/>
          </p:cNvSpPr>
          <p:nvPr>
            <p:ph type="ftr" sz="quarter" idx="3"/>
          </p:nvPr>
        </p:nvSpPr>
        <p:spPr>
          <a:xfrm>
            <a:off x="4379913" y="6408738"/>
            <a:ext cx="2351087" cy="3651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defRPr>
            </a:lvl1pPr>
            <a:extLst/>
          </a:lstStyle>
          <a:p>
            <a:pPr>
              <a:defRPr/>
            </a:pPr>
            <a:endParaRPr lang="es-MX" dirty="0">
              <a:solidFill>
                <a:prstClr val="black"/>
              </a:solidFill>
            </a:endParaRPr>
          </a:p>
        </p:txBody>
      </p:sp>
      <p:sp>
        <p:nvSpPr>
          <p:cNvPr id="18" name="17 Marcador de número de diapositiva"/>
          <p:cNvSpPr>
            <a:spLocks noGrp="1"/>
          </p:cNvSpPr>
          <p:nvPr>
            <p:ph type="sldNum" sz="quarter" idx="4"/>
          </p:nvPr>
        </p:nvSpPr>
        <p:spPr>
          <a:xfrm>
            <a:off x="8647113" y="6408738"/>
            <a:ext cx="366712" cy="365125"/>
          </a:xfrm>
          <a:prstGeom prst="rect">
            <a:avLst/>
          </a:prstGeom>
        </p:spPr>
        <p:txBody>
          <a:bodyPr vert="horz" anchor="b"/>
          <a:lstStyle>
            <a:lvl1pPr algn="r" eaLnBrk="1" fontAlgn="auto" latinLnBrk="0" hangingPunct="1">
              <a:spcBef>
                <a:spcPts val="0"/>
              </a:spcBef>
              <a:spcAft>
                <a:spcPts val="0"/>
              </a:spcAft>
              <a:defRPr kumimoji="0" sz="1000" b="0" smtClean="0">
                <a:solidFill>
                  <a:schemeClr val="tx1"/>
                </a:solidFill>
                <a:latin typeface="+mn-lt"/>
              </a:defRPr>
            </a:lvl1pPr>
            <a:extLst/>
          </a:lstStyle>
          <a:p>
            <a:pPr>
              <a:defRPr/>
            </a:pPr>
            <a:fld id="{54FD045D-41D9-4DB0-AA6F-326B226C05DB}" type="slidenum">
              <a:rPr lang="es-MX">
                <a:solidFill>
                  <a:prstClr val="black"/>
                </a:solidFill>
              </a:rPr>
              <a:pPr>
                <a:defRPr/>
              </a:pPr>
              <a:t>‹Nº›</a:t>
            </a:fld>
            <a:endParaRPr lang="es-MX" dirty="0">
              <a:solidFill>
                <a:prstClr val="black"/>
              </a:solidFill>
            </a:endParaRPr>
          </a:p>
        </p:txBody>
      </p:sp>
    </p:spTree>
    <p:extLst>
      <p:ext uri="{BB962C8B-B14F-4D97-AF65-F5344CB8AC3E}">
        <p14:creationId xmlns:p14="http://schemas.microsoft.com/office/powerpoint/2010/main" val="906201395"/>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Lst>
  <p:timing>
    <p:tnLst>
      <p:par>
        <p:cTn id="1" dur="indefinite" restart="never" nodeType="tmRoot"/>
      </p:par>
    </p:tnLst>
  </p:timing>
  <p:hf hdr="0" ftr="0" dt="0"/>
  <p:txStyles>
    <p:titleStyle>
      <a:lvl1pPr algn="l" rtl="0" fontAlgn="base">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fontAlgn="base">
        <a:spcBef>
          <a:spcPct val="0"/>
        </a:spcBef>
        <a:spcAft>
          <a:spcPct val="0"/>
        </a:spcAft>
        <a:defRPr sz="4100" b="1">
          <a:solidFill>
            <a:schemeClr val="tx2"/>
          </a:solidFill>
          <a:latin typeface="Lucida Sans Unicode" pitchFamily="34" charset="0"/>
        </a:defRPr>
      </a:lvl2pPr>
      <a:lvl3pPr algn="l" rtl="0" fontAlgn="base">
        <a:spcBef>
          <a:spcPct val="0"/>
        </a:spcBef>
        <a:spcAft>
          <a:spcPct val="0"/>
        </a:spcAft>
        <a:defRPr sz="4100" b="1">
          <a:solidFill>
            <a:schemeClr val="tx2"/>
          </a:solidFill>
          <a:latin typeface="Lucida Sans Unicode" pitchFamily="34" charset="0"/>
        </a:defRPr>
      </a:lvl3pPr>
      <a:lvl4pPr algn="l" rtl="0" fontAlgn="base">
        <a:spcBef>
          <a:spcPct val="0"/>
        </a:spcBef>
        <a:spcAft>
          <a:spcPct val="0"/>
        </a:spcAft>
        <a:defRPr sz="4100" b="1">
          <a:solidFill>
            <a:schemeClr val="tx2"/>
          </a:solidFill>
          <a:latin typeface="Lucida Sans Unicode" pitchFamily="34" charset="0"/>
        </a:defRPr>
      </a:lvl4pPr>
      <a:lvl5pPr algn="l" rtl="0" fontAlgn="base">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fontAlgn="base">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fontAlgn="base">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fontAlgn="base">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fontAlgn="base">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fontAlgn="base">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chart" Target="../charts/chart2.xml"/></Relationships>
</file>

<file path=ppt/slides/_rels/slide9.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chart" Target="../charts/char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7 Rectángulo"/>
          <p:cNvSpPr/>
          <p:nvPr/>
        </p:nvSpPr>
        <p:spPr>
          <a:xfrm>
            <a:off x="1480457" y="1880363"/>
            <a:ext cx="6183086" cy="2554545"/>
          </a:xfrm>
          <a:prstGeom prst="rect">
            <a:avLst/>
          </a:prstGeom>
        </p:spPr>
        <p:txBody>
          <a:bodyPr wrap="square">
            <a:spAutoFit/>
          </a:bodyPr>
          <a:lstStyle/>
          <a:p>
            <a:pPr algn="ctr" fontAlgn="base">
              <a:spcBef>
                <a:spcPct val="0"/>
              </a:spcBef>
              <a:spcAft>
                <a:spcPct val="0"/>
              </a:spcAft>
            </a:pPr>
            <a:r>
              <a:rPr lang="es-MX" sz="3200" b="1" dirty="0">
                <a:solidFill>
                  <a:schemeClr val="bg1"/>
                </a:solidFill>
                <a:latin typeface="Calibri" pitchFamily="34" charset="0"/>
              </a:rPr>
              <a:t>Resultados de la </a:t>
            </a:r>
            <a:r>
              <a:rPr lang="es-MX" sz="3200" b="1" dirty="0" smtClean="0">
                <a:solidFill>
                  <a:schemeClr val="bg1"/>
                </a:solidFill>
                <a:latin typeface="Calibri" pitchFamily="34" charset="0"/>
              </a:rPr>
              <a:t>Primera fase de la  </a:t>
            </a:r>
            <a:endParaRPr lang="es-MX" sz="3200" b="1" dirty="0">
              <a:solidFill>
                <a:schemeClr val="bg1"/>
              </a:solidFill>
              <a:latin typeface="Calibri" pitchFamily="34" charset="0"/>
            </a:endParaRPr>
          </a:p>
          <a:p>
            <a:pPr algn="ctr" fontAlgn="base">
              <a:spcBef>
                <a:spcPct val="0"/>
              </a:spcBef>
              <a:spcAft>
                <a:spcPct val="0"/>
              </a:spcAft>
            </a:pPr>
            <a:r>
              <a:rPr lang="es-ES" sz="3200" b="1" dirty="0" smtClean="0">
                <a:solidFill>
                  <a:schemeClr val="bg1"/>
                </a:solidFill>
                <a:latin typeface="Calibri" pitchFamily="34" charset="0"/>
              </a:rPr>
              <a:t>Evaluación Diagnóstica </a:t>
            </a:r>
            <a:r>
              <a:rPr lang="es-ES" sz="3200" b="1" dirty="0">
                <a:solidFill>
                  <a:schemeClr val="bg1"/>
                </a:solidFill>
                <a:latin typeface="Calibri" pitchFamily="34" charset="0"/>
              </a:rPr>
              <a:t>de las Obligaciones de Transparencia </a:t>
            </a:r>
            <a:r>
              <a:rPr lang="es-ES" sz="3200" b="1" dirty="0" smtClean="0">
                <a:solidFill>
                  <a:schemeClr val="bg1"/>
                </a:solidFill>
                <a:latin typeface="Calibri" pitchFamily="34" charset="0"/>
              </a:rPr>
              <a:t>de los Sujetos </a:t>
            </a:r>
            <a:r>
              <a:rPr lang="es-ES" sz="3200" b="1" dirty="0">
                <a:solidFill>
                  <a:schemeClr val="bg1"/>
                </a:solidFill>
                <a:latin typeface="Calibri" pitchFamily="34" charset="0"/>
              </a:rPr>
              <a:t>Obligados de la Ciudad de México, 2017</a:t>
            </a:r>
            <a:endParaRPr lang="es-ES" sz="3200" dirty="0">
              <a:solidFill>
                <a:schemeClr val="bg1"/>
              </a:solidFill>
              <a:latin typeface="Calibri" pitchFamily="34" charset="0"/>
            </a:endParaRPr>
          </a:p>
        </p:txBody>
      </p:sp>
    </p:spTree>
    <p:extLst>
      <p:ext uri="{BB962C8B-B14F-4D97-AF65-F5344CB8AC3E}">
        <p14:creationId xmlns:p14="http://schemas.microsoft.com/office/powerpoint/2010/main" val="2299043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10 Tabla"/>
          <p:cNvGraphicFramePr>
            <a:graphicFrameLocks noGrp="1"/>
          </p:cNvGraphicFramePr>
          <p:nvPr>
            <p:extLst/>
          </p:nvPr>
        </p:nvGraphicFramePr>
        <p:xfrm>
          <a:off x="32658" y="1059429"/>
          <a:ext cx="9062631" cy="5762705"/>
        </p:xfrm>
        <a:graphic>
          <a:graphicData uri="http://schemas.openxmlformats.org/drawingml/2006/table">
            <a:tbl>
              <a:tblPr firstRow="1" bandRow="1">
                <a:tableStyleId>{5C22544A-7EE6-4342-B048-85BDC9FD1C3A}</a:tableStyleId>
              </a:tblPr>
              <a:tblGrid>
                <a:gridCol w="697535"/>
                <a:gridCol w="289441"/>
                <a:gridCol w="1126303"/>
                <a:gridCol w="1975750"/>
                <a:gridCol w="874645"/>
                <a:gridCol w="2004543"/>
                <a:gridCol w="1714500"/>
                <a:gridCol w="379914"/>
              </a:tblGrid>
              <a:tr h="751422">
                <a:tc>
                  <a:txBody>
                    <a:bodyPr/>
                    <a:lstStyle/>
                    <a:p>
                      <a:pPr algn="ctr"/>
                      <a:r>
                        <a:rPr lang="es-MX" sz="800" dirty="0" smtClean="0">
                          <a:latin typeface="Calibri" pitchFamily="34" charset="0"/>
                          <a:cs typeface="Calibri" pitchFamily="34" charset="0"/>
                        </a:rPr>
                        <a:t>Consejo de Información Pública del DF</a:t>
                      </a:r>
                    </a:p>
                    <a:p>
                      <a:pPr algn="ctr"/>
                      <a:r>
                        <a:rPr lang="es-MX" sz="800" dirty="0" smtClean="0">
                          <a:latin typeface="Calibri" pitchFamily="34" charset="0"/>
                          <a:cs typeface="Calibri" pitchFamily="34" charset="0"/>
                        </a:rPr>
                        <a:t> (CONSI)</a:t>
                      </a:r>
                      <a:endParaRPr lang="es-MX" sz="800" dirty="0">
                        <a:latin typeface="Calibri" pitchFamily="34" charset="0"/>
                        <a:cs typeface="Calibri" pitchFamily="34" charset="0"/>
                      </a:endParaRPr>
                    </a:p>
                  </a:txBody>
                  <a:tcPr anchor="ctr"/>
                </a:tc>
                <a:tc gridSpan="3">
                  <a:txBody>
                    <a:bodyPr/>
                    <a:lstStyle/>
                    <a:p>
                      <a:pPr algn="ctr"/>
                      <a:r>
                        <a:rPr lang="es-MX" sz="800" dirty="0" smtClean="0">
                          <a:latin typeface="Calibri" pitchFamily="34" charset="0"/>
                          <a:cs typeface="Calibri" pitchFamily="34" charset="0"/>
                        </a:rPr>
                        <a:t>Instituto de Acceso a la Información Pública del Distrito Federal</a:t>
                      </a:r>
                    </a:p>
                    <a:p>
                      <a:pPr algn="ctr"/>
                      <a:r>
                        <a:rPr lang="es-MX" sz="800" dirty="0" smtClean="0">
                          <a:latin typeface="Calibri" pitchFamily="34" charset="0"/>
                          <a:cs typeface="Calibri" pitchFamily="34" charset="0"/>
                        </a:rPr>
                        <a:t>(INFODF)</a:t>
                      </a:r>
                      <a:endParaRPr lang="es-MX" sz="800" dirty="0">
                        <a:latin typeface="Calibri" pitchFamily="34" charset="0"/>
                        <a:cs typeface="Calibri" pitchFamily="34" charset="0"/>
                      </a:endParaRPr>
                    </a:p>
                  </a:txBody>
                  <a:tcPr anchor="ctr"/>
                </a:tc>
                <a:tc hMerge="1">
                  <a:txBody>
                    <a:bodyPr/>
                    <a:lstStyle/>
                    <a:p>
                      <a:endParaRPr lang="es-MX" dirty="0"/>
                    </a:p>
                  </a:txBody>
                  <a:tcPr/>
                </a:tc>
                <a:tc hMerge="1">
                  <a:txBody>
                    <a:bodyPr/>
                    <a:lstStyle/>
                    <a:p>
                      <a:pPr algn="ctr"/>
                      <a:endParaRPr lang="es-MX" sz="900" dirty="0">
                        <a:latin typeface="Calibri" pitchFamily="34" charset="0"/>
                        <a:cs typeface="Calibri" pitchFamily="34" charset="0"/>
                      </a:endParaRPr>
                    </a:p>
                  </a:txBody>
                  <a:tcPr anchor="ctr"/>
                </a:tc>
                <a:tc grid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MX" sz="800" b="1" i="0" u="none" strike="noStrike" kern="1200" cap="none" spc="0" normalizeH="0" baseline="0" noProof="0" dirty="0" smtClean="0">
                          <a:ln>
                            <a:noFill/>
                          </a:ln>
                          <a:solidFill>
                            <a:prstClr val="white"/>
                          </a:solidFill>
                          <a:effectLst/>
                          <a:uLnTx/>
                          <a:uFillTx/>
                          <a:latin typeface="Calibri" pitchFamily="34" charset="0"/>
                          <a:ea typeface="+mn-ea"/>
                          <a:cs typeface="Calibri" pitchFamily="34" charset="0"/>
                        </a:rPr>
                        <a:t>Instituto de Acceso a la Información Pública y Protección  de Datos Personales del Distrito Federal</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MX" sz="800" b="1" i="0" u="none" strike="noStrike" kern="1200" cap="none" spc="0" normalizeH="0" baseline="0" noProof="0" dirty="0" smtClean="0">
                          <a:ln>
                            <a:noFill/>
                          </a:ln>
                          <a:solidFill>
                            <a:prstClr val="white"/>
                          </a:solidFill>
                          <a:effectLst/>
                          <a:uLnTx/>
                          <a:uFillTx/>
                          <a:latin typeface="Calibri" pitchFamily="34" charset="0"/>
                          <a:ea typeface="+mn-ea"/>
                          <a:cs typeface="Calibri" pitchFamily="34" charset="0"/>
                        </a:rPr>
                        <a:t>(INFODF)</a:t>
                      </a:r>
                      <a:endParaRPr kumimoji="0" lang="es-MX" sz="800" b="1" i="0" u="none" strike="noStrike" kern="1200" cap="none" spc="0" normalizeH="0" baseline="0" noProof="0" dirty="0">
                        <a:ln>
                          <a:noFill/>
                        </a:ln>
                        <a:solidFill>
                          <a:prstClr val="white"/>
                        </a:solidFill>
                        <a:effectLst/>
                        <a:uLnTx/>
                        <a:uFillTx/>
                        <a:latin typeface="Calibri" pitchFamily="34" charset="0"/>
                        <a:ea typeface="+mn-ea"/>
                        <a:cs typeface="Calibri" pitchFamily="34" charset="0"/>
                      </a:endParaRPr>
                    </a:p>
                  </a:txBody>
                  <a:tcPr anchor="ctr"/>
                </a:tc>
                <a:tc hMerge="1">
                  <a:txBody>
                    <a:bodyPr/>
                    <a:lstStyle/>
                    <a:p>
                      <a:endParaRPr lang="es-ES"/>
                    </a:p>
                  </a:txBody>
                  <a:tcPr/>
                </a:tc>
                <a:tc hMerge="1">
                  <a:txBody>
                    <a:bodyPr/>
                    <a:lstStyle/>
                    <a:p>
                      <a:endParaRPr lang="es-MX"/>
                    </a:p>
                  </a:txBody>
                  <a:tcPr/>
                </a:tc>
                <a:tc hMerge="1">
                  <a:txBody>
                    <a:bodyPr/>
                    <a:lstStyle/>
                    <a:p>
                      <a:endParaRPr lang="es-ES"/>
                    </a:p>
                  </a:txBody>
                  <a:tcPr/>
                </a:tc>
              </a:tr>
              <a:tr h="576000">
                <a:tc>
                  <a:txBody>
                    <a:bodyPr/>
                    <a:lstStyle/>
                    <a:p>
                      <a:pPr algn="ctr"/>
                      <a:r>
                        <a:rPr lang="es-MX" sz="700" b="1" dirty="0" smtClean="0">
                          <a:latin typeface="Calibri" pitchFamily="34" charset="0"/>
                        </a:rPr>
                        <a:t>Cuestionario Autoaplicable</a:t>
                      </a:r>
                      <a:endParaRPr lang="es-MX" sz="700" dirty="0">
                        <a:latin typeface="Calibri" pitchFamily="34" charset="0"/>
                        <a:cs typeface="Calibri" pitchFamily="34" charset="0"/>
                      </a:endParaRPr>
                    </a:p>
                  </a:txBody>
                  <a:tcPr anchor="ct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MX" sz="700" b="1" dirty="0" smtClean="0">
                          <a:latin typeface="Calibri" pitchFamily="34" charset="0"/>
                        </a:rPr>
                        <a:t>Se verifica directamente del sitio de Internet del Ente Obligado</a:t>
                      </a:r>
                    </a:p>
                    <a:p>
                      <a:pPr marL="0" marR="0" lvl="0" indent="0" algn="ctr" defTabSz="914400" rtl="0" eaLnBrk="1" fontAlgn="auto" latinLnBrk="0" hangingPunct="1">
                        <a:lnSpc>
                          <a:spcPct val="100000"/>
                        </a:lnSpc>
                        <a:spcBef>
                          <a:spcPts val="0"/>
                        </a:spcBef>
                        <a:spcAft>
                          <a:spcPts val="0"/>
                        </a:spcAft>
                        <a:buClrTx/>
                        <a:buSzTx/>
                        <a:buFontTx/>
                        <a:buNone/>
                        <a:tabLst/>
                        <a:defRPr/>
                      </a:pPr>
                      <a:r>
                        <a:rPr lang="es-MX" sz="700" b="1" dirty="0" smtClean="0">
                          <a:latin typeface="Calibri" pitchFamily="34" charset="0"/>
                        </a:rPr>
                        <a:t>Artículos 12 y 13</a:t>
                      </a:r>
                      <a:endParaRPr lang="es-MX" sz="700" dirty="0" smtClean="0">
                        <a:latin typeface="Calibri" pitchFamily="34" charset="0"/>
                        <a:cs typeface="Calibri" pitchFamily="34" charset="0"/>
                      </a:endParaRPr>
                    </a:p>
                  </a:txBody>
                  <a:tcPr anchor="ct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s-MX" sz="800" dirty="0">
                        <a:latin typeface="Calibri" pitchFamily="34" charset="0"/>
                        <a:cs typeface="Calibri" pitchFamily="34" charset="0"/>
                      </a:endParaRPr>
                    </a:p>
                  </a:txBody>
                  <a:tcPr anchor="ctr"/>
                </a:tc>
                <a:tc grid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MX" sz="700" b="1" dirty="0" smtClean="0">
                          <a:latin typeface="Calibri" pitchFamily="34" charset="0"/>
                        </a:rPr>
                        <a:t>Se verifica directamente del sitio de Internet  de los Entes Obligados las obligaciones de oficio</a:t>
                      </a:r>
                    </a:p>
                    <a:p>
                      <a:pPr marL="0" marR="0" lvl="0" indent="0" algn="ctr" defTabSz="914400" rtl="0" eaLnBrk="1" fontAlgn="auto" latinLnBrk="0" hangingPunct="1">
                        <a:lnSpc>
                          <a:spcPct val="100000"/>
                        </a:lnSpc>
                        <a:spcBef>
                          <a:spcPts val="0"/>
                        </a:spcBef>
                        <a:spcAft>
                          <a:spcPts val="0"/>
                        </a:spcAft>
                        <a:buClrTx/>
                        <a:buSzTx/>
                        <a:buFontTx/>
                        <a:buNone/>
                        <a:tabLst/>
                        <a:defRPr/>
                      </a:pPr>
                      <a:r>
                        <a:rPr lang="es-MX" sz="700" b="1" dirty="0" smtClean="0">
                          <a:latin typeface="Calibri" pitchFamily="34" charset="0"/>
                        </a:rPr>
                        <a:t>Artículos</a:t>
                      </a:r>
                      <a:r>
                        <a:rPr lang="es-MX" sz="700" b="1" baseline="0" dirty="0" smtClean="0">
                          <a:latin typeface="Calibri" pitchFamily="34" charset="0"/>
                        </a:rPr>
                        <a:t> 13 al 30 de la LTAIPDF</a:t>
                      </a:r>
                      <a:endParaRPr lang="es-MX" sz="700" b="1" dirty="0" smtClean="0">
                        <a:latin typeface="Calibri" pitchFamily="34" charset="0"/>
                      </a:endParaRPr>
                    </a:p>
                  </a:txBody>
                  <a:tcPr anchor="ctr"/>
                </a:tc>
                <a:tc hMerge="1">
                  <a:txBody>
                    <a:bodyPr/>
                    <a:lstStyle/>
                    <a:p>
                      <a:endParaRPr lang="es-ES"/>
                    </a:p>
                  </a:txBody>
                  <a:tcPr/>
                </a:tc>
                <a:tc hMerge="1">
                  <a:txBody>
                    <a:bodyPr/>
                    <a:lstStyle/>
                    <a:p>
                      <a:endParaRPr lang="es-ES"/>
                    </a:p>
                  </a:txBody>
                  <a:tcPr/>
                </a:tc>
                <a:tc hMerge="1">
                  <a:txBody>
                    <a:bodyPr/>
                    <a:lstStyle/>
                    <a:p>
                      <a:endParaRPr lang="es-MX"/>
                    </a:p>
                  </a:txBody>
                  <a:tcPr/>
                </a:tc>
                <a:tc>
                  <a:txBody>
                    <a:bodyPr/>
                    <a:lstStyle/>
                    <a:p>
                      <a:pPr algn="ctr"/>
                      <a:r>
                        <a:rPr lang="es-MX" sz="700" b="1" dirty="0" smtClean="0">
                          <a:latin typeface="Calibri" panose="020F0502020204030204" pitchFamily="34" charset="0"/>
                          <a:cs typeface="Calibri" panose="020F0502020204030204" pitchFamily="34" charset="0"/>
                        </a:rPr>
                        <a:t>Arts.121 al </a:t>
                      </a:r>
                    </a:p>
                    <a:p>
                      <a:pPr algn="ctr"/>
                      <a:r>
                        <a:rPr lang="es-MX" sz="700" b="1" dirty="0" smtClean="0">
                          <a:latin typeface="Calibri" panose="020F0502020204030204" pitchFamily="34" charset="0"/>
                          <a:cs typeface="Calibri" panose="020F0502020204030204" pitchFamily="34" charset="0"/>
                        </a:rPr>
                        <a:t>147</a:t>
                      </a:r>
                      <a:endParaRPr lang="es-ES" sz="700" b="1" dirty="0">
                        <a:latin typeface="Calibri" panose="020F0502020204030204" pitchFamily="34" charset="0"/>
                        <a:cs typeface="Calibri" panose="020F0502020204030204" pitchFamily="34" charset="0"/>
                      </a:endParaRPr>
                    </a:p>
                  </a:txBody>
                  <a:tcPr anchor="ctr"/>
                </a:tc>
              </a:tr>
              <a:tr h="34804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MX" sz="800" b="1" i="0" u="none" strike="noStrike" kern="1200" cap="none" spc="0" normalizeH="0" baseline="0" noProof="0" dirty="0" smtClean="0">
                          <a:ln>
                            <a:noFill/>
                          </a:ln>
                          <a:solidFill>
                            <a:prstClr val="black"/>
                          </a:solidFill>
                          <a:effectLst/>
                          <a:uLnTx/>
                          <a:uFillTx/>
                          <a:latin typeface="Calibri" pitchFamily="34" charset="0"/>
                        </a:rPr>
                        <a:t>1</a:t>
                      </a:r>
                      <a:endParaRPr lang="es-MX" sz="1800" b="1" dirty="0"/>
                    </a:p>
                  </a:txBody>
                  <a:tcPr anchor="ctr">
                    <a:solidFill>
                      <a:srgbClr val="E8F0F4"/>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MX" sz="800" b="1" dirty="0" smtClean="0">
                          <a:latin typeface="Calibri" pitchFamily="34" charset="0"/>
                        </a:rPr>
                        <a:t>2</a:t>
                      </a:r>
                      <a:endParaRPr lang="es-MX" sz="800" b="1" dirty="0" smtClean="0">
                        <a:latin typeface="Calibri" pitchFamily="34" charset="0"/>
                        <a:cs typeface="Calibri" pitchFamily="34" charset="0"/>
                      </a:endParaRPr>
                    </a:p>
                  </a:txBody>
                  <a:tcPr anchor="ctr">
                    <a:solidFill>
                      <a:srgbClr val="E8F0F4"/>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MX" sz="800" b="1" dirty="0" smtClean="0">
                          <a:latin typeface="Calibri" pitchFamily="34" charset="0"/>
                        </a:rPr>
                        <a:t>3</a:t>
                      </a:r>
                      <a:endParaRPr lang="es-MX" sz="800" b="1" dirty="0" smtClean="0">
                        <a:latin typeface="Calibri" pitchFamily="34" charset="0"/>
                        <a:cs typeface="Calibri" pitchFamily="34" charset="0"/>
                      </a:endParaRPr>
                    </a:p>
                  </a:txBody>
                  <a:tcPr anchor="ctr">
                    <a:solidFill>
                      <a:srgbClr val="E8F0F4"/>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MX" sz="800" b="1" dirty="0" smtClean="0">
                          <a:latin typeface="Calibri" pitchFamily="34" charset="0"/>
                        </a:rPr>
                        <a:t>4</a:t>
                      </a:r>
                      <a:endParaRPr lang="es-MX" sz="800" b="1" dirty="0" smtClean="0">
                        <a:latin typeface="Calibri" pitchFamily="34" charset="0"/>
                        <a:cs typeface="Calibri" pitchFamily="34" charset="0"/>
                      </a:endParaRPr>
                    </a:p>
                  </a:txBody>
                  <a:tcPr anchor="ctr">
                    <a:solidFill>
                      <a:srgbClr val="E8F0F4"/>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MX" sz="800" b="1" dirty="0" smtClean="0">
                          <a:latin typeface="Calibri" pitchFamily="34" charset="0"/>
                        </a:rPr>
                        <a:t>5</a:t>
                      </a:r>
                      <a:endParaRPr lang="es-MX" sz="800" b="1" dirty="0" smtClean="0">
                        <a:latin typeface="Calibri" pitchFamily="34" charset="0"/>
                        <a:cs typeface="Calibri" pitchFamily="34" charset="0"/>
                      </a:endParaRPr>
                    </a:p>
                  </a:txBody>
                  <a:tcPr anchor="ctr">
                    <a:solidFill>
                      <a:srgbClr val="E8F0F4"/>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MX" sz="800" b="1" dirty="0" smtClean="0">
                          <a:latin typeface="Calibri" pitchFamily="34" charset="0"/>
                        </a:rPr>
                        <a:t>6</a:t>
                      </a:r>
                      <a:endParaRPr lang="es-MX" sz="800" b="1" dirty="0">
                        <a:latin typeface="Calibri" pitchFamily="34" charset="0"/>
                        <a:cs typeface="Calibri" pitchFamily="34" charset="0"/>
                      </a:endParaRPr>
                    </a:p>
                  </a:txBody>
                  <a:tcPr anchor="ctr">
                    <a:solidFill>
                      <a:srgbClr val="E8F0F4"/>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MX" sz="800" b="1" dirty="0" smtClean="0">
                          <a:latin typeface="Calibri" pitchFamily="34" charset="0"/>
                          <a:cs typeface="Calibri" pitchFamily="34" charset="0"/>
                        </a:rPr>
                        <a:t>7</a:t>
                      </a:r>
                      <a:endParaRPr lang="es-MX" sz="800" b="1" dirty="0">
                        <a:latin typeface="Calibri" pitchFamily="34" charset="0"/>
                        <a:cs typeface="Calibri" pitchFamily="34" charset="0"/>
                      </a:endParaRPr>
                    </a:p>
                  </a:txBody>
                  <a:tcPr anchor="ctr">
                    <a:solidFill>
                      <a:srgbClr val="E8F0F4"/>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MX" sz="800" b="1" dirty="0" smtClean="0">
                          <a:latin typeface="Calibri" pitchFamily="34" charset="0"/>
                          <a:cs typeface="Calibri" pitchFamily="34" charset="0"/>
                        </a:rPr>
                        <a:t>8</a:t>
                      </a:r>
                      <a:endParaRPr lang="es-MX" sz="800" b="1" dirty="0">
                        <a:latin typeface="Calibri" pitchFamily="34" charset="0"/>
                        <a:cs typeface="Calibri" pitchFamily="34" charset="0"/>
                      </a:endParaRPr>
                    </a:p>
                  </a:txBody>
                  <a:tcPr anchor="ctr">
                    <a:solidFill>
                      <a:srgbClr val="E8F0F4"/>
                    </a:solidFill>
                  </a:tcPr>
                </a:tc>
              </a:tr>
              <a:tr h="2695321">
                <a:tc>
                  <a:txBody>
                    <a:bodyPr/>
                    <a:lstStyle/>
                    <a:p>
                      <a:endParaRPr lang="es-MX" sz="1000" dirty="0">
                        <a:latin typeface="Calibri" pitchFamily="34" charset="0"/>
                        <a:cs typeface="Calibri" pitchFamily="34" charset="0"/>
                      </a:endParaRPr>
                    </a:p>
                  </a:txBody>
                  <a:tcPr anchor="ctr"/>
                </a:tc>
                <a:tc>
                  <a:txBody>
                    <a:bodyPr/>
                    <a:lstStyle/>
                    <a:p>
                      <a:endParaRPr lang="es-MX" dirty="0"/>
                    </a:p>
                  </a:txBody>
                  <a:tcPr anchor="ctr"/>
                </a:tc>
                <a:tc>
                  <a:txBody>
                    <a:bodyPr/>
                    <a:lstStyle/>
                    <a:p>
                      <a:endParaRPr lang="es-MX" dirty="0"/>
                    </a:p>
                  </a:txBody>
                  <a:tcPr anchor="ctr"/>
                </a:tc>
                <a:tc>
                  <a:txBody>
                    <a:bodyPr/>
                    <a:lstStyle/>
                    <a:p>
                      <a:endParaRPr lang="es-MX" dirty="0"/>
                    </a:p>
                  </a:txBody>
                  <a:tcPr anchor="ctr"/>
                </a:tc>
                <a:tc>
                  <a:txBody>
                    <a:bodyPr/>
                    <a:lstStyle/>
                    <a:p>
                      <a:endParaRPr lang="es-ES" sz="800" dirty="0"/>
                    </a:p>
                  </a:txBody>
                  <a:tcPr anchor="ctr"/>
                </a:tc>
                <a:tc>
                  <a:txBody>
                    <a:bodyPr/>
                    <a:lstStyle/>
                    <a:p>
                      <a:endParaRPr lang="es-ES"/>
                    </a:p>
                  </a:txBody>
                  <a:tcPr anchor="ctr"/>
                </a:tc>
                <a:tc>
                  <a:txBody>
                    <a:bodyPr/>
                    <a:lstStyle/>
                    <a:p>
                      <a:endParaRPr lang="es-MX" sz="800" dirty="0"/>
                    </a:p>
                  </a:txBody>
                  <a:tcPr anchor="ctr"/>
                </a:tc>
                <a:tc>
                  <a:txBody>
                    <a:bodyPr/>
                    <a:lstStyle/>
                    <a:p>
                      <a:endParaRPr lang="es-MX" sz="800" dirty="0"/>
                    </a:p>
                  </a:txBody>
                  <a:tcPr anchor="ctr"/>
                </a:tc>
              </a:tr>
              <a:tr h="1384968">
                <a:tc gridSpan="8">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MX" sz="800" b="1" dirty="0" smtClean="0">
                          <a:latin typeface="Calibri" pitchFamily="34" charset="0"/>
                        </a:rPr>
                        <a:t>NOTA: Los índices a partir de la Evaluación-Diagnóstico</a:t>
                      </a:r>
                      <a:r>
                        <a:rPr lang="es-MX" sz="800" b="1" baseline="0" dirty="0" smtClean="0">
                          <a:latin typeface="Calibri" pitchFamily="34" charset="0"/>
                        </a:rPr>
                        <a:t> de Portales 2008 </a:t>
                      </a:r>
                      <a:r>
                        <a:rPr lang="es-MX" sz="800" b="1" dirty="0" smtClean="0">
                          <a:latin typeface="Calibri" pitchFamily="34" charset="0"/>
                        </a:rPr>
                        <a:t>están compuestos por los índices obtenidos por los Entes Obligados</a:t>
                      </a:r>
                      <a:r>
                        <a:rPr lang="es-MX" sz="800" b="1" baseline="0" dirty="0" smtClean="0">
                          <a:latin typeface="Calibri" pitchFamily="34" charset="0"/>
                        </a:rPr>
                        <a:t> </a:t>
                      </a:r>
                      <a:r>
                        <a:rPr lang="es-MX" sz="800" b="1" dirty="0" smtClean="0">
                          <a:latin typeface="Calibri" pitchFamily="34" charset="0"/>
                        </a:rPr>
                        <a:t>y los Partidos Políticos en el</a:t>
                      </a:r>
                      <a:r>
                        <a:rPr lang="es-MX" sz="800" b="1" baseline="0" dirty="0" smtClean="0">
                          <a:latin typeface="Calibri" pitchFamily="34" charset="0"/>
                        </a:rPr>
                        <a:t> DF.</a:t>
                      </a:r>
                      <a:endParaRPr lang="es-MX" sz="800" dirty="0" smtClean="0">
                        <a:latin typeface="Calibri" pitchFamily="34" charset="0"/>
                        <a:cs typeface="Calibri" pitchFamily="34" charset="0"/>
                      </a:endParaRPr>
                    </a:p>
                    <a:p>
                      <a:endParaRPr lang="es-MX" sz="800" b="1" baseline="30000" dirty="0" smtClean="0">
                        <a:latin typeface="Calibri" pitchFamily="34" charset="0"/>
                      </a:endParaRPr>
                    </a:p>
                    <a:p>
                      <a:r>
                        <a:rPr lang="es-MX" sz="800" b="1" baseline="30000" dirty="0" smtClean="0">
                          <a:latin typeface="Calibri" pitchFamily="34" charset="0"/>
                        </a:rPr>
                        <a:t>1</a:t>
                      </a:r>
                      <a:r>
                        <a:rPr lang="es-MX" sz="800" b="1" dirty="0" smtClean="0">
                          <a:latin typeface="Calibri" pitchFamily="34" charset="0"/>
                        </a:rPr>
                        <a:t> Cuestionario Autoaplicable. 3 preguntas sobre el tema Art. 12 y Art. 13</a:t>
                      </a:r>
                    </a:p>
                    <a:p>
                      <a:r>
                        <a:rPr lang="es-MX" sz="800" b="1" baseline="30000" dirty="0" smtClean="0">
                          <a:latin typeface="Calibri" pitchFamily="34" charset="0"/>
                        </a:rPr>
                        <a:t>2</a:t>
                      </a:r>
                      <a:r>
                        <a:rPr lang="es-MX" sz="800" b="1" dirty="0" smtClean="0">
                          <a:latin typeface="Calibri" pitchFamily="34" charset="0"/>
                        </a:rPr>
                        <a:t> Protocolo de Usabilidad y Calidad en la Información de Transparencia Publicada en los Portales de Internet de los Entes Públicos del Distrito Federal</a:t>
                      </a:r>
                    </a:p>
                    <a:p>
                      <a:r>
                        <a:rPr lang="es-MX" sz="800" b="1" baseline="30000" dirty="0" smtClean="0">
                          <a:latin typeface="Calibri" pitchFamily="34" charset="0"/>
                        </a:rPr>
                        <a:t>3 </a:t>
                      </a:r>
                      <a:r>
                        <a:rPr lang="es-MX" sz="800" b="1" dirty="0" smtClean="0">
                          <a:latin typeface="Calibri" pitchFamily="34" charset="0"/>
                        </a:rPr>
                        <a:t>Criterios y Metodología de Evaluación de la Calidad de la Información de las Obligaciones de Transparencia en los Portales de Internet de los Entes Públicos</a:t>
                      </a:r>
                    </a:p>
                    <a:p>
                      <a:r>
                        <a:rPr lang="es-MX" sz="800" b="1" baseline="30000" dirty="0" smtClean="0">
                          <a:latin typeface="Calibri" pitchFamily="34" charset="0"/>
                        </a:rPr>
                        <a:t>4 </a:t>
                      </a:r>
                      <a:r>
                        <a:rPr lang="es-MX" sz="800" b="1" dirty="0" smtClean="0">
                          <a:latin typeface="Calibri" pitchFamily="34" charset="0"/>
                        </a:rPr>
                        <a:t>Criterios y Metodología de Evaluación de la Información Pública de Oficio que deben dar a conocer los Entes Públicos/Agrupaciones Políticas Locales en sus Portales de Internet</a:t>
                      </a:r>
                    </a:p>
                    <a:p>
                      <a:r>
                        <a:rPr lang="es-MX" sz="800" b="1" baseline="30000" dirty="0" smtClean="0">
                          <a:latin typeface="Calibri" pitchFamily="34" charset="0"/>
                        </a:rPr>
                        <a:t>5 </a:t>
                      </a:r>
                      <a:r>
                        <a:rPr lang="es-MX" sz="800" b="1" dirty="0" smtClean="0">
                          <a:latin typeface="Calibri" pitchFamily="34" charset="0"/>
                        </a:rPr>
                        <a:t>Criterios y Metodología de Evaluación de la Información Pública de Oficio que deben dar a conocer los Entes Obligados/Partidos Políticos en el DF en sus Portales de Internet (2011)</a:t>
                      </a:r>
                    </a:p>
                    <a:p>
                      <a:pPr marL="0" marR="0" indent="0" algn="l" defTabSz="914400" rtl="0" eaLnBrk="1" fontAlgn="auto" latinLnBrk="0" hangingPunct="1">
                        <a:lnSpc>
                          <a:spcPct val="100000"/>
                        </a:lnSpc>
                        <a:spcBef>
                          <a:spcPts val="0"/>
                        </a:spcBef>
                        <a:spcAft>
                          <a:spcPts val="0"/>
                        </a:spcAft>
                        <a:buClrTx/>
                        <a:buSzTx/>
                        <a:buFontTx/>
                        <a:buNone/>
                        <a:tabLst/>
                        <a:defRPr/>
                      </a:pPr>
                      <a:r>
                        <a:rPr lang="es-MX" sz="800" b="1" baseline="30000" dirty="0" smtClean="0">
                          <a:latin typeface="Calibri" pitchFamily="34" charset="0"/>
                        </a:rPr>
                        <a:t>6 </a:t>
                      </a:r>
                      <a:r>
                        <a:rPr lang="es-MX" sz="800" b="1" dirty="0" smtClean="0">
                          <a:latin typeface="Calibri" pitchFamily="34" charset="0"/>
                        </a:rPr>
                        <a:t>Criterios y Metodología de Evaluación de la Información Pública de Oficio que deben dar a conocer los Entes Obligados/Partidos Políticos en el DF en sus Portales de Internet (2012)</a:t>
                      </a:r>
                    </a:p>
                    <a:p>
                      <a:pPr marL="0" marR="0" indent="0" algn="l" defTabSz="914400" rtl="0" eaLnBrk="1" fontAlgn="auto" latinLnBrk="0" hangingPunct="1">
                        <a:lnSpc>
                          <a:spcPct val="100000"/>
                        </a:lnSpc>
                        <a:spcBef>
                          <a:spcPts val="0"/>
                        </a:spcBef>
                        <a:spcAft>
                          <a:spcPts val="0"/>
                        </a:spcAft>
                        <a:buClrTx/>
                        <a:buSzTx/>
                        <a:buFontTx/>
                        <a:buNone/>
                        <a:tabLst/>
                        <a:defRPr/>
                      </a:pPr>
                      <a:r>
                        <a:rPr lang="es-MX" sz="800" b="1" baseline="30000" dirty="0" smtClean="0">
                          <a:solidFill>
                            <a:schemeClr val="tx1"/>
                          </a:solidFill>
                          <a:latin typeface="Calibri" pitchFamily="34" charset="0"/>
                        </a:rPr>
                        <a:t>7 </a:t>
                      </a:r>
                      <a:r>
                        <a:rPr lang="es-MX" sz="800" b="1" dirty="0" smtClean="0">
                          <a:solidFill>
                            <a:schemeClr val="tx1"/>
                          </a:solidFill>
                          <a:latin typeface="Calibri" pitchFamily="34" charset="0"/>
                        </a:rPr>
                        <a:t>Criterios y Metodología de Evaluación de la Información Pública de Oficio que deben dar a conocer los Entes Obligados/Partidos Políticos en el DF en sus Portales de Internet (2014</a:t>
                      </a:r>
                    </a:p>
                    <a:p>
                      <a:pPr marL="0" marR="0" indent="0" algn="l" defTabSz="914400" rtl="0" eaLnBrk="1" fontAlgn="auto" latinLnBrk="0" hangingPunct="1">
                        <a:lnSpc>
                          <a:spcPct val="100000"/>
                        </a:lnSpc>
                        <a:spcBef>
                          <a:spcPts val="0"/>
                        </a:spcBef>
                        <a:spcAft>
                          <a:spcPts val="0"/>
                        </a:spcAft>
                        <a:buClrTx/>
                        <a:buSzTx/>
                        <a:buFontTx/>
                        <a:buNone/>
                        <a:tabLst/>
                        <a:defRPr/>
                      </a:pPr>
                      <a:r>
                        <a:rPr lang="es-MX" sz="800" b="1" baseline="30000" dirty="0" smtClean="0">
                          <a:solidFill>
                            <a:schemeClr val="tx1"/>
                          </a:solidFill>
                          <a:latin typeface="Calibri" pitchFamily="34" charset="0"/>
                        </a:rPr>
                        <a:t>8 </a:t>
                      </a:r>
                      <a:r>
                        <a:rPr lang="es-ES" sz="800" b="1" dirty="0" smtClean="0">
                          <a:solidFill>
                            <a:schemeClr val="tx1"/>
                          </a:solidFill>
                          <a:latin typeface="Calibri" pitchFamily="34" charset="0"/>
                        </a:rPr>
                        <a:t>Lineamientos y Metodología de Evaluación de las Obligaciones de Transparencia  que deben publicar en sus Portales de Internet y en la Plataforma Nacional de Transparencia los Sujetos Obligados de la Ciudad de México (2016)</a:t>
                      </a:r>
                      <a:endParaRPr lang="es-MX" sz="800" b="1" dirty="0" smtClean="0">
                        <a:solidFill>
                          <a:schemeClr val="tx1"/>
                        </a:solidFill>
                        <a:latin typeface="Calibri" pitchFamily="34" charset="0"/>
                      </a:endParaRPr>
                    </a:p>
                  </a:txBody>
                  <a:tcPr anchor="ct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ES"/>
                    </a:p>
                  </a:txBody>
                  <a:tcPr/>
                </a:tc>
                <a:tc hMerge="1">
                  <a:txBody>
                    <a:bodyPr/>
                    <a:lstStyle/>
                    <a:p>
                      <a:endParaRPr lang="es-ES"/>
                    </a:p>
                  </a:txBody>
                  <a:tcPr/>
                </a:tc>
                <a:tc hMerge="1">
                  <a:txBody>
                    <a:bodyPr/>
                    <a:lstStyle/>
                    <a:p>
                      <a:endParaRPr lang="es-MX"/>
                    </a:p>
                  </a:txBody>
                  <a:tcPr/>
                </a:tc>
                <a:tc hMerge="1">
                  <a:txBody>
                    <a:bodyPr/>
                    <a:lstStyle/>
                    <a:p>
                      <a:endParaRPr lang="es-ES"/>
                    </a:p>
                  </a:txBody>
                  <a:tcPr/>
                </a:tc>
              </a:tr>
            </a:tbl>
          </a:graphicData>
        </a:graphic>
      </p:graphicFrame>
      <p:sp>
        <p:nvSpPr>
          <p:cNvPr id="11" name="10 Marcador de número de diapositiva"/>
          <p:cNvSpPr>
            <a:spLocks noGrp="1"/>
          </p:cNvSpPr>
          <p:nvPr>
            <p:ph type="sldNum" sz="quarter" idx="12"/>
          </p:nvPr>
        </p:nvSpPr>
        <p:spPr/>
        <p:txBody>
          <a:bodyPr/>
          <a:lstStyle/>
          <a:p>
            <a:pPr>
              <a:defRPr/>
            </a:pPr>
            <a:fld id="{BD43386B-512A-4F48-AC60-1F2A615D5642}" type="slidenum">
              <a:rPr lang="es-MX" b="1" smtClean="0">
                <a:latin typeface="Calibri" pitchFamily="34" charset="0"/>
              </a:rPr>
              <a:pPr>
                <a:defRPr/>
              </a:pPr>
              <a:t>10</a:t>
            </a:fld>
            <a:endParaRPr lang="es-MX" b="1" dirty="0">
              <a:latin typeface="Calibri" pitchFamily="34" charset="0"/>
            </a:endParaRPr>
          </a:p>
        </p:txBody>
      </p:sp>
      <p:graphicFrame>
        <p:nvGraphicFramePr>
          <p:cNvPr id="14" name="3 Gráfico"/>
          <p:cNvGraphicFramePr>
            <a:graphicFrameLocks/>
          </p:cNvGraphicFramePr>
          <p:nvPr>
            <p:extLst>
              <p:ext uri="{D42A27DB-BD31-4B8C-83A1-F6EECF244321}">
                <p14:modId xmlns:p14="http://schemas.microsoft.com/office/powerpoint/2010/main" val="1278334879"/>
              </p:ext>
            </p:extLst>
          </p:nvPr>
        </p:nvGraphicFramePr>
        <p:xfrm>
          <a:off x="84401" y="2924944"/>
          <a:ext cx="9000000" cy="2552938"/>
        </p:xfrm>
        <a:graphic>
          <a:graphicData uri="http://schemas.openxmlformats.org/drawingml/2006/chart">
            <c:chart xmlns:c="http://schemas.openxmlformats.org/drawingml/2006/chart" xmlns:r="http://schemas.openxmlformats.org/officeDocument/2006/relationships" r:id="rId3"/>
          </a:graphicData>
        </a:graphic>
      </p:graphicFrame>
      <p:sp>
        <p:nvSpPr>
          <p:cNvPr id="17" name="9 CuadroTexto"/>
          <p:cNvSpPr txBox="1"/>
          <p:nvPr/>
        </p:nvSpPr>
        <p:spPr>
          <a:xfrm>
            <a:off x="76167" y="85702"/>
            <a:ext cx="8284061" cy="864000"/>
          </a:xfrm>
          <a:prstGeom prst="rect">
            <a:avLst/>
          </a:prstGeom>
          <a:noFill/>
        </p:spPr>
        <p:txBody>
          <a:bodyPr wrap="square" rtlCol="0" anchor="ctr">
            <a:noAutofit/>
          </a:bodyPr>
          <a:lstStyle/>
          <a:p>
            <a:pPr fontAlgn="base">
              <a:spcBef>
                <a:spcPct val="0"/>
              </a:spcBef>
              <a:spcAft>
                <a:spcPct val="0"/>
              </a:spcAft>
            </a:pPr>
            <a:r>
              <a:rPr lang="es-MX" b="1" dirty="0">
                <a:solidFill>
                  <a:schemeClr val="bg1"/>
                </a:solidFill>
                <a:latin typeface="Calibri" pitchFamily="34" charset="0"/>
              </a:rPr>
              <a:t>Índices obtenidos en las evaluaciones a </a:t>
            </a:r>
            <a:r>
              <a:rPr lang="es-MX" b="1" dirty="0" smtClean="0">
                <a:solidFill>
                  <a:schemeClr val="bg1"/>
                </a:solidFill>
                <a:latin typeface="Calibri" pitchFamily="34" charset="0"/>
              </a:rPr>
              <a:t>las secciones de transparencia en los </a:t>
            </a:r>
            <a:r>
              <a:rPr lang="es-MX" b="1" dirty="0">
                <a:solidFill>
                  <a:schemeClr val="bg1"/>
                </a:solidFill>
                <a:latin typeface="Calibri" pitchFamily="34" charset="0"/>
              </a:rPr>
              <a:t>portales de Internet de los </a:t>
            </a:r>
            <a:r>
              <a:rPr lang="es-MX" b="1" dirty="0" smtClean="0">
                <a:solidFill>
                  <a:schemeClr val="bg1"/>
                </a:solidFill>
                <a:latin typeface="Calibri" pitchFamily="34" charset="0"/>
              </a:rPr>
              <a:t>Sujeto </a:t>
            </a:r>
            <a:r>
              <a:rPr lang="es-MX" b="1" dirty="0">
                <a:solidFill>
                  <a:schemeClr val="bg1"/>
                </a:solidFill>
                <a:latin typeface="Calibri" pitchFamily="34" charset="0"/>
              </a:rPr>
              <a:t>Obligados</a:t>
            </a:r>
          </a:p>
          <a:p>
            <a:pPr fontAlgn="base">
              <a:spcBef>
                <a:spcPct val="0"/>
              </a:spcBef>
              <a:spcAft>
                <a:spcPct val="0"/>
              </a:spcAft>
            </a:pPr>
            <a:r>
              <a:rPr lang="es-MX" sz="1200" b="1" i="1" dirty="0">
                <a:solidFill>
                  <a:schemeClr val="bg1"/>
                </a:solidFill>
                <a:latin typeface="Calibri" pitchFamily="34" charset="0"/>
              </a:rPr>
              <a:t>2004 - </a:t>
            </a:r>
            <a:r>
              <a:rPr lang="es-MX" sz="1200" b="1" i="1" dirty="0" smtClean="0">
                <a:solidFill>
                  <a:schemeClr val="bg1"/>
                </a:solidFill>
                <a:latin typeface="Calibri" pitchFamily="34" charset="0"/>
              </a:rPr>
              <a:t>2017</a:t>
            </a:r>
            <a:endParaRPr lang="es-ES" sz="1200" b="1" i="1" dirty="0">
              <a:solidFill>
                <a:schemeClr val="bg1"/>
              </a:solidFill>
              <a:latin typeface="Calibri" pitchFamily="34" charset="0"/>
            </a:endParaRPr>
          </a:p>
        </p:txBody>
      </p:sp>
    </p:spTree>
    <p:extLst>
      <p:ext uri="{BB962C8B-B14F-4D97-AF65-F5344CB8AC3E}">
        <p14:creationId xmlns:p14="http://schemas.microsoft.com/office/powerpoint/2010/main" val="264178399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10 Marcador de número de diapositiva"/>
          <p:cNvSpPr>
            <a:spLocks noGrp="1"/>
          </p:cNvSpPr>
          <p:nvPr>
            <p:ph type="sldNum" sz="quarter" idx="12"/>
          </p:nvPr>
        </p:nvSpPr>
        <p:spPr/>
        <p:txBody>
          <a:bodyPr/>
          <a:lstStyle/>
          <a:p>
            <a:pPr>
              <a:defRPr/>
            </a:pPr>
            <a:fld id="{BD43386B-512A-4F48-AC60-1F2A615D5642}" type="slidenum">
              <a:rPr lang="es-MX" b="1" smtClean="0">
                <a:latin typeface="Calibri" pitchFamily="34" charset="0"/>
              </a:rPr>
              <a:pPr>
                <a:defRPr/>
              </a:pPr>
              <a:t>11</a:t>
            </a:fld>
            <a:endParaRPr lang="es-MX" b="1" dirty="0">
              <a:latin typeface="Calibri" pitchFamily="34" charset="0"/>
            </a:endParaRPr>
          </a:p>
        </p:txBody>
      </p:sp>
      <p:sp>
        <p:nvSpPr>
          <p:cNvPr id="17" name="9 CuadroTexto"/>
          <p:cNvSpPr txBox="1"/>
          <p:nvPr/>
        </p:nvSpPr>
        <p:spPr>
          <a:xfrm>
            <a:off x="76167" y="85702"/>
            <a:ext cx="8284061" cy="864000"/>
          </a:xfrm>
          <a:prstGeom prst="rect">
            <a:avLst/>
          </a:prstGeom>
          <a:noFill/>
        </p:spPr>
        <p:txBody>
          <a:bodyPr wrap="square" rtlCol="0" anchor="ctr">
            <a:noAutofit/>
          </a:bodyPr>
          <a:lstStyle/>
          <a:p>
            <a:pPr fontAlgn="base">
              <a:spcBef>
                <a:spcPct val="0"/>
              </a:spcBef>
              <a:spcAft>
                <a:spcPct val="0"/>
              </a:spcAft>
            </a:pPr>
            <a:r>
              <a:rPr lang="es-ES" b="1" dirty="0">
                <a:solidFill>
                  <a:schemeClr val="bg1"/>
                </a:solidFill>
                <a:latin typeface="Calibri" pitchFamily="34" charset="0"/>
              </a:rPr>
              <a:t>Índices de la Primera Evaluación-Diagnóstico </a:t>
            </a:r>
            <a:r>
              <a:rPr lang="es-ES" b="1" dirty="0" smtClean="0">
                <a:solidFill>
                  <a:schemeClr val="bg1"/>
                </a:solidFill>
                <a:latin typeface="Calibri" pitchFamily="34" charset="0"/>
              </a:rPr>
              <a:t>2017 de las Obligaciones publicadas en la sección de transparencia en los </a:t>
            </a:r>
            <a:r>
              <a:rPr lang="es-ES" b="1" dirty="0">
                <a:solidFill>
                  <a:schemeClr val="bg1"/>
                </a:solidFill>
                <a:latin typeface="Calibri" pitchFamily="34" charset="0"/>
              </a:rPr>
              <a:t>portales de Internet de los </a:t>
            </a:r>
            <a:r>
              <a:rPr lang="es-ES" b="1" dirty="0" smtClean="0">
                <a:solidFill>
                  <a:schemeClr val="bg1"/>
                </a:solidFill>
                <a:latin typeface="Calibri" pitchFamily="34" charset="0"/>
              </a:rPr>
              <a:t>Sujetos Obligados de la Ciudad de México</a:t>
            </a:r>
            <a:endParaRPr lang="es-ES" sz="1200" b="1" i="1" dirty="0">
              <a:solidFill>
                <a:schemeClr val="bg1"/>
              </a:solidFill>
              <a:latin typeface="Calibri" pitchFamily="34" charset="0"/>
            </a:endParaRPr>
          </a:p>
        </p:txBody>
      </p:sp>
      <p:graphicFrame>
        <p:nvGraphicFramePr>
          <p:cNvPr id="6" name="2 Gráfico"/>
          <p:cNvGraphicFramePr/>
          <p:nvPr>
            <p:extLst>
              <p:ext uri="{D42A27DB-BD31-4B8C-83A1-F6EECF244321}">
                <p14:modId xmlns:p14="http://schemas.microsoft.com/office/powerpoint/2010/main" val="2292539662"/>
              </p:ext>
            </p:extLst>
          </p:nvPr>
        </p:nvGraphicFramePr>
        <p:xfrm>
          <a:off x="481418" y="1290884"/>
          <a:ext cx="8195038" cy="5429288"/>
        </p:xfrm>
        <a:graphic>
          <a:graphicData uri="http://schemas.openxmlformats.org/drawingml/2006/chart">
            <c:chart xmlns:c="http://schemas.openxmlformats.org/drawingml/2006/chart" xmlns:r="http://schemas.openxmlformats.org/officeDocument/2006/relationships" r:id="rId3"/>
          </a:graphicData>
        </a:graphic>
      </p:graphicFrame>
      <p:sp>
        <p:nvSpPr>
          <p:cNvPr id="7" name="4 Rectángulo"/>
          <p:cNvSpPr/>
          <p:nvPr/>
        </p:nvSpPr>
        <p:spPr>
          <a:xfrm>
            <a:off x="239080" y="1453822"/>
            <a:ext cx="8653400" cy="252000"/>
          </a:xfrm>
          <a:prstGeom prst="rect">
            <a:avLst/>
          </a:prstGeom>
          <a:noFill/>
          <a:ln w="57150">
            <a:solidFill>
              <a:srgbClr val="33CCCC"/>
            </a:solidFill>
          </a:ln>
          <a:scene3d>
            <a:camera prst="orthographicFront"/>
            <a:lightRig rig="soft" dir="t"/>
          </a:scene3d>
          <a:sp3d>
            <a:bevelT/>
            <a:bevelB/>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es-MX" dirty="0">
              <a:solidFill>
                <a:prstClr val="white"/>
              </a:solidFill>
            </a:endParaRPr>
          </a:p>
        </p:txBody>
      </p:sp>
    </p:spTree>
    <p:extLst>
      <p:ext uri="{BB962C8B-B14F-4D97-AF65-F5344CB8AC3E}">
        <p14:creationId xmlns:p14="http://schemas.microsoft.com/office/powerpoint/2010/main" val="364757267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10 Marcador de número de diapositiva"/>
          <p:cNvSpPr>
            <a:spLocks noGrp="1"/>
          </p:cNvSpPr>
          <p:nvPr>
            <p:ph type="sldNum" sz="quarter" idx="12"/>
          </p:nvPr>
        </p:nvSpPr>
        <p:spPr/>
        <p:txBody>
          <a:bodyPr/>
          <a:lstStyle/>
          <a:p>
            <a:pPr>
              <a:defRPr/>
            </a:pPr>
            <a:fld id="{BD43386B-512A-4F48-AC60-1F2A615D5642}" type="slidenum">
              <a:rPr lang="es-MX" b="1" smtClean="0">
                <a:latin typeface="Calibri" pitchFamily="34" charset="0"/>
              </a:rPr>
              <a:pPr>
                <a:defRPr/>
              </a:pPr>
              <a:t>12</a:t>
            </a:fld>
            <a:endParaRPr lang="es-MX" b="1" dirty="0">
              <a:latin typeface="Calibri" pitchFamily="34" charset="0"/>
            </a:endParaRPr>
          </a:p>
        </p:txBody>
      </p:sp>
      <p:sp>
        <p:nvSpPr>
          <p:cNvPr id="17" name="9 CuadroTexto"/>
          <p:cNvSpPr txBox="1"/>
          <p:nvPr/>
        </p:nvSpPr>
        <p:spPr>
          <a:xfrm>
            <a:off x="76167" y="85702"/>
            <a:ext cx="8284061" cy="864000"/>
          </a:xfrm>
          <a:prstGeom prst="rect">
            <a:avLst/>
          </a:prstGeom>
          <a:noFill/>
        </p:spPr>
        <p:txBody>
          <a:bodyPr wrap="square" rtlCol="0" anchor="ctr">
            <a:noAutofit/>
          </a:bodyPr>
          <a:lstStyle/>
          <a:p>
            <a:pPr fontAlgn="base">
              <a:spcBef>
                <a:spcPct val="0"/>
              </a:spcBef>
              <a:spcAft>
                <a:spcPct val="0"/>
              </a:spcAft>
            </a:pPr>
            <a:r>
              <a:rPr lang="es-ES" b="1" dirty="0">
                <a:solidFill>
                  <a:schemeClr val="bg1"/>
                </a:solidFill>
                <a:latin typeface="Calibri" pitchFamily="34" charset="0"/>
              </a:rPr>
              <a:t>Índice Global de Obligaciones de </a:t>
            </a:r>
            <a:r>
              <a:rPr lang="es-ES" b="1" dirty="0" smtClean="0">
                <a:solidFill>
                  <a:schemeClr val="bg1"/>
                </a:solidFill>
                <a:latin typeface="Calibri" pitchFamily="34" charset="0"/>
              </a:rPr>
              <a:t>Transparencia - IG</a:t>
            </a:r>
            <a:r>
              <a:rPr lang="es-ES" b="1" baseline="-25000" dirty="0" smtClean="0">
                <a:solidFill>
                  <a:schemeClr val="bg1"/>
                </a:solidFill>
                <a:latin typeface="Calibri" pitchFamily="34" charset="0"/>
              </a:rPr>
              <a:t>OT</a:t>
            </a:r>
            <a:endParaRPr lang="es-ES" b="1" baseline="-25000" dirty="0">
              <a:solidFill>
                <a:schemeClr val="bg1"/>
              </a:solidFill>
              <a:latin typeface="Calibri" pitchFamily="34" charset="0"/>
            </a:endParaRPr>
          </a:p>
          <a:p>
            <a:pPr fontAlgn="base">
              <a:spcBef>
                <a:spcPct val="0"/>
              </a:spcBef>
              <a:spcAft>
                <a:spcPct val="0"/>
              </a:spcAft>
            </a:pPr>
            <a:r>
              <a:rPr lang="es-ES" b="1" dirty="0">
                <a:solidFill>
                  <a:schemeClr val="bg1"/>
                </a:solidFill>
                <a:latin typeface="Calibri" pitchFamily="34" charset="0"/>
              </a:rPr>
              <a:t>(Aplica a </a:t>
            </a:r>
            <a:r>
              <a:rPr lang="es-ES" b="1" dirty="0" smtClean="0">
                <a:solidFill>
                  <a:schemeClr val="bg1"/>
                </a:solidFill>
                <a:latin typeface="Calibri" pitchFamily="34" charset="0"/>
              </a:rPr>
              <a:t>124 Sujetos Obligados</a:t>
            </a:r>
            <a:r>
              <a:rPr lang="es-ES" b="1" dirty="0">
                <a:solidFill>
                  <a:schemeClr val="bg1"/>
                </a:solidFill>
                <a:latin typeface="Calibri" pitchFamily="34" charset="0"/>
              </a:rPr>
              <a:t>)</a:t>
            </a:r>
          </a:p>
          <a:p>
            <a:pPr fontAlgn="base">
              <a:spcBef>
                <a:spcPct val="0"/>
              </a:spcBef>
              <a:spcAft>
                <a:spcPct val="0"/>
              </a:spcAft>
            </a:pPr>
            <a:r>
              <a:rPr lang="es-ES" b="1" dirty="0">
                <a:solidFill>
                  <a:schemeClr val="bg1"/>
                </a:solidFill>
                <a:latin typeface="Calibri" pitchFamily="34" charset="0"/>
              </a:rPr>
              <a:t>Primera Evaluación-Diagnóstico </a:t>
            </a:r>
            <a:r>
              <a:rPr lang="es-ES" b="1" dirty="0" smtClean="0">
                <a:solidFill>
                  <a:schemeClr val="bg1"/>
                </a:solidFill>
                <a:latin typeface="Calibri" pitchFamily="34" charset="0"/>
              </a:rPr>
              <a:t>2017</a:t>
            </a:r>
            <a:endParaRPr lang="es-ES" b="1" dirty="0">
              <a:solidFill>
                <a:schemeClr val="bg1"/>
              </a:solidFill>
              <a:latin typeface="Calibri" pitchFamily="34" charset="0"/>
            </a:endParaRPr>
          </a:p>
        </p:txBody>
      </p:sp>
      <p:graphicFrame>
        <p:nvGraphicFramePr>
          <p:cNvPr id="8" name="2 Gráfico"/>
          <p:cNvGraphicFramePr/>
          <p:nvPr>
            <p:extLst>
              <p:ext uri="{D42A27DB-BD31-4B8C-83A1-F6EECF244321}">
                <p14:modId xmlns:p14="http://schemas.microsoft.com/office/powerpoint/2010/main" val="2880283793"/>
              </p:ext>
            </p:extLst>
          </p:nvPr>
        </p:nvGraphicFramePr>
        <p:xfrm>
          <a:off x="395536" y="2000240"/>
          <a:ext cx="8352928" cy="4500594"/>
        </p:xfrm>
        <a:graphic>
          <a:graphicData uri="http://schemas.openxmlformats.org/drawingml/2006/chart">
            <c:chart xmlns:c="http://schemas.openxmlformats.org/drawingml/2006/chart" xmlns:r="http://schemas.openxmlformats.org/officeDocument/2006/relationships" r:id="rId3"/>
          </a:graphicData>
        </a:graphic>
      </p:graphicFrame>
      <p:sp>
        <p:nvSpPr>
          <p:cNvPr id="9" name="17 CuadroTexto"/>
          <p:cNvSpPr txBox="1"/>
          <p:nvPr/>
        </p:nvSpPr>
        <p:spPr>
          <a:xfrm>
            <a:off x="714348" y="1299103"/>
            <a:ext cx="7715304" cy="276999"/>
          </a:xfrm>
          <a:prstGeom prst="rect">
            <a:avLst/>
          </a:prstGeom>
          <a:noFill/>
        </p:spPr>
        <p:txBody>
          <a:bodyPr wrap="square" rtlCol="0">
            <a:spAutoFit/>
          </a:bodyPr>
          <a:lstStyle/>
          <a:p>
            <a:pPr algn="ctr"/>
            <a:r>
              <a:rPr lang="es-ES" sz="1200" b="1" dirty="0">
                <a:latin typeface="Calibri" pitchFamily="34" charset="0"/>
              </a:rPr>
              <a:t>Índice Global de Obligaciones de </a:t>
            </a:r>
            <a:r>
              <a:rPr lang="es-ES" sz="1200" b="1" dirty="0" smtClean="0">
                <a:latin typeface="Calibri" pitchFamily="34" charset="0"/>
              </a:rPr>
              <a:t>Transparencia </a:t>
            </a:r>
            <a:r>
              <a:rPr lang="es-MX" sz="1200" b="1" dirty="0" smtClean="0">
                <a:latin typeface="Calibri" pitchFamily="34" charset="0"/>
              </a:rPr>
              <a:t>(IG</a:t>
            </a:r>
            <a:r>
              <a:rPr lang="es-MX" sz="1200" b="1" baseline="-25000" dirty="0" smtClean="0">
                <a:latin typeface="Calibri" pitchFamily="34" charset="0"/>
              </a:rPr>
              <a:t>OT</a:t>
            </a:r>
            <a:r>
              <a:rPr lang="es-MX" sz="1200" b="1" dirty="0" smtClean="0">
                <a:latin typeface="Calibri" pitchFamily="34" charset="0"/>
              </a:rPr>
              <a:t>): 64.5</a:t>
            </a:r>
            <a:endParaRPr lang="es-MX" sz="1200" b="1" dirty="0">
              <a:latin typeface="Calibri" pitchFamily="34" charset="0"/>
            </a:endParaRPr>
          </a:p>
        </p:txBody>
      </p:sp>
    </p:spTree>
    <p:extLst>
      <p:ext uri="{BB962C8B-B14F-4D97-AF65-F5344CB8AC3E}">
        <p14:creationId xmlns:p14="http://schemas.microsoft.com/office/powerpoint/2010/main" val="286690209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10 Marcador de número de diapositiva"/>
          <p:cNvSpPr>
            <a:spLocks noGrp="1"/>
          </p:cNvSpPr>
          <p:nvPr>
            <p:ph type="sldNum" sz="quarter" idx="12"/>
          </p:nvPr>
        </p:nvSpPr>
        <p:spPr/>
        <p:txBody>
          <a:bodyPr/>
          <a:lstStyle/>
          <a:p>
            <a:pPr>
              <a:defRPr/>
            </a:pPr>
            <a:fld id="{BD43386B-512A-4F48-AC60-1F2A615D5642}" type="slidenum">
              <a:rPr lang="es-MX" b="1" smtClean="0">
                <a:latin typeface="Calibri" pitchFamily="34" charset="0"/>
              </a:rPr>
              <a:pPr>
                <a:defRPr/>
              </a:pPr>
              <a:t>13</a:t>
            </a:fld>
            <a:endParaRPr lang="es-MX" b="1" dirty="0">
              <a:latin typeface="Calibri" pitchFamily="34" charset="0"/>
            </a:endParaRPr>
          </a:p>
        </p:txBody>
      </p:sp>
      <p:graphicFrame>
        <p:nvGraphicFramePr>
          <p:cNvPr id="8" name="8 Tabla"/>
          <p:cNvGraphicFramePr>
            <a:graphicFrameLocks noGrp="1"/>
          </p:cNvGraphicFramePr>
          <p:nvPr>
            <p:extLst>
              <p:ext uri="{D42A27DB-BD31-4B8C-83A1-F6EECF244321}">
                <p14:modId xmlns:p14="http://schemas.microsoft.com/office/powerpoint/2010/main" val="3338915800"/>
              </p:ext>
            </p:extLst>
          </p:nvPr>
        </p:nvGraphicFramePr>
        <p:xfrm>
          <a:off x="272836" y="1314023"/>
          <a:ext cx="4176000" cy="4752000"/>
        </p:xfrm>
        <a:graphic>
          <a:graphicData uri="http://schemas.openxmlformats.org/drawingml/2006/table">
            <a:tbl>
              <a:tblPr>
                <a:effectLst/>
              </a:tblPr>
              <a:tblGrid>
                <a:gridCol w="2160000"/>
                <a:gridCol w="756000"/>
                <a:gridCol w="1260000"/>
              </a:tblGrid>
              <a:tr h="1008000">
                <a:tc>
                  <a:txBody>
                    <a:bodyPr/>
                    <a:lstStyle/>
                    <a:p>
                      <a:pPr algn="ctr" fontAlgn="ctr"/>
                      <a:r>
                        <a:rPr lang="es-ES" sz="1100" b="1" i="0" u="none" strike="noStrike" dirty="0" smtClean="0">
                          <a:solidFill>
                            <a:srgbClr val="FFFFFF"/>
                          </a:solidFill>
                          <a:latin typeface="Calibri" pitchFamily="34" charset="0"/>
                        </a:rPr>
                        <a:t>Órgano de</a:t>
                      </a:r>
                      <a:r>
                        <a:rPr lang="es-ES" sz="1100" b="1" i="0" u="none" strike="noStrike" baseline="0" dirty="0" smtClean="0">
                          <a:solidFill>
                            <a:srgbClr val="FFFFFF"/>
                          </a:solidFill>
                          <a:latin typeface="Calibri" pitchFamily="34" charset="0"/>
                        </a:rPr>
                        <a:t> </a:t>
                      </a:r>
                    </a:p>
                    <a:p>
                      <a:pPr algn="ctr" fontAlgn="ctr"/>
                      <a:r>
                        <a:rPr lang="es-ES" sz="1100" b="1" i="0" u="none" strike="noStrike" baseline="0" dirty="0" smtClean="0">
                          <a:solidFill>
                            <a:srgbClr val="FFFFFF"/>
                          </a:solidFill>
                          <a:latin typeface="Calibri" pitchFamily="34" charset="0"/>
                        </a:rPr>
                        <a:t>Gobierno</a:t>
                      </a:r>
                      <a:endParaRPr lang="es-ES" sz="1100" b="1" i="0" u="none" strike="noStrike" dirty="0">
                        <a:solidFill>
                          <a:srgbClr val="FFFFFF"/>
                        </a:solidFill>
                        <a:latin typeface="Calibri" pitchFamily="34" charset="0"/>
                      </a:endParaRPr>
                    </a:p>
                  </a:txBody>
                  <a:tcPr marL="8268" marR="8268" marT="8268" marB="0" anchor="ctr">
                    <a:lnL w="9525" cap="flat" cmpd="sng" algn="ctr">
                      <a:solidFill>
                        <a:srgbClr val="009999"/>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smtClean="0">
                          <a:solidFill>
                            <a:srgbClr val="FFFFFF"/>
                          </a:solidFill>
                          <a:latin typeface="Calibri" pitchFamily="34" charset="0"/>
                        </a:rPr>
                        <a:t>Sujetos Obligados</a:t>
                      </a:r>
                      <a:endParaRPr lang="es-ES" sz="1100" b="1" i="0" u="none" strike="noStrike" dirty="0">
                        <a:solidFill>
                          <a:srgbClr val="FFFFFF"/>
                        </a:solidFill>
                        <a:latin typeface="Calibri" pitchFamily="34" charset="0"/>
                      </a:endParaRPr>
                    </a:p>
                  </a:txBody>
                  <a:tcPr marL="8268" marR="8268" marT="826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smtClean="0">
                          <a:solidFill>
                            <a:srgbClr val="FFFFFF"/>
                          </a:solidFill>
                          <a:latin typeface="Calibri" pitchFamily="34" charset="0"/>
                        </a:rPr>
                        <a:t>Índice Global de Obligaciones de Transparencia</a:t>
                      </a:r>
                    </a:p>
                    <a:p>
                      <a:pPr algn="ctr" fontAlgn="ctr"/>
                      <a:r>
                        <a:rPr lang="es-MX" sz="1100" b="1" i="0" u="none" strike="noStrike" dirty="0" smtClean="0">
                          <a:solidFill>
                            <a:srgbClr val="FFFFFF"/>
                          </a:solidFill>
                          <a:latin typeface="Calibri" pitchFamily="34" charset="0"/>
                        </a:rPr>
                        <a:t>(IG</a:t>
                      </a:r>
                      <a:r>
                        <a:rPr lang="es-MX" sz="1100" b="1" i="0" u="none" strike="noStrike" baseline="-25000" dirty="0" smtClean="0">
                          <a:solidFill>
                            <a:srgbClr val="FFFFFF"/>
                          </a:solidFill>
                          <a:latin typeface="Calibri" pitchFamily="34" charset="0"/>
                        </a:rPr>
                        <a:t>OT</a:t>
                      </a:r>
                      <a:r>
                        <a:rPr lang="es-MX" sz="1100" b="1" i="0" u="none" strike="noStrike" dirty="0" smtClean="0">
                          <a:solidFill>
                            <a:srgbClr val="FFFFFF"/>
                          </a:solidFill>
                          <a:latin typeface="Calibri" pitchFamily="34" charset="0"/>
                        </a:rPr>
                        <a:t>)</a:t>
                      </a:r>
                      <a:endParaRPr lang="es-ES" sz="1100" b="1" i="0" u="none" strike="noStrike" dirty="0">
                        <a:solidFill>
                          <a:srgbClr val="FFFFFF"/>
                        </a:solidFill>
                        <a:latin typeface="Calibri" pitchFamily="34" charset="0"/>
                      </a:endParaRPr>
                    </a:p>
                  </a:txBody>
                  <a:tcPr marL="8268" marR="8268" marT="8268" marB="0" anchor="ctr">
                    <a:lnL w="9525" cap="flat" cmpd="sng" algn="ctr">
                      <a:solidFill>
                        <a:schemeClr val="bg1"/>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r>
              <a:tr h="360000">
                <a:tc>
                  <a:txBody>
                    <a:bodyPr/>
                    <a:lstStyle/>
                    <a:p>
                      <a:pPr algn="l" fontAlgn="ctr"/>
                      <a:r>
                        <a:rPr lang="es-ES" sz="1100" b="1" i="0" u="none" strike="noStrike" dirty="0" smtClean="0">
                          <a:solidFill>
                            <a:srgbClr val="000000"/>
                          </a:solidFill>
                          <a:latin typeface="Calibri" pitchFamily="34" charset="0"/>
                        </a:rPr>
                        <a:t> Ejecutivo </a:t>
                      </a:r>
                      <a:endParaRPr lang="es-ES" sz="1100" b="1" i="0" u="none" strike="noStrike" dirty="0">
                        <a:solidFill>
                          <a:srgbClr val="000000"/>
                        </a:solidFill>
                        <a:latin typeface="Calibri" pitchFamily="34" charset="0"/>
                      </a:endParaRPr>
                    </a:p>
                  </a:txBody>
                  <a:tcPr marL="36000" marR="8268" marT="8268"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9000"/>
                      </a:srgbClr>
                    </a:solidFill>
                  </a:tcPr>
                </a:tc>
                <a:tc>
                  <a:txBody>
                    <a:bodyPr/>
                    <a:lstStyle/>
                    <a:p>
                      <a:pPr algn="ctr" fontAlgn="b"/>
                      <a:r>
                        <a:rPr lang="es-MX" sz="1100" b="1" i="0" u="none" strike="noStrike" dirty="0" smtClean="0">
                          <a:solidFill>
                            <a:srgbClr val="000000"/>
                          </a:solidFill>
                          <a:effectLst/>
                          <a:latin typeface="Calibri" panose="020F0502020204030204" pitchFamily="34" charset="0"/>
                        </a:rPr>
                        <a:t>103</a:t>
                      </a:r>
                      <a:endParaRPr lang="es-MX" sz="1100" b="1" i="0" u="none" strike="noStrike" dirty="0">
                        <a:solidFill>
                          <a:srgbClr val="000000"/>
                        </a:solidFill>
                        <a:effectLst/>
                        <a:latin typeface="Calibri" panose="020F0502020204030204"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9000"/>
                      </a:srgbClr>
                    </a:solidFill>
                  </a:tcPr>
                </a:tc>
                <a:tc>
                  <a:txBody>
                    <a:bodyPr/>
                    <a:lstStyle/>
                    <a:p>
                      <a:pPr algn="ctr" fontAlgn="b"/>
                      <a:r>
                        <a:rPr lang="es-MX" sz="1100" b="1" i="0" u="none" strike="noStrike" dirty="0" smtClean="0">
                          <a:solidFill>
                            <a:srgbClr val="000000"/>
                          </a:solidFill>
                          <a:effectLst/>
                          <a:latin typeface="Calibri" panose="020F0502020204030204" pitchFamily="34" charset="0"/>
                        </a:rPr>
                        <a:t>63.0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9000"/>
                      </a:srgbClr>
                    </a:solidFill>
                  </a:tcPr>
                </a:tc>
              </a:tr>
              <a:tr h="360000">
                <a:tc>
                  <a:txBody>
                    <a:bodyPr/>
                    <a:lstStyle/>
                    <a:p>
                      <a:pPr algn="l" fontAlgn="ctr"/>
                      <a:r>
                        <a:rPr lang="es-ES" sz="1100" b="1" i="0" u="none" strike="noStrike" dirty="0" smtClean="0">
                          <a:solidFill>
                            <a:srgbClr val="000000"/>
                          </a:solidFill>
                          <a:latin typeface="Calibri" pitchFamily="34" charset="0"/>
                        </a:rPr>
                        <a:t>  Administración Pública Central</a:t>
                      </a:r>
                    </a:p>
                  </a:txBody>
                  <a:tcPr marL="36000" marR="8268" marT="8268"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b"/>
                      <a:r>
                        <a:rPr lang="es-MX" sz="1100" b="1" i="0" u="none" strike="noStrike" dirty="0">
                          <a:solidFill>
                            <a:srgbClr val="000000"/>
                          </a:solidFill>
                          <a:effectLst/>
                          <a:latin typeface="Calibri" panose="020F0502020204030204" pitchFamily="34" charset="0"/>
                        </a:rPr>
                        <a:t>22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b"/>
                      <a:r>
                        <a:rPr lang="es-MX" sz="1100" b="1" i="0" u="none" strike="noStrike" dirty="0" smtClean="0">
                          <a:solidFill>
                            <a:srgbClr val="000000"/>
                          </a:solidFill>
                          <a:effectLst/>
                          <a:latin typeface="Calibri" panose="020F0502020204030204" pitchFamily="34" charset="0"/>
                        </a:rPr>
                        <a:t>68.1</a:t>
                      </a:r>
                      <a:endParaRPr lang="es-MX" sz="1100" b="1" i="0" u="none" strike="noStrike" dirty="0">
                        <a:solidFill>
                          <a:srgbClr val="000000"/>
                        </a:solidFill>
                        <a:effectLst/>
                        <a:latin typeface="Calibri" panose="020F0502020204030204"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r>
              <a:tr h="360000">
                <a:tc>
                  <a:txBody>
                    <a:bodyPr/>
                    <a:lstStyle/>
                    <a:p>
                      <a:pPr algn="l" fontAlgn="ctr"/>
                      <a:r>
                        <a:rPr lang="es-ES" sz="1100" b="1" i="0" u="none" strike="noStrike" dirty="0" smtClean="0">
                          <a:solidFill>
                            <a:srgbClr val="000000"/>
                          </a:solidFill>
                          <a:latin typeface="Calibri" pitchFamily="34" charset="0"/>
                        </a:rPr>
                        <a:t>  Desconcentrados y Paraestatales </a:t>
                      </a:r>
                      <a:r>
                        <a:rPr lang="es-ES" sz="1100" b="1" i="0" u="none" strike="noStrike" baseline="30000" dirty="0" smtClean="0">
                          <a:solidFill>
                            <a:srgbClr val="000000"/>
                          </a:solidFill>
                          <a:latin typeface="Calibri" pitchFamily="34" charset="0"/>
                        </a:rPr>
                        <a:t>1</a:t>
                      </a:r>
                      <a:endParaRPr lang="es-ES" sz="1100" b="1" i="0" u="none" strike="noStrike" dirty="0" smtClean="0">
                        <a:solidFill>
                          <a:srgbClr val="000000"/>
                        </a:solidFill>
                        <a:latin typeface="Calibri" pitchFamily="34" charset="0"/>
                      </a:endParaRPr>
                    </a:p>
                  </a:txBody>
                  <a:tcPr marL="36000" marR="8268" marT="8268"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b"/>
                      <a:r>
                        <a:rPr lang="es-MX" sz="1100" b="1" i="0" u="none" strike="noStrike" dirty="0" smtClean="0">
                          <a:solidFill>
                            <a:srgbClr val="000000"/>
                          </a:solidFill>
                          <a:effectLst/>
                          <a:latin typeface="Calibri" panose="020F0502020204030204" pitchFamily="34" charset="0"/>
                        </a:rPr>
                        <a:t>65</a:t>
                      </a:r>
                      <a:endParaRPr lang="es-MX" sz="1100" b="1" i="0" u="none" strike="noStrike" dirty="0">
                        <a:solidFill>
                          <a:srgbClr val="000000"/>
                        </a:solidFill>
                        <a:effectLst/>
                        <a:latin typeface="Calibri" panose="020F0502020204030204"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b"/>
                      <a:r>
                        <a:rPr lang="es-MX" sz="1100" b="1" i="0" u="none" strike="noStrike" dirty="0" smtClean="0">
                          <a:solidFill>
                            <a:srgbClr val="000000"/>
                          </a:solidFill>
                          <a:effectLst/>
                          <a:latin typeface="Calibri" panose="020F0502020204030204" pitchFamily="34" charset="0"/>
                        </a:rPr>
                        <a:t>60.0</a:t>
                      </a:r>
                      <a:endParaRPr lang="es-MX" sz="1100" b="1" i="0" u="none" strike="noStrike" dirty="0">
                        <a:solidFill>
                          <a:srgbClr val="000000"/>
                        </a:solidFill>
                        <a:effectLst/>
                        <a:latin typeface="Calibri" panose="020F0502020204030204"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r>
              <a:tr h="360000">
                <a:tc>
                  <a:txBody>
                    <a:bodyPr/>
                    <a:lstStyle/>
                    <a:p>
                      <a:pPr algn="l" fontAlgn="ctr"/>
                      <a:r>
                        <a:rPr lang="es-ES" sz="1100" b="1" i="0" u="none" strike="noStrike" dirty="0" smtClean="0">
                          <a:solidFill>
                            <a:srgbClr val="000000"/>
                          </a:solidFill>
                          <a:latin typeface="Calibri" pitchFamily="34" charset="0"/>
                        </a:rPr>
                        <a:t>  Delegaciones Políticas</a:t>
                      </a:r>
                    </a:p>
                  </a:txBody>
                  <a:tcPr marL="36000" marR="8268" marT="8268"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b"/>
                      <a:r>
                        <a:rPr lang="es-MX" sz="1100" b="1" i="0" u="none" strike="noStrike" dirty="0">
                          <a:solidFill>
                            <a:srgbClr val="000000"/>
                          </a:solidFill>
                          <a:effectLst/>
                          <a:latin typeface="Calibri" panose="020F0502020204030204" pitchFamily="34" charset="0"/>
                        </a:rPr>
                        <a:t>16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b"/>
                      <a:r>
                        <a:rPr lang="es-MX" sz="1100" b="1" i="0" u="none" strike="noStrike" dirty="0" smtClean="0">
                          <a:solidFill>
                            <a:srgbClr val="000000"/>
                          </a:solidFill>
                          <a:effectLst/>
                          <a:latin typeface="Calibri" panose="020F0502020204030204" pitchFamily="34" charset="0"/>
                        </a:rPr>
                        <a:t>68.5</a:t>
                      </a:r>
                      <a:endParaRPr lang="es-MX" sz="1100" b="1" i="0" u="none" strike="noStrike" dirty="0">
                        <a:solidFill>
                          <a:srgbClr val="000000"/>
                        </a:solidFill>
                        <a:effectLst/>
                        <a:latin typeface="Calibri" panose="020F0502020204030204"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r>
              <a:tr h="72000">
                <a:tc>
                  <a:txBody>
                    <a:bodyPr/>
                    <a:lstStyle/>
                    <a:p>
                      <a:pPr algn="l" fontAlgn="ctr"/>
                      <a:endParaRPr lang="es-ES" sz="200" b="1" i="0" u="none" strike="noStrike" dirty="0">
                        <a:solidFill>
                          <a:srgbClr val="000000"/>
                        </a:solidFill>
                        <a:latin typeface="Calibri" pitchFamily="34" charset="0"/>
                      </a:endParaRPr>
                    </a:p>
                  </a:txBody>
                  <a:tcPr marL="36000" marR="8268" marT="8268"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b"/>
                      <a:endParaRPr lang="es-ES" sz="200" b="1" i="0" u="none" strike="noStrike" dirty="0">
                        <a:solidFill>
                          <a:srgbClr val="000000"/>
                        </a:solidFill>
                        <a:effectLst/>
                        <a:latin typeface="Calibri" panose="020F0502020204030204" pitchFamily="34" charset="0"/>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b"/>
                      <a:endParaRPr lang="es-ES" sz="200" b="1" i="0" u="none" strike="noStrike" dirty="0">
                        <a:solidFill>
                          <a:srgbClr val="000000"/>
                        </a:solidFill>
                        <a:effectLst/>
                        <a:latin typeface="Calibri" panose="020F0502020204030204" pitchFamily="34" charset="0"/>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r>
              <a:tr h="360000">
                <a:tc>
                  <a:txBody>
                    <a:bodyPr/>
                    <a:lstStyle/>
                    <a:p>
                      <a:pPr algn="l" fontAlgn="ctr"/>
                      <a:r>
                        <a:rPr lang="es-ES" sz="1100" b="1" i="0" u="none" strike="noStrike" dirty="0" smtClean="0">
                          <a:solidFill>
                            <a:srgbClr val="000000"/>
                          </a:solidFill>
                          <a:latin typeface="Calibri" pitchFamily="34" charset="0"/>
                        </a:rPr>
                        <a:t> </a:t>
                      </a:r>
                      <a:r>
                        <a:rPr lang="es-ES" sz="1100" b="1" i="0" u="none" strike="noStrike" dirty="0">
                          <a:solidFill>
                            <a:srgbClr val="000000"/>
                          </a:solidFill>
                          <a:latin typeface="Calibri" pitchFamily="34" charset="0"/>
                        </a:rPr>
                        <a:t>Judicial </a:t>
                      </a:r>
                    </a:p>
                  </a:txBody>
                  <a:tcPr marL="36000" marR="8268" marT="8268"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9000"/>
                      </a:srgbClr>
                    </a:solidFill>
                  </a:tcPr>
                </a:tc>
                <a:tc>
                  <a:txBody>
                    <a:bodyPr/>
                    <a:lstStyle/>
                    <a:p>
                      <a:pPr algn="ctr" fontAlgn="b"/>
                      <a:r>
                        <a:rPr lang="es-ES" sz="1100" b="1" i="0" u="none" strike="noStrike" dirty="0">
                          <a:solidFill>
                            <a:srgbClr val="000000"/>
                          </a:solidFill>
                          <a:effectLst/>
                          <a:latin typeface="Calibri" panose="020F0502020204030204" pitchFamily="34" charset="0"/>
                        </a:rPr>
                        <a:t>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9000"/>
                      </a:srgbClr>
                    </a:solidFill>
                  </a:tcPr>
                </a:tc>
                <a:tc>
                  <a:txBody>
                    <a:bodyPr/>
                    <a:lstStyle/>
                    <a:p>
                      <a:pPr algn="ctr" fontAlgn="b"/>
                      <a:r>
                        <a:rPr lang="es-MX" sz="1100" b="1" i="0" u="none" strike="noStrike" dirty="0" smtClean="0">
                          <a:solidFill>
                            <a:srgbClr val="000000"/>
                          </a:solidFill>
                          <a:effectLst/>
                          <a:latin typeface="Calibri" panose="020F0502020204030204" pitchFamily="34" charset="0"/>
                        </a:rPr>
                        <a:t>95.7</a:t>
                      </a:r>
                      <a:endParaRPr lang="es-ES" sz="1100" b="1" i="0" u="none" strike="noStrike" dirty="0">
                        <a:solidFill>
                          <a:srgbClr val="000000"/>
                        </a:solidFill>
                        <a:effectLst/>
                        <a:latin typeface="Calibri" panose="020F0502020204030204"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9000"/>
                      </a:srgbClr>
                    </a:solidFill>
                  </a:tcPr>
                </a:tc>
              </a:tr>
              <a:tr h="360000">
                <a:tc>
                  <a:txBody>
                    <a:bodyPr/>
                    <a:lstStyle/>
                    <a:p>
                      <a:pPr algn="l" fontAlgn="ctr"/>
                      <a:r>
                        <a:rPr lang="es-MX" sz="1100" b="1" i="0" u="none" strike="noStrike" dirty="0" smtClean="0">
                          <a:solidFill>
                            <a:srgbClr val="000000"/>
                          </a:solidFill>
                          <a:latin typeface="Calibri" pitchFamily="34" charset="0"/>
                        </a:rPr>
                        <a:t> CJCDMX</a:t>
                      </a:r>
                      <a:endParaRPr lang="es-ES" sz="1100" b="1" i="0" u="none" strike="noStrike" dirty="0">
                        <a:solidFill>
                          <a:srgbClr val="000000"/>
                        </a:solidFill>
                        <a:latin typeface="Calibri" pitchFamily="34" charset="0"/>
                      </a:endParaRPr>
                    </a:p>
                  </a:txBody>
                  <a:tcPr marL="36000" marR="8268" marT="8268"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b"/>
                      <a:r>
                        <a:rPr lang="es-MX" sz="1100" b="1" i="0" u="none" strike="noStrike" dirty="0" smtClean="0">
                          <a:solidFill>
                            <a:srgbClr val="000000"/>
                          </a:solidFill>
                          <a:effectLst/>
                          <a:latin typeface="Calibri" panose="020F0502020204030204" pitchFamily="34" charset="0"/>
                        </a:rPr>
                        <a:t>1</a:t>
                      </a:r>
                      <a:endParaRPr lang="es-ES" sz="1100" b="1" i="0" u="none" strike="noStrike" dirty="0">
                        <a:solidFill>
                          <a:srgbClr val="000000"/>
                        </a:solidFill>
                        <a:effectLst/>
                        <a:latin typeface="Calibri" panose="020F0502020204030204"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b"/>
                      <a:r>
                        <a:rPr lang="es-MX" sz="1100" b="1" i="0" u="none" strike="noStrike" dirty="0" smtClean="0">
                          <a:solidFill>
                            <a:srgbClr val="000000"/>
                          </a:solidFill>
                          <a:effectLst/>
                          <a:latin typeface="Calibri" panose="020F0502020204030204" pitchFamily="34" charset="0"/>
                        </a:rPr>
                        <a:t>99.4</a:t>
                      </a:r>
                      <a:endParaRPr lang="es-ES" sz="1100" b="1" i="0" u="none" strike="noStrike" dirty="0">
                        <a:solidFill>
                          <a:srgbClr val="000000"/>
                        </a:solidFill>
                        <a:effectLst/>
                        <a:latin typeface="Calibri" panose="020F0502020204030204"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r>
              <a:tr h="360000">
                <a:tc>
                  <a:txBody>
                    <a:bodyPr/>
                    <a:lstStyle/>
                    <a:p>
                      <a:pPr algn="l" fontAlgn="ctr"/>
                      <a:r>
                        <a:rPr lang="es-MX" sz="1100" b="1" i="0" u="none" strike="noStrike" dirty="0" smtClean="0">
                          <a:solidFill>
                            <a:srgbClr val="000000"/>
                          </a:solidFill>
                          <a:latin typeface="Calibri" pitchFamily="34" charset="0"/>
                        </a:rPr>
                        <a:t> TSJCDMX</a:t>
                      </a:r>
                      <a:endParaRPr lang="es-ES" sz="1100" b="1" i="0" u="none" strike="noStrike" dirty="0">
                        <a:solidFill>
                          <a:srgbClr val="000000"/>
                        </a:solidFill>
                        <a:latin typeface="Calibri" pitchFamily="34" charset="0"/>
                      </a:endParaRPr>
                    </a:p>
                  </a:txBody>
                  <a:tcPr marL="36000" marR="8268" marT="8268"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b"/>
                      <a:r>
                        <a:rPr lang="es-MX" sz="1100" b="1" i="0" u="none" strike="noStrike" dirty="0" smtClean="0">
                          <a:solidFill>
                            <a:srgbClr val="000000"/>
                          </a:solidFill>
                          <a:effectLst/>
                          <a:latin typeface="Calibri" panose="020F0502020204030204" pitchFamily="34" charset="0"/>
                        </a:rPr>
                        <a:t>1</a:t>
                      </a:r>
                      <a:endParaRPr lang="es-ES" sz="1100" b="1" i="0" u="none" strike="noStrike" dirty="0">
                        <a:solidFill>
                          <a:srgbClr val="000000"/>
                        </a:solidFill>
                        <a:effectLst/>
                        <a:latin typeface="Calibri" panose="020F0502020204030204"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b"/>
                      <a:r>
                        <a:rPr lang="es-MX" sz="1100" b="1" i="0" u="none" strike="noStrike" dirty="0" smtClean="0">
                          <a:solidFill>
                            <a:srgbClr val="000000"/>
                          </a:solidFill>
                          <a:effectLst/>
                          <a:latin typeface="Calibri" panose="020F0502020204030204" pitchFamily="34" charset="0"/>
                        </a:rPr>
                        <a:t>92.0</a:t>
                      </a:r>
                      <a:endParaRPr lang="es-ES" sz="1100" b="1" i="0" u="none" strike="noStrike" dirty="0">
                        <a:solidFill>
                          <a:srgbClr val="000000"/>
                        </a:solidFill>
                        <a:effectLst/>
                        <a:latin typeface="Calibri" panose="020F0502020204030204"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r>
              <a:tr h="72000">
                <a:tc>
                  <a:txBody>
                    <a:bodyPr/>
                    <a:lstStyle/>
                    <a:p>
                      <a:pPr algn="l" fontAlgn="ctr"/>
                      <a:endParaRPr lang="es-ES" sz="200" b="1" i="0" u="none" strike="noStrike" dirty="0">
                        <a:solidFill>
                          <a:srgbClr val="000000"/>
                        </a:solidFill>
                        <a:latin typeface="Calibri" pitchFamily="34" charset="0"/>
                      </a:endParaRPr>
                    </a:p>
                  </a:txBody>
                  <a:tcPr marL="36000" marR="8268" marT="8268"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b"/>
                      <a:endParaRPr lang="es-ES" sz="200" b="1" i="0" u="none" strike="noStrike" dirty="0">
                        <a:solidFill>
                          <a:srgbClr val="000000"/>
                        </a:solidFill>
                        <a:effectLst/>
                        <a:latin typeface="Calibri" panose="020F0502020204030204" pitchFamily="34" charset="0"/>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b"/>
                      <a:endParaRPr lang="es-ES" sz="200" b="1" i="0" u="none" strike="noStrike" dirty="0">
                        <a:solidFill>
                          <a:srgbClr val="000000"/>
                        </a:solidFill>
                        <a:effectLst/>
                        <a:latin typeface="Calibri" panose="020F0502020204030204" pitchFamily="34" charset="0"/>
                      </a:endParaRPr>
                    </a:p>
                  </a:txBody>
                  <a:tcPr marL="9525" marR="9525" marT="952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r>
              <a:tr h="360000">
                <a:tc>
                  <a:txBody>
                    <a:bodyPr/>
                    <a:lstStyle/>
                    <a:p>
                      <a:pPr algn="l" fontAlgn="ctr"/>
                      <a:r>
                        <a:rPr lang="es-ES" sz="1100" b="1" i="0" u="none" strike="noStrike" dirty="0" smtClean="0">
                          <a:solidFill>
                            <a:srgbClr val="000000"/>
                          </a:solidFill>
                          <a:latin typeface="Calibri" pitchFamily="34" charset="0"/>
                        </a:rPr>
                        <a:t> </a:t>
                      </a:r>
                      <a:r>
                        <a:rPr lang="es-ES" sz="1100" b="1" i="0" u="none" strike="noStrike" dirty="0">
                          <a:solidFill>
                            <a:srgbClr val="000000"/>
                          </a:solidFill>
                          <a:latin typeface="Calibri" pitchFamily="34" charset="0"/>
                        </a:rPr>
                        <a:t>Legislativo </a:t>
                      </a:r>
                    </a:p>
                  </a:txBody>
                  <a:tcPr marL="36000" marR="8268" marT="8268"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9000"/>
                      </a:srgbClr>
                    </a:solidFill>
                  </a:tcPr>
                </a:tc>
                <a:tc>
                  <a:txBody>
                    <a:bodyPr/>
                    <a:lstStyle/>
                    <a:p>
                      <a:pPr algn="ctr" fontAlgn="b"/>
                      <a:r>
                        <a:rPr lang="es-ES" sz="1100" b="1" i="0" u="none" strike="noStrike" dirty="0">
                          <a:solidFill>
                            <a:srgbClr val="000000"/>
                          </a:solidFill>
                          <a:effectLst/>
                          <a:latin typeface="Calibri" panose="020F0502020204030204" pitchFamily="34" charset="0"/>
                        </a:rPr>
                        <a:t>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9000"/>
                      </a:srgbClr>
                    </a:solidFill>
                  </a:tcPr>
                </a:tc>
                <a:tc>
                  <a:txBody>
                    <a:bodyPr/>
                    <a:lstStyle/>
                    <a:p>
                      <a:pPr algn="ctr" fontAlgn="b"/>
                      <a:r>
                        <a:rPr lang="es-MX" sz="1100" b="1" i="0" u="none" strike="noStrike" dirty="0" smtClean="0">
                          <a:solidFill>
                            <a:srgbClr val="000000"/>
                          </a:solidFill>
                          <a:effectLst/>
                          <a:latin typeface="Calibri" panose="020F0502020204030204" pitchFamily="34" charset="0"/>
                        </a:rPr>
                        <a:t>89.1</a:t>
                      </a:r>
                      <a:endParaRPr lang="es-ES" sz="1100" b="1" i="0" u="none" strike="noStrike" dirty="0">
                        <a:solidFill>
                          <a:srgbClr val="000000"/>
                        </a:solidFill>
                        <a:effectLst/>
                        <a:latin typeface="Calibri" panose="020F0502020204030204"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9000"/>
                      </a:srgbClr>
                    </a:solidFill>
                  </a:tcPr>
                </a:tc>
              </a:tr>
              <a:tr h="360000">
                <a:tc>
                  <a:txBody>
                    <a:bodyPr/>
                    <a:lstStyle/>
                    <a:p>
                      <a:pPr algn="l" fontAlgn="ctr"/>
                      <a:r>
                        <a:rPr lang="es-MX" sz="1100" b="1" i="0" u="none" strike="noStrike" dirty="0" smtClean="0">
                          <a:solidFill>
                            <a:srgbClr val="000000"/>
                          </a:solidFill>
                          <a:latin typeface="Calibri" pitchFamily="34" charset="0"/>
                        </a:rPr>
                        <a:t> ALDF</a:t>
                      </a:r>
                      <a:endParaRPr lang="es-ES" sz="1100" b="1" i="0" u="none" strike="noStrike" dirty="0">
                        <a:solidFill>
                          <a:srgbClr val="000000"/>
                        </a:solidFill>
                        <a:latin typeface="Calibri" pitchFamily="34" charset="0"/>
                      </a:endParaRPr>
                    </a:p>
                  </a:txBody>
                  <a:tcPr marL="36000" marR="8268" marT="8268"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b"/>
                      <a:r>
                        <a:rPr lang="es-MX" sz="1100" b="1" i="0" u="none" strike="noStrike" dirty="0" smtClean="0">
                          <a:solidFill>
                            <a:srgbClr val="000000"/>
                          </a:solidFill>
                          <a:effectLst/>
                          <a:latin typeface="Calibri" panose="020F0502020204030204" pitchFamily="34" charset="0"/>
                        </a:rPr>
                        <a:t>1</a:t>
                      </a:r>
                      <a:endParaRPr lang="es-ES" sz="1100" b="1" i="0" u="none" strike="noStrike" dirty="0">
                        <a:solidFill>
                          <a:srgbClr val="000000"/>
                        </a:solidFill>
                        <a:effectLst/>
                        <a:latin typeface="Calibri" panose="020F0502020204030204"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b"/>
                      <a:r>
                        <a:rPr lang="es-MX" sz="1100" b="1" i="0" u="none" strike="noStrike" dirty="0" smtClean="0">
                          <a:solidFill>
                            <a:srgbClr val="000000"/>
                          </a:solidFill>
                          <a:effectLst/>
                          <a:latin typeface="Calibri" panose="020F0502020204030204" pitchFamily="34" charset="0"/>
                        </a:rPr>
                        <a:t>87.5</a:t>
                      </a:r>
                      <a:endParaRPr lang="es-ES" sz="1100" b="1" i="0" u="none" strike="noStrike" dirty="0">
                        <a:solidFill>
                          <a:srgbClr val="000000"/>
                        </a:solidFill>
                        <a:effectLst/>
                        <a:latin typeface="Calibri" panose="020F0502020204030204"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r>
              <a:tr h="360000">
                <a:tc>
                  <a:txBody>
                    <a:bodyPr/>
                    <a:lstStyle/>
                    <a:p>
                      <a:pPr algn="l" fontAlgn="ctr"/>
                      <a:r>
                        <a:rPr lang="es-MX" sz="1100" b="1" i="0" u="none" strike="noStrike" dirty="0" smtClean="0">
                          <a:solidFill>
                            <a:srgbClr val="000000"/>
                          </a:solidFill>
                          <a:latin typeface="Calibri" pitchFamily="34" charset="0"/>
                        </a:rPr>
                        <a:t> ASCM</a:t>
                      </a:r>
                      <a:endParaRPr lang="es-ES" sz="1100" b="1" i="0" u="none" strike="noStrike" dirty="0">
                        <a:solidFill>
                          <a:srgbClr val="000000"/>
                        </a:solidFill>
                        <a:latin typeface="Calibri" pitchFamily="34" charset="0"/>
                      </a:endParaRPr>
                    </a:p>
                  </a:txBody>
                  <a:tcPr marL="36000" marR="8268" marT="8268"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b"/>
                      <a:r>
                        <a:rPr lang="es-MX" sz="1100" b="1" i="0" u="none" strike="noStrike" dirty="0" smtClean="0">
                          <a:solidFill>
                            <a:srgbClr val="000000"/>
                          </a:solidFill>
                          <a:effectLst/>
                          <a:latin typeface="Calibri" panose="020F0502020204030204" pitchFamily="34" charset="0"/>
                        </a:rPr>
                        <a:t>1</a:t>
                      </a:r>
                      <a:endParaRPr lang="es-ES" sz="1100" b="1" i="0" u="none" strike="noStrike" dirty="0">
                        <a:solidFill>
                          <a:srgbClr val="000000"/>
                        </a:solidFill>
                        <a:effectLst/>
                        <a:latin typeface="Calibri" panose="020F0502020204030204"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b"/>
                      <a:r>
                        <a:rPr lang="es-MX" sz="1100" b="1" i="0" u="none" strike="noStrike" dirty="0" smtClean="0">
                          <a:solidFill>
                            <a:srgbClr val="000000"/>
                          </a:solidFill>
                          <a:effectLst/>
                          <a:latin typeface="Calibri" panose="020F0502020204030204" pitchFamily="34" charset="0"/>
                        </a:rPr>
                        <a:t>90.8</a:t>
                      </a:r>
                      <a:endParaRPr lang="es-ES" sz="1100" b="1" i="0" u="none" strike="noStrike" dirty="0">
                        <a:solidFill>
                          <a:srgbClr val="000000"/>
                        </a:solidFill>
                        <a:effectLst/>
                        <a:latin typeface="Calibri" panose="020F0502020204030204"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r>
            </a:tbl>
          </a:graphicData>
        </a:graphic>
      </p:graphicFrame>
      <p:graphicFrame>
        <p:nvGraphicFramePr>
          <p:cNvPr id="9" name="8 Tabla"/>
          <p:cNvGraphicFramePr>
            <a:graphicFrameLocks noGrp="1"/>
          </p:cNvGraphicFramePr>
          <p:nvPr>
            <p:extLst/>
          </p:nvPr>
        </p:nvGraphicFramePr>
        <p:xfrm>
          <a:off x="4687283" y="1303137"/>
          <a:ext cx="4176000" cy="3921663"/>
        </p:xfrm>
        <a:graphic>
          <a:graphicData uri="http://schemas.openxmlformats.org/drawingml/2006/table">
            <a:tbl>
              <a:tblPr>
                <a:effectLst/>
              </a:tblPr>
              <a:tblGrid>
                <a:gridCol w="2160000"/>
                <a:gridCol w="756000"/>
                <a:gridCol w="1260000"/>
              </a:tblGrid>
              <a:tr h="1008000">
                <a:tc>
                  <a:txBody>
                    <a:bodyPr/>
                    <a:lstStyle/>
                    <a:p>
                      <a:pPr algn="ctr" fontAlgn="ctr"/>
                      <a:r>
                        <a:rPr lang="es-ES" sz="1100" b="1" i="0" u="none" strike="noStrike" dirty="0" smtClean="0">
                          <a:solidFill>
                            <a:srgbClr val="FFFFFF"/>
                          </a:solidFill>
                          <a:latin typeface="Calibri" pitchFamily="34" charset="0"/>
                        </a:rPr>
                        <a:t>Órgano de</a:t>
                      </a:r>
                      <a:r>
                        <a:rPr lang="es-ES" sz="1100" b="1" i="0" u="none" strike="noStrike" baseline="0" dirty="0" smtClean="0">
                          <a:solidFill>
                            <a:srgbClr val="FFFFFF"/>
                          </a:solidFill>
                          <a:latin typeface="Calibri" pitchFamily="34" charset="0"/>
                        </a:rPr>
                        <a:t> </a:t>
                      </a:r>
                    </a:p>
                    <a:p>
                      <a:pPr algn="ctr" fontAlgn="ctr"/>
                      <a:r>
                        <a:rPr lang="es-ES" sz="1100" b="1" i="0" u="none" strike="noStrike" baseline="0" dirty="0" smtClean="0">
                          <a:solidFill>
                            <a:srgbClr val="FFFFFF"/>
                          </a:solidFill>
                          <a:latin typeface="Calibri" pitchFamily="34" charset="0"/>
                        </a:rPr>
                        <a:t>Gobierno</a:t>
                      </a:r>
                      <a:endParaRPr lang="es-ES" sz="1100" b="1" i="0" u="none" strike="noStrike" dirty="0">
                        <a:solidFill>
                          <a:srgbClr val="FFFFFF"/>
                        </a:solidFill>
                        <a:latin typeface="Calibri" pitchFamily="34" charset="0"/>
                      </a:endParaRPr>
                    </a:p>
                  </a:txBody>
                  <a:tcPr marL="8268" marR="8268" marT="8268" marB="0" anchor="ctr">
                    <a:lnL w="9525" cap="flat" cmpd="sng" algn="ctr">
                      <a:solidFill>
                        <a:srgbClr val="009999"/>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smtClean="0">
                          <a:solidFill>
                            <a:srgbClr val="FFFFFF"/>
                          </a:solidFill>
                          <a:latin typeface="Calibri" pitchFamily="34" charset="0"/>
                        </a:rPr>
                        <a:t>Sujetos Obligados</a:t>
                      </a:r>
                      <a:endParaRPr lang="es-ES" sz="1100" b="1" i="0" u="none" strike="noStrike" dirty="0">
                        <a:solidFill>
                          <a:srgbClr val="FFFFFF"/>
                        </a:solidFill>
                        <a:latin typeface="Calibri" pitchFamily="34" charset="0"/>
                      </a:endParaRPr>
                    </a:p>
                  </a:txBody>
                  <a:tcPr marL="8268" marR="8268" marT="826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smtClean="0">
                          <a:solidFill>
                            <a:srgbClr val="FFFFFF"/>
                          </a:solidFill>
                          <a:latin typeface="Calibri" pitchFamily="34" charset="0"/>
                        </a:rPr>
                        <a:t>Índice Global de Obligaciones de Transparencia</a:t>
                      </a:r>
                    </a:p>
                    <a:p>
                      <a:pPr algn="ctr" fontAlgn="ctr"/>
                      <a:r>
                        <a:rPr lang="es-MX" sz="1100" b="1" i="0" u="none" strike="noStrike" dirty="0" smtClean="0">
                          <a:solidFill>
                            <a:srgbClr val="FFFFFF"/>
                          </a:solidFill>
                          <a:latin typeface="Calibri" pitchFamily="34" charset="0"/>
                        </a:rPr>
                        <a:t>(IG</a:t>
                      </a:r>
                      <a:r>
                        <a:rPr lang="es-MX" sz="1100" b="1" i="0" u="none" strike="noStrike" baseline="-25000" dirty="0" smtClean="0">
                          <a:solidFill>
                            <a:srgbClr val="FFFFFF"/>
                          </a:solidFill>
                          <a:latin typeface="Calibri" pitchFamily="34" charset="0"/>
                        </a:rPr>
                        <a:t>OT</a:t>
                      </a:r>
                      <a:r>
                        <a:rPr lang="es-MX" sz="1100" b="1" i="0" u="none" strike="noStrike" dirty="0" smtClean="0">
                          <a:solidFill>
                            <a:srgbClr val="FFFFFF"/>
                          </a:solidFill>
                          <a:latin typeface="Calibri" pitchFamily="34" charset="0"/>
                        </a:rPr>
                        <a:t>)</a:t>
                      </a:r>
                      <a:endParaRPr lang="es-ES" sz="1100" b="1" i="0" u="none" strike="noStrike" dirty="0">
                        <a:solidFill>
                          <a:srgbClr val="FFFFFF"/>
                        </a:solidFill>
                        <a:latin typeface="Calibri" pitchFamily="34" charset="0"/>
                      </a:endParaRPr>
                    </a:p>
                  </a:txBody>
                  <a:tcPr marL="8268" marR="8268" marT="8268" marB="0" anchor="ctr">
                    <a:lnL w="9525" cap="flat" cmpd="sng" algn="ctr">
                      <a:solidFill>
                        <a:schemeClr val="bg1"/>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r>
              <a:tr h="396000">
                <a:tc>
                  <a:txBody>
                    <a:bodyPr/>
                    <a:lstStyle/>
                    <a:p>
                      <a:pPr algn="l" fontAlgn="ctr"/>
                      <a:r>
                        <a:rPr lang="es-ES" sz="1100" b="1" i="0" u="none" strike="noStrike" dirty="0" smtClean="0">
                          <a:solidFill>
                            <a:schemeClr val="tx1"/>
                          </a:solidFill>
                          <a:latin typeface="Calibri" pitchFamily="34" charset="0"/>
                        </a:rPr>
                        <a:t> </a:t>
                      </a:r>
                      <a:r>
                        <a:rPr lang="es-ES" sz="1100" b="1" i="0" u="none" strike="noStrike" dirty="0">
                          <a:solidFill>
                            <a:schemeClr val="tx1"/>
                          </a:solidFill>
                          <a:latin typeface="Calibri" pitchFamily="34" charset="0"/>
                        </a:rPr>
                        <a:t>Autónomo</a:t>
                      </a:r>
                    </a:p>
                  </a:txBody>
                  <a:tcPr marL="36000" marR="8268" marT="8268"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8824"/>
                      </a:srgbClr>
                    </a:solidFill>
                  </a:tcPr>
                </a:tc>
                <a:tc>
                  <a:txBody>
                    <a:bodyPr/>
                    <a:lstStyle/>
                    <a:p>
                      <a:pPr algn="ctr" fontAlgn="b"/>
                      <a:r>
                        <a:rPr lang="es-ES" sz="1100" b="1" i="0" u="none" strike="noStrike" dirty="0">
                          <a:solidFill>
                            <a:schemeClr val="tx1"/>
                          </a:solidFill>
                          <a:effectLst/>
                          <a:latin typeface="Calibri" panose="020F0502020204030204" pitchFamily="34" charset="0"/>
                        </a:rPr>
                        <a:t>7</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8824"/>
                      </a:srgbClr>
                    </a:solidFill>
                  </a:tcPr>
                </a:tc>
                <a:tc>
                  <a:txBody>
                    <a:bodyPr/>
                    <a:lstStyle/>
                    <a:p>
                      <a:pPr algn="ctr" fontAlgn="b"/>
                      <a:r>
                        <a:rPr lang="es-MX" sz="1100" b="1" i="0" u="none" strike="noStrike" dirty="0" smtClean="0">
                          <a:solidFill>
                            <a:srgbClr val="000000"/>
                          </a:solidFill>
                          <a:effectLst/>
                          <a:latin typeface="Calibri"/>
                        </a:rPr>
                        <a:t>83.6</a:t>
                      </a:r>
                      <a:endParaRPr lang="es-MX" sz="1100" b="1" i="0" u="none" strike="noStrike" dirty="0">
                        <a:solidFill>
                          <a:srgbClr val="000000"/>
                        </a:solidFill>
                        <a:effectLst/>
                        <a:latin typeface="Calibri"/>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8824"/>
                      </a:srgbClr>
                    </a:solidFill>
                  </a:tcPr>
                </a:tc>
              </a:tr>
              <a:tr h="357663">
                <a:tc>
                  <a:txBody>
                    <a:bodyPr/>
                    <a:lstStyle/>
                    <a:p>
                      <a:pPr algn="l" fontAlgn="ctr"/>
                      <a:r>
                        <a:rPr lang="es-ES" sz="1100" b="1" i="0" u="none" strike="noStrike" dirty="0" smtClean="0">
                          <a:solidFill>
                            <a:srgbClr val="000000"/>
                          </a:solidFill>
                          <a:latin typeface="Calibri" pitchFamily="34" charset="0"/>
                        </a:rPr>
                        <a:t> CDHDF </a:t>
                      </a:r>
                    </a:p>
                  </a:txBody>
                  <a:tcPr marL="36000" marR="8268" marT="8268"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b"/>
                      <a:r>
                        <a:rPr lang="es-MX" sz="1100" b="1" i="0" u="none" strike="noStrike" dirty="0" smtClean="0">
                          <a:solidFill>
                            <a:srgbClr val="000000"/>
                          </a:solidFill>
                          <a:effectLst/>
                          <a:latin typeface="Calibri" panose="020F0502020204030204" pitchFamily="34" charset="0"/>
                        </a:rPr>
                        <a:t>1</a:t>
                      </a:r>
                      <a:endParaRPr lang="es-MX" sz="1100" b="1" i="0" u="none" strike="noStrike" dirty="0">
                        <a:solidFill>
                          <a:srgbClr val="000000"/>
                        </a:solidFill>
                        <a:effectLst/>
                        <a:latin typeface="Calibri" panose="020F0502020204030204"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81.3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r>
              <a:tr h="360000">
                <a:tc>
                  <a:txBody>
                    <a:bodyPr/>
                    <a:lstStyle/>
                    <a:p>
                      <a:pPr algn="l" fontAlgn="ctr"/>
                      <a:r>
                        <a:rPr lang="es-MX" sz="1100" b="1" i="0" u="none" strike="noStrike" dirty="0" smtClean="0">
                          <a:solidFill>
                            <a:srgbClr val="000000"/>
                          </a:solidFill>
                          <a:latin typeface="Calibri" pitchFamily="34" charset="0"/>
                        </a:rPr>
                        <a:t> INFODF</a:t>
                      </a:r>
                      <a:endParaRPr lang="es-ES" sz="1100" b="1" i="0" u="none" strike="noStrike" dirty="0" smtClean="0">
                        <a:solidFill>
                          <a:srgbClr val="000000"/>
                        </a:solidFill>
                        <a:latin typeface="Calibri" pitchFamily="34" charset="0"/>
                      </a:endParaRPr>
                    </a:p>
                  </a:txBody>
                  <a:tcPr marL="36000" marR="8268" marT="8268"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b"/>
                      <a:r>
                        <a:rPr lang="es-MX" sz="1100" b="1" i="0" u="none" strike="noStrike" dirty="0" smtClean="0">
                          <a:solidFill>
                            <a:srgbClr val="000000"/>
                          </a:solidFill>
                          <a:effectLst/>
                          <a:latin typeface="Calibri" panose="020F0502020204030204" pitchFamily="34" charset="0"/>
                        </a:rPr>
                        <a:t>1</a:t>
                      </a:r>
                      <a:endParaRPr lang="es-MX" sz="1100" b="1" i="0" u="none" strike="noStrike" dirty="0">
                        <a:solidFill>
                          <a:srgbClr val="000000"/>
                        </a:solidFill>
                        <a:effectLst/>
                        <a:latin typeface="Calibri" panose="020F0502020204030204"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smtClean="0">
                          <a:solidFill>
                            <a:srgbClr val="000000"/>
                          </a:solidFill>
                          <a:effectLst/>
                          <a:latin typeface="Calibri" panose="020F0502020204030204" pitchFamily="34" charset="0"/>
                        </a:rPr>
                        <a:t>93.7</a:t>
                      </a:r>
                      <a:endParaRPr lang="es-ES" sz="1100" b="1" i="0" u="none" strike="noStrike" dirty="0">
                        <a:solidFill>
                          <a:srgbClr val="000000"/>
                        </a:solidFill>
                        <a:effectLst/>
                        <a:latin typeface="Calibri" panose="020F0502020204030204"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r>
              <a:tr h="360000">
                <a:tc>
                  <a:txBody>
                    <a:bodyPr/>
                    <a:lstStyle/>
                    <a:p>
                      <a:pPr algn="l" fontAlgn="ctr"/>
                      <a:r>
                        <a:rPr lang="es-ES" sz="1100" b="1" i="0" u="none" strike="noStrike" dirty="0" smtClean="0">
                          <a:solidFill>
                            <a:srgbClr val="000000"/>
                          </a:solidFill>
                          <a:latin typeface="Calibri" pitchFamily="34" charset="0"/>
                        </a:rPr>
                        <a:t> IEDF</a:t>
                      </a:r>
                      <a:endParaRPr lang="es-ES" sz="1100" b="1" i="0" u="none" strike="noStrike" dirty="0">
                        <a:solidFill>
                          <a:srgbClr val="000000"/>
                        </a:solidFill>
                        <a:latin typeface="Calibri" pitchFamily="34" charset="0"/>
                      </a:endParaRPr>
                    </a:p>
                  </a:txBody>
                  <a:tcPr marL="36000" marR="8268" marT="8268"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b"/>
                      <a:r>
                        <a:rPr lang="es-MX" sz="1100" b="1" i="0" u="none" strike="noStrike" dirty="0" smtClean="0">
                          <a:solidFill>
                            <a:srgbClr val="000000"/>
                          </a:solidFill>
                          <a:effectLst/>
                          <a:latin typeface="Calibri" panose="020F0502020204030204" pitchFamily="34" charset="0"/>
                        </a:rPr>
                        <a:t>1</a:t>
                      </a:r>
                      <a:endParaRPr lang="es-MX" sz="1100" b="1" i="0" u="none" strike="noStrike" dirty="0">
                        <a:solidFill>
                          <a:srgbClr val="000000"/>
                        </a:solidFill>
                        <a:effectLst/>
                        <a:latin typeface="Calibri" panose="020F0502020204030204"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smtClean="0">
                          <a:solidFill>
                            <a:srgbClr val="000000"/>
                          </a:solidFill>
                          <a:effectLst/>
                          <a:latin typeface="Calibri" panose="020F0502020204030204" pitchFamily="34" charset="0"/>
                        </a:rPr>
                        <a:t>97.3</a:t>
                      </a:r>
                      <a:endParaRPr lang="es-ES" sz="1100" b="1" i="0" u="none" strike="noStrike" dirty="0">
                        <a:solidFill>
                          <a:srgbClr val="000000"/>
                        </a:solidFill>
                        <a:effectLst/>
                        <a:latin typeface="Calibri" panose="020F0502020204030204"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r>
              <a:tr h="360000">
                <a:tc>
                  <a:txBody>
                    <a:bodyPr/>
                    <a:lstStyle/>
                    <a:p>
                      <a:pPr algn="l" fontAlgn="ctr"/>
                      <a:r>
                        <a:rPr lang="es-MX" sz="1100" b="1" i="0" u="none" strike="noStrike" dirty="0" smtClean="0">
                          <a:solidFill>
                            <a:srgbClr val="000000"/>
                          </a:solidFill>
                          <a:latin typeface="Calibri" pitchFamily="34" charset="0"/>
                        </a:rPr>
                        <a:t> JLCyA</a:t>
                      </a:r>
                      <a:endParaRPr lang="es-ES" sz="1100" b="1" i="0" u="none" strike="noStrike" dirty="0" smtClean="0">
                        <a:solidFill>
                          <a:srgbClr val="000000"/>
                        </a:solidFill>
                        <a:latin typeface="Calibri" pitchFamily="34" charset="0"/>
                      </a:endParaRPr>
                    </a:p>
                  </a:txBody>
                  <a:tcPr marL="36000" marR="8268" marT="8268"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b"/>
                      <a:r>
                        <a:rPr lang="es-MX" sz="1100" b="1" i="0" u="none" strike="noStrike" dirty="0" smtClean="0">
                          <a:solidFill>
                            <a:srgbClr val="000000"/>
                          </a:solidFill>
                          <a:effectLst/>
                          <a:latin typeface="Calibri" panose="020F0502020204030204" pitchFamily="34" charset="0"/>
                        </a:rPr>
                        <a:t>1</a:t>
                      </a:r>
                      <a:endParaRPr lang="es-MX" sz="1100" b="1" i="0" u="none" strike="noStrike" dirty="0">
                        <a:solidFill>
                          <a:srgbClr val="000000"/>
                        </a:solidFill>
                        <a:effectLst/>
                        <a:latin typeface="Calibri" panose="020F0502020204030204"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83.0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r>
              <a:tr h="360000">
                <a:tc>
                  <a:txBody>
                    <a:bodyPr/>
                    <a:lstStyle/>
                    <a:p>
                      <a:pPr algn="l" fontAlgn="ctr"/>
                      <a:r>
                        <a:rPr lang="es-ES" sz="1100" b="1" i="0" u="none" strike="noStrike" dirty="0" smtClean="0">
                          <a:solidFill>
                            <a:srgbClr val="000000"/>
                          </a:solidFill>
                          <a:latin typeface="Calibri" pitchFamily="34" charset="0"/>
                        </a:rPr>
                        <a:t> TCACDMX</a:t>
                      </a:r>
                    </a:p>
                  </a:txBody>
                  <a:tcPr marL="36000" marR="8268" marT="8268"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b"/>
                      <a:r>
                        <a:rPr lang="es-MX" sz="1100" b="1" i="0" u="none" strike="noStrike" dirty="0" smtClean="0">
                          <a:solidFill>
                            <a:srgbClr val="000000"/>
                          </a:solidFill>
                          <a:effectLst/>
                          <a:latin typeface="Calibri" panose="020F0502020204030204" pitchFamily="34" charset="0"/>
                        </a:rPr>
                        <a:t>1</a:t>
                      </a:r>
                      <a:endParaRPr lang="es-MX" sz="1100" b="1" i="0" u="none" strike="noStrike" dirty="0">
                        <a:solidFill>
                          <a:srgbClr val="000000"/>
                        </a:solidFill>
                        <a:effectLst/>
                        <a:latin typeface="Calibri" panose="020F0502020204030204"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86.3</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r>
              <a:tr h="360000">
                <a:tc>
                  <a:txBody>
                    <a:bodyPr/>
                    <a:lstStyle/>
                    <a:p>
                      <a:pPr algn="l" fontAlgn="ctr"/>
                      <a:r>
                        <a:rPr lang="es-ES" sz="1100" b="1" i="0" u="none" strike="noStrike" dirty="0" smtClean="0">
                          <a:solidFill>
                            <a:srgbClr val="000000"/>
                          </a:solidFill>
                          <a:latin typeface="Calibri" pitchFamily="34" charset="0"/>
                        </a:rPr>
                        <a:t> TEDF</a:t>
                      </a:r>
                    </a:p>
                  </a:txBody>
                  <a:tcPr marL="36000" marR="8268" marT="8268"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b"/>
                      <a:r>
                        <a:rPr lang="es-MX" sz="1100" b="1" i="0" u="none" strike="noStrike" dirty="0" smtClean="0">
                          <a:solidFill>
                            <a:srgbClr val="000000"/>
                          </a:solidFill>
                          <a:effectLst/>
                          <a:latin typeface="Calibri" panose="020F0502020204030204" pitchFamily="34" charset="0"/>
                        </a:rPr>
                        <a:t>1</a:t>
                      </a:r>
                      <a:endParaRPr lang="es-MX" sz="1100" b="1" i="0" u="none" strike="noStrike" dirty="0">
                        <a:solidFill>
                          <a:srgbClr val="000000"/>
                        </a:solidFill>
                        <a:effectLst/>
                        <a:latin typeface="Calibri" panose="020F0502020204030204"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MX" sz="1100" b="1" i="0" u="none" strike="noStrike" dirty="0" smtClean="0">
                          <a:solidFill>
                            <a:srgbClr val="000000"/>
                          </a:solidFill>
                          <a:effectLst/>
                          <a:latin typeface="Calibri" panose="020F0502020204030204" pitchFamily="34" charset="0"/>
                        </a:rPr>
                        <a:t>79.8</a:t>
                      </a:r>
                      <a:endParaRPr lang="es-ES" sz="1100" b="1" i="0" u="none" strike="noStrike" dirty="0">
                        <a:solidFill>
                          <a:srgbClr val="000000"/>
                        </a:solidFill>
                        <a:effectLst/>
                        <a:latin typeface="Calibri" panose="020F0502020204030204"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r>
              <a:tr h="360000">
                <a:tc>
                  <a:txBody>
                    <a:bodyPr/>
                    <a:lstStyle/>
                    <a:p>
                      <a:pPr algn="l" fontAlgn="ctr"/>
                      <a:r>
                        <a:rPr lang="es-MX" sz="1100" b="1" i="0" u="none" strike="noStrike" dirty="0" smtClean="0">
                          <a:solidFill>
                            <a:srgbClr val="000000"/>
                          </a:solidFill>
                          <a:latin typeface="Calibri" pitchFamily="34" charset="0"/>
                        </a:rPr>
                        <a:t> UACM</a:t>
                      </a:r>
                      <a:endParaRPr lang="es-ES" sz="1100" b="1" i="0" u="none" strike="noStrike" dirty="0" smtClean="0">
                        <a:solidFill>
                          <a:srgbClr val="000000"/>
                        </a:solidFill>
                        <a:latin typeface="Calibri" pitchFamily="34" charset="0"/>
                      </a:endParaRPr>
                    </a:p>
                  </a:txBody>
                  <a:tcPr marL="36000" marR="8268" marT="8268"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b"/>
                      <a:r>
                        <a:rPr lang="es-MX" sz="1100" b="1" i="0" u="none" strike="noStrike" dirty="0" smtClean="0">
                          <a:solidFill>
                            <a:srgbClr val="000000"/>
                          </a:solidFill>
                          <a:effectLst/>
                          <a:latin typeface="Calibri" panose="020F0502020204030204" pitchFamily="34" charset="0"/>
                        </a:rPr>
                        <a:t>1</a:t>
                      </a:r>
                      <a:endParaRPr lang="es-MX" sz="1100" b="1" i="0" u="none" strike="noStrike" dirty="0">
                        <a:solidFill>
                          <a:srgbClr val="000000"/>
                        </a:solidFill>
                        <a:effectLst/>
                        <a:latin typeface="Calibri" panose="020F0502020204030204"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63.6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r>
            </a:tbl>
          </a:graphicData>
        </a:graphic>
      </p:graphicFrame>
      <p:sp>
        <p:nvSpPr>
          <p:cNvPr id="10" name="Rectangle 3"/>
          <p:cNvSpPr txBox="1">
            <a:spLocks noChangeArrowheads="1"/>
          </p:cNvSpPr>
          <p:nvPr/>
        </p:nvSpPr>
        <p:spPr>
          <a:xfrm>
            <a:off x="105864" y="6321087"/>
            <a:ext cx="8823854" cy="419103"/>
          </a:xfrm>
          <a:prstGeom prst="rect">
            <a:avLst/>
          </a:prstGeom>
        </p:spPr>
        <p:txBody>
          <a:bodyPr/>
          <a:lstStyle/>
          <a:p>
            <a:pPr marL="85725" indent="-85725" algn="just" fontAlgn="auto">
              <a:spcBef>
                <a:spcPts val="0"/>
              </a:spcBef>
              <a:spcAft>
                <a:spcPts val="0"/>
              </a:spcAft>
              <a:defRPr/>
            </a:pPr>
            <a:r>
              <a:rPr lang="es-MX" sz="1000" b="1" kern="0" baseline="30000" dirty="0" smtClean="0">
                <a:solidFill>
                  <a:sysClr val="windowText" lastClr="000000"/>
                </a:solidFill>
                <a:latin typeface="Calibri" pitchFamily="34" charset="0"/>
                <a:cs typeface="Arial" pitchFamily="34" charset="0"/>
              </a:rPr>
              <a:t>1 </a:t>
            </a:r>
            <a:r>
              <a:rPr lang="es-MX" sz="1000" b="1" dirty="0" smtClean="0">
                <a:latin typeface="Calibri" pitchFamily="34" charset="0"/>
              </a:rPr>
              <a:t>Conforme al Artículo 97 del Estatuto de Gobierno del Distrito Federal, la Administración Pública Paraestatal está integrada por los Organismos Descentralizados, las Empresas de Participación Estatal Mayoritaria y los Fideicomisos Públicos</a:t>
            </a:r>
            <a:r>
              <a:rPr lang="es-MX" sz="1000" b="1" kern="0" dirty="0" smtClean="0">
                <a:solidFill>
                  <a:sysClr val="windowText" lastClr="000000"/>
                </a:solidFill>
                <a:latin typeface="Calibri" pitchFamily="34" charset="0"/>
                <a:cs typeface="Arial" pitchFamily="34" charset="0"/>
              </a:rPr>
              <a:t>.</a:t>
            </a:r>
            <a:endParaRPr lang="es-MX" sz="1000" b="1" kern="0" dirty="0">
              <a:solidFill>
                <a:sysClr val="windowText" lastClr="000000"/>
              </a:solidFill>
              <a:latin typeface="Calibri" pitchFamily="34" charset="0"/>
              <a:cs typeface="Arial" pitchFamily="34" charset="0"/>
            </a:endParaRPr>
          </a:p>
        </p:txBody>
      </p:sp>
      <p:sp>
        <p:nvSpPr>
          <p:cNvPr id="7" name="9 CuadroTexto"/>
          <p:cNvSpPr txBox="1"/>
          <p:nvPr/>
        </p:nvSpPr>
        <p:spPr>
          <a:xfrm>
            <a:off x="76167" y="85702"/>
            <a:ext cx="8284061" cy="864000"/>
          </a:xfrm>
          <a:prstGeom prst="rect">
            <a:avLst/>
          </a:prstGeom>
          <a:noFill/>
        </p:spPr>
        <p:txBody>
          <a:bodyPr wrap="square" rtlCol="0" anchor="ctr">
            <a:noAutofit/>
          </a:bodyPr>
          <a:lstStyle/>
          <a:p>
            <a:pPr fontAlgn="base">
              <a:spcBef>
                <a:spcPct val="0"/>
              </a:spcBef>
              <a:spcAft>
                <a:spcPct val="0"/>
              </a:spcAft>
            </a:pPr>
            <a:r>
              <a:rPr lang="es-ES" b="1" dirty="0">
                <a:solidFill>
                  <a:schemeClr val="bg1"/>
                </a:solidFill>
                <a:latin typeface="Calibri" pitchFamily="34" charset="0"/>
              </a:rPr>
              <a:t>Índice Global de Obligaciones de Transparencia </a:t>
            </a:r>
            <a:r>
              <a:rPr lang="es-ES" b="1" dirty="0" smtClean="0">
                <a:solidFill>
                  <a:schemeClr val="bg1"/>
                </a:solidFill>
                <a:latin typeface="Calibri" pitchFamily="34" charset="0"/>
              </a:rPr>
              <a:t>(IG</a:t>
            </a:r>
            <a:r>
              <a:rPr lang="es-ES" b="1" baseline="-25000" dirty="0" smtClean="0">
                <a:solidFill>
                  <a:schemeClr val="bg1"/>
                </a:solidFill>
                <a:latin typeface="Calibri" pitchFamily="34" charset="0"/>
              </a:rPr>
              <a:t>OT</a:t>
            </a:r>
            <a:r>
              <a:rPr lang="es-ES" b="1" dirty="0">
                <a:solidFill>
                  <a:schemeClr val="bg1"/>
                </a:solidFill>
                <a:latin typeface="Calibri" pitchFamily="34" charset="0"/>
              </a:rPr>
              <a:t>) </a:t>
            </a:r>
            <a:r>
              <a:rPr lang="es-ES" b="1" dirty="0" smtClean="0">
                <a:solidFill>
                  <a:schemeClr val="bg1"/>
                </a:solidFill>
                <a:latin typeface="Calibri" pitchFamily="34" charset="0"/>
              </a:rPr>
              <a:t>obtenido por los Órganos </a:t>
            </a:r>
            <a:r>
              <a:rPr lang="es-ES" b="1" dirty="0">
                <a:solidFill>
                  <a:schemeClr val="bg1"/>
                </a:solidFill>
                <a:latin typeface="Calibri" pitchFamily="34" charset="0"/>
              </a:rPr>
              <a:t>de Gobierno </a:t>
            </a:r>
            <a:r>
              <a:rPr lang="es-ES" b="1" dirty="0" smtClean="0">
                <a:solidFill>
                  <a:schemeClr val="bg1"/>
                </a:solidFill>
                <a:latin typeface="Calibri" pitchFamily="34" charset="0"/>
              </a:rPr>
              <a:t>en la </a:t>
            </a:r>
            <a:r>
              <a:rPr lang="es-ES" b="1" dirty="0">
                <a:solidFill>
                  <a:schemeClr val="bg1"/>
                </a:solidFill>
                <a:latin typeface="Calibri" pitchFamily="34" charset="0"/>
              </a:rPr>
              <a:t>Primera </a:t>
            </a:r>
            <a:r>
              <a:rPr lang="es-ES" b="1" dirty="0" smtClean="0">
                <a:solidFill>
                  <a:schemeClr val="bg1"/>
                </a:solidFill>
                <a:latin typeface="Calibri" pitchFamily="34" charset="0"/>
              </a:rPr>
              <a:t>Evaluación-Diagnóstico 2017</a:t>
            </a:r>
            <a:endParaRPr lang="es-ES" b="1" dirty="0">
              <a:solidFill>
                <a:schemeClr val="bg1"/>
              </a:solidFill>
              <a:latin typeface="Calibri" pitchFamily="34" charset="0"/>
            </a:endParaRPr>
          </a:p>
        </p:txBody>
      </p:sp>
    </p:spTree>
    <p:extLst>
      <p:ext uri="{BB962C8B-B14F-4D97-AF65-F5344CB8AC3E}">
        <p14:creationId xmlns:p14="http://schemas.microsoft.com/office/powerpoint/2010/main" val="194650928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10 Marcador de número de diapositiva"/>
          <p:cNvSpPr>
            <a:spLocks noGrp="1"/>
          </p:cNvSpPr>
          <p:nvPr>
            <p:ph type="sldNum" sz="quarter" idx="12"/>
          </p:nvPr>
        </p:nvSpPr>
        <p:spPr/>
        <p:txBody>
          <a:bodyPr/>
          <a:lstStyle/>
          <a:p>
            <a:pPr>
              <a:defRPr/>
            </a:pPr>
            <a:fld id="{BD43386B-512A-4F48-AC60-1F2A615D5642}" type="slidenum">
              <a:rPr lang="es-MX" b="1" smtClean="0">
                <a:latin typeface="Calibri" pitchFamily="34" charset="0"/>
              </a:rPr>
              <a:pPr>
                <a:defRPr/>
              </a:pPr>
              <a:t>14</a:t>
            </a:fld>
            <a:endParaRPr lang="es-MX" b="1" dirty="0">
              <a:latin typeface="Calibri" pitchFamily="34" charset="0"/>
            </a:endParaRPr>
          </a:p>
        </p:txBody>
      </p:sp>
      <p:graphicFrame>
        <p:nvGraphicFramePr>
          <p:cNvPr id="5" name="8 Tabla"/>
          <p:cNvGraphicFramePr>
            <a:graphicFrameLocks noGrp="1"/>
          </p:cNvGraphicFramePr>
          <p:nvPr>
            <p:extLst>
              <p:ext uri="{D42A27DB-BD31-4B8C-83A1-F6EECF244321}">
                <p14:modId xmlns:p14="http://schemas.microsoft.com/office/powerpoint/2010/main" val="1429235591"/>
              </p:ext>
            </p:extLst>
          </p:nvPr>
        </p:nvGraphicFramePr>
        <p:xfrm>
          <a:off x="2308457" y="1231908"/>
          <a:ext cx="4536000" cy="5436000"/>
        </p:xfrm>
        <a:graphic>
          <a:graphicData uri="http://schemas.openxmlformats.org/drawingml/2006/table">
            <a:tbl>
              <a:tblPr>
                <a:effectLst/>
              </a:tblPr>
              <a:tblGrid>
                <a:gridCol w="2520000"/>
                <a:gridCol w="756000"/>
                <a:gridCol w="1260000"/>
              </a:tblGrid>
              <a:tr h="1008000">
                <a:tc>
                  <a:txBody>
                    <a:bodyPr/>
                    <a:lstStyle/>
                    <a:p>
                      <a:pPr algn="ctr" fontAlgn="ctr"/>
                      <a:r>
                        <a:rPr lang="es-ES" sz="1100" b="1" i="0" u="none" strike="noStrike" dirty="0" smtClean="0">
                          <a:solidFill>
                            <a:srgbClr val="FFFFFF"/>
                          </a:solidFill>
                          <a:latin typeface="Calibri" pitchFamily="34" charset="0"/>
                        </a:rPr>
                        <a:t>Órgano de</a:t>
                      </a:r>
                      <a:r>
                        <a:rPr lang="es-ES" sz="1100" b="1" i="0" u="none" strike="noStrike" baseline="0" dirty="0" smtClean="0">
                          <a:solidFill>
                            <a:srgbClr val="FFFFFF"/>
                          </a:solidFill>
                          <a:latin typeface="Calibri" pitchFamily="34" charset="0"/>
                        </a:rPr>
                        <a:t> </a:t>
                      </a:r>
                    </a:p>
                    <a:p>
                      <a:pPr algn="ctr" fontAlgn="ctr"/>
                      <a:r>
                        <a:rPr lang="es-ES" sz="1100" b="1" i="0" u="none" strike="noStrike" baseline="0" dirty="0" smtClean="0">
                          <a:solidFill>
                            <a:srgbClr val="FFFFFF"/>
                          </a:solidFill>
                          <a:latin typeface="Calibri" pitchFamily="34" charset="0"/>
                        </a:rPr>
                        <a:t>Gobierno</a:t>
                      </a:r>
                      <a:endParaRPr lang="es-ES" sz="1100" b="1" i="0" u="none" strike="noStrike" dirty="0">
                        <a:solidFill>
                          <a:srgbClr val="FFFFFF"/>
                        </a:solidFill>
                        <a:latin typeface="Calibri" pitchFamily="34" charset="0"/>
                      </a:endParaRPr>
                    </a:p>
                  </a:txBody>
                  <a:tcPr marL="8268" marR="8268" marT="8268" marB="0" anchor="ctr">
                    <a:lnL w="9525" cap="flat" cmpd="sng" algn="ctr">
                      <a:solidFill>
                        <a:srgbClr val="009999"/>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smtClean="0">
                          <a:solidFill>
                            <a:srgbClr val="FFFFFF"/>
                          </a:solidFill>
                          <a:latin typeface="Calibri" pitchFamily="34" charset="0"/>
                        </a:rPr>
                        <a:t>Sujetos Obligados</a:t>
                      </a:r>
                      <a:endParaRPr lang="es-ES" sz="1100" b="1" i="0" u="none" strike="noStrike" dirty="0">
                        <a:solidFill>
                          <a:srgbClr val="FFFFFF"/>
                        </a:solidFill>
                        <a:latin typeface="Calibri" pitchFamily="34" charset="0"/>
                      </a:endParaRPr>
                    </a:p>
                  </a:txBody>
                  <a:tcPr marL="8268" marR="8268" marT="8268"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100" b="1" i="0" u="none" strike="noStrike" dirty="0" smtClean="0">
                          <a:solidFill>
                            <a:srgbClr val="FFFFFF"/>
                          </a:solidFill>
                          <a:latin typeface="Calibri" pitchFamily="34" charset="0"/>
                        </a:rPr>
                        <a:t>Índice Global de Obligaciones de Transparencia</a:t>
                      </a:r>
                    </a:p>
                    <a:p>
                      <a:pPr algn="ctr" fontAlgn="ctr"/>
                      <a:r>
                        <a:rPr lang="es-MX" sz="1100" b="1" i="0" u="none" strike="noStrike" dirty="0" smtClean="0">
                          <a:solidFill>
                            <a:srgbClr val="FFFFFF"/>
                          </a:solidFill>
                          <a:latin typeface="Calibri" pitchFamily="34" charset="0"/>
                        </a:rPr>
                        <a:t>(IG</a:t>
                      </a:r>
                      <a:r>
                        <a:rPr lang="es-MX" sz="1100" b="1" i="0" u="none" strike="noStrike" baseline="-25000" dirty="0" smtClean="0">
                          <a:solidFill>
                            <a:srgbClr val="FFFFFF"/>
                          </a:solidFill>
                          <a:latin typeface="Calibri" pitchFamily="34" charset="0"/>
                        </a:rPr>
                        <a:t>OT</a:t>
                      </a:r>
                      <a:r>
                        <a:rPr lang="es-MX" sz="1100" b="1" i="0" u="none" strike="noStrike" dirty="0" smtClean="0">
                          <a:solidFill>
                            <a:srgbClr val="FFFFFF"/>
                          </a:solidFill>
                          <a:latin typeface="Calibri" pitchFamily="34" charset="0"/>
                        </a:rPr>
                        <a:t>)</a:t>
                      </a:r>
                      <a:endParaRPr lang="es-ES" sz="1100" b="1" i="0" u="none" strike="noStrike" dirty="0">
                        <a:solidFill>
                          <a:srgbClr val="FFFFFF"/>
                        </a:solidFill>
                        <a:latin typeface="Calibri" pitchFamily="34" charset="0"/>
                      </a:endParaRPr>
                    </a:p>
                  </a:txBody>
                  <a:tcPr marL="8268" marR="8268" marT="8268" marB="0" anchor="ctr">
                    <a:lnL w="9525" cap="flat" cmpd="sng" algn="ctr">
                      <a:solidFill>
                        <a:schemeClr val="bg1"/>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r>
              <a:tr h="396000">
                <a:tc>
                  <a:txBody>
                    <a:bodyPr/>
                    <a:lstStyle/>
                    <a:p>
                      <a:pPr algn="l" fontAlgn="ctr"/>
                      <a:r>
                        <a:rPr lang="es-ES" sz="1100" b="1" i="0" u="none" strike="noStrike" dirty="0" smtClean="0">
                          <a:solidFill>
                            <a:schemeClr val="tx1"/>
                          </a:solidFill>
                          <a:latin typeface="Calibri" pitchFamily="34" charset="0"/>
                        </a:rPr>
                        <a:t>Partidos Políticos en la Ciudad de México</a:t>
                      </a:r>
                      <a:endParaRPr lang="es-ES" sz="1100" b="1" i="0" u="none" strike="noStrike" dirty="0">
                        <a:solidFill>
                          <a:schemeClr val="tx1"/>
                        </a:solidFill>
                        <a:latin typeface="Calibri" pitchFamily="34" charset="0"/>
                      </a:endParaRPr>
                    </a:p>
                  </a:txBody>
                  <a:tcPr marL="36000" marR="8268" marT="8268"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8824"/>
                      </a:srgbClr>
                    </a:solidFill>
                  </a:tcPr>
                </a:tc>
                <a:tc>
                  <a:txBody>
                    <a:bodyPr/>
                    <a:lstStyle/>
                    <a:p>
                      <a:pPr algn="ctr" fontAlgn="b"/>
                      <a:r>
                        <a:rPr lang="es-ES" sz="1100" b="1" i="0" u="none" strike="noStrike" dirty="0" smtClean="0">
                          <a:solidFill>
                            <a:schemeClr val="tx1"/>
                          </a:solidFill>
                          <a:effectLst/>
                          <a:latin typeface="Calibri" panose="020F0502020204030204" pitchFamily="34" charset="0"/>
                        </a:rPr>
                        <a:t>10</a:t>
                      </a:r>
                      <a:endParaRPr lang="es-ES" sz="1100" b="1" i="0" u="none" strike="noStrike" dirty="0">
                        <a:solidFill>
                          <a:schemeClr val="tx1"/>
                        </a:solidFill>
                        <a:effectLst/>
                        <a:latin typeface="Calibri" panose="020F0502020204030204"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8824"/>
                      </a:srgbClr>
                    </a:solidFill>
                  </a:tcPr>
                </a:tc>
                <a:tc>
                  <a:txBody>
                    <a:bodyPr/>
                    <a:lstStyle/>
                    <a:p>
                      <a:pPr algn="ctr" fontAlgn="b"/>
                      <a:r>
                        <a:rPr lang="es-MX" sz="1100" b="1" i="0" u="none" strike="noStrike" dirty="0" smtClean="0">
                          <a:solidFill>
                            <a:srgbClr val="000000"/>
                          </a:solidFill>
                          <a:effectLst/>
                          <a:latin typeface="Calibri"/>
                        </a:rPr>
                        <a:t>54.6</a:t>
                      </a:r>
                      <a:endParaRPr lang="es-MX" sz="1100" b="1" i="0" u="none" strike="noStrike" dirty="0">
                        <a:solidFill>
                          <a:srgbClr val="000000"/>
                        </a:solidFill>
                        <a:effectLst/>
                        <a:latin typeface="Calibri"/>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33CCCC">
                        <a:alpha val="58824"/>
                      </a:srgbClr>
                    </a:solidFill>
                  </a:tcPr>
                </a:tc>
              </a:tr>
              <a:tr h="360000">
                <a:tc>
                  <a:txBody>
                    <a:bodyPr/>
                    <a:lstStyle/>
                    <a:p>
                      <a:pPr algn="l" fontAlgn="ctr"/>
                      <a:r>
                        <a:rPr lang="es-ES" sz="1100" b="1" i="0" u="none" strike="noStrike" dirty="0">
                          <a:solidFill>
                            <a:srgbClr val="000000"/>
                          </a:solidFill>
                          <a:effectLst/>
                          <a:latin typeface="Calibri" panose="020F0502020204030204" pitchFamily="34" charset="0"/>
                        </a:rPr>
                        <a:t>Encuentro Social </a:t>
                      </a: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b"/>
                      <a:r>
                        <a:rPr lang="es-MX" sz="1100" b="1" i="0" u="none" strike="noStrike" dirty="0" smtClean="0">
                          <a:solidFill>
                            <a:srgbClr val="000000"/>
                          </a:solidFill>
                          <a:effectLst/>
                          <a:latin typeface="Calibri" panose="020F0502020204030204" pitchFamily="34" charset="0"/>
                        </a:rPr>
                        <a:t>1</a:t>
                      </a:r>
                      <a:endParaRPr lang="es-MX" sz="1100" b="1" i="0" u="none" strike="noStrike" dirty="0">
                        <a:solidFill>
                          <a:srgbClr val="000000"/>
                        </a:solidFill>
                        <a:effectLst/>
                        <a:latin typeface="Calibri" panose="020F0502020204030204"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smtClean="0">
                          <a:solidFill>
                            <a:srgbClr val="000000"/>
                          </a:solidFill>
                          <a:effectLst/>
                          <a:latin typeface="Calibri" panose="020F0502020204030204" pitchFamily="34" charset="0"/>
                        </a:rPr>
                        <a:t>27.0</a:t>
                      </a:r>
                      <a:endParaRPr lang="es-ES" sz="1100" b="1" i="0" u="none" strike="noStrike" dirty="0">
                        <a:solidFill>
                          <a:srgbClr val="000000"/>
                        </a:solidFill>
                        <a:effectLst/>
                        <a:latin typeface="Calibri" panose="020F0502020204030204"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r>
              <a:tr h="360000">
                <a:tc>
                  <a:txBody>
                    <a:bodyPr/>
                    <a:lstStyle/>
                    <a:p>
                      <a:pPr algn="l" fontAlgn="ctr"/>
                      <a:r>
                        <a:rPr lang="es-ES" sz="1100" b="1" i="0" u="none" strike="noStrike" dirty="0" smtClean="0">
                          <a:solidFill>
                            <a:srgbClr val="000000"/>
                          </a:solidFill>
                          <a:effectLst/>
                          <a:latin typeface="Calibri" panose="020F0502020204030204" pitchFamily="34" charset="0"/>
                        </a:rPr>
                        <a:t>MORENA</a:t>
                      </a:r>
                      <a:endParaRPr lang="es-ES" sz="1100" b="1" i="0" u="none" strike="noStrike" dirty="0">
                        <a:solidFill>
                          <a:srgbClr val="000000"/>
                        </a:solidFill>
                        <a:effectLst/>
                        <a:latin typeface="Calibri" panose="020F0502020204030204" pitchFamily="34" charset="0"/>
                      </a:endParaRP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b"/>
                      <a:r>
                        <a:rPr lang="es-MX" sz="1100" b="1" i="0" u="none" strike="noStrike" dirty="0" smtClean="0">
                          <a:solidFill>
                            <a:srgbClr val="000000"/>
                          </a:solidFill>
                          <a:effectLst/>
                          <a:latin typeface="Calibri" panose="020F0502020204030204" pitchFamily="34" charset="0"/>
                        </a:rPr>
                        <a:t>1</a:t>
                      </a:r>
                      <a:endParaRPr lang="es-MX" sz="1100" b="1" i="0" u="none" strike="noStrike" dirty="0">
                        <a:solidFill>
                          <a:srgbClr val="000000"/>
                        </a:solidFill>
                        <a:effectLst/>
                        <a:latin typeface="Calibri" panose="020F0502020204030204"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50.2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r>
              <a:tr h="360000">
                <a:tc>
                  <a:txBody>
                    <a:bodyPr/>
                    <a:lstStyle/>
                    <a:p>
                      <a:pPr algn="l" fontAlgn="ctr"/>
                      <a:r>
                        <a:rPr lang="es-ES" sz="1100" b="1" i="0" u="none" strike="noStrike" dirty="0">
                          <a:solidFill>
                            <a:srgbClr val="000000"/>
                          </a:solidFill>
                          <a:effectLst/>
                          <a:latin typeface="Calibri" panose="020F0502020204030204" pitchFamily="34" charset="0"/>
                        </a:rPr>
                        <a:t>Movimiento </a:t>
                      </a:r>
                      <a:r>
                        <a:rPr lang="es-ES" sz="1100" b="1" i="0" u="none" strike="noStrike" dirty="0" smtClean="0">
                          <a:solidFill>
                            <a:srgbClr val="000000"/>
                          </a:solidFill>
                          <a:effectLst/>
                          <a:latin typeface="Calibri" panose="020F0502020204030204" pitchFamily="34" charset="0"/>
                        </a:rPr>
                        <a:t>Ciudadano</a:t>
                      </a:r>
                      <a:endParaRPr lang="es-ES" sz="1100" b="1" i="0" u="none" strike="noStrike" dirty="0">
                        <a:solidFill>
                          <a:srgbClr val="000000"/>
                        </a:solidFill>
                        <a:effectLst/>
                        <a:latin typeface="Calibri" panose="020F0502020204030204" pitchFamily="34" charset="0"/>
                      </a:endParaRP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b"/>
                      <a:r>
                        <a:rPr lang="es-MX" sz="1100" b="1" i="0" u="none" strike="noStrike" dirty="0" smtClean="0">
                          <a:solidFill>
                            <a:srgbClr val="000000"/>
                          </a:solidFill>
                          <a:effectLst/>
                          <a:latin typeface="Calibri" panose="020F0502020204030204" pitchFamily="34" charset="0"/>
                        </a:rPr>
                        <a:t>1</a:t>
                      </a:r>
                      <a:endParaRPr lang="es-MX" sz="1100" b="1" i="0" u="none" strike="noStrike" dirty="0">
                        <a:solidFill>
                          <a:srgbClr val="000000"/>
                        </a:solidFill>
                        <a:effectLst/>
                        <a:latin typeface="Calibri" panose="020F0502020204030204"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12.1</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r>
              <a:tr h="360000">
                <a:tc>
                  <a:txBody>
                    <a:bodyPr/>
                    <a:lstStyle/>
                    <a:p>
                      <a:pPr algn="l" fontAlgn="ctr"/>
                      <a:r>
                        <a:rPr lang="es-ES" sz="1100" b="1" i="0" u="none" strike="noStrike" dirty="0">
                          <a:solidFill>
                            <a:srgbClr val="000000"/>
                          </a:solidFill>
                          <a:effectLst/>
                          <a:latin typeface="Calibri" panose="020F0502020204030204" pitchFamily="34" charset="0"/>
                        </a:rPr>
                        <a:t>Nueva </a:t>
                      </a:r>
                      <a:r>
                        <a:rPr lang="es-ES" sz="1100" b="1" i="0" u="none" strike="noStrike" dirty="0" smtClean="0">
                          <a:solidFill>
                            <a:srgbClr val="000000"/>
                          </a:solidFill>
                          <a:effectLst/>
                          <a:latin typeface="Calibri" panose="020F0502020204030204" pitchFamily="34" charset="0"/>
                        </a:rPr>
                        <a:t>Alianza</a:t>
                      </a:r>
                      <a:endParaRPr lang="es-ES" sz="1100" b="1" i="0" u="none" strike="noStrike" dirty="0">
                        <a:solidFill>
                          <a:srgbClr val="000000"/>
                        </a:solidFill>
                        <a:effectLst/>
                        <a:latin typeface="Calibri" panose="020F0502020204030204" pitchFamily="34" charset="0"/>
                      </a:endParaRP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b"/>
                      <a:r>
                        <a:rPr lang="es-MX" sz="1100" b="1" i="0" u="none" strike="noStrike" dirty="0" smtClean="0">
                          <a:solidFill>
                            <a:srgbClr val="000000"/>
                          </a:solidFill>
                          <a:effectLst/>
                          <a:latin typeface="Calibri" panose="020F0502020204030204" pitchFamily="34" charset="0"/>
                        </a:rPr>
                        <a:t>1</a:t>
                      </a:r>
                      <a:endParaRPr lang="es-MX" sz="1100" b="1" i="0" u="none" strike="noStrike" dirty="0">
                        <a:solidFill>
                          <a:srgbClr val="000000"/>
                        </a:solidFill>
                        <a:effectLst/>
                        <a:latin typeface="Calibri" panose="020F0502020204030204"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38.8</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r>
              <a:tr h="360000">
                <a:tc>
                  <a:txBody>
                    <a:bodyPr/>
                    <a:lstStyle/>
                    <a:p>
                      <a:pPr algn="l" fontAlgn="ctr"/>
                      <a:r>
                        <a:rPr lang="es-ES" sz="1100" b="1" i="0" u="none" strike="noStrike" dirty="0">
                          <a:solidFill>
                            <a:srgbClr val="000000"/>
                          </a:solidFill>
                          <a:effectLst/>
                          <a:latin typeface="Calibri" panose="020F0502020204030204" pitchFamily="34" charset="0"/>
                        </a:rPr>
                        <a:t>Partido Acción </a:t>
                      </a:r>
                      <a:r>
                        <a:rPr lang="es-ES" sz="1100" b="1" i="0" u="none" strike="noStrike" dirty="0" smtClean="0">
                          <a:solidFill>
                            <a:srgbClr val="000000"/>
                          </a:solidFill>
                          <a:effectLst/>
                          <a:latin typeface="Calibri" panose="020F0502020204030204" pitchFamily="34" charset="0"/>
                        </a:rPr>
                        <a:t>Nacional</a:t>
                      </a:r>
                      <a:endParaRPr lang="es-ES" sz="1100" b="1" i="0" u="none" strike="noStrike" dirty="0">
                        <a:solidFill>
                          <a:srgbClr val="000000"/>
                        </a:solidFill>
                        <a:effectLst/>
                        <a:latin typeface="Calibri" panose="020F0502020204030204" pitchFamily="34" charset="0"/>
                      </a:endParaRP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b"/>
                      <a:r>
                        <a:rPr lang="es-MX" sz="1100" b="1" i="0" u="none" strike="noStrike" dirty="0" smtClean="0">
                          <a:solidFill>
                            <a:srgbClr val="000000"/>
                          </a:solidFill>
                          <a:effectLst/>
                          <a:latin typeface="Calibri" panose="020F0502020204030204" pitchFamily="34" charset="0"/>
                        </a:rPr>
                        <a:t>1</a:t>
                      </a:r>
                      <a:endParaRPr lang="es-MX" sz="1100" b="1" i="0" u="none" strike="noStrike" dirty="0">
                        <a:solidFill>
                          <a:srgbClr val="000000"/>
                        </a:solidFill>
                        <a:effectLst/>
                        <a:latin typeface="Calibri" panose="020F0502020204030204"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54.6</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r>
              <a:tr h="360000">
                <a:tc>
                  <a:txBody>
                    <a:bodyPr/>
                    <a:lstStyle/>
                    <a:p>
                      <a:pPr algn="l" fontAlgn="ctr"/>
                      <a:r>
                        <a:rPr lang="es-ES" sz="1100" b="1" i="0" u="none" strike="noStrike" dirty="0">
                          <a:solidFill>
                            <a:srgbClr val="000000"/>
                          </a:solidFill>
                          <a:effectLst/>
                          <a:latin typeface="Calibri" panose="020F0502020204030204" pitchFamily="34" charset="0"/>
                        </a:rPr>
                        <a:t>Partido de la Revolución </a:t>
                      </a:r>
                      <a:r>
                        <a:rPr lang="es-ES" sz="1100" b="1" i="0" u="none" strike="noStrike" dirty="0" smtClean="0">
                          <a:solidFill>
                            <a:srgbClr val="000000"/>
                          </a:solidFill>
                          <a:effectLst/>
                          <a:latin typeface="Calibri" panose="020F0502020204030204" pitchFamily="34" charset="0"/>
                        </a:rPr>
                        <a:t>Democrática</a:t>
                      </a:r>
                      <a:endParaRPr lang="es-ES" sz="1100" b="1" i="0" u="none" strike="noStrike" dirty="0">
                        <a:solidFill>
                          <a:srgbClr val="000000"/>
                        </a:solidFill>
                        <a:effectLst/>
                        <a:latin typeface="Calibri" panose="020F0502020204030204" pitchFamily="34" charset="0"/>
                      </a:endParaRP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b"/>
                      <a:r>
                        <a:rPr lang="es-MX" sz="1100" b="1" i="0" u="none" strike="noStrike" dirty="0" smtClean="0">
                          <a:solidFill>
                            <a:srgbClr val="000000"/>
                          </a:solidFill>
                          <a:effectLst/>
                          <a:latin typeface="Calibri" panose="020F0502020204030204" pitchFamily="34" charset="0"/>
                        </a:rPr>
                        <a:t>1</a:t>
                      </a:r>
                      <a:endParaRPr lang="es-MX" sz="1100" b="1" i="0" u="none" strike="noStrike" dirty="0">
                        <a:solidFill>
                          <a:srgbClr val="000000"/>
                        </a:solidFill>
                        <a:effectLst/>
                        <a:latin typeface="Calibri" panose="020F0502020204030204"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smtClean="0">
                          <a:solidFill>
                            <a:srgbClr val="000000"/>
                          </a:solidFill>
                          <a:effectLst/>
                          <a:latin typeface="Calibri" panose="020F0502020204030204" pitchFamily="34" charset="0"/>
                        </a:rPr>
                        <a:t>68.1</a:t>
                      </a:r>
                      <a:endParaRPr lang="es-ES" sz="1100" b="1" i="0" u="none" strike="noStrike" dirty="0">
                        <a:solidFill>
                          <a:srgbClr val="000000"/>
                        </a:solidFill>
                        <a:effectLst/>
                        <a:latin typeface="Calibri" panose="020F0502020204030204"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r>
              <a:tr h="360000">
                <a:tc>
                  <a:txBody>
                    <a:bodyPr/>
                    <a:lstStyle/>
                    <a:p>
                      <a:pPr algn="l" fontAlgn="ctr"/>
                      <a:r>
                        <a:rPr lang="es-ES" sz="1100" b="1" i="0" u="none" strike="noStrike" dirty="0">
                          <a:solidFill>
                            <a:srgbClr val="000000"/>
                          </a:solidFill>
                          <a:effectLst/>
                          <a:latin typeface="Calibri" panose="020F0502020204030204" pitchFamily="34" charset="0"/>
                        </a:rPr>
                        <a:t>Partido del </a:t>
                      </a:r>
                      <a:r>
                        <a:rPr lang="es-ES" sz="1100" b="1" i="0" u="none" strike="noStrike" dirty="0" smtClean="0">
                          <a:solidFill>
                            <a:srgbClr val="000000"/>
                          </a:solidFill>
                          <a:effectLst/>
                          <a:latin typeface="Calibri" panose="020F0502020204030204" pitchFamily="34" charset="0"/>
                        </a:rPr>
                        <a:t>Trabajo</a:t>
                      </a:r>
                      <a:endParaRPr lang="es-ES" sz="1100" b="1" i="0" u="none" strike="noStrike" dirty="0">
                        <a:solidFill>
                          <a:srgbClr val="000000"/>
                        </a:solidFill>
                        <a:effectLst/>
                        <a:latin typeface="Calibri" panose="020F0502020204030204" pitchFamily="34" charset="0"/>
                      </a:endParaRP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b"/>
                      <a:r>
                        <a:rPr lang="es-MX" sz="1100" b="1" i="0" u="none" strike="noStrike" dirty="0" smtClean="0">
                          <a:solidFill>
                            <a:srgbClr val="000000"/>
                          </a:solidFill>
                          <a:effectLst/>
                          <a:latin typeface="Calibri" panose="020F0502020204030204" pitchFamily="34" charset="0"/>
                        </a:rPr>
                        <a:t>1</a:t>
                      </a:r>
                      <a:endParaRPr lang="es-MX" sz="1100" b="1" i="0" u="none" strike="noStrike" dirty="0">
                        <a:solidFill>
                          <a:srgbClr val="000000"/>
                        </a:solidFill>
                        <a:effectLst/>
                        <a:latin typeface="Calibri" panose="020F0502020204030204"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91.0</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r>
              <a:tr h="360000">
                <a:tc>
                  <a:txBody>
                    <a:bodyPr/>
                    <a:lstStyle/>
                    <a:p>
                      <a:pPr algn="l" fontAlgn="ctr"/>
                      <a:r>
                        <a:rPr lang="es-ES" sz="1100" b="1" i="0" u="none" strike="noStrike" dirty="0">
                          <a:solidFill>
                            <a:srgbClr val="000000"/>
                          </a:solidFill>
                          <a:effectLst/>
                          <a:latin typeface="Calibri" panose="020F0502020204030204" pitchFamily="34" charset="0"/>
                        </a:rPr>
                        <a:t>Partido </a:t>
                      </a:r>
                      <a:r>
                        <a:rPr lang="es-ES" sz="1100" b="1" i="0" u="none" strike="noStrike" dirty="0" smtClean="0">
                          <a:solidFill>
                            <a:srgbClr val="000000"/>
                          </a:solidFill>
                          <a:effectLst/>
                          <a:latin typeface="Calibri" panose="020F0502020204030204" pitchFamily="34" charset="0"/>
                        </a:rPr>
                        <a:t>Humanista</a:t>
                      </a:r>
                      <a:endParaRPr lang="es-ES" sz="1100" b="1" i="0" u="none" strike="noStrike" dirty="0">
                        <a:solidFill>
                          <a:srgbClr val="000000"/>
                        </a:solidFill>
                        <a:effectLst/>
                        <a:latin typeface="Calibri" panose="020F0502020204030204" pitchFamily="34" charset="0"/>
                      </a:endParaRP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b"/>
                      <a:r>
                        <a:rPr lang="es-MX" sz="1100" b="1" i="0" u="none" strike="noStrike" dirty="0" smtClean="0">
                          <a:solidFill>
                            <a:srgbClr val="000000"/>
                          </a:solidFill>
                          <a:effectLst/>
                          <a:latin typeface="Calibri" panose="020F0502020204030204" pitchFamily="34" charset="0"/>
                        </a:rPr>
                        <a:t>1</a:t>
                      </a:r>
                      <a:endParaRPr lang="es-MX" sz="1100" b="1" i="0" u="none" strike="noStrike" dirty="0">
                        <a:solidFill>
                          <a:srgbClr val="000000"/>
                        </a:solidFill>
                        <a:effectLst/>
                        <a:latin typeface="Calibri" panose="020F0502020204030204"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smtClean="0">
                          <a:solidFill>
                            <a:srgbClr val="000000"/>
                          </a:solidFill>
                          <a:effectLst/>
                          <a:latin typeface="Calibri" panose="020F0502020204030204" pitchFamily="34" charset="0"/>
                        </a:rPr>
                        <a:t>64.1</a:t>
                      </a:r>
                      <a:endParaRPr lang="es-ES" sz="1100" b="1" i="0" u="none" strike="noStrike" dirty="0">
                        <a:solidFill>
                          <a:srgbClr val="000000"/>
                        </a:solidFill>
                        <a:effectLst/>
                        <a:latin typeface="Calibri" panose="020F0502020204030204"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r>
              <a:tr h="360000">
                <a:tc>
                  <a:txBody>
                    <a:bodyPr/>
                    <a:lstStyle/>
                    <a:p>
                      <a:pPr algn="l" fontAlgn="ctr"/>
                      <a:r>
                        <a:rPr lang="es-ES" sz="1100" b="1" i="0" u="none" strike="noStrike" dirty="0">
                          <a:solidFill>
                            <a:srgbClr val="000000"/>
                          </a:solidFill>
                          <a:effectLst/>
                          <a:latin typeface="Calibri" panose="020F0502020204030204" pitchFamily="34" charset="0"/>
                        </a:rPr>
                        <a:t>Partido Revolucionario </a:t>
                      </a:r>
                      <a:r>
                        <a:rPr lang="es-ES" sz="1100" b="1" i="0" u="none" strike="noStrike" dirty="0" smtClean="0">
                          <a:solidFill>
                            <a:srgbClr val="000000"/>
                          </a:solidFill>
                          <a:effectLst/>
                          <a:latin typeface="Calibri" panose="020F0502020204030204" pitchFamily="34" charset="0"/>
                        </a:rPr>
                        <a:t>Institucional</a:t>
                      </a:r>
                      <a:endParaRPr lang="es-ES" sz="1100" b="1" i="0" u="none" strike="noStrike" dirty="0">
                        <a:solidFill>
                          <a:srgbClr val="000000"/>
                        </a:solidFill>
                        <a:effectLst/>
                        <a:latin typeface="Calibri" panose="020F0502020204030204" pitchFamily="34" charset="0"/>
                      </a:endParaRP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b"/>
                      <a:r>
                        <a:rPr lang="es-MX" sz="1100" b="1" i="0" u="none" strike="noStrike" dirty="0" smtClean="0">
                          <a:solidFill>
                            <a:srgbClr val="000000"/>
                          </a:solidFill>
                          <a:effectLst/>
                          <a:latin typeface="Calibri" panose="020F0502020204030204" pitchFamily="34" charset="0"/>
                        </a:rPr>
                        <a:t>1</a:t>
                      </a:r>
                      <a:endParaRPr lang="es-MX" sz="1100" b="1" i="0" u="none" strike="noStrike" dirty="0">
                        <a:solidFill>
                          <a:srgbClr val="000000"/>
                        </a:solidFill>
                        <a:effectLst/>
                        <a:latin typeface="Calibri" panose="020F0502020204030204"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68.2</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r>
              <a:tr h="360000">
                <a:tc>
                  <a:txBody>
                    <a:bodyPr/>
                    <a:lstStyle/>
                    <a:p>
                      <a:pPr algn="l" fontAlgn="ctr"/>
                      <a:r>
                        <a:rPr lang="es-ES" sz="1100" b="1" i="0" u="none" strike="noStrike" dirty="0">
                          <a:solidFill>
                            <a:srgbClr val="000000"/>
                          </a:solidFill>
                          <a:effectLst/>
                          <a:latin typeface="Calibri" panose="020F0502020204030204" pitchFamily="34" charset="0"/>
                        </a:rPr>
                        <a:t>Partido Verde Ecologista de </a:t>
                      </a:r>
                      <a:r>
                        <a:rPr lang="es-ES" sz="1100" b="1" i="0" u="none" strike="noStrike" dirty="0" smtClean="0">
                          <a:solidFill>
                            <a:srgbClr val="000000"/>
                          </a:solidFill>
                          <a:effectLst/>
                          <a:latin typeface="Calibri" panose="020F0502020204030204" pitchFamily="34" charset="0"/>
                        </a:rPr>
                        <a:t>México</a:t>
                      </a:r>
                      <a:endParaRPr lang="es-ES" sz="1100" b="1" i="0" u="none" strike="noStrike" dirty="0">
                        <a:solidFill>
                          <a:srgbClr val="000000"/>
                        </a:solidFill>
                        <a:effectLst/>
                        <a:latin typeface="Calibri" panose="020F0502020204030204" pitchFamily="34" charset="0"/>
                      </a:endParaRPr>
                    </a:p>
                  </a:txBody>
                  <a:tcPr marL="36000"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b"/>
                      <a:r>
                        <a:rPr lang="es-MX" sz="1100" b="1" i="0" u="none" strike="noStrike" dirty="0" smtClean="0">
                          <a:solidFill>
                            <a:srgbClr val="000000"/>
                          </a:solidFill>
                          <a:effectLst/>
                          <a:latin typeface="Calibri" panose="020F0502020204030204" pitchFamily="34" charset="0"/>
                        </a:rPr>
                        <a:t>1</a:t>
                      </a:r>
                      <a:endParaRPr lang="es-MX" sz="1100" b="1" i="0" u="none" strike="noStrike" dirty="0">
                        <a:solidFill>
                          <a:srgbClr val="000000"/>
                        </a:solidFill>
                        <a:effectLst/>
                        <a:latin typeface="Calibri" panose="020F0502020204030204" pitchFamily="34" charset="0"/>
                      </a:endParaRP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c>
                  <a:txBody>
                    <a:bodyPr/>
                    <a:lstStyle/>
                    <a:p>
                      <a:pPr algn="ctr" fontAlgn="ctr"/>
                      <a:r>
                        <a:rPr lang="es-ES" sz="1100" b="1" i="0" u="none" strike="noStrike" dirty="0">
                          <a:solidFill>
                            <a:srgbClr val="000000"/>
                          </a:solidFill>
                          <a:effectLst/>
                          <a:latin typeface="Calibri" panose="020F0502020204030204" pitchFamily="34" charset="0"/>
                        </a:rPr>
                        <a:t>72.5</a:t>
                      </a:r>
                    </a:p>
                  </a:txBody>
                  <a:tcPr marL="9525" marR="9525" marT="9525" marB="0" anchor="ctr">
                    <a:lnL w="9525" cap="flat" cmpd="sng" algn="ctr">
                      <a:solidFill>
                        <a:srgbClr val="009999"/>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noFill/>
                  </a:tcPr>
                </a:tc>
              </a:tr>
              <a:tr h="432000">
                <a:tc>
                  <a:txBody>
                    <a:bodyPr/>
                    <a:lstStyle/>
                    <a:p>
                      <a:pPr algn="l" fontAlgn="ctr"/>
                      <a:r>
                        <a:rPr lang="es-ES" sz="1100" b="1" i="0" u="none" strike="noStrike" dirty="0" smtClean="0">
                          <a:solidFill>
                            <a:srgbClr val="FFFFFF"/>
                          </a:solidFill>
                          <a:latin typeface="Calibri" pitchFamily="34" charset="0"/>
                        </a:rPr>
                        <a:t> Índices Sujetos Obligados</a:t>
                      </a:r>
                      <a:endParaRPr lang="es-ES" sz="1100" b="1" i="0" u="none" strike="noStrike" dirty="0">
                        <a:solidFill>
                          <a:srgbClr val="FFFFFF"/>
                        </a:solidFill>
                        <a:latin typeface="Calibri" pitchFamily="34" charset="0"/>
                      </a:endParaRPr>
                    </a:p>
                  </a:txBody>
                  <a:tcPr marL="8268" marR="8268" marT="8268" marB="0" anchor="ctr">
                    <a:lnL w="9525" cap="flat" cmpd="sng" algn="ctr">
                      <a:solidFill>
                        <a:srgbClr val="009999"/>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b"/>
                      <a:r>
                        <a:rPr lang="es-MX" sz="1100" b="1" i="0" u="none" strike="noStrike" dirty="0" smtClean="0">
                          <a:solidFill>
                            <a:schemeClr val="bg1"/>
                          </a:solidFill>
                          <a:effectLst/>
                          <a:latin typeface="Calibri"/>
                        </a:rPr>
                        <a:t>124</a:t>
                      </a:r>
                      <a:endParaRPr lang="es-MX" sz="1100" b="1" i="0" u="none" strike="noStrike" dirty="0">
                        <a:solidFill>
                          <a:schemeClr val="bg1"/>
                        </a:solidFill>
                        <a:effectLst/>
                        <a:latin typeface="Calibri"/>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c>
                  <a:txBody>
                    <a:bodyPr/>
                    <a:lstStyle/>
                    <a:p>
                      <a:pPr algn="ctr" fontAlgn="b"/>
                      <a:r>
                        <a:rPr lang="es-MX" sz="1100" b="1" i="0" u="none" strike="noStrike" dirty="0" smtClean="0">
                          <a:solidFill>
                            <a:schemeClr val="bg1"/>
                          </a:solidFill>
                          <a:effectLst/>
                          <a:latin typeface="Calibri"/>
                        </a:rPr>
                        <a:t>64.5</a:t>
                      </a:r>
                      <a:endParaRPr lang="es-MX" sz="1100" b="1" i="0" u="none" strike="noStrike" dirty="0">
                        <a:solidFill>
                          <a:schemeClr val="bg1"/>
                        </a:solidFill>
                        <a:effectLst/>
                        <a:latin typeface="Calibri"/>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009999"/>
                      </a:solidFill>
                      <a:prstDash val="solid"/>
                      <a:round/>
                      <a:headEnd type="none" w="med" len="med"/>
                      <a:tailEnd type="none" w="med" len="med"/>
                    </a:lnR>
                    <a:lnT w="9525" cap="flat" cmpd="sng" algn="ctr">
                      <a:solidFill>
                        <a:srgbClr val="009999"/>
                      </a:solidFill>
                      <a:prstDash val="solid"/>
                      <a:round/>
                      <a:headEnd type="none" w="med" len="med"/>
                      <a:tailEnd type="none" w="med" len="med"/>
                    </a:lnT>
                    <a:lnB w="9525" cap="flat" cmpd="sng" algn="ctr">
                      <a:solidFill>
                        <a:srgbClr val="009999"/>
                      </a:solidFill>
                      <a:prstDash val="solid"/>
                      <a:round/>
                      <a:headEnd type="none" w="med" len="med"/>
                      <a:tailEnd type="none" w="med" len="med"/>
                    </a:lnB>
                    <a:solidFill>
                      <a:srgbClr val="009999"/>
                    </a:solidFill>
                  </a:tcPr>
                </a:tc>
              </a:tr>
            </a:tbl>
          </a:graphicData>
        </a:graphic>
      </p:graphicFrame>
      <p:sp>
        <p:nvSpPr>
          <p:cNvPr id="6" name="9 CuadroTexto"/>
          <p:cNvSpPr txBox="1"/>
          <p:nvPr/>
        </p:nvSpPr>
        <p:spPr>
          <a:xfrm>
            <a:off x="76167" y="85702"/>
            <a:ext cx="8284061" cy="864000"/>
          </a:xfrm>
          <a:prstGeom prst="rect">
            <a:avLst/>
          </a:prstGeom>
          <a:noFill/>
        </p:spPr>
        <p:txBody>
          <a:bodyPr wrap="square" rtlCol="0" anchor="ctr">
            <a:noAutofit/>
          </a:bodyPr>
          <a:lstStyle/>
          <a:p>
            <a:pPr fontAlgn="base">
              <a:spcBef>
                <a:spcPct val="0"/>
              </a:spcBef>
              <a:spcAft>
                <a:spcPct val="0"/>
              </a:spcAft>
            </a:pPr>
            <a:r>
              <a:rPr lang="es-ES" b="1" dirty="0">
                <a:solidFill>
                  <a:schemeClr val="bg1"/>
                </a:solidFill>
                <a:latin typeface="Calibri" pitchFamily="34" charset="0"/>
              </a:rPr>
              <a:t>Índice Global de Obligaciones de Transparencia </a:t>
            </a:r>
            <a:r>
              <a:rPr lang="es-ES" b="1" dirty="0" smtClean="0">
                <a:solidFill>
                  <a:schemeClr val="bg1"/>
                </a:solidFill>
                <a:latin typeface="Calibri" pitchFamily="34" charset="0"/>
              </a:rPr>
              <a:t>(IG</a:t>
            </a:r>
            <a:r>
              <a:rPr lang="es-ES" b="1" baseline="-25000" dirty="0" smtClean="0">
                <a:solidFill>
                  <a:schemeClr val="bg1"/>
                </a:solidFill>
                <a:latin typeface="Calibri" pitchFamily="34" charset="0"/>
              </a:rPr>
              <a:t>OT</a:t>
            </a:r>
            <a:r>
              <a:rPr lang="es-ES" b="1" dirty="0">
                <a:solidFill>
                  <a:schemeClr val="bg1"/>
                </a:solidFill>
                <a:latin typeface="Calibri" pitchFamily="34" charset="0"/>
              </a:rPr>
              <a:t>) </a:t>
            </a:r>
            <a:r>
              <a:rPr lang="es-ES" b="1" dirty="0" smtClean="0">
                <a:solidFill>
                  <a:schemeClr val="bg1"/>
                </a:solidFill>
                <a:latin typeface="Calibri" pitchFamily="34" charset="0"/>
              </a:rPr>
              <a:t>obtenido por los Órganos </a:t>
            </a:r>
            <a:r>
              <a:rPr lang="es-ES" b="1" dirty="0">
                <a:solidFill>
                  <a:schemeClr val="bg1"/>
                </a:solidFill>
                <a:latin typeface="Calibri" pitchFamily="34" charset="0"/>
              </a:rPr>
              <a:t>de Gobierno </a:t>
            </a:r>
            <a:r>
              <a:rPr lang="es-ES" b="1" dirty="0" smtClean="0">
                <a:solidFill>
                  <a:schemeClr val="bg1"/>
                </a:solidFill>
                <a:latin typeface="Calibri" pitchFamily="34" charset="0"/>
              </a:rPr>
              <a:t>en la </a:t>
            </a:r>
            <a:r>
              <a:rPr lang="es-ES" b="1" dirty="0">
                <a:solidFill>
                  <a:schemeClr val="bg1"/>
                </a:solidFill>
                <a:latin typeface="Calibri" pitchFamily="34" charset="0"/>
              </a:rPr>
              <a:t>Primera </a:t>
            </a:r>
            <a:r>
              <a:rPr lang="es-ES" b="1" dirty="0" smtClean="0">
                <a:solidFill>
                  <a:schemeClr val="bg1"/>
                </a:solidFill>
                <a:latin typeface="Calibri" pitchFamily="34" charset="0"/>
              </a:rPr>
              <a:t>Evaluación-Diagnóstico 2017</a:t>
            </a:r>
            <a:endParaRPr lang="es-ES" b="1" dirty="0">
              <a:solidFill>
                <a:schemeClr val="bg1"/>
              </a:solidFill>
              <a:latin typeface="Calibri" pitchFamily="34" charset="0"/>
            </a:endParaRPr>
          </a:p>
        </p:txBody>
      </p:sp>
    </p:spTree>
    <p:extLst>
      <p:ext uri="{BB962C8B-B14F-4D97-AF65-F5344CB8AC3E}">
        <p14:creationId xmlns:p14="http://schemas.microsoft.com/office/powerpoint/2010/main" val="2153207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10 Marcador de número de diapositiva"/>
          <p:cNvSpPr>
            <a:spLocks noGrp="1"/>
          </p:cNvSpPr>
          <p:nvPr>
            <p:ph type="sldNum" sz="quarter" idx="12"/>
          </p:nvPr>
        </p:nvSpPr>
        <p:spPr/>
        <p:txBody>
          <a:bodyPr/>
          <a:lstStyle/>
          <a:p>
            <a:pPr>
              <a:defRPr/>
            </a:pPr>
            <a:fld id="{BD43386B-512A-4F48-AC60-1F2A615D5642}" type="slidenum">
              <a:rPr lang="es-MX" b="1" smtClean="0">
                <a:latin typeface="Calibri" pitchFamily="34" charset="0"/>
              </a:rPr>
              <a:pPr>
                <a:defRPr/>
              </a:pPr>
              <a:t>15</a:t>
            </a:fld>
            <a:endParaRPr lang="es-MX" b="1" dirty="0">
              <a:latin typeface="Calibri" pitchFamily="34" charset="0"/>
            </a:endParaRPr>
          </a:p>
        </p:txBody>
      </p:sp>
      <p:sp>
        <p:nvSpPr>
          <p:cNvPr id="17" name="9 CuadroTexto"/>
          <p:cNvSpPr txBox="1"/>
          <p:nvPr/>
        </p:nvSpPr>
        <p:spPr>
          <a:xfrm>
            <a:off x="76167" y="85702"/>
            <a:ext cx="8284061" cy="864000"/>
          </a:xfrm>
          <a:prstGeom prst="rect">
            <a:avLst/>
          </a:prstGeom>
          <a:noFill/>
        </p:spPr>
        <p:txBody>
          <a:bodyPr wrap="square" rtlCol="0" anchor="ctr">
            <a:noAutofit/>
          </a:bodyPr>
          <a:lstStyle/>
          <a:p>
            <a:pPr fontAlgn="base">
              <a:spcBef>
                <a:spcPct val="0"/>
              </a:spcBef>
              <a:spcAft>
                <a:spcPct val="0"/>
              </a:spcAft>
            </a:pPr>
            <a:r>
              <a:rPr lang="es-ES" b="1" dirty="0">
                <a:solidFill>
                  <a:schemeClr val="bg1"/>
                </a:solidFill>
                <a:latin typeface="Calibri" pitchFamily="34" charset="0"/>
              </a:rPr>
              <a:t>Índice Global de Obligaciones de Transparencia </a:t>
            </a:r>
            <a:r>
              <a:rPr lang="es-ES" b="1" dirty="0" smtClean="0">
                <a:solidFill>
                  <a:schemeClr val="bg1"/>
                </a:solidFill>
                <a:latin typeface="Calibri" pitchFamily="34" charset="0"/>
              </a:rPr>
              <a:t>(IG</a:t>
            </a:r>
            <a:r>
              <a:rPr lang="es-ES" b="1" baseline="-25000" dirty="0" smtClean="0">
                <a:solidFill>
                  <a:schemeClr val="bg1"/>
                </a:solidFill>
                <a:latin typeface="Calibri" pitchFamily="34" charset="0"/>
              </a:rPr>
              <a:t>OT</a:t>
            </a:r>
            <a:r>
              <a:rPr lang="es-ES" b="1" dirty="0">
                <a:solidFill>
                  <a:schemeClr val="bg1"/>
                </a:solidFill>
                <a:latin typeface="Calibri" pitchFamily="34" charset="0"/>
              </a:rPr>
              <a:t>) </a:t>
            </a:r>
            <a:r>
              <a:rPr lang="es-ES" b="1" dirty="0" smtClean="0">
                <a:solidFill>
                  <a:schemeClr val="bg1"/>
                </a:solidFill>
                <a:latin typeface="Calibri" pitchFamily="34" charset="0"/>
              </a:rPr>
              <a:t>obtenido por los Sujetos </a:t>
            </a:r>
            <a:r>
              <a:rPr lang="es-ES" b="1" dirty="0">
                <a:solidFill>
                  <a:schemeClr val="bg1"/>
                </a:solidFill>
                <a:latin typeface="Calibri" pitchFamily="34" charset="0"/>
              </a:rPr>
              <a:t>Obligados </a:t>
            </a:r>
            <a:r>
              <a:rPr lang="es-ES" b="1" dirty="0" smtClean="0">
                <a:solidFill>
                  <a:schemeClr val="bg1"/>
                </a:solidFill>
                <a:latin typeface="Calibri" pitchFamily="34" charset="0"/>
              </a:rPr>
              <a:t>de la Ciudad de México en la </a:t>
            </a:r>
            <a:r>
              <a:rPr lang="es-ES" b="1" dirty="0">
                <a:solidFill>
                  <a:schemeClr val="bg1"/>
                </a:solidFill>
                <a:latin typeface="Calibri" pitchFamily="34" charset="0"/>
              </a:rPr>
              <a:t>Primera </a:t>
            </a:r>
            <a:r>
              <a:rPr lang="es-ES" b="1" dirty="0" smtClean="0">
                <a:solidFill>
                  <a:schemeClr val="bg1"/>
                </a:solidFill>
                <a:latin typeface="Calibri" pitchFamily="34" charset="0"/>
              </a:rPr>
              <a:t>Evaluación-Diagnóstico 2017</a:t>
            </a:r>
            <a:endParaRPr lang="es-ES" b="1" dirty="0">
              <a:solidFill>
                <a:schemeClr val="bg1"/>
              </a:solidFill>
              <a:latin typeface="Calibri" pitchFamily="34" charset="0"/>
            </a:endParaRPr>
          </a:p>
        </p:txBody>
      </p:sp>
      <p:graphicFrame>
        <p:nvGraphicFramePr>
          <p:cNvPr id="2" name="Tabla 1"/>
          <p:cNvGraphicFramePr>
            <a:graphicFrameLocks noGrp="1"/>
          </p:cNvGraphicFramePr>
          <p:nvPr>
            <p:extLst>
              <p:ext uri="{D42A27DB-BD31-4B8C-83A1-F6EECF244321}">
                <p14:modId xmlns:p14="http://schemas.microsoft.com/office/powerpoint/2010/main" val="838699981"/>
              </p:ext>
            </p:extLst>
          </p:nvPr>
        </p:nvGraphicFramePr>
        <p:xfrm>
          <a:off x="345720" y="1203319"/>
          <a:ext cx="4068000" cy="5256000"/>
        </p:xfrm>
        <a:graphic>
          <a:graphicData uri="http://schemas.openxmlformats.org/drawingml/2006/table">
            <a:tbl>
              <a:tblPr>
                <a:tableStyleId>{5C22544A-7EE6-4342-B048-85BDC9FD1C3A}</a:tableStyleId>
              </a:tblPr>
              <a:tblGrid>
                <a:gridCol w="2268000"/>
                <a:gridCol w="1080000"/>
                <a:gridCol w="720000"/>
              </a:tblGrid>
              <a:tr h="720000">
                <a:tc>
                  <a:txBody>
                    <a:bodyPr/>
                    <a:lstStyle/>
                    <a:p>
                      <a:pPr algn="ctr" fontAlgn="ctr"/>
                      <a:r>
                        <a:rPr lang="es-ES" sz="1000" b="1" u="none" strike="noStrike" dirty="0">
                          <a:solidFill>
                            <a:schemeClr val="bg1"/>
                          </a:solidFill>
                          <a:effectLst/>
                          <a:latin typeface="Calibri" panose="020F0502020204030204" pitchFamily="34" charset="0"/>
                          <a:cs typeface="Calibri" panose="020F0502020204030204" pitchFamily="34" charset="0"/>
                        </a:rPr>
                        <a:t>Sujetos Obligados</a:t>
                      </a:r>
                      <a:endParaRPr lang="es-ES" sz="1000" b="1" i="0" u="none" strike="noStrike" dirty="0">
                        <a:solidFill>
                          <a:schemeClr val="bg1"/>
                        </a:solidFill>
                        <a:effectLst/>
                        <a:latin typeface="Calibri" panose="020F0502020204030204" pitchFamily="34" charset="0"/>
                        <a:cs typeface="Calibri" panose="020F0502020204030204" pitchFamily="34" charset="0"/>
                      </a:endParaRPr>
                    </a:p>
                  </a:txBody>
                  <a:tcPr marL="36000" marR="456" marT="456" marB="0" anchor="ctr">
                    <a:lnL w="6350" cap="flat" cmpd="sng" algn="ctr">
                      <a:solidFill>
                        <a:srgbClr val="009999"/>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000" b="1" u="none" strike="noStrike" dirty="0">
                          <a:solidFill>
                            <a:schemeClr val="bg1"/>
                          </a:solidFill>
                          <a:effectLst/>
                          <a:latin typeface="Calibri" panose="020F0502020204030204" pitchFamily="34" charset="0"/>
                          <a:cs typeface="Calibri" panose="020F0502020204030204" pitchFamily="34" charset="0"/>
                        </a:rPr>
                        <a:t>Índice Global de Obligaciones de Transparencia</a:t>
                      </a:r>
                      <a:br>
                        <a:rPr lang="es-ES" sz="1000" b="1" u="none" strike="noStrike" dirty="0">
                          <a:solidFill>
                            <a:schemeClr val="bg1"/>
                          </a:solidFill>
                          <a:effectLst/>
                          <a:latin typeface="Calibri" panose="020F0502020204030204" pitchFamily="34" charset="0"/>
                          <a:cs typeface="Calibri" panose="020F0502020204030204" pitchFamily="34" charset="0"/>
                        </a:rPr>
                      </a:br>
                      <a:r>
                        <a:rPr lang="es-ES" sz="1000" b="1" u="none" strike="noStrike" dirty="0">
                          <a:solidFill>
                            <a:schemeClr val="bg1"/>
                          </a:solidFill>
                          <a:effectLst/>
                          <a:latin typeface="Calibri" panose="020F0502020204030204" pitchFamily="34" charset="0"/>
                          <a:cs typeface="Calibri" panose="020F0502020204030204" pitchFamily="34" charset="0"/>
                        </a:rPr>
                        <a:t>IGOT</a:t>
                      </a:r>
                      <a:endParaRPr lang="es-ES" sz="1000" b="1" i="0" u="none" strike="noStrike" dirty="0">
                        <a:solidFill>
                          <a:schemeClr val="bg1"/>
                        </a:solidFill>
                        <a:effectLst/>
                        <a:latin typeface="Calibri" panose="020F0502020204030204" pitchFamily="34" charset="0"/>
                        <a:cs typeface="Calibri" panose="020F0502020204030204" pitchFamily="34" charset="0"/>
                      </a:endParaRPr>
                    </a:p>
                  </a:txBody>
                  <a:tcPr marL="456" marR="456" marT="456"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000" b="1" u="none" strike="noStrike" dirty="0">
                          <a:solidFill>
                            <a:schemeClr val="bg1"/>
                          </a:solidFill>
                          <a:effectLst/>
                          <a:latin typeface="Calibri" panose="020F0502020204030204" pitchFamily="34" charset="0"/>
                          <a:cs typeface="Calibri" panose="020F0502020204030204" pitchFamily="34" charset="0"/>
                        </a:rPr>
                        <a:t>Ranking</a:t>
                      </a:r>
                      <a:endParaRPr lang="es-ES" sz="1000" b="1" i="0" u="none" strike="noStrike" dirty="0">
                        <a:solidFill>
                          <a:schemeClr val="bg1"/>
                        </a:solidFill>
                        <a:effectLst/>
                        <a:latin typeface="Calibri" panose="020F0502020204030204" pitchFamily="34" charset="0"/>
                        <a:cs typeface="Calibri" panose="020F0502020204030204" pitchFamily="34" charset="0"/>
                      </a:endParaRPr>
                    </a:p>
                  </a:txBody>
                  <a:tcPr marL="456" marR="456" marT="456" marB="0" anchor="ctr">
                    <a:lnL w="6350" cap="flat" cmpd="sng" algn="ctr">
                      <a:solidFill>
                        <a:schemeClr val="bg1"/>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009999"/>
                    </a:solidFill>
                  </a:tcPr>
                </a:tc>
              </a:tr>
              <a:tr h="396000">
                <a:tc>
                  <a:txBody>
                    <a:bodyPr/>
                    <a:lstStyle/>
                    <a:p>
                      <a:pPr algn="l" fontAlgn="ctr"/>
                      <a:r>
                        <a:rPr lang="es-ES" sz="1000" b="1" i="0" u="none" strike="noStrike" dirty="0">
                          <a:solidFill>
                            <a:srgbClr val="000000"/>
                          </a:solidFill>
                          <a:effectLst/>
                          <a:latin typeface="Calibri" panose="020F0502020204030204" pitchFamily="34" charset="0"/>
                          <a:cs typeface="Calibri" panose="020F0502020204030204" pitchFamily="34" charset="0"/>
                        </a:rPr>
                        <a:t>Instituto de Verificación Administrativa del Distrito Federal</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100.0</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396000">
                <a:tc>
                  <a:txBody>
                    <a:bodyPr/>
                    <a:lstStyle/>
                    <a:p>
                      <a:pPr algn="l" fontAlgn="ctr"/>
                      <a:r>
                        <a:rPr lang="es-ES" sz="1000" b="1" i="0" u="none" strike="noStrike" dirty="0">
                          <a:solidFill>
                            <a:srgbClr val="000000"/>
                          </a:solidFill>
                          <a:effectLst/>
                          <a:latin typeface="Calibri" panose="020F0502020204030204" pitchFamily="34" charset="0"/>
                          <a:cs typeface="Calibri" panose="020F0502020204030204" pitchFamily="34" charset="0"/>
                        </a:rPr>
                        <a:t>Servicios de Salud Pública del Distrito Federal</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99.6</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2</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252000">
                <a:tc>
                  <a:txBody>
                    <a:bodyPr/>
                    <a:lstStyle/>
                    <a:p>
                      <a:pPr algn="l" fontAlgn="ctr"/>
                      <a:r>
                        <a:rPr lang="es-ES" sz="1000" b="1" i="0" u="none" strike="noStrike">
                          <a:solidFill>
                            <a:srgbClr val="000000"/>
                          </a:solidFill>
                          <a:effectLst/>
                          <a:latin typeface="Calibri" panose="020F0502020204030204" pitchFamily="34" charset="0"/>
                          <a:cs typeface="Calibri" panose="020F0502020204030204" pitchFamily="34" charset="0"/>
                        </a:rPr>
                        <a:t>Delegación La Magdalena Contreras</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99.5</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3</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396000">
                <a:tc>
                  <a:txBody>
                    <a:bodyPr/>
                    <a:lstStyle/>
                    <a:p>
                      <a:pPr algn="l" fontAlgn="ctr"/>
                      <a:r>
                        <a:rPr lang="es-ES" sz="1000" b="1" i="0" u="none" strike="noStrike" dirty="0">
                          <a:solidFill>
                            <a:srgbClr val="000000"/>
                          </a:solidFill>
                          <a:effectLst/>
                          <a:latin typeface="Calibri" panose="020F0502020204030204" pitchFamily="34" charset="0"/>
                          <a:cs typeface="Calibri" panose="020F0502020204030204" pitchFamily="34" charset="0"/>
                        </a:rPr>
                        <a:t>Consejo de la Judicatura de la Ciudad de México</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99.4</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4</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252000">
                <a:tc>
                  <a:txBody>
                    <a:bodyPr/>
                    <a:lstStyle/>
                    <a:p>
                      <a:pPr algn="l" fontAlgn="ctr"/>
                      <a:r>
                        <a:rPr lang="es-ES" sz="1000" b="1" i="0" u="none" strike="noStrike">
                          <a:solidFill>
                            <a:srgbClr val="000000"/>
                          </a:solidFill>
                          <a:effectLst/>
                          <a:latin typeface="Calibri" panose="020F0502020204030204" pitchFamily="34" charset="0"/>
                          <a:cs typeface="Calibri" panose="020F0502020204030204" pitchFamily="34" charset="0"/>
                        </a:rPr>
                        <a:t>Metrobús</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99.1</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5</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252000">
                <a:tc>
                  <a:txBody>
                    <a:bodyPr/>
                    <a:lstStyle/>
                    <a:p>
                      <a:pPr algn="l" fontAlgn="ctr"/>
                      <a:r>
                        <a:rPr lang="es-ES" sz="1000" b="1" i="0" u="none" strike="noStrike">
                          <a:solidFill>
                            <a:srgbClr val="000000"/>
                          </a:solidFill>
                          <a:effectLst/>
                          <a:latin typeface="Calibri" panose="020F0502020204030204" pitchFamily="34" charset="0"/>
                          <a:cs typeface="Calibri" panose="020F0502020204030204" pitchFamily="34" charset="0"/>
                        </a:rPr>
                        <a:t>Secretaría de Salud</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98.9</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6</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252000">
                <a:tc>
                  <a:txBody>
                    <a:bodyPr/>
                    <a:lstStyle/>
                    <a:p>
                      <a:pPr algn="l" fontAlgn="ctr"/>
                      <a:r>
                        <a:rPr lang="es-ES" sz="1000" b="1" i="0" u="none" strike="noStrike">
                          <a:solidFill>
                            <a:srgbClr val="000000"/>
                          </a:solidFill>
                          <a:effectLst/>
                          <a:latin typeface="Calibri" panose="020F0502020204030204" pitchFamily="34" charset="0"/>
                          <a:cs typeface="Calibri" panose="020F0502020204030204" pitchFamily="34" charset="0"/>
                        </a:rPr>
                        <a:t>Instituto Electoral del Distrito Federal</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97.3</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7</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396000">
                <a:tc>
                  <a:txBody>
                    <a:bodyPr/>
                    <a:lstStyle/>
                    <a:p>
                      <a:pPr algn="l" fontAlgn="ctr"/>
                      <a:r>
                        <a:rPr lang="es-ES" sz="1000" b="1" i="0" u="none" strike="noStrike" dirty="0">
                          <a:solidFill>
                            <a:srgbClr val="000000"/>
                          </a:solidFill>
                          <a:effectLst/>
                          <a:latin typeface="Calibri" panose="020F0502020204030204" pitchFamily="34" charset="0"/>
                          <a:cs typeface="Calibri" panose="020F0502020204030204" pitchFamily="34" charset="0"/>
                        </a:rPr>
                        <a:t>Sistema de Radio y Televisión Digital del Gobierno del Distrito </a:t>
                      </a:r>
                      <a:r>
                        <a:rPr lang="es-ES" sz="1000" b="1" i="0" u="none" strike="noStrike" dirty="0" smtClean="0">
                          <a:solidFill>
                            <a:srgbClr val="000000"/>
                          </a:solidFill>
                          <a:effectLst/>
                          <a:latin typeface="Calibri" panose="020F0502020204030204" pitchFamily="34" charset="0"/>
                          <a:cs typeface="Calibri" panose="020F0502020204030204" pitchFamily="34" charset="0"/>
                        </a:rPr>
                        <a:t>Federal</a:t>
                      </a:r>
                      <a:endParaRPr lang="es-ES" sz="1000" b="1" i="0" u="none" strike="noStrike" dirty="0">
                        <a:solidFill>
                          <a:srgbClr val="000000"/>
                        </a:solidFill>
                        <a:effectLst/>
                        <a:latin typeface="Calibri" panose="020F0502020204030204" pitchFamily="34" charset="0"/>
                        <a:cs typeface="Calibri" panose="020F0502020204030204" pitchFamily="34" charset="0"/>
                      </a:endParaRP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95.8</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8</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252000">
                <a:tc>
                  <a:txBody>
                    <a:bodyPr/>
                    <a:lstStyle/>
                    <a:p>
                      <a:pPr algn="l" fontAlgn="ctr"/>
                      <a:r>
                        <a:rPr lang="es-ES" sz="1000" b="1" i="0" u="none" strike="noStrike">
                          <a:solidFill>
                            <a:srgbClr val="000000"/>
                          </a:solidFill>
                          <a:effectLst/>
                          <a:latin typeface="Calibri" panose="020F0502020204030204" pitchFamily="34" charset="0"/>
                          <a:cs typeface="Calibri" panose="020F0502020204030204" pitchFamily="34" charset="0"/>
                        </a:rPr>
                        <a:t>Proyecto Metro del Distrito Federal</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95.5</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9</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252000">
                <a:tc>
                  <a:txBody>
                    <a:bodyPr/>
                    <a:lstStyle/>
                    <a:p>
                      <a:pPr algn="l" fontAlgn="ctr"/>
                      <a:r>
                        <a:rPr lang="es-ES" sz="1000" b="1" i="0" u="none" strike="noStrike" dirty="0">
                          <a:solidFill>
                            <a:srgbClr val="000000"/>
                          </a:solidFill>
                          <a:effectLst/>
                          <a:latin typeface="Calibri" panose="020F0502020204030204" pitchFamily="34" charset="0"/>
                          <a:cs typeface="Calibri" panose="020F0502020204030204" pitchFamily="34" charset="0"/>
                        </a:rPr>
                        <a:t>Delegación Álvaro Obregón</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94.9</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10</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252000">
                <a:tc>
                  <a:txBody>
                    <a:bodyPr/>
                    <a:lstStyle/>
                    <a:p>
                      <a:pPr algn="l" fontAlgn="ctr"/>
                      <a:r>
                        <a:rPr lang="es-ES" sz="1000" b="1" i="0" u="none" strike="noStrike">
                          <a:solidFill>
                            <a:srgbClr val="000000"/>
                          </a:solidFill>
                          <a:effectLst/>
                          <a:latin typeface="Calibri" panose="020F0502020204030204" pitchFamily="34" charset="0"/>
                          <a:cs typeface="Calibri" panose="020F0502020204030204" pitchFamily="34" charset="0"/>
                        </a:rPr>
                        <a:t>Secretaría de Desarrollo Social</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94.9</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10</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252000">
                <a:tc>
                  <a:txBody>
                    <a:bodyPr/>
                    <a:lstStyle/>
                    <a:p>
                      <a:pPr algn="l" fontAlgn="ctr"/>
                      <a:r>
                        <a:rPr lang="es-ES" sz="1000" b="1" i="0" u="none" strike="noStrike">
                          <a:solidFill>
                            <a:srgbClr val="000000"/>
                          </a:solidFill>
                          <a:effectLst/>
                          <a:latin typeface="Calibri" panose="020F0502020204030204" pitchFamily="34" charset="0"/>
                          <a:cs typeface="Calibri" panose="020F0502020204030204" pitchFamily="34" charset="0"/>
                        </a:rPr>
                        <a:t>Delegación Cuajimalpa de Morelos</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94.4</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11</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396000">
                <a:tc>
                  <a:txBody>
                    <a:bodyPr/>
                    <a:lstStyle/>
                    <a:p>
                      <a:pPr algn="l" fontAlgn="ctr"/>
                      <a:r>
                        <a:rPr lang="es-ES" sz="1000" b="1" i="0" u="none" strike="noStrike" dirty="0">
                          <a:solidFill>
                            <a:srgbClr val="000000"/>
                          </a:solidFill>
                          <a:effectLst/>
                          <a:latin typeface="Calibri" panose="020F0502020204030204" pitchFamily="34" charset="0"/>
                          <a:cs typeface="Calibri" panose="020F0502020204030204" pitchFamily="34" charset="0"/>
                        </a:rPr>
                        <a:t>Secretaría de Desarrollo Urbano y Vivienda</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93.8</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12</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540000">
                <a:tc>
                  <a:txBody>
                    <a:bodyPr/>
                    <a:lstStyle/>
                    <a:p>
                      <a:pPr algn="l" fontAlgn="ctr"/>
                      <a:r>
                        <a:rPr lang="es-ES" sz="1000" b="1" i="0" u="none" strike="noStrike" dirty="0">
                          <a:solidFill>
                            <a:srgbClr val="000000"/>
                          </a:solidFill>
                          <a:effectLst/>
                          <a:latin typeface="Calibri" panose="020F0502020204030204" pitchFamily="34" charset="0"/>
                          <a:cs typeface="Calibri" panose="020F0502020204030204" pitchFamily="34" charset="0"/>
                        </a:rPr>
                        <a:t>Instituto de Acceso a la Información Pública y Protección de Datos Personales del Distrito Federal</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93.7</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13</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bl>
          </a:graphicData>
        </a:graphic>
      </p:graphicFrame>
      <p:graphicFrame>
        <p:nvGraphicFramePr>
          <p:cNvPr id="13" name="Tabla 12"/>
          <p:cNvGraphicFramePr>
            <a:graphicFrameLocks noGrp="1"/>
          </p:cNvGraphicFramePr>
          <p:nvPr>
            <p:extLst>
              <p:ext uri="{D42A27DB-BD31-4B8C-83A1-F6EECF244321}">
                <p14:modId xmlns:p14="http://schemas.microsoft.com/office/powerpoint/2010/main" val="3405259991"/>
              </p:ext>
            </p:extLst>
          </p:nvPr>
        </p:nvGraphicFramePr>
        <p:xfrm>
          <a:off x="4689117" y="1203317"/>
          <a:ext cx="4068000" cy="5256000"/>
        </p:xfrm>
        <a:graphic>
          <a:graphicData uri="http://schemas.openxmlformats.org/drawingml/2006/table">
            <a:tbl>
              <a:tblPr>
                <a:tableStyleId>{5C22544A-7EE6-4342-B048-85BDC9FD1C3A}</a:tableStyleId>
              </a:tblPr>
              <a:tblGrid>
                <a:gridCol w="2268000"/>
                <a:gridCol w="1080000"/>
                <a:gridCol w="720000"/>
              </a:tblGrid>
              <a:tr h="720000">
                <a:tc>
                  <a:txBody>
                    <a:bodyPr/>
                    <a:lstStyle/>
                    <a:p>
                      <a:pPr algn="ctr" fontAlgn="ctr"/>
                      <a:r>
                        <a:rPr lang="es-ES" sz="1000" b="1" u="none" strike="noStrike" dirty="0">
                          <a:solidFill>
                            <a:schemeClr val="bg1"/>
                          </a:solidFill>
                          <a:effectLst/>
                          <a:latin typeface="Calibri" panose="020F0502020204030204" pitchFamily="34" charset="0"/>
                          <a:cs typeface="Calibri" panose="020F0502020204030204" pitchFamily="34" charset="0"/>
                        </a:rPr>
                        <a:t>Sujetos Obligados</a:t>
                      </a:r>
                      <a:endParaRPr lang="es-ES" sz="1000" b="1" i="0" u="none" strike="noStrike" dirty="0">
                        <a:solidFill>
                          <a:schemeClr val="bg1"/>
                        </a:solidFill>
                        <a:effectLst/>
                        <a:latin typeface="Calibri" panose="020F0502020204030204" pitchFamily="34" charset="0"/>
                        <a:cs typeface="Calibri" panose="020F0502020204030204" pitchFamily="34" charset="0"/>
                      </a:endParaRPr>
                    </a:p>
                  </a:txBody>
                  <a:tcPr marL="36000" marR="456" marT="456" marB="0" anchor="ctr">
                    <a:lnL w="6350" cap="flat" cmpd="sng" algn="ctr">
                      <a:solidFill>
                        <a:srgbClr val="009999"/>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000" b="1" u="none" strike="noStrike" dirty="0">
                          <a:solidFill>
                            <a:schemeClr val="bg1"/>
                          </a:solidFill>
                          <a:effectLst/>
                          <a:latin typeface="Calibri" panose="020F0502020204030204" pitchFamily="34" charset="0"/>
                          <a:cs typeface="Calibri" panose="020F0502020204030204" pitchFamily="34" charset="0"/>
                        </a:rPr>
                        <a:t>Índice Global de Obligaciones de Transparencia</a:t>
                      </a:r>
                      <a:br>
                        <a:rPr lang="es-ES" sz="1000" b="1" u="none" strike="noStrike" dirty="0">
                          <a:solidFill>
                            <a:schemeClr val="bg1"/>
                          </a:solidFill>
                          <a:effectLst/>
                          <a:latin typeface="Calibri" panose="020F0502020204030204" pitchFamily="34" charset="0"/>
                          <a:cs typeface="Calibri" panose="020F0502020204030204" pitchFamily="34" charset="0"/>
                        </a:rPr>
                      </a:br>
                      <a:r>
                        <a:rPr lang="es-ES" sz="1000" b="1" u="none" strike="noStrike" dirty="0">
                          <a:solidFill>
                            <a:schemeClr val="bg1"/>
                          </a:solidFill>
                          <a:effectLst/>
                          <a:latin typeface="Calibri" panose="020F0502020204030204" pitchFamily="34" charset="0"/>
                          <a:cs typeface="Calibri" panose="020F0502020204030204" pitchFamily="34" charset="0"/>
                        </a:rPr>
                        <a:t>IGOT</a:t>
                      </a:r>
                      <a:endParaRPr lang="es-ES" sz="1000" b="1" i="0" u="none" strike="noStrike" dirty="0">
                        <a:solidFill>
                          <a:schemeClr val="bg1"/>
                        </a:solidFill>
                        <a:effectLst/>
                        <a:latin typeface="Calibri" panose="020F0502020204030204" pitchFamily="34" charset="0"/>
                        <a:cs typeface="Calibri" panose="020F0502020204030204" pitchFamily="34" charset="0"/>
                      </a:endParaRPr>
                    </a:p>
                  </a:txBody>
                  <a:tcPr marL="456" marR="456" marT="456"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000" b="1" u="none" strike="noStrike" dirty="0">
                          <a:solidFill>
                            <a:schemeClr val="bg1"/>
                          </a:solidFill>
                          <a:effectLst/>
                          <a:latin typeface="Calibri" panose="020F0502020204030204" pitchFamily="34" charset="0"/>
                          <a:cs typeface="Calibri" panose="020F0502020204030204" pitchFamily="34" charset="0"/>
                        </a:rPr>
                        <a:t>Ranking</a:t>
                      </a:r>
                      <a:endParaRPr lang="es-ES" sz="1000" b="1" i="0" u="none" strike="noStrike" dirty="0">
                        <a:solidFill>
                          <a:schemeClr val="bg1"/>
                        </a:solidFill>
                        <a:effectLst/>
                        <a:latin typeface="Calibri" panose="020F0502020204030204" pitchFamily="34" charset="0"/>
                        <a:cs typeface="Calibri" panose="020F0502020204030204" pitchFamily="34" charset="0"/>
                      </a:endParaRPr>
                    </a:p>
                  </a:txBody>
                  <a:tcPr marL="456" marR="456" marT="456" marB="0" anchor="ctr">
                    <a:lnL w="6350" cap="flat" cmpd="sng" algn="ctr">
                      <a:solidFill>
                        <a:schemeClr val="bg1"/>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009999"/>
                    </a:solidFill>
                  </a:tcPr>
                </a:tc>
              </a:tr>
              <a:tr h="396000">
                <a:tc>
                  <a:txBody>
                    <a:bodyPr/>
                    <a:lstStyle/>
                    <a:p>
                      <a:pPr algn="l" fontAlgn="ctr"/>
                      <a:r>
                        <a:rPr lang="es-ES" sz="1000" b="1" i="0" u="none" strike="noStrike" dirty="0">
                          <a:solidFill>
                            <a:srgbClr val="000000"/>
                          </a:solidFill>
                          <a:effectLst/>
                          <a:latin typeface="Calibri" panose="020F0502020204030204" pitchFamily="34" charset="0"/>
                          <a:cs typeface="Calibri" panose="020F0502020204030204" pitchFamily="34" charset="0"/>
                        </a:rPr>
                        <a:t>Fideicomiso Museo de Arte Popular Mexicano</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92.7</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14</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396000">
                <a:tc>
                  <a:txBody>
                    <a:bodyPr/>
                    <a:lstStyle/>
                    <a:p>
                      <a:pPr algn="l" fontAlgn="ctr"/>
                      <a:r>
                        <a:rPr lang="es-ES" sz="1000" b="1" i="0" u="none" strike="noStrike" dirty="0">
                          <a:solidFill>
                            <a:srgbClr val="000000"/>
                          </a:solidFill>
                          <a:effectLst/>
                          <a:latin typeface="Calibri" panose="020F0502020204030204" pitchFamily="34" charset="0"/>
                          <a:cs typeface="Calibri" panose="020F0502020204030204" pitchFamily="34" charset="0"/>
                        </a:rPr>
                        <a:t>Fideicomiso de Recuperación Crediticia de la Ciudad de México</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92.4</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15</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252000">
                <a:tc>
                  <a:txBody>
                    <a:bodyPr/>
                    <a:lstStyle/>
                    <a:p>
                      <a:pPr algn="l" fontAlgn="ctr"/>
                      <a:r>
                        <a:rPr lang="es-ES" sz="1000" b="1" i="0" u="none" strike="noStrike" dirty="0">
                          <a:solidFill>
                            <a:srgbClr val="000000"/>
                          </a:solidFill>
                          <a:effectLst/>
                          <a:latin typeface="Calibri" panose="020F0502020204030204" pitchFamily="34" charset="0"/>
                          <a:cs typeface="Calibri" panose="020F0502020204030204" pitchFamily="34" charset="0"/>
                        </a:rPr>
                        <a:t>Sistema de Transporte Colectivo</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92.2</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16</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396000">
                <a:tc>
                  <a:txBody>
                    <a:bodyPr/>
                    <a:lstStyle/>
                    <a:p>
                      <a:pPr algn="l" fontAlgn="ctr"/>
                      <a:r>
                        <a:rPr lang="es-ES" sz="1000" b="1" i="0" u="none" strike="noStrike" dirty="0">
                          <a:solidFill>
                            <a:srgbClr val="000000"/>
                          </a:solidFill>
                          <a:effectLst/>
                          <a:latin typeface="Calibri" panose="020F0502020204030204" pitchFamily="34" charset="0"/>
                          <a:cs typeface="Calibri" panose="020F0502020204030204" pitchFamily="34" charset="0"/>
                        </a:rPr>
                        <a:t>Fideicomiso Público de la Zona de Santa Fe</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92.0</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17</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396000">
                <a:tc>
                  <a:txBody>
                    <a:bodyPr/>
                    <a:lstStyle/>
                    <a:p>
                      <a:pPr algn="l" fontAlgn="ctr"/>
                      <a:r>
                        <a:rPr lang="es-ES" sz="1000" b="1" i="0" u="none" strike="noStrike" dirty="0">
                          <a:solidFill>
                            <a:srgbClr val="000000"/>
                          </a:solidFill>
                          <a:effectLst/>
                          <a:latin typeface="Calibri" panose="020F0502020204030204" pitchFamily="34" charset="0"/>
                          <a:cs typeface="Calibri" panose="020F0502020204030204" pitchFamily="34" charset="0"/>
                        </a:rPr>
                        <a:t>Tribunal Superior de Justicia de la Ciudad de México</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92.0</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17</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252000">
                <a:tc>
                  <a:txBody>
                    <a:bodyPr/>
                    <a:lstStyle/>
                    <a:p>
                      <a:pPr algn="l" fontAlgn="ctr"/>
                      <a:r>
                        <a:rPr lang="es-ES" sz="1000" b="1" i="0" u="none" strike="noStrike" dirty="0">
                          <a:solidFill>
                            <a:srgbClr val="000000"/>
                          </a:solidFill>
                          <a:effectLst/>
                          <a:latin typeface="Calibri" panose="020F0502020204030204" pitchFamily="34" charset="0"/>
                          <a:cs typeface="Calibri" panose="020F0502020204030204" pitchFamily="34" charset="0"/>
                        </a:rPr>
                        <a:t>Secretaría de Finanzas</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91.9</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18</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252000">
                <a:tc>
                  <a:txBody>
                    <a:bodyPr/>
                    <a:lstStyle/>
                    <a:p>
                      <a:pPr algn="l" fontAlgn="ctr"/>
                      <a:r>
                        <a:rPr lang="es-ES" sz="1000" b="1" i="0" u="none" strike="noStrike">
                          <a:solidFill>
                            <a:srgbClr val="000000"/>
                          </a:solidFill>
                          <a:effectLst/>
                          <a:latin typeface="Calibri" panose="020F0502020204030204" pitchFamily="34" charset="0"/>
                          <a:cs typeface="Calibri" panose="020F0502020204030204" pitchFamily="34" charset="0"/>
                        </a:rPr>
                        <a:t>Delegación Benito Juárez</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91.8</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19</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252000">
                <a:tc>
                  <a:txBody>
                    <a:bodyPr/>
                    <a:lstStyle/>
                    <a:p>
                      <a:pPr algn="l" fontAlgn="ctr"/>
                      <a:r>
                        <a:rPr lang="es-ES" sz="1000" b="1" i="0" u="none" strike="noStrike">
                          <a:solidFill>
                            <a:srgbClr val="000000"/>
                          </a:solidFill>
                          <a:effectLst/>
                          <a:latin typeface="Calibri" panose="020F0502020204030204" pitchFamily="34" charset="0"/>
                          <a:cs typeface="Calibri" panose="020F0502020204030204" pitchFamily="34" charset="0"/>
                        </a:rPr>
                        <a:t>Partido del Trabajo en el Distrito Federal</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91.0</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20</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396000">
                <a:tc>
                  <a:txBody>
                    <a:bodyPr/>
                    <a:lstStyle/>
                    <a:p>
                      <a:pPr algn="l" fontAlgn="ctr"/>
                      <a:r>
                        <a:rPr lang="es-ES" sz="1000" b="1" i="0" u="none" strike="noStrike" dirty="0">
                          <a:solidFill>
                            <a:srgbClr val="000000"/>
                          </a:solidFill>
                          <a:effectLst/>
                          <a:latin typeface="Calibri" panose="020F0502020204030204" pitchFamily="34" charset="0"/>
                          <a:cs typeface="Calibri" panose="020F0502020204030204" pitchFamily="34" charset="0"/>
                        </a:rPr>
                        <a:t>Auditoría Superior de la Ciudad de México</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90.8</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21</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252000">
                <a:tc>
                  <a:txBody>
                    <a:bodyPr/>
                    <a:lstStyle/>
                    <a:p>
                      <a:pPr algn="l" fontAlgn="ctr"/>
                      <a:r>
                        <a:rPr lang="es-ES" sz="1000" b="1" i="0" u="none" strike="noStrike">
                          <a:solidFill>
                            <a:srgbClr val="000000"/>
                          </a:solidFill>
                          <a:effectLst/>
                          <a:latin typeface="Calibri" panose="020F0502020204030204" pitchFamily="34" charset="0"/>
                          <a:cs typeface="Calibri" panose="020F0502020204030204" pitchFamily="34" charset="0"/>
                        </a:rPr>
                        <a:t>Delegación Miguel Hidalgo</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90.7</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22</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252000">
                <a:tc>
                  <a:txBody>
                    <a:bodyPr/>
                    <a:lstStyle/>
                    <a:p>
                      <a:pPr algn="l" fontAlgn="ctr"/>
                      <a:r>
                        <a:rPr lang="es-ES" sz="1000" b="1" i="0" u="none" strike="noStrike">
                          <a:solidFill>
                            <a:srgbClr val="000000"/>
                          </a:solidFill>
                          <a:effectLst/>
                          <a:latin typeface="Calibri" panose="020F0502020204030204" pitchFamily="34" charset="0"/>
                          <a:cs typeface="Calibri" panose="020F0502020204030204" pitchFamily="34" charset="0"/>
                        </a:rPr>
                        <a:t>Contraloría General del Distrito Federal</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88.9</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23</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396000">
                <a:tc>
                  <a:txBody>
                    <a:bodyPr/>
                    <a:lstStyle/>
                    <a:p>
                      <a:pPr algn="l" fontAlgn="ctr"/>
                      <a:r>
                        <a:rPr lang="es-ES" sz="1000" b="1" i="0" u="none" strike="noStrike">
                          <a:solidFill>
                            <a:srgbClr val="000000"/>
                          </a:solidFill>
                          <a:effectLst/>
                          <a:latin typeface="Calibri" panose="020F0502020204030204" pitchFamily="34" charset="0"/>
                          <a:cs typeface="Calibri" panose="020F0502020204030204" pitchFamily="34" charset="0"/>
                        </a:rPr>
                        <a:t>Corporación Mexicana de Impresión, S.A. de C.V.</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88.6</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24</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252000">
                <a:tc>
                  <a:txBody>
                    <a:bodyPr/>
                    <a:lstStyle/>
                    <a:p>
                      <a:pPr algn="l" fontAlgn="ctr"/>
                      <a:r>
                        <a:rPr lang="it-IT" sz="1000" b="1" i="0" u="none" strike="noStrike">
                          <a:solidFill>
                            <a:srgbClr val="000000"/>
                          </a:solidFill>
                          <a:effectLst/>
                          <a:latin typeface="Calibri" panose="020F0502020204030204" pitchFamily="34" charset="0"/>
                          <a:cs typeface="Calibri" panose="020F0502020204030204" pitchFamily="34" charset="0"/>
                        </a:rPr>
                        <a:t>Asamblea Legislativa del Distrito Federal</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87.5</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25</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396000">
                <a:tc>
                  <a:txBody>
                    <a:bodyPr/>
                    <a:lstStyle/>
                    <a:p>
                      <a:pPr algn="l" fontAlgn="ctr"/>
                      <a:r>
                        <a:rPr lang="es-ES" sz="1000" b="1" i="0" u="none" strike="noStrike" dirty="0">
                          <a:solidFill>
                            <a:srgbClr val="000000"/>
                          </a:solidFill>
                          <a:effectLst/>
                          <a:latin typeface="Calibri" panose="020F0502020204030204" pitchFamily="34" charset="0"/>
                          <a:cs typeface="Calibri" panose="020F0502020204030204" pitchFamily="34" charset="0"/>
                        </a:rPr>
                        <a:t>Fondo Mixto de Promoción Turística del Distrito Federal</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86.9</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26</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366228766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10 Marcador de número de diapositiva"/>
          <p:cNvSpPr>
            <a:spLocks noGrp="1"/>
          </p:cNvSpPr>
          <p:nvPr>
            <p:ph type="sldNum" sz="quarter" idx="12"/>
          </p:nvPr>
        </p:nvSpPr>
        <p:spPr/>
        <p:txBody>
          <a:bodyPr/>
          <a:lstStyle/>
          <a:p>
            <a:pPr>
              <a:defRPr/>
            </a:pPr>
            <a:fld id="{BD43386B-512A-4F48-AC60-1F2A615D5642}" type="slidenum">
              <a:rPr lang="es-MX" b="1" smtClean="0">
                <a:latin typeface="Calibri" pitchFamily="34" charset="0"/>
              </a:rPr>
              <a:pPr>
                <a:defRPr/>
              </a:pPr>
              <a:t>16</a:t>
            </a:fld>
            <a:endParaRPr lang="es-MX" b="1" dirty="0">
              <a:latin typeface="Calibri" pitchFamily="34" charset="0"/>
            </a:endParaRPr>
          </a:p>
        </p:txBody>
      </p:sp>
      <p:sp>
        <p:nvSpPr>
          <p:cNvPr id="17" name="9 CuadroTexto"/>
          <p:cNvSpPr txBox="1"/>
          <p:nvPr/>
        </p:nvSpPr>
        <p:spPr>
          <a:xfrm>
            <a:off x="76167" y="85702"/>
            <a:ext cx="8284061" cy="864000"/>
          </a:xfrm>
          <a:prstGeom prst="rect">
            <a:avLst/>
          </a:prstGeom>
          <a:noFill/>
        </p:spPr>
        <p:txBody>
          <a:bodyPr wrap="square" rtlCol="0" anchor="ctr">
            <a:noAutofit/>
          </a:bodyPr>
          <a:lstStyle/>
          <a:p>
            <a:pPr fontAlgn="base">
              <a:spcBef>
                <a:spcPct val="0"/>
              </a:spcBef>
              <a:spcAft>
                <a:spcPct val="0"/>
              </a:spcAft>
            </a:pPr>
            <a:r>
              <a:rPr lang="es-ES" b="1" dirty="0">
                <a:solidFill>
                  <a:schemeClr val="bg1"/>
                </a:solidFill>
                <a:latin typeface="Calibri" pitchFamily="34" charset="0"/>
              </a:rPr>
              <a:t>Índice Global de Obligaciones de Transparencia </a:t>
            </a:r>
            <a:r>
              <a:rPr lang="es-ES" b="1" dirty="0" smtClean="0">
                <a:solidFill>
                  <a:schemeClr val="bg1"/>
                </a:solidFill>
                <a:latin typeface="Calibri" pitchFamily="34" charset="0"/>
              </a:rPr>
              <a:t>(IG</a:t>
            </a:r>
            <a:r>
              <a:rPr lang="es-ES" b="1" baseline="-25000" dirty="0" smtClean="0">
                <a:solidFill>
                  <a:schemeClr val="bg1"/>
                </a:solidFill>
                <a:latin typeface="Calibri" pitchFamily="34" charset="0"/>
              </a:rPr>
              <a:t>OT</a:t>
            </a:r>
            <a:r>
              <a:rPr lang="es-ES" b="1" dirty="0">
                <a:solidFill>
                  <a:schemeClr val="bg1"/>
                </a:solidFill>
                <a:latin typeface="Calibri" pitchFamily="34" charset="0"/>
              </a:rPr>
              <a:t>) </a:t>
            </a:r>
            <a:r>
              <a:rPr lang="es-ES" b="1" dirty="0" smtClean="0">
                <a:solidFill>
                  <a:schemeClr val="bg1"/>
                </a:solidFill>
                <a:latin typeface="Calibri" pitchFamily="34" charset="0"/>
              </a:rPr>
              <a:t>obtenido por los Sujetos </a:t>
            </a:r>
            <a:r>
              <a:rPr lang="es-ES" b="1" dirty="0">
                <a:solidFill>
                  <a:schemeClr val="bg1"/>
                </a:solidFill>
                <a:latin typeface="Calibri" pitchFamily="34" charset="0"/>
              </a:rPr>
              <a:t>Obligados </a:t>
            </a:r>
            <a:r>
              <a:rPr lang="es-ES" b="1" dirty="0" smtClean="0">
                <a:solidFill>
                  <a:schemeClr val="bg1"/>
                </a:solidFill>
                <a:latin typeface="Calibri" pitchFamily="34" charset="0"/>
              </a:rPr>
              <a:t>de la Ciudad de México en la </a:t>
            </a:r>
            <a:r>
              <a:rPr lang="es-ES" b="1" dirty="0">
                <a:solidFill>
                  <a:schemeClr val="bg1"/>
                </a:solidFill>
                <a:latin typeface="Calibri" pitchFamily="34" charset="0"/>
              </a:rPr>
              <a:t>Primera </a:t>
            </a:r>
            <a:r>
              <a:rPr lang="es-ES" b="1" dirty="0" smtClean="0">
                <a:solidFill>
                  <a:schemeClr val="bg1"/>
                </a:solidFill>
                <a:latin typeface="Calibri" pitchFamily="34" charset="0"/>
              </a:rPr>
              <a:t>Evaluación-Diagnóstico 2017</a:t>
            </a:r>
            <a:endParaRPr lang="es-ES" b="1" dirty="0">
              <a:solidFill>
                <a:schemeClr val="bg1"/>
              </a:solidFill>
              <a:latin typeface="Calibri" pitchFamily="34" charset="0"/>
            </a:endParaRPr>
          </a:p>
        </p:txBody>
      </p:sp>
      <p:graphicFrame>
        <p:nvGraphicFramePr>
          <p:cNvPr id="2" name="Tabla 1"/>
          <p:cNvGraphicFramePr>
            <a:graphicFrameLocks noGrp="1"/>
          </p:cNvGraphicFramePr>
          <p:nvPr>
            <p:extLst>
              <p:ext uri="{D42A27DB-BD31-4B8C-83A1-F6EECF244321}">
                <p14:modId xmlns:p14="http://schemas.microsoft.com/office/powerpoint/2010/main" val="681089091"/>
              </p:ext>
            </p:extLst>
          </p:nvPr>
        </p:nvGraphicFramePr>
        <p:xfrm>
          <a:off x="345720" y="1203319"/>
          <a:ext cx="4068000" cy="5400000"/>
        </p:xfrm>
        <a:graphic>
          <a:graphicData uri="http://schemas.openxmlformats.org/drawingml/2006/table">
            <a:tbl>
              <a:tblPr>
                <a:tableStyleId>{5C22544A-7EE6-4342-B048-85BDC9FD1C3A}</a:tableStyleId>
              </a:tblPr>
              <a:tblGrid>
                <a:gridCol w="2268000"/>
                <a:gridCol w="1080000"/>
                <a:gridCol w="720000"/>
              </a:tblGrid>
              <a:tr h="720000">
                <a:tc>
                  <a:txBody>
                    <a:bodyPr/>
                    <a:lstStyle/>
                    <a:p>
                      <a:pPr algn="ctr" fontAlgn="ctr"/>
                      <a:r>
                        <a:rPr lang="es-ES" sz="1000" b="1" u="none" strike="noStrike" dirty="0">
                          <a:solidFill>
                            <a:schemeClr val="bg1"/>
                          </a:solidFill>
                          <a:effectLst/>
                          <a:latin typeface="Calibri" panose="020F0502020204030204" pitchFamily="34" charset="0"/>
                          <a:cs typeface="Calibri" panose="020F0502020204030204" pitchFamily="34" charset="0"/>
                        </a:rPr>
                        <a:t>Sujetos Obligados</a:t>
                      </a:r>
                      <a:endParaRPr lang="es-ES" sz="1000" b="1" i="0" u="none" strike="noStrike" dirty="0">
                        <a:solidFill>
                          <a:schemeClr val="bg1"/>
                        </a:solidFill>
                        <a:effectLst/>
                        <a:latin typeface="Calibri" panose="020F0502020204030204" pitchFamily="34" charset="0"/>
                        <a:cs typeface="Calibri" panose="020F0502020204030204" pitchFamily="34" charset="0"/>
                      </a:endParaRPr>
                    </a:p>
                  </a:txBody>
                  <a:tcPr marL="36000" marR="456" marT="456" marB="0" anchor="ctr">
                    <a:lnL w="6350" cap="flat" cmpd="sng" algn="ctr">
                      <a:solidFill>
                        <a:srgbClr val="009999"/>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000" b="1" u="none" strike="noStrike" dirty="0">
                          <a:solidFill>
                            <a:schemeClr val="bg1"/>
                          </a:solidFill>
                          <a:effectLst/>
                          <a:latin typeface="Calibri" panose="020F0502020204030204" pitchFamily="34" charset="0"/>
                          <a:cs typeface="Calibri" panose="020F0502020204030204" pitchFamily="34" charset="0"/>
                        </a:rPr>
                        <a:t>Índice Global de Obligaciones de Transparencia</a:t>
                      </a:r>
                      <a:br>
                        <a:rPr lang="es-ES" sz="1000" b="1" u="none" strike="noStrike" dirty="0">
                          <a:solidFill>
                            <a:schemeClr val="bg1"/>
                          </a:solidFill>
                          <a:effectLst/>
                          <a:latin typeface="Calibri" panose="020F0502020204030204" pitchFamily="34" charset="0"/>
                          <a:cs typeface="Calibri" panose="020F0502020204030204" pitchFamily="34" charset="0"/>
                        </a:rPr>
                      </a:br>
                      <a:r>
                        <a:rPr lang="es-ES" sz="1000" b="1" u="none" strike="noStrike" dirty="0">
                          <a:solidFill>
                            <a:schemeClr val="bg1"/>
                          </a:solidFill>
                          <a:effectLst/>
                          <a:latin typeface="Calibri" panose="020F0502020204030204" pitchFamily="34" charset="0"/>
                          <a:cs typeface="Calibri" panose="020F0502020204030204" pitchFamily="34" charset="0"/>
                        </a:rPr>
                        <a:t>IGOT</a:t>
                      </a:r>
                      <a:endParaRPr lang="es-ES" sz="1000" b="1" i="0" u="none" strike="noStrike" dirty="0">
                        <a:solidFill>
                          <a:schemeClr val="bg1"/>
                        </a:solidFill>
                        <a:effectLst/>
                        <a:latin typeface="Calibri" panose="020F0502020204030204" pitchFamily="34" charset="0"/>
                        <a:cs typeface="Calibri" panose="020F0502020204030204" pitchFamily="34" charset="0"/>
                      </a:endParaRPr>
                    </a:p>
                  </a:txBody>
                  <a:tcPr marL="456" marR="456" marT="456"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000" b="1" u="none" strike="noStrike" dirty="0">
                          <a:solidFill>
                            <a:schemeClr val="bg1"/>
                          </a:solidFill>
                          <a:effectLst/>
                          <a:latin typeface="Calibri" panose="020F0502020204030204" pitchFamily="34" charset="0"/>
                          <a:cs typeface="Calibri" panose="020F0502020204030204" pitchFamily="34" charset="0"/>
                        </a:rPr>
                        <a:t>Ranking</a:t>
                      </a:r>
                      <a:endParaRPr lang="es-ES" sz="1000" b="1" i="0" u="none" strike="noStrike" dirty="0">
                        <a:solidFill>
                          <a:schemeClr val="bg1"/>
                        </a:solidFill>
                        <a:effectLst/>
                        <a:latin typeface="Calibri" panose="020F0502020204030204" pitchFamily="34" charset="0"/>
                        <a:cs typeface="Calibri" panose="020F0502020204030204" pitchFamily="34" charset="0"/>
                      </a:endParaRPr>
                    </a:p>
                  </a:txBody>
                  <a:tcPr marL="456" marR="456" marT="456" marB="0" anchor="ctr">
                    <a:lnL w="6350" cap="flat" cmpd="sng" algn="ctr">
                      <a:solidFill>
                        <a:schemeClr val="bg1"/>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009999"/>
                    </a:solidFill>
                  </a:tcPr>
                </a:tc>
              </a:tr>
              <a:tr h="396000">
                <a:tc>
                  <a:txBody>
                    <a:bodyPr/>
                    <a:lstStyle/>
                    <a:p>
                      <a:pPr algn="l" fontAlgn="ctr"/>
                      <a:r>
                        <a:rPr lang="es-ES" sz="1000" b="1" i="0" u="none" strike="noStrike" dirty="0">
                          <a:solidFill>
                            <a:srgbClr val="000000"/>
                          </a:solidFill>
                          <a:effectLst/>
                          <a:latin typeface="Calibri" panose="020F0502020204030204" pitchFamily="34" charset="0"/>
                          <a:cs typeface="Calibri" panose="020F0502020204030204" pitchFamily="34" charset="0"/>
                        </a:rPr>
                        <a:t>Tribunal de lo Contencioso Administrativo de la Ciudad de México</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86.3</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27</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396000">
                <a:tc>
                  <a:txBody>
                    <a:bodyPr/>
                    <a:lstStyle/>
                    <a:p>
                      <a:pPr algn="l" fontAlgn="ctr"/>
                      <a:r>
                        <a:rPr lang="es-ES" sz="1000" b="1" i="0" u="none" strike="noStrike">
                          <a:solidFill>
                            <a:srgbClr val="000000"/>
                          </a:solidFill>
                          <a:effectLst/>
                          <a:latin typeface="Calibri" panose="020F0502020204030204" pitchFamily="34" charset="0"/>
                          <a:cs typeface="Calibri" panose="020F0502020204030204" pitchFamily="34" charset="0"/>
                        </a:rPr>
                        <a:t>Fondo para el Desarrollo Social de la Ciudad de México</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85.6</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28</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396000">
                <a:tc>
                  <a:txBody>
                    <a:bodyPr/>
                    <a:lstStyle/>
                    <a:p>
                      <a:pPr algn="l" fontAlgn="ctr"/>
                      <a:r>
                        <a:rPr lang="es-ES" sz="1000" b="1" i="0" u="none" strike="noStrike">
                          <a:solidFill>
                            <a:srgbClr val="000000"/>
                          </a:solidFill>
                          <a:effectLst/>
                          <a:latin typeface="Calibri" panose="020F0502020204030204" pitchFamily="34" charset="0"/>
                          <a:cs typeface="Calibri" panose="020F0502020204030204" pitchFamily="34" charset="0"/>
                        </a:rPr>
                        <a:t>Caja de Previsión de la Policía Auxiliar del Distrito Federal</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85.3</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29</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396000">
                <a:tc>
                  <a:txBody>
                    <a:bodyPr/>
                    <a:lstStyle/>
                    <a:p>
                      <a:pPr algn="l" fontAlgn="ctr"/>
                      <a:r>
                        <a:rPr lang="es-ES" sz="1000" b="1" i="0" u="none" strike="noStrike" dirty="0">
                          <a:solidFill>
                            <a:srgbClr val="000000"/>
                          </a:solidFill>
                          <a:effectLst/>
                          <a:latin typeface="Calibri" panose="020F0502020204030204" pitchFamily="34" charset="0"/>
                          <a:cs typeface="Calibri" panose="020F0502020204030204" pitchFamily="34" charset="0"/>
                        </a:rPr>
                        <a:t>Junta de Asistencia Privada del Distrito Federal</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85.3</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29</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252000">
                <a:tc>
                  <a:txBody>
                    <a:bodyPr/>
                    <a:lstStyle/>
                    <a:p>
                      <a:pPr algn="l" fontAlgn="ctr"/>
                      <a:r>
                        <a:rPr lang="es-ES" sz="1000" b="1" i="0" u="none" strike="noStrike">
                          <a:solidFill>
                            <a:srgbClr val="000000"/>
                          </a:solidFill>
                          <a:effectLst/>
                          <a:latin typeface="Calibri" panose="020F0502020204030204" pitchFamily="34" charset="0"/>
                          <a:cs typeface="Calibri" panose="020F0502020204030204" pitchFamily="34" charset="0"/>
                        </a:rPr>
                        <a:t>Secretaría de Turismo</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85.1</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30</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252000">
                <a:tc>
                  <a:txBody>
                    <a:bodyPr/>
                    <a:lstStyle/>
                    <a:p>
                      <a:pPr algn="l" fontAlgn="ctr"/>
                      <a:r>
                        <a:rPr lang="es-ES" sz="1000" b="1" i="0" u="none" strike="noStrike">
                          <a:solidFill>
                            <a:srgbClr val="000000"/>
                          </a:solidFill>
                          <a:effectLst/>
                          <a:latin typeface="Calibri" panose="020F0502020204030204" pitchFamily="34" charset="0"/>
                          <a:cs typeface="Calibri" panose="020F0502020204030204" pitchFamily="34" charset="0"/>
                        </a:rPr>
                        <a:t>Delegación Iztapalapa</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84.7</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31</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396000">
                <a:tc>
                  <a:txBody>
                    <a:bodyPr/>
                    <a:lstStyle/>
                    <a:p>
                      <a:pPr algn="l" fontAlgn="ctr"/>
                      <a:r>
                        <a:rPr lang="es-ES" sz="1000" b="1" i="0" u="none" strike="noStrike">
                          <a:solidFill>
                            <a:srgbClr val="000000"/>
                          </a:solidFill>
                          <a:effectLst/>
                          <a:latin typeface="Calibri" panose="020F0502020204030204" pitchFamily="34" charset="0"/>
                          <a:cs typeface="Calibri" panose="020F0502020204030204" pitchFamily="34" charset="0"/>
                        </a:rPr>
                        <a:t>Escuela de Administración Pública del Distrito Federal</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84.0</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32</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396000">
                <a:tc>
                  <a:txBody>
                    <a:bodyPr/>
                    <a:lstStyle/>
                    <a:p>
                      <a:pPr algn="l" fontAlgn="ctr"/>
                      <a:r>
                        <a:rPr lang="es-ES" sz="1000" b="1" i="0" u="none" strike="noStrike">
                          <a:solidFill>
                            <a:srgbClr val="000000"/>
                          </a:solidFill>
                          <a:effectLst/>
                          <a:latin typeface="Calibri" panose="020F0502020204030204" pitchFamily="34" charset="0"/>
                          <a:cs typeface="Calibri" panose="020F0502020204030204" pitchFamily="34" charset="0"/>
                        </a:rPr>
                        <a:t>Agencia de Protección Sanitaria del Gobierno del Distrito Federal</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83.9</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33</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252000">
                <a:tc>
                  <a:txBody>
                    <a:bodyPr/>
                    <a:lstStyle/>
                    <a:p>
                      <a:pPr algn="l" fontAlgn="ctr"/>
                      <a:r>
                        <a:rPr lang="es-ES" sz="1000" b="1" i="0" u="none" strike="noStrike">
                          <a:solidFill>
                            <a:srgbClr val="000000"/>
                          </a:solidFill>
                          <a:effectLst/>
                          <a:latin typeface="Calibri" panose="020F0502020204030204" pitchFamily="34" charset="0"/>
                          <a:cs typeface="Calibri" panose="020F0502020204030204" pitchFamily="34" charset="0"/>
                        </a:rPr>
                        <a:t>Secretaría de Obras y Servicios</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83.1</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34</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396000">
                <a:tc>
                  <a:txBody>
                    <a:bodyPr/>
                    <a:lstStyle/>
                    <a:p>
                      <a:pPr algn="l" fontAlgn="ctr"/>
                      <a:r>
                        <a:rPr lang="es-ES" sz="1000" b="1" i="0" u="none" strike="noStrike">
                          <a:solidFill>
                            <a:srgbClr val="000000"/>
                          </a:solidFill>
                          <a:effectLst/>
                          <a:latin typeface="Calibri" panose="020F0502020204030204" pitchFamily="34" charset="0"/>
                          <a:cs typeface="Calibri" panose="020F0502020204030204" pitchFamily="34" charset="0"/>
                        </a:rPr>
                        <a:t>Junta Local de Conciliación y Arbitraje del Distrito Federal</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83.0</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35</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396000">
                <a:tc>
                  <a:txBody>
                    <a:bodyPr/>
                    <a:lstStyle/>
                    <a:p>
                      <a:pPr algn="l" fontAlgn="ctr"/>
                      <a:r>
                        <a:rPr lang="es-ES" sz="1000" b="1" i="0" u="none" strike="noStrike">
                          <a:solidFill>
                            <a:srgbClr val="000000"/>
                          </a:solidFill>
                          <a:effectLst/>
                          <a:latin typeface="Calibri" panose="020F0502020204030204" pitchFamily="34" charset="0"/>
                          <a:cs typeface="Calibri" panose="020F0502020204030204" pitchFamily="34" charset="0"/>
                        </a:rPr>
                        <a:t>Comisión de Derechos Humanos del Distrito Federal</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81.3</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36</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252000">
                <a:tc>
                  <a:txBody>
                    <a:bodyPr/>
                    <a:lstStyle/>
                    <a:p>
                      <a:pPr algn="l" fontAlgn="ctr"/>
                      <a:r>
                        <a:rPr lang="es-ES" sz="1000" b="1" i="0" u="none" strike="noStrike">
                          <a:solidFill>
                            <a:srgbClr val="000000"/>
                          </a:solidFill>
                          <a:effectLst/>
                          <a:latin typeface="Calibri" panose="020F0502020204030204" pitchFamily="34" charset="0"/>
                          <a:cs typeface="Calibri" panose="020F0502020204030204" pitchFamily="34" charset="0"/>
                        </a:rPr>
                        <a:t>Policía Auxiliar</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80.8</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37</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252000">
                <a:tc>
                  <a:txBody>
                    <a:bodyPr/>
                    <a:lstStyle/>
                    <a:p>
                      <a:pPr algn="l" fontAlgn="ctr"/>
                      <a:r>
                        <a:rPr lang="es-ES" sz="1000" b="1" i="0" u="none" strike="noStrike">
                          <a:solidFill>
                            <a:srgbClr val="000000"/>
                          </a:solidFill>
                          <a:effectLst/>
                          <a:latin typeface="Calibri" panose="020F0502020204030204" pitchFamily="34" charset="0"/>
                          <a:cs typeface="Calibri" panose="020F0502020204030204" pitchFamily="34" charset="0"/>
                        </a:rPr>
                        <a:t>Tribunal Electoral del Distrito Federal</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79.8</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38</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252000">
                <a:tc>
                  <a:txBody>
                    <a:bodyPr/>
                    <a:lstStyle/>
                    <a:p>
                      <a:pPr algn="l" fontAlgn="ctr"/>
                      <a:r>
                        <a:rPr lang="es-ES" sz="1000" b="1" i="0" u="none" strike="noStrike">
                          <a:solidFill>
                            <a:srgbClr val="000000"/>
                          </a:solidFill>
                          <a:effectLst/>
                          <a:latin typeface="Calibri" panose="020F0502020204030204" pitchFamily="34" charset="0"/>
                          <a:cs typeface="Calibri" panose="020F0502020204030204" pitchFamily="34" charset="0"/>
                        </a:rPr>
                        <a:t>Secretaría de Educación</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79.7</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39</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bl>
          </a:graphicData>
        </a:graphic>
      </p:graphicFrame>
      <p:graphicFrame>
        <p:nvGraphicFramePr>
          <p:cNvPr id="13" name="Tabla 12"/>
          <p:cNvGraphicFramePr>
            <a:graphicFrameLocks noGrp="1"/>
          </p:cNvGraphicFramePr>
          <p:nvPr>
            <p:extLst>
              <p:ext uri="{D42A27DB-BD31-4B8C-83A1-F6EECF244321}">
                <p14:modId xmlns:p14="http://schemas.microsoft.com/office/powerpoint/2010/main" val="1371239619"/>
              </p:ext>
            </p:extLst>
          </p:nvPr>
        </p:nvGraphicFramePr>
        <p:xfrm>
          <a:off x="4689117" y="1203317"/>
          <a:ext cx="4068000" cy="5292000"/>
        </p:xfrm>
        <a:graphic>
          <a:graphicData uri="http://schemas.openxmlformats.org/drawingml/2006/table">
            <a:tbl>
              <a:tblPr>
                <a:tableStyleId>{5C22544A-7EE6-4342-B048-85BDC9FD1C3A}</a:tableStyleId>
              </a:tblPr>
              <a:tblGrid>
                <a:gridCol w="2268000"/>
                <a:gridCol w="1080000"/>
                <a:gridCol w="720000"/>
              </a:tblGrid>
              <a:tr h="720000">
                <a:tc>
                  <a:txBody>
                    <a:bodyPr/>
                    <a:lstStyle/>
                    <a:p>
                      <a:pPr algn="ctr" fontAlgn="ctr"/>
                      <a:r>
                        <a:rPr lang="es-ES" sz="1000" b="1" u="none" strike="noStrike" dirty="0">
                          <a:solidFill>
                            <a:schemeClr val="bg1"/>
                          </a:solidFill>
                          <a:effectLst/>
                          <a:latin typeface="Calibri" panose="020F0502020204030204" pitchFamily="34" charset="0"/>
                          <a:cs typeface="Calibri" panose="020F0502020204030204" pitchFamily="34" charset="0"/>
                        </a:rPr>
                        <a:t>Sujetos Obligados</a:t>
                      </a:r>
                      <a:endParaRPr lang="es-ES" sz="1000" b="1" i="0" u="none" strike="noStrike" dirty="0">
                        <a:solidFill>
                          <a:schemeClr val="bg1"/>
                        </a:solidFill>
                        <a:effectLst/>
                        <a:latin typeface="Calibri" panose="020F0502020204030204" pitchFamily="34" charset="0"/>
                        <a:cs typeface="Calibri" panose="020F0502020204030204" pitchFamily="34" charset="0"/>
                      </a:endParaRPr>
                    </a:p>
                  </a:txBody>
                  <a:tcPr marL="36000" marR="456" marT="456" marB="0" anchor="ctr">
                    <a:lnL w="6350" cap="flat" cmpd="sng" algn="ctr">
                      <a:solidFill>
                        <a:srgbClr val="009999"/>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000" b="1" u="none" strike="noStrike" dirty="0">
                          <a:solidFill>
                            <a:schemeClr val="bg1"/>
                          </a:solidFill>
                          <a:effectLst/>
                          <a:latin typeface="Calibri" panose="020F0502020204030204" pitchFamily="34" charset="0"/>
                          <a:cs typeface="Calibri" panose="020F0502020204030204" pitchFamily="34" charset="0"/>
                        </a:rPr>
                        <a:t>Índice Global de Obligaciones de Transparencia</a:t>
                      </a:r>
                      <a:br>
                        <a:rPr lang="es-ES" sz="1000" b="1" u="none" strike="noStrike" dirty="0">
                          <a:solidFill>
                            <a:schemeClr val="bg1"/>
                          </a:solidFill>
                          <a:effectLst/>
                          <a:latin typeface="Calibri" panose="020F0502020204030204" pitchFamily="34" charset="0"/>
                          <a:cs typeface="Calibri" panose="020F0502020204030204" pitchFamily="34" charset="0"/>
                        </a:rPr>
                      </a:br>
                      <a:r>
                        <a:rPr lang="es-ES" sz="1000" b="1" u="none" strike="noStrike" dirty="0">
                          <a:solidFill>
                            <a:schemeClr val="bg1"/>
                          </a:solidFill>
                          <a:effectLst/>
                          <a:latin typeface="Calibri" panose="020F0502020204030204" pitchFamily="34" charset="0"/>
                          <a:cs typeface="Calibri" panose="020F0502020204030204" pitchFamily="34" charset="0"/>
                        </a:rPr>
                        <a:t>IGOT</a:t>
                      </a:r>
                      <a:endParaRPr lang="es-ES" sz="1000" b="1" i="0" u="none" strike="noStrike" dirty="0">
                        <a:solidFill>
                          <a:schemeClr val="bg1"/>
                        </a:solidFill>
                        <a:effectLst/>
                        <a:latin typeface="Calibri" panose="020F0502020204030204" pitchFamily="34" charset="0"/>
                        <a:cs typeface="Calibri" panose="020F0502020204030204" pitchFamily="34" charset="0"/>
                      </a:endParaRPr>
                    </a:p>
                  </a:txBody>
                  <a:tcPr marL="456" marR="456" marT="456"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000" b="1" u="none" strike="noStrike" dirty="0">
                          <a:solidFill>
                            <a:schemeClr val="bg1"/>
                          </a:solidFill>
                          <a:effectLst/>
                          <a:latin typeface="Calibri" panose="020F0502020204030204" pitchFamily="34" charset="0"/>
                          <a:cs typeface="Calibri" panose="020F0502020204030204" pitchFamily="34" charset="0"/>
                        </a:rPr>
                        <a:t>Ranking</a:t>
                      </a:r>
                      <a:endParaRPr lang="es-ES" sz="1000" b="1" i="0" u="none" strike="noStrike" dirty="0">
                        <a:solidFill>
                          <a:schemeClr val="bg1"/>
                        </a:solidFill>
                        <a:effectLst/>
                        <a:latin typeface="Calibri" panose="020F0502020204030204" pitchFamily="34" charset="0"/>
                        <a:cs typeface="Calibri" panose="020F0502020204030204" pitchFamily="34" charset="0"/>
                      </a:endParaRPr>
                    </a:p>
                  </a:txBody>
                  <a:tcPr marL="456" marR="456" marT="456" marB="0" anchor="ctr">
                    <a:lnL w="6350" cap="flat" cmpd="sng" algn="ctr">
                      <a:solidFill>
                        <a:schemeClr val="bg1"/>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009999"/>
                    </a:solidFill>
                  </a:tcPr>
                </a:tc>
              </a:tr>
              <a:tr h="576000">
                <a:tc>
                  <a:txBody>
                    <a:bodyPr/>
                    <a:lstStyle/>
                    <a:p>
                      <a:pPr algn="l" fontAlgn="ctr"/>
                      <a:r>
                        <a:rPr lang="es-ES" sz="1000" b="1" i="0" u="none" strike="noStrike" dirty="0">
                          <a:solidFill>
                            <a:srgbClr val="000000"/>
                          </a:solidFill>
                          <a:effectLst/>
                          <a:latin typeface="Calibri" panose="020F0502020204030204" pitchFamily="34" charset="0"/>
                          <a:cs typeface="Calibri" panose="020F0502020204030204" pitchFamily="34" charset="0"/>
                        </a:rPr>
                        <a:t>Autoridad de la Zona Patrimonio Mundial Natural y Cultural de la Humanidad en Xochimilco, Tláhuac y Milpa Alta</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79.6</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40</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720000">
                <a:tc>
                  <a:txBody>
                    <a:bodyPr/>
                    <a:lstStyle/>
                    <a:p>
                      <a:pPr algn="l" fontAlgn="ctr"/>
                      <a:r>
                        <a:rPr lang="es-ES" sz="1000" b="1" i="0" u="none" strike="noStrike" dirty="0">
                          <a:solidFill>
                            <a:srgbClr val="000000"/>
                          </a:solidFill>
                          <a:effectLst/>
                          <a:latin typeface="Calibri" panose="020F0502020204030204" pitchFamily="34" charset="0"/>
                          <a:cs typeface="Calibri" panose="020F0502020204030204" pitchFamily="34" charset="0"/>
                        </a:rPr>
                        <a:t>Mecanismo de Protección Integral de Personas Defensoras de Derechos Humanos y Periodistas del Distrito Federal</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78.5</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41</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252000">
                <a:tc>
                  <a:txBody>
                    <a:bodyPr/>
                    <a:lstStyle/>
                    <a:p>
                      <a:pPr algn="l" fontAlgn="ctr"/>
                      <a:r>
                        <a:rPr lang="es-ES" sz="1000" b="1" i="0" u="none" strike="noStrike">
                          <a:solidFill>
                            <a:srgbClr val="000000"/>
                          </a:solidFill>
                          <a:effectLst/>
                          <a:latin typeface="Calibri" panose="020F0502020204030204" pitchFamily="34" charset="0"/>
                          <a:cs typeface="Calibri" panose="020F0502020204030204" pitchFamily="34" charset="0"/>
                        </a:rPr>
                        <a:t>Delegación Tlalpan</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77.9</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42</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396000">
                <a:tc>
                  <a:txBody>
                    <a:bodyPr/>
                    <a:lstStyle/>
                    <a:p>
                      <a:pPr algn="l" fontAlgn="ctr"/>
                      <a:r>
                        <a:rPr lang="es-ES" sz="1000" b="1" i="0" u="none" strike="noStrike" dirty="0">
                          <a:solidFill>
                            <a:srgbClr val="000000"/>
                          </a:solidFill>
                          <a:effectLst/>
                          <a:latin typeface="Calibri" panose="020F0502020204030204" pitchFamily="34" charset="0"/>
                          <a:cs typeface="Calibri" panose="020F0502020204030204" pitchFamily="34" charset="0"/>
                        </a:rPr>
                        <a:t>Secretaría de Desarrollo Rural y Equidad para las Comunidades</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77.8</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43</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252000">
                <a:tc>
                  <a:txBody>
                    <a:bodyPr/>
                    <a:lstStyle/>
                    <a:p>
                      <a:pPr algn="l" fontAlgn="ctr"/>
                      <a:r>
                        <a:rPr lang="es-ES" sz="1000" b="1" i="0" u="none" strike="noStrike">
                          <a:solidFill>
                            <a:srgbClr val="000000"/>
                          </a:solidFill>
                          <a:effectLst/>
                          <a:latin typeface="Calibri" panose="020F0502020204030204" pitchFamily="34" charset="0"/>
                          <a:cs typeface="Calibri" panose="020F0502020204030204" pitchFamily="34" charset="0"/>
                        </a:rPr>
                        <a:t>Secretaría de Desarrollo Económico</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77.1</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44</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576000">
                <a:tc>
                  <a:txBody>
                    <a:bodyPr/>
                    <a:lstStyle/>
                    <a:p>
                      <a:pPr algn="l" fontAlgn="ctr"/>
                      <a:r>
                        <a:rPr lang="es-ES" sz="1000" b="1" i="0" u="none" strike="noStrike" dirty="0">
                          <a:solidFill>
                            <a:srgbClr val="000000"/>
                          </a:solidFill>
                          <a:effectLst/>
                          <a:latin typeface="Calibri" panose="020F0502020204030204" pitchFamily="34" charset="0"/>
                          <a:cs typeface="Calibri" panose="020F0502020204030204" pitchFamily="34" charset="0"/>
                        </a:rPr>
                        <a:t>Procuraduría Ambiental y del Ordenamiento Territorial del Distrito Federal</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76.7</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45</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252000">
                <a:tc>
                  <a:txBody>
                    <a:bodyPr/>
                    <a:lstStyle/>
                    <a:p>
                      <a:pPr algn="l" fontAlgn="ctr"/>
                      <a:r>
                        <a:rPr lang="es-ES" sz="1000" b="1" i="0" u="none" strike="noStrike">
                          <a:solidFill>
                            <a:srgbClr val="000000"/>
                          </a:solidFill>
                          <a:effectLst/>
                          <a:latin typeface="Calibri" panose="020F0502020204030204" pitchFamily="34" charset="0"/>
                          <a:cs typeface="Calibri" panose="020F0502020204030204" pitchFamily="34" charset="0"/>
                        </a:rPr>
                        <a:t>Jefatura de Gobierno del Distrito Federal</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76.6</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46</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252000">
                <a:tc>
                  <a:txBody>
                    <a:bodyPr/>
                    <a:lstStyle/>
                    <a:p>
                      <a:pPr algn="l" fontAlgn="ctr"/>
                      <a:r>
                        <a:rPr lang="es-ES" sz="1000" b="1" i="0" u="none" strike="noStrike">
                          <a:solidFill>
                            <a:srgbClr val="000000"/>
                          </a:solidFill>
                          <a:effectLst/>
                          <a:latin typeface="Calibri" panose="020F0502020204030204" pitchFamily="34" charset="0"/>
                          <a:cs typeface="Calibri" panose="020F0502020204030204" pitchFamily="34" charset="0"/>
                        </a:rPr>
                        <a:t>Policía Bancaria e Industrial</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76.5</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47</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396000">
                <a:tc>
                  <a:txBody>
                    <a:bodyPr/>
                    <a:lstStyle/>
                    <a:p>
                      <a:pPr algn="l" fontAlgn="ctr"/>
                      <a:r>
                        <a:rPr lang="es-ES" sz="1000" b="1" i="0" u="none" strike="noStrike" dirty="0">
                          <a:solidFill>
                            <a:srgbClr val="000000"/>
                          </a:solidFill>
                          <a:effectLst/>
                          <a:latin typeface="Calibri" panose="020F0502020204030204" pitchFamily="34" charset="0"/>
                          <a:cs typeface="Calibri" panose="020F0502020204030204" pitchFamily="34" charset="0"/>
                        </a:rPr>
                        <a:t>Instituto de Educación Media Superior del Distrito Federal</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75.9</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48</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252000">
                <a:tc>
                  <a:txBody>
                    <a:bodyPr/>
                    <a:lstStyle/>
                    <a:p>
                      <a:pPr algn="l" fontAlgn="ctr"/>
                      <a:r>
                        <a:rPr lang="es-ES" sz="1000" b="1" i="0" u="none" strike="noStrike">
                          <a:solidFill>
                            <a:srgbClr val="000000"/>
                          </a:solidFill>
                          <a:effectLst/>
                          <a:latin typeface="Calibri" panose="020F0502020204030204" pitchFamily="34" charset="0"/>
                          <a:cs typeface="Calibri" panose="020F0502020204030204" pitchFamily="34" charset="0"/>
                        </a:rPr>
                        <a:t>Secretaría de Gobierno</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73.7</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49</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396000">
                <a:tc>
                  <a:txBody>
                    <a:bodyPr/>
                    <a:lstStyle/>
                    <a:p>
                      <a:pPr algn="l" fontAlgn="ctr"/>
                      <a:r>
                        <a:rPr lang="es-ES" sz="1000" b="1" i="0" u="none" strike="noStrike" dirty="0">
                          <a:solidFill>
                            <a:srgbClr val="000000"/>
                          </a:solidFill>
                          <a:effectLst/>
                          <a:latin typeface="Calibri" panose="020F0502020204030204" pitchFamily="34" charset="0"/>
                          <a:cs typeface="Calibri" panose="020F0502020204030204" pitchFamily="34" charset="0"/>
                        </a:rPr>
                        <a:t>Caja de Previsión de la Policía Preventiva del Distrito Federal</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72.9</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50</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252000">
                <a:tc>
                  <a:txBody>
                    <a:bodyPr/>
                    <a:lstStyle/>
                    <a:p>
                      <a:pPr algn="l" fontAlgn="ctr"/>
                      <a:r>
                        <a:rPr lang="es-ES" sz="1000" b="1" i="0" u="none" strike="noStrike">
                          <a:solidFill>
                            <a:srgbClr val="000000"/>
                          </a:solidFill>
                          <a:effectLst/>
                          <a:latin typeface="Calibri" panose="020F0502020204030204" pitchFamily="34" charset="0"/>
                          <a:cs typeface="Calibri" panose="020F0502020204030204" pitchFamily="34" charset="0"/>
                        </a:rPr>
                        <a:t>Delegación Cuauhtémoc</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72.9</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50</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377651986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10 Marcador de número de diapositiva"/>
          <p:cNvSpPr>
            <a:spLocks noGrp="1"/>
          </p:cNvSpPr>
          <p:nvPr>
            <p:ph type="sldNum" sz="quarter" idx="12"/>
          </p:nvPr>
        </p:nvSpPr>
        <p:spPr/>
        <p:txBody>
          <a:bodyPr/>
          <a:lstStyle/>
          <a:p>
            <a:pPr>
              <a:defRPr/>
            </a:pPr>
            <a:fld id="{BD43386B-512A-4F48-AC60-1F2A615D5642}" type="slidenum">
              <a:rPr lang="es-MX" b="1" smtClean="0">
                <a:latin typeface="Calibri" pitchFamily="34" charset="0"/>
              </a:rPr>
              <a:pPr>
                <a:defRPr/>
              </a:pPr>
              <a:t>17</a:t>
            </a:fld>
            <a:endParaRPr lang="es-MX" b="1" dirty="0">
              <a:latin typeface="Calibri" pitchFamily="34" charset="0"/>
            </a:endParaRPr>
          </a:p>
        </p:txBody>
      </p:sp>
      <p:sp>
        <p:nvSpPr>
          <p:cNvPr id="17" name="9 CuadroTexto"/>
          <p:cNvSpPr txBox="1"/>
          <p:nvPr/>
        </p:nvSpPr>
        <p:spPr>
          <a:xfrm>
            <a:off x="76167" y="85702"/>
            <a:ext cx="8284061" cy="864000"/>
          </a:xfrm>
          <a:prstGeom prst="rect">
            <a:avLst/>
          </a:prstGeom>
          <a:noFill/>
        </p:spPr>
        <p:txBody>
          <a:bodyPr wrap="square" rtlCol="0" anchor="ctr">
            <a:noAutofit/>
          </a:bodyPr>
          <a:lstStyle/>
          <a:p>
            <a:pPr fontAlgn="base">
              <a:spcBef>
                <a:spcPct val="0"/>
              </a:spcBef>
              <a:spcAft>
                <a:spcPct val="0"/>
              </a:spcAft>
            </a:pPr>
            <a:r>
              <a:rPr lang="es-ES" b="1" dirty="0">
                <a:solidFill>
                  <a:schemeClr val="bg1"/>
                </a:solidFill>
                <a:latin typeface="Calibri" pitchFamily="34" charset="0"/>
              </a:rPr>
              <a:t>Índice Global de Obligaciones de Transparencia </a:t>
            </a:r>
            <a:r>
              <a:rPr lang="es-ES" b="1" dirty="0" smtClean="0">
                <a:solidFill>
                  <a:schemeClr val="bg1"/>
                </a:solidFill>
                <a:latin typeface="Calibri" pitchFamily="34" charset="0"/>
              </a:rPr>
              <a:t>(IG</a:t>
            </a:r>
            <a:r>
              <a:rPr lang="es-ES" b="1" baseline="-25000" dirty="0" smtClean="0">
                <a:solidFill>
                  <a:schemeClr val="bg1"/>
                </a:solidFill>
                <a:latin typeface="Calibri" pitchFamily="34" charset="0"/>
              </a:rPr>
              <a:t>OT</a:t>
            </a:r>
            <a:r>
              <a:rPr lang="es-ES" b="1" dirty="0">
                <a:solidFill>
                  <a:schemeClr val="bg1"/>
                </a:solidFill>
                <a:latin typeface="Calibri" pitchFamily="34" charset="0"/>
              </a:rPr>
              <a:t>) </a:t>
            </a:r>
            <a:r>
              <a:rPr lang="es-ES" b="1" dirty="0" smtClean="0">
                <a:solidFill>
                  <a:schemeClr val="bg1"/>
                </a:solidFill>
                <a:latin typeface="Calibri" pitchFamily="34" charset="0"/>
              </a:rPr>
              <a:t>obtenido por los Sujetos </a:t>
            </a:r>
            <a:r>
              <a:rPr lang="es-ES" b="1" dirty="0">
                <a:solidFill>
                  <a:schemeClr val="bg1"/>
                </a:solidFill>
                <a:latin typeface="Calibri" pitchFamily="34" charset="0"/>
              </a:rPr>
              <a:t>Obligados </a:t>
            </a:r>
            <a:r>
              <a:rPr lang="es-ES" b="1" dirty="0" smtClean="0">
                <a:solidFill>
                  <a:schemeClr val="bg1"/>
                </a:solidFill>
                <a:latin typeface="Calibri" pitchFamily="34" charset="0"/>
              </a:rPr>
              <a:t>de la Ciudad de México en la </a:t>
            </a:r>
            <a:r>
              <a:rPr lang="es-ES" b="1" dirty="0">
                <a:solidFill>
                  <a:schemeClr val="bg1"/>
                </a:solidFill>
                <a:latin typeface="Calibri" pitchFamily="34" charset="0"/>
              </a:rPr>
              <a:t>Primera </a:t>
            </a:r>
            <a:r>
              <a:rPr lang="es-ES" b="1" dirty="0" smtClean="0">
                <a:solidFill>
                  <a:schemeClr val="bg1"/>
                </a:solidFill>
                <a:latin typeface="Calibri" pitchFamily="34" charset="0"/>
              </a:rPr>
              <a:t>Evaluación-Diagnóstico 2017</a:t>
            </a:r>
            <a:endParaRPr lang="es-ES" b="1" dirty="0">
              <a:solidFill>
                <a:schemeClr val="bg1"/>
              </a:solidFill>
              <a:latin typeface="Calibri" pitchFamily="34" charset="0"/>
            </a:endParaRPr>
          </a:p>
        </p:txBody>
      </p:sp>
      <p:graphicFrame>
        <p:nvGraphicFramePr>
          <p:cNvPr id="2" name="Tabla 1"/>
          <p:cNvGraphicFramePr>
            <a:graphicFrameLocks noGrp="1"/>
          </p:cNvGraphicFramePr>
          <p:nvPr>
            <p:extLst>
              <p:ext uri="{D42A27DB-BD31-4B8C-83A1-F6EECF244321}">
                <p14:modId xmlns:p14="http://schemas.microsoft.com/office/powerpoint/2010/main" val="3211455861"/>
              </p:ext>
            </p:extLst>
          </p:nvPr>
        </p:nvGraphicFramePr>
        <p:xfrm>
          <a:off x="345720" y="1203319"/>
          <a:ext cx="4068000" cy="5436000"/>
        </p:xfrm>
        <a:graphic>
          <a:graphicData uri="http://schemas.openxmlformats.org/drawingml/2006/table">
            <a:tbl>
              <a:tblPr>
                <a:tableStyleId>{5C22544A-7EE6-4342-B048-85BDC9FD1C3A}</a:tableStyleId>
              </a:tblPr>
              <a:tblGrid>
                <a:gridCol w="2268000"/>
                <a:gridCol w="1080000"/>
                <a:gridCol w="720000"/>
              </a:tblGrid>
              <a:tr h="720000">
                <a:tc>
                  <a:txBody>
                    <a:bodyPr/>
                    <a:lstStyle/>
                    <a:p>
                      <a:pPr algn="ctr" fontAlgn="ctr"/>
                      <a:r>
                        <a:rPr lang="es-ES" sz="1000" b="1" u="none" strike="noStrike" dirty="0">
                          <a:solidFill>
                            <a:schemeClr val="bg1"/>
                          </a:solidFill>
                          <a:effectLst/>
                          <a:latin typeface="Calibri" panose="020F0502020204030204" pitchFamily="34" charset="0"/>
                          <a:cs typeface="Calibri" panose="020F0502020204030204" pitchFamily="34" charset="0"/>
                        </a:rPr>
                        <a:t>Sujetos Obligados</a:t>
                      </a:r>
                      <a:endParaRPr lang="es-ES" sz="1000" b="1" i="0" u="none" strike="noStrike" dirty="0">
                        <a:solidFill>
                          <a:schemeClr val="bg1"/>
                        </a:solidFill>
                        <a:effectLst/>
                        <a:latin typeface="Calibri" panose="020F0502020204030204" pitchFamily="34" charset="0"/>
                        <a:cs typeface="Calibri" panose="020F0502020204030204" pitchFamily="34" charset="0"/>
                      </a:endParaRPr>
                    </a:p>
                  </a:txBody>
                  <a:tcPr marL="36000" marR="456" marT="456" marB="0" anchor="ctr">
                    <a:lnL w="6350" cap="flat" cmpd="sng" algn="ctr">
                      <a:solidFill>
                        <a:srgbClr val="009999"/>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000" b="1" u="none" strike="noStrike" dirty="0">
                          <a:solidFill>
                            <a:schemeClr val="bg1"/>
                          </a:solidFill>
                          <a:effectLst/>
                          <a:latin typeface="Calibri" panose="020F0502020204030204" pitchFamily="34" charset="0"/>
                          <a:cs typeface="Calibri" panose="020F0502020204030204" pitchFamily="34" charset="0"/>
                        </a:rPr>
                        <a:t>Índice Global de Obligaciones de Transparencia</a:t>
                      </a:r>
                      <a:br>
                        <a:rPr lang="es-ES" sz="1000" b="1" u="none" strike="noStrike" dirty="0">
                          <a:solidFill>
                            <a:schemeClr val="bg1"/>
                          </a:solidFill>
                          <a:effectLst/>
                          <a:latin typeface="Calibri" panose="020F0502020204030204" pitchFamily="34" charset="0"/>
                          <a:cs typeface="Calibri" panose="020F0502020204030204" pitchFamily="34" charset="0"/>
                        </a:rPr>
                      </a:br>
                      <a:r>
                        <a:rPr lang="es-ES" sz="1000" b="1" u="none" strike="noStrike" dirty="0">
                          <a:solidFill>
                            <a:schemeClr val="bg1"/>
                          </a:solidFill>
                          <a:effectLst/>
                          <a:latin typeface="Calibri" panose="020F0502020204030204" pitchFamily="34" charset="0"/>
                          <a:cs typeface="Calibri" panose="020F0502020204030204" pitchFamily="34" charset="0"/>
                        </a:rPr>
                        <a:t>IGOT</a:t>
                      </a:r>
                      <a:endParaRPr lang="es-ES" sz="1000" b="1" i="0" u="none" strike="noStrike" dirty="0">
                        <a:solidFill>
                          <a:schemeClr val="bg1"/>
                        </a:solidFill>
                        <a:effectLst/>
                        <a:latin typeface="Calibri" panose="020F0502020204030204" pitchFamily="34" charset="0"/>
                        <a:cs typeface="Calibri" panose="020F0502020204030204" pitchFamily="34" charset="0"/>
                      </a:endParaRPr>
                    </a:p>
                  </a:txBody>
                  <a:tcPr marL="456" marR="456" marT="456"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000" b="1" u="none" strike="noStrike" dirty="0">
                          <a:solidFill>
                            <a:schemeClr val="bg1"/>
                          </a:solidFill>
                          <a:effectLst/>
                          <a:latin typeface="Calibri" panose="020F0502020204030204" pitchFamily="34" charset="0"/>
                          <a:cs typeface="Calibri" panose="020F0502020204030204" pitchFamily="34" charset="0"/>
                        </a:rPr>
                        <a:t>Ranking</a:t>
                      </a:r>
                      <a:endParaRPr lang="es-ES" sz="1000" b="1" i="0" u="none" strike="noStrike" dirty="0">
                        <a:solidFill>
                          <a:schemeClr val="bg1"/>
                        </a:solidFill>
                        <a:effectLst/>
                        <a:latin typeface="Calibri" panose="020F0502020204030204" pitchFamily="34" charset="0"/>
                        <a:cs typeface="Calibri" panose="020F0502020204030204" pitchFamily="34" charset="0"/>
                      </a:endParaRPr>
                    </a:p>
                  </a:txBody>
                  <a:tcPr marL="456" marR="456" marT="456" marB="0" anchor="ctr">
                    <a:lnL w="6350" cap="flat" cmpd="sng" algn="ctr">
                      <a:solidFill>
                        <a:schemeClr val="bg1"/>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009999"/>
                    </a:solidFill>
                  </a:tcPr>
                </a:tc>
              </a:tr>
              <a:tr h="252000">
                <a:tc>
                  <a:txBody>
                    <a:bodyPr/>
                    <a:lstStyle/>
                    <a:p>
                      <a:pPr algn="l" fontAlgn="ctr"/>
                      <a:r>
                        <a:rPr lang="es-ES" sz="1000" b="1" i="0" u="none" strike="noStrike" dirty="0">
                          <a:solidFill>
                            <a:srgbClr val="000000"/>
                          </a:solidFill>
                          <a:effectLst/>
                          <a:latin typeface="Calibri" panose="020F0502020204030204" pitchFamily="34" charset="0"/>
                          <a:cs typeface="Calibri" panose="020F0502020204030204" pitchFamily="34" charset="0"/>
                        </a:rPr>
                        <a:t>Instituto de Formación Profesional</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72.6</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51</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396000">
                <a:tc>
                  <a:txBody>
                    <a:bodyPr/>
                    <a:lstStyle/>
                    <a:p>
                      <a:pPr algn="l" fontAlgn="ctr"/>
                      <a:r>
                        <a:rPr lang="es-ES" sz="1000" b="1" i="0" u="none" strike="noStrike" dirty="0">
                          <a:solidFill>
                            <a:srgbClr val="000000"/>
                          </a:solidFill>
                          <a:effectLst/>
                          <a:latin typeface="Calibri" panose="020F0502020204030204" pitchFamily="34" charset="0"/>
                          <a:cs typeface="Calibri" panose="020F0502020204030204" pitchFamily="34" charset="0"/>
                        </a:rPr>
                        <a:t>Partido Verde Ecologista de México en el Distrito Federal</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72.5</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52</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252000">
                <a:tc>
                  <a:txBody>
                    <a:bodyPr/>
                    <a:lstStyle/>
                    <a:p>
                      <a:pPr algn="l" fontAlgn="ctr"/>
                      <a:r>
                        <a:rPr lang="es-ES" sz="1000" b="1" i="0" u="none" strike="noStrike">
                          <a:solidFill>
                            <a:srgbClr val="000000"/>
                          </a:solidFill>
                          <a:effectLst/>
                          <a:latin typeface="Calibri" panose="020F0502020204030204" pitchFamily="34" charset="0"/>
                          <a:cs typeface="Calibri" panose="020F0502020204030204" pitchFamily="34" charset="0"/>
                        </a:rPr>
                        <a:t>Delegación Tláhuac</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72.4</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53</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396000">
                <a:tc>
                  <a:txBody>
                    <a:bodyPr/>
                    <a:lstStyle/>
                    <a:p>
                      <a:pPr algn="l" fontAlgn="ctr"/>
                      <a:r>
                        <a:rPr lang="es-ES" sz="1000" b="1" i="0" u="none" strike="noStrike" dirty="0">
                          <a:solidFill>
                            <a:srgbClr val="000000"/>
                          </a:solidFill>
                          <a:effectLst/>
                          <a:latin typeface="Calibri" panose="020F0502020204030204" pitchFamily="34" charset="0"/>
                          <a:cs typeface="Calibri" panose="020F0502020204030204" pitchFamily="34" charset="0"/>
                        </a:rPr>
                        <a:t>Consejo para Prevenir y Eliminar la Discriminación de la Ciudad de México</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72.3</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54</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252000">
                <a:tc>
                  <a:txBody>
                    <a:bodyPr/>
                    <a:lstStyle/>
                    <a:p>
                      <a:pPr algn="l" fontAlgn="ctr"/>
                      <a:r>
                        <a:rPr lang="es-ES" sz="1000" b="1" i="0" u="none" strike="noStrike">
                          <a:solidFill>
                            <a:srgbClr val="000000"/>
                          </a:solidFill>
                          <a:effectLst/>
                          <a:latin typeface="Calibri" panose="020F0502020204030204" pitchFamily="34" charset="0"/>
                          <a:cs typeface="Calibri" panose="020F0502020204030204" pitchFamily="34" charset="0"/>
                        </a:rPr>
                        <a:t>Fideicomiso Museo del Estanquillo</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72.0</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55</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252000">
                <a:tc>
                  <a:txBody>
                    <a:bodyPr/>
                    <a:lstStyle/>
                    <a:p>
                      <a:pPr algn="l" fontAlgn="ctr"/>
                      <a:r>
                        <a:rPr lang="es-ES" sz="1000" b="1" i="0" u="none" strike="noStrike">
                          <a:solidFill>
                            <a:srgbClr val="000000"/>
                          </a:solidFill>
                          <a:effectLst/>
                          <a:latin typeface="Calibri" panose="020F0502020204030204" pitchFamily="34" charset="0"/>
                          <a:cs typeface="Calibri" panose="020F0502020204030204" pitchFamily="34" charset="0"/>
                        </a:rPr>
                        <a:t>Sistema de Movilidad 1</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71.7</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56</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576000">
                <a:tc>
                  <a:txBody>
                    <a:bodyPr/>
                    <a:lstStyle/>
                    <a:p>
                      <a:pPr algn="l" fontAlgn="ctr"/>
                      <a:r>
                        <a:rPr lang="es-ES" sz="1000" b="1" i="0" u="none" strike="noStrike">
                          <a:solidFill>
                            <a:srgbClr val="000000"/>
                          </a:solidFill>
                          <a:effectLst/>
                          <a:latin typeface="Calibri" panose="020F0502020204030204" pitchFamily="34" charset="0"/>
                          <a:cs typeface="Calibri" panose="020F0502020204030204" pitchFamily="34" charset="0"/>
                        </a:rPr>
                        <a:t>Fideicomiso Fondo para el Desarrollo Económico y Social de la Ciudad de México</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71.4</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57</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252000">
                <a:tc>
                  <a:txBody>
                    <a:bodyPr/>
                    <a:lstStyle/>
                    <a:p>
                      <a:pPr algn="l" fontAlgn="ctr"/>
                      <a:r>
                        <a:rPr lang="es-ES" sz="1000" b="1" i="0" u="none" strike="noStrike">
                          <a:solidFill>
                            <a:srgbClr val="000000"/>
                          </a:solidFill>
                          <a:effectLst/>
                          <a:latin typeface="Calibri" panose="020F0502020204030204" pitchFamily="34" charset="0"/>
                          <a:cs typeface="Calibri" panose="020F0502020204030204" pitchFamily="34" charset="0"/>
                        </a:rPr>
                        <a:t>Delegación Iztacalco</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70.7</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58</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396000">
                <a:tc>
                  <a:txBody>
                    <a:bodyPr/>
                    <a:lstStyle/>
                    <a:p>
                      <a:pPr algn="l" fontAlgn="ctr"/>
                      <a:r>
                        <a:rPr lang="es-ES" sz="1000" b="1" i="0" u="none" strike="noStrike">
                          <a:solidFill>
                            <a:srgbClr val="000000"/>
                          </a:solidFill>
                          <a:effectLst/>
                          <a:latin typeface="Calibri" panose="020F0502020204030204" pitchFamily="34" charset="0"/>
                          <a:cs typeface="Calibri" panose="020F0502020204030204" pitchFamily="34" charset="0"/>
                        </a:rPr>
                        <a:t>Comisión de Filmaciones de la Ciudad de México</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70.5</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59</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396000">
                <a:tc>
                  <a:txBody>
                    <a:bodyPr/>
                    <a:lstStyle/>
                    <a:p>
                      <a:pPr algn="l" fontAlgn="ctr"/>
                      <a:r>
                        <a:rPr lang="es-ES" sz="1000" b="1" i="0" u="none" strike="noStrike">
                          <a:solidFill>
                            <a:srgbClr val="000000"/>
                          </a:solidFill>
                          <a:effectLst/>
                          <a:latin typeface="Calibri" panose="020F0502020204030204" pitchFamily="34" charset="0"/>
                          <a:cs typeface="Calibri" panose="020F0502020204030204" pitchFamily="34" charset="0"/>
                        </a:rPr>
                        <a:t>Fondo para la Atención y Apoyo a las Víctimas del Delito</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70.5</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59</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252000">
                <a:tc>
                  <a:txBody>
                    <a:bodyPr/>
                    <a:lstStyle/>
                    <a:p>
                      <a:pPr algn="l" fontAlgn="ctr"/>
                      <a:r>
                        <a:rPr lang="es-ES" sz="1000" b="1" i="0" u="none" strike="noStrike">
                          <a:solidFill>
                            <a:srgbClr val="000000"/>
                          </a:solidFill>
                          <a:effectLst/>
                          <a:latin typeface="Calibri" panose="020F0502020204030204" pitchFamily="34" charset="0"/>
                          <a:cs typeface="Calibri" panose="020F0502020204030204" pitchFamily="34" charset="0"/>
                        </a:rPr>
                        <a:t>Secretaría del Medio Ambiente</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69.4</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60</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396000">
                <a:tc>
                  <a:txBody>
                    <a:bodyPr/>
                    <a:lstStyle/>
                    <a:p>
                      <a:pPr algn="l" fontAlgn="ctr"/>
                      <a:r>
                        <a:rPr lang="es-ES" sz="1000" b="1" i="0" u="none" strike="noStrike">
                          <a:solidFill>
                            <a:srgbClr val="000000"/>
                          </a:solidFill>
                          <a:effectLst/>
                          <a:latin typeface="Calibri" panose="020F0502020204030204" pitchFamily="34" charset="0"/>
                          <a:cs typeface="Calibri" panose="020F0502020204030204" pitchFamily="34" charset="0"/>
                        </a:rPr>
                        <a:t>Partido Revolucionario Institucional en el Distrito Federal</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68.2</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61</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396000">
                <a:tc>
                  <a:txBody>
                    <a:bodyPr/>
                    <a:lstStyle/>
                    <a:p>
                      <a:pPr algn="l" fontAlgn="ctr"/>
                      <a:r>
                        <a:rPr lang="es-ES" sz="1000" b="1" i="0" u="none" strike="noStrike">
                          <a:solidFill>
                            <a:srgbClr val="000000"/>
                          </a:solidFill>
                          <a:effectLst/>
                          <a:latin typeface="Calibri" panose="020F0502020204030204" pitchFamily="34" charset="0"/>
                          <a:cs typeface="Calibri" panose="020F0502020204030204" pitchFamily="34" charset="0"/>
                        </a:rPr>
                        <a:t>Partido de la Revolución Democrática en el Distrito Federal</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68.1</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62</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252000">
                <a:tc>
                  <a:txBody>
                    <a:bodyPr/>
                    <a:lstStyle/>
                    <a:p>
                      <a:pPr algn="l" fontAlgn="ctr"/>
                      <a:r>
                        <a:rPr lang="es-ES" sz="1000" b="1" i="0" u="none" strike="noStrike">
                          <a:solidFill>
                            <a:srgbClr val="000000"/>
                          </a:solidFill>
                          <a:effectLst/>
                          <a:latin typeface="Calibri" panose="020F0502020204030204" pitchFamily="34" charset="0"/>
                          <a:cs typeface="Calibri" panose="020F0502020204030204" pitchFamily="34" charset="0"/>
                        </a:rPr>
                        <a:t>Secretaría de Seguridad Pública</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67.1</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63</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bl>
          </a:graphicData>
        </a:graphic>
      </p:graphicFrame>
      <p:graphicFrame>
        <p:nvGraphicFramePr>
          <p:cNvPr id="13" name="Tabla 12"/>
          <p:cNvGraphicFramePr>
            <a:graphicFrameLocks noGrp="1"/>
          </p:cNvGraphicFramePr>
          <p:nvPr>
            <p:extLst>
              <p:ext uri="{D42A27DB-BD31-4B8C-83A1-F6EECF244321}">
                <p14:modId xmlns:p14="http://schemas.microsoft.com/office/powerpoint/2010/main" val="3985522983"/>
              </p:ext>
            </p:extLst>
          </p:nvPr>
        </p:nvGraphicFramePr>
        <p:xfrm>
          <a:off x="4689117" y="1203317"/>
          <a:ext cx="4068000" cy="5472000"/>
        </p:xfrm>
        <a:graphic>
          <a:graphicData uri="http://schemas.openxmlformats.org/drawingml/2006/table">
            <a:tbl>
              <a:tblPr>
                <a:tableStyleId>{5C22544A-7EE6-4342-B048-85BDC9FD1C3A}</a:tableStyleId>
              </a:tblPr>
              <a:tblGrid>
                <a:gridCol w="2268000"/>
                <a:gridCol w="1080000"/>
                <a:gridCol w="720000"/>
              </a:tblGrid>
              <a:tr h="720000">
                <a:tc>
                  <a:txBody>
                    <a:bodyPr/>
                    <a:lstStyle/>
                    <a:p>
                      <a:pPr algn="ctr" fontAlgn="ctr"/>
                      <a:r>
                        <a:rPr lang="es-ES" sz="1000" b="1" u="none" strike="noStrike" dirty="0">
                          <a:solidFill>
                            <a:schemeClr val="bg1"/>
                          </a:solidFill>
                          <a:effectLst/>
                          <a:latin typeface="Calibri" panose="020F0502020204030204" pitchFamily="34" charset="0"/>
                          <a:cs typeface="Calibri" panose="020F0502020204030204" pitchFamily="34" charset="0"/>
                        </a:rPr>
                        <a:t>Sujetos Obligados</a:t>
                      </a:r>
                      <a:endParaRPr lang="es-ES" sz="1000" b="1" i="0" u="none" strike="noStrike" dirty="0">
                        <a:solidFill>
                          <a:schemeClr val="bg1"/>
                        </a:solidFill>
                        <a:effectLst/>
                        <a:latin typeface="Calibri" panose="020F0502020204030204" pitchFamily="34" charset="0"/>
                        <a:cs typeface="Calibri" panose="020F0502020204030204" pitchFamily="34" charset="0"/>
                      </a:endParaRPr>
                    </a:p>
                  </a:txBody>
                  <a:tcPr marL="36000" marR="456" marT="456" marB="0" anchor="ctr">
                    <a:lnL w="6350" cap="flat" cmpd="sng" algn="ctr">
                      <a:solidFill>
                        <a:srgbClr val="009999"/>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000" b="1" u="none" strike="noStrike" dirty="0">
                          <a:solidFill>
                            <a:schemeClr val="bg1"/>
                          </a:solidFill>
                          <a:effectLst/>
                          <a:latin typeface="Calibri" panose="020F0502020204030204" pitchFamily="34" charset="0"/>
                          <a:cs typeface="Calibri" panose="020F0502020204030204" pitchFamily="34" charset="0"/>
                        </a:rPr>
                        <a:t>Índice Global de Obligaciones de Transparencia</a:t>
                      </a:r>
                      <a:br>
                        <a:rPr lang="es-ES" sz="1000" b="1" u="none" strike="noStrike" dirty="0">
                          <a:solidFill>
                            <a:schemeClr val="bg1"/>
                          </a:solidFill>
                          <a:effectLst/>
                          <a:latin typeface="Calibri" panose="020F0502020204030204" pitchFamily="34" charset="0"/>
                          <a:cs typeface="Calibri" panose="020F0502020204030204" pitchFamily="34" charset="0"/>
                        </a:rPr>
                      </a:br>
                      <a:r>
                        <a:rPr lang="es-ES" sz="1000" b="1" u="none" strike="noStrike" dirty="0">
                          <a:solidFill>
                            <a:schemeClr val="bg1"/>
                          </a:solidFill>
                          <a:effectLst/>
                          <a:latin typeface="Calibri" panose="020F0502020204030204" pitchFamily="34" charset="0"/>
                          <a:cs typeface="Calibri" panose="020F0502020204030204" pitchFamily="34" charset="0"/>
                        </a:rPr>
                        <a:t>IGOT</a:t>
                      </a:r>
                      <a:endParaRPr lang="es-ES" sz="1000" b="1" i="0" u="none" strike="noStrike" dirty="0">
                        <a:solidFill>
                          <a:schemeClr val="bg1"/>
                        </a:solidFill>
                        <a:effectLst/>
                        <a:latin typeface="Calibri" panose="020F0502020204030204" pitchFamily="34" charset="0"/>
                        <a:cs typeface="Calibri" panose="020F0502020204030204" pitchFamily="34" charset="0"/>
                      </a:endParaRPr>
                    </a:p>
                  </a:txBody>
                  <a:tcPr marL="456" marR="456" marT="456"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000" b="1" u="none" strike="noStrike" dirty="0">
                          <a:solidFill>
                            <a:schemeClr val="bg1"/>
                          </a:solidFill>
                          <a:effectLst/>
                          <a:latin typeface="Calibri" panose="020F0502020204030204" pitchFamily="34" charset="0"/>
                          <a:cs typeface="Calibri" panose="020F0502020204030204" pitchFamily="34" charset="0"/>
                        </a:rPr>
                        <a:t>Ranking</a:t>
                      </a:r>
                      <a:endParaRPr lang="es-ES" sz="1000" b="1" i="0" u="none" strike="noStrike" dirty="0">
                        <a:solidFill>
                          <a:schemeClr val="bg1"/>
                        </a:solidFill>
                        <a:effectLst/>
                        <a:latin typeface="Calibri" panose="020F0502020204030204" pitchFamily="34" charset="0"/>
                        <a:cs typeface="Calibri" panose="020F0502020204030204" pitchFamily="34" charset="0"/>
                      </a:endParaRPr>
                    </a:p>
                  </a:txBody>
                  <a:tcPr marL="456" marR="456" marT="456" marB="0" anchor="ctr">
                    <a:lnL w="6350" cap="flat" cmpd="sng" algn="ctr">
                      <a:solidFill>
                        <a:schemeClr val="bg1"/>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009999"/>
                    </a:solidFill>
                  </a:tcPr>
                </a:tc>
              </a:tr>
              <a:tr h="396000">
                <a:tc>
                  <a:txBody>
                    <a:bodyPr/>
                    <a:lstStyle/>
                    <a:p>
                      <a:pPr algn="l" fontAlgn="ctr"/>
                      <a:r>
                        <a:rPr lang="es-ES" sz="1000" b="1" i="0" u="none" strike="noStrike" dirty="0">
                          <a:solidFill>
                            <a:srgbClr val="000000"/>
                          </a:solidFill>
                          <a:effectLst/>
                          <a:latin typeface="Calibri" panose="020F0502020204030204" pitchFamily="34" charset="0"/>
                          <a:cs typeface="Calibri" panose="020F0502020204030204" pitchFamily="34" charset="0"/>
                        </a:rPr>
                        <a:t>Instituto Local de la Infraestructura Física Educativa del Distrito Federal</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66.7</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64</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396000">
                <a:tc>
                  <a:txBody>
                    <a:bodyPr/>
                    <a:lstStyle/>
                    <a:p>
                      <a:pPr algn="l" fontAlgn="ctr"/>
                      <a:r>
                        <a:rPr lang="es-ES" sz="1000" b="1" i="0" u="none" strike="noStrike" dirty="0">
                          <a:solidFill>
                            <a:srgbClr val="000000"/>
                          </a:solidFill>
                          <a:effectLst/>
                          <a:latin typeface="Calibri" panose="020F0502020204030204" pitchFamily="34" charset="0"/>
                          <a:cs typeface="Calibri" panose="020F0502020204030204" pitchFamily="34" charset="0"/>
                        </a:rPr>
                        <a:t>Servicio de Transportes Eléctricos del Distrito Federal</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66.6</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65</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252000">
                <a:tc>
                  <a:txBody>
                    <a:bodyPr/>
                    <a:lstStyle/>
                    <a:p>
                      <a:pPr algn="l" fontAlgn="ctr"/>
                      <a:r>
                        <a:rPr lang="es-ES" sz="1000" b="1" i="0" u="none" strike="noStrike" dirty="0">
                          <a:solidFill>
                            <a:srgbClr val="000000"/>
                          </a:solidFill>
                          <a:effectLst/>
                          <a:latin typeface="Calibri" panose="020F0502020204030204" pitchFamily="34" charset="0"/>
                          <a:cs typeface="Calibri" panose="020F0502020204030204" pitchFamily="34" charset="0"/>
                        </a:rPr>
                        <a:t>Sistema de Aguas de la Ciudad de México</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66.5</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66</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396000">
                <a:tc>
                  <a:txBody>
                    <a:bodyPr/>
                    <a:lstStyle/>
                    <a:p>
                      <a:pPr algn="l" fontAlgn="ctr"/>
                      <a:r>
                        <a:rPr lang="es-ES" sz="1000" b="1" i="0" u="none" strike="noStrike" dirty="0">
                          <a:solidFill>
                            <a:srgbClr val="000000"/>
                          </a:solidFill>
                          <a:effectLst/>
                          <a:latin typeface="Calibri" panose="020F0502020204030204" pitchFamily="34" charset="0"/>
                          <a:cs typeface="Calibri" panose="020F0502020204030204" pitchFamily="34" charset="0"/>
                        </a:rPr>
                        <a:t>Instituto de la Juventud del Distrito Federal</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66.3</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67</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396000">
                <a:tc>
                  <a:txBody>
                    <a:bodyPr/>
                    <a:lstStyle/>
                    <a:p>
                      <a:pPr algn="l" fontAlgn="ctr"/>
                      <a:r>
                        <a:rPr lang="es-ES" sz="1000" b="1" i="0" u="none" strike="noStrike">
                          <a:solidFill>
                            <a:srgbClr val="000000"/>
                          </a:solidFill>
                          <a:effectLst/>
                          <a:latin typeface="Calibri" panose="020F0502020204030204" pitchFamily="34" charset="0"/>
                          <a:cs typeface="Calibri" panose="020F0502020204030204" pitchFamily="34" charset="0"/>
                        </a:rPr>
                        <a:t>Instituto de Capacitación para el Trabajo de la Ciudad de México</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66.2</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68</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396000">
                <a:tc>
                  <a:txBody>
                    <a:bodyPr/>
                    <a:lstStyle/>
                    <a:p>
                      <a:pPr algn="l" fontAlgn="ctr"/>
                      <a:r>
                        <a:rPr lang="es-ES" sz="1000" b="1" i="0" u="none" strike="noStrike">
                          <a:solidFill>
                            <a:srgbClr val="000000"/>
                          </a:solidFill>
                          <a:effectLst/>
                          <a:latin typeface="Calibri" panose="020F0502020204030204" pitchFamily="34" charset="0"/>
                          <a:cs typeface="Calibri" panose="020F0502020204030204" pitchFamily="34" charset="0"/>
                        </a:rPr>
                        <a:t>Secretaría de Ciencia, Tecnología e Innovación</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65.5</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69</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576000">
                <a:tc>
                  <a:txBody>
                    <a:bodyPr/>
                    <a:lstStyle/>
                    <a:p>
                      <a:pPr algn="l" fontAlgn="ctr"/>
                      <a:r>
                        <a:rPr lang="es-ES" sz="1000" b="1" i="0" u="none" strike="noStrike">
                          <a:solidFill>
                            <a:srgbClr val="000000"/>
                          </a:solidFill>
                          <a:effectLst/>
                          <a:latin typeface="Calibri" panose="020F0502020204030204" pitchFamily="34" charset="0"/>
                          <a:cs typeface="Calibri" panose="020F0502020204030204" pitchFamily="34" charset="0"/>
                        </a:rPr>
                        <a:t>Fideicomiso para la Promoción y Desarrollo del Cine Mexicano en el Distrito Federal</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65.1</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70</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252000">
                <a:tc>
                  <a:txBody>
                    <a:bodyPr/>
                    <a:lstStyle/>
                    <a:p>
                      <a:pPr algn="l" fontAlgn="ctr"/>
                      <a:r>
                        <a:rPr lang="es-ES" sz="1000" b="1" i="0" u="none" strike="noStrike">
                          <a:solidFill>
                            <a:srgbClr val="000000"/>
                          </a:solidFill>
                          <a:effectLst/>
                          <a:latin typeface="Calibri" panose="020F0502020204030204" pitchFamily="34" charset="0"/>
                          <a:cs typeface="Calibri" panose="020F0502020204030204" pitchFamily="34" charset="0"/>
                        </a:rPr>
                        <a:t>Partido Humanista en el Distrito Federal</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64.1</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71</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252000">
                <a:tc>
                  <a:txBody>
                    <a:bodyPr/>
                    <a:lstStyle/>
                    <a:p>
                      <a:pPr algn="l" fontAlgn="ctr"/>
                      <a:r>
                        <a:rPr lang="es-ES" sz="1000" b="1" i="0" u="none" strike="noStrike">
                          <a:solidFill>
                            <a:srgbClr val="000000"/>
                          </a:solidFill>
                          <a:effectLst/>
                          <a:latin typeface="Calibri" panose="020F0502020204030204" pitchFamily="34" charset="0"/>
                          <a:cs typeface="Calibri" panose="020F0502020204030204" pitchFamily="34" charset="0"/>
                        </a:rPr>
                        <a:t>Secretaría de Protección Civil</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64.0</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72</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396000">
                <a:tc>
                  <a:txBody>
                    <a:bodyPr/>
                    <a:lstStyle/>
                    <a:p>
                      <a:pPr algn="l" fontAlgn="ctr"/>
                      <a:r>
                        <a:rPr lang="es-ES" sz="1000" b="1" i="0" u="none" strike="noStrike">
                          <a:solidFill>
                            <a:srgbClr val="000000"/>
                          </a:solidFill>
                          <a:effectLst/>
                          <a:latin typeface="Calibri" panose="020F0502020204030204" pitchFamily="34" charset="0"/>
                          <a:cs typeface="Calibri" panose="020F0502020204030204" pitchFamily="34" charset="0"/>
                        </a:rPr>
                        <a:t>Universidad Autónoma de la Ciudad de México</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63.6</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73</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252000">
                <a:tc>
                  <a:txBody>
                    <a:bodyPr/>
                    <a:lstStyle/>
                    <a:p>
                      <a:pPr algn="l" fontAlgn="ctr"/>
                      <a:r>
                        <a:rPr lang="es-ES" sz="1000" b="1" i="0" u="none" strike="noStrike">
                          <a:solidFill>
                            <a:srgbClr val="000000"/>
                          </a:solidFill>
                          <a:effectLst/>
                          <a:latin typeface="Calibri" panose="020F0502020204030204" pitchFamily="34" charset="0"/>
                          <a:cs typeface="Calibri" panose="020F0502020204030204" pitchFamily="34" charset="0"/>
                        </a:rPr>
                        <a:t>Consejería Jurídica y de Servicios Legales</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62.0</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74</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396000">
                <a:tc>
                  <a:txBody>
                    <a:bodyPr/>
                    <a:lstStyle/>
                    <a:p>
                      <a:pPr algn="l" fontAlgn="ctr"/>
                      <a:r>
                        <a:rPr lang="es-ES" sz="1000" b="1" i="0" u="none" strike="noStrike">
                          <a:solidFill>
                            <a:srgbClr val="000000"/>
                          </a:solidFill>
                          <a:effectLst/>
                          <a:latin typeface="Calibri" panose="020F0502020204030204" pitchFamily="34" charset="0"/>
                          <a:cs typeface="Calibri" panose="020F0502020204030204" pitchFamily="34" charset="0"/>
                        </a:rPr>
                        <a:t>Instituto de las Mujeres del Distrito Federal</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60.9</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75</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396000">
                <a:tc>
                  <a:txBody>
                    <a:bodyPr/>
                    <a:lstStyle/>
                    <a:p>
                      <a:pPr algn="l" fontAlgn="ctr"/>
                      <a:r>
                        <a:rPr lang="es-ES" sz="1000" b="1" i="0" u="none" strike="noStrike">
                          <a:solidFill>
                            <a:srgbClr val="000000"/>
                          </a:solidFill>
                          <a:effectLst/>
                          <a:latin typeface="Calibri" panose="020F0502020204030204" pitchFamily="34" charset="0"/>
                          <a:cs typeface="Calibri" panose="020F0502020204030204" pitchFamily="34" charset="0"/>
                        </a:rPr>
                        <a:t>Consejo Económico y Social de la Ciudad de México</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60.2</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76</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100025903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10 Marcador de número de diapositiva"/>
          <p:cNvSpPr>
            <a:spLocks noGrp="1"/>
          </p:cNvSpPr>
          <p:nvPr>
            <p:ph type="sldNum" sz="quarter" idx="12"/>
          </p:nvPr>
        </p:nvSpPr>
        <p:spPr/>
        <p:txBody>
          <a:bodyPr/>
          <a:lstStyle/>
          <a:p>
            <a:pPr>
              <a:defRPr/>
            </a:pPr>
            <a:fld id="{BD43386B-512A-4F48-AC60-1F2A615D5642}" type="slidenum">
              <a:rPr lang="es-MX" b="1" smtClean="0">
                <a:latin typeface="Calibri" pitchFamily="34" charset="0"/>
              </a:rPr>
              <a:pPr>
                <a:defRPr/>
              </a:pPr>
              <a:t>18</a:t>
            </a:fld>
            <a:endParaRPr lang="es-MX" b="1" dirty="0">
              <a:latin typeface="Calibri" pitchFamily="34" charset="0"/>
            </a:endParaRPr>
          </a:p>
        </p:txBody>
      </p:sp>
      <p:sp>
        <p:nvSpPr>
          <p:cNvPr id="17" name="9 CuadroTexto"/>
          <p:cNvSpPr txBox="1"/>
          <p:nvPr/>
        </p:nvSpPr>
        <p:spPr>
          <a:xfrm>
            <a:off x="76167" y="85702"/>
            <a:ext cx="8284061" cy="864000"/>
          </a:xfrm>
          <a:prstGeom prst="rect">
            <a:avLst/>
          </a:prstGeom>
          <a:noFill/>
        </p:spPr>
        <p:txBody>
          <a:bodyPr wrap="square" rtlCol="0" anchor="ctr">
            <a:noAutofit/>
          </a:bodyPr>
          <a:lstStyle/>
          <a:p>
            <a:pPr fontAlgn="base">
              <a:spcBef>
                <a:spcPct val="0"/>
              </a:spcBef>
              <a:spcAft>
                <a:spcPct val="0"/>
              </a:spcAft>
            </a:pPr>
            <a:r>
              <a:rPr lang="es-ES" b="1" dirty="0">
                <a:solidFill>
                  <a:schemeClr val="bg1"/>
                </a:solidFill>
                <a:latin typeface="Calibri" pitchFamily="34" charset="0"/>
              </a:rPr>
              <a:t>Índice Global de Obligaciones de Transparencia </a:t>
            </a:r>
            <a:r>
              <a:rPr lang="es-ES" b="1" dirty="0" smtClean="0">
                <a:solidFill>
                  <a:schemeClr val="bg1"/>
                </a:solidFill>
                <a:latin typeface="Calibri" pitchFamily="34" charset="0"/>
              </a:rPr>
              <a:t>(IG</a:t>
            </a:r>
            <a:r>
              <a:rPr lang="es-ES" b="1" baseline="-25000" dirty="0" smtClean="0">
                <a:solidFill>
                  <a:schemeClr val="bg1"/>
                </a:solidFill>
                <a:latin typeface="Calibri" pitchFamily="34" charset="0"/>
              </a:rPr>
              <a:t>OT</a:t>
            </a:r>
            <a:r>
              <a:rPr lang="es-ES" b="1" dirty="0">
                <a:solidFill>
                  <a:schemeClr val="bg1"/>
                </a:solidFill>
                <a:latin typeface="Calibri" pitchFamily="34" charset="0"/>
              </a:rPr>
              <a:t>) </a:t>
            </a:r>
            <a:r>
              <a:rPr lang="es-ES" b="1" dirty="0" smtClean="0">
                <a:solidFill>
                  <a:schemeClr val="bg1"/>
                </a:solidFill>
                <a:latin typeface="Calibri" pitchFamily="34" charset="0"/>
              </a:rPr>
              <a:t>obtenido por los Sujetos </a:t>
            </a:r>
            <a:r>
              <a:rPr lang="es-ES" b="1" dirty="0">
                <a:solidFill>
                  <a:schemeClr val="bg1"/>
                </a:solidFill>
                <a:latin typeface="Calibri" pitchFamily="34" charset="0"/>
              </a:rPr>
              <a:t>Obligados </a:t>
            </a:r>
            <a:r>
              <a:rPr lang="es-ES" b="1" dirty="0" smtClean="0">
                <a:solidFill>
                  <a:schemeClr val="bg1"/>
                </a:solidFill>
                <a:latin typeface="Calibri" pitchFamily="34" charset="0"/>
              </a:rPr>
              <a:t>de la Ciudad de México en la </a:t>
            </a:r>
            <a:r>
              <a:rPr lang="es-ES" b="1" dirty="0">
                <a:solidFill>
                  <a:schemeClr val="bg1"/>
                </a:solidFill>
                <a:latin typeface="Calibri" pitchFamily="34" charset="0"/>
              </a:rPr>
              <a:t>Primera </a:t>
            </a:r>
            <a:r>
              <a:rPr lang="es-ES" b="1" dirty="0" smtClean="0">
                <a:solidFill>
                  <a:schemeClr val="bg1"/>
                </a:solidFill>
                <a:latin typeface="Calibri" pitchFamily="34" charset="0"/>
              </a:rPr>
              <a:t>Evaluación-Diagnóstico 2017</a:t>
            </a:r>
            <a:endParaRPr lang="es-ES" b="1" dirty="0">
              <a:solidFill>
                <a:schemeClr val="bg1"/>
              </a:solidFill>
              <a:latin typeface="Calibri" pitchFamily="34" charset="0"/>
            </a:endParaRPr>
          </a:p>
        </p:txBody>
      </p:sp>
      <p:graphicFrame>
        <p:nvGraphicFramePr>
          <p:cNvPr id="2" name="Tabla 1"/>
          <p:cNvGraphicFramePr>
            <a:graphicFrameLocks noGrp="1"/>
          </p:cNvGraphicFramePr>
          <p:nvPr>
            <p:extLst>
              <p:ext uri="{D42A27DB-BD31-4B8C-83A1-F6EECF244321}">
                <p14:modId xmlns:p14="http://schemas.microsoft.com/office/powerpoint/2010/main" val="3589947327"/>
              </p:ext>
            </p:extLst>
          </p:nvPr>
        </p:nvGraphicFramePr>
        <p:xfrm>
          <a:off x="345720" y="1203319"/>
          <a:ext cx="4068000" cy="5256000"/>
        </p:xfrm>
        <a:graphic>
          <a:graphicData uri="http://schemas.openxmlformats.org/drawingml/2006/table">
            <a:tbl>
              <a:tblPr>
                <a:tableStyleId>{5C22544A-7EE6-4342-B048-85BDC9FD1C3A}</a:tableStyleId>
              </a:tblPr>
              <a:tblGrid>
                <a:gridCol w="2268000"/>
                <a:gridCol w="1080000"/>
                <a:gridCol w="720000"/>
              </a:tblGrid>
              <a:tr h="720000">
                <a:tc>
                  <a:txBody>
                    <a:bodyPr/>
                    <a:lstStyle/>
                    <a:p>
                      <a:pPr algn="ctr" fontAlgn="ctr"/>
                      <a:r>
                        <a:rPr lang="es-ES" sz="1000" b="1" u="none" strike="noStrike" dirty="0">
                          <a:solidFill>
                            <a:schemeClr val="bg1"/>
                          </a:solidFill>
                          <a:effectLst/>
                          <a:latin typeface="Calibri" panose="020F0502020204030204" pitchFamily="34" charset="0"/>
                          <a:cs typeface="Calibri" panose="020F0502020204030204" pitchFamily="34" charset="0"/>
                        </a:rPr>
                        <a:t>Sujetos Obligados</a:t>
                      </a:r>
                      <a:endParaRPr lang="es-ES" sz="1000" b="1" i="0" u="none" strike="noStrike" dirty="0">
                        <a:solidFill>
                          <a:schemeClr val="bg1"/>
                        </a:solidFill>
                        <a:effectLst/>
                        <a:latin typeface="Calibri" panose="020F0502020204030204" pitchFamily="34" charset="0"/>
                        <a:cs typeface="Calibri" panose="020F0502020204030204" pitchFamily="34" charset="0"/>
                      </a:endParaRPr>
                    </a:p>
                  </a:txBody>
                  <a:tcPr marL="36000" marR="456" marT="456" marB="0" anchor="ctr">
                    <a:lnL w="6350" cap="flat" cmpd="sng" algn="ctr">
                      <a:solidFill>
                        <a:srgbClr val="009999"/>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000" b="1" u="none" strike="noStrike" dirty="0">
                          <a:solidFill>
                            <a:schemeClr val="bg1"/>
                          </a:solidFill>
                          <a:effectLst/>
                          <a:latin typeface="Calibri" panose="020F0502020204030204" pitchFamily="34" charset="0"/>
                          <a:cs typeface="Calibri" panose="020F0502020204030204" pitchFamily="34" charset="0"/>
                        </a:rPr>
                        <a:t>Índice Global de Obligaciones de Transparencia</a:t>
                      </a:r>
                      <a:br>
                        <a:rPr lang="es-ES" sz="1000" b="1" u="none" strike="noStrike" dirty="0">
                          <a:solidFill>
                            <a:schemeClr val="bg1"/>
                          </a:solidFill>
                          <a:effectLst/>
                          <a:latin typeface="Calibri" panose="020F0502020204030204" pitchFamily="34" charset="0"/>
                          <a:cs typeface="Calibri" panose="020F0502020204030204" pitchFamily="34" charset="0"/>
                        </a:rPr>
                      </a:br>
                      <a:r>
                        <a:rPr lang="es-ES" sz="1000" b="1" u="none" strike="noStrike" dirty="0">
                          <a:solidFill>
                            <a:schemeClr val="bg1"/>
                          </a:solidFill>
                          <a:effectLst/>
                          <a:latin typeface="Calibri" panose="020F0502020204030204" pitchFamily="34" charset="0"/>
                          <a:cs typeface="Calibri" panose="020F0502020204030204" pitchFamily="34" charset="0"/>
                        </a:rPr>
                        <a:t>IGOT</a:t>
                      </a:r>
                      <a:endParaRPr lang="es-ES" sz="1000" b="1" i="0" u="none" strike="noStrike" dirty="0">
                        <a:solidFill>
                          <a:schemeClr val="bg1"/>
                        </a:solidFill>
                        <a:effectLst/>
                        <a:latin typeface="Calibri" panose="020F0502020204030204" pitchFamily="34" charset="0"/>
                        <a:cs typeface="Calibri" panose="020F0502020204030204" pitchFamily="34" charset="0"/>
                      </a:endParaRPr>
                    </a:p>
                  </a:txBody>
                  <a:tcPr marL="456" marR="456" marT="456"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000" b="1" u="none" strike="noStrike" dirty="0">
                          <a:solidFill>
                            <a:schemeClr val="bg1"/>
                          </a:solidFill>
                          <a:effectLst/>
                          <a:latin typeface="Calibri" panose="020F0502020204030204" pitchFamily="34" charset="0"/>
                          <a:cs typeface="Calibri" panose="020F0502020204030204" pitchFamily="34" charset="0"/>
                        </a:rPr>
                        <a:t>Ranking</a:t>
                      </a:r>
                      <a:endParaRPr lang="es-ES" sz="1000" b="1" i="0" u="none" strike="noStrike" dirty="0">
                        <a:solidFill>
                          <a:schemeClr val="bg1"/>
                        </a:solidFill>
                        <a:effectLst/>
                        <a:latin typeface="Calibri" panose="020F0502020204030204" pitchFamily="34" charset="0"/>
                        <a:cs typeface="Calibri" panose="020F0502020204030204" pitchFamily="34" charset="0"/>
                      </a:endParaRPr>
                    </a:p>
                  </a:txBody>
                  <a:tcPr marL="456" marR="456" marT="456" marB="0" anchor="ctr">
                    <a:lnL w="6350" cap="flat" cmpd="sng" algn="ctr">
                      <a:solidFill>
                        <a:schemeClr val="bg1"/>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009999"/>
                    </a:solidFill>
                  </a:tcPr>
                </a:tc>
              </a:tr>
              <a:tr h="252000">
                <a:tc>
                  <a:txBody>
                    <a:bodyPr/>
                    <a:lstStyle/>
                    <a:p>
                      <a:pPr algn="l" fontAlgn="ctr"/>
                      <a:r>
                        <a:rPr lang="es-ES" sz="1000" b="1" i="0" u="none" strike="noStrike" dirty="0">
                          <a:solidFill>
                            <a:srgbClr val="000000"/>
                          </a:solidFill>
                          <a:effectLst/>
                          <a:latin typeface="Calibri" panose="020F0502020204030204" pitchFamily="34" charset="0"/>
                          <a:cs typeface="Calibri" panose="020F0502020204030204" pitchFamily="34" charset="0"/>
                        </a:rPr>
                        <a:t>Delegación Milpa Alta</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59.3</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77</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576000">
                <a:tc>
                  <a:txBody>
                    <a:bodyPr/>
                    <a:lstStyle/>
                    <a:p>
                      <a:pPr algn="l" fontAlgn="ctr"/>
                      <a:r>
                        <a:rPr lang="es-ES" sz="1000" b="1" i="0" u="none" strike="noStrike" dirty="0">
                          <a:solidFill>
                            <a:srgbClr val="000000"/>
                          </a:solidFill>
                          <a:effectLst/>
                          <a:latin typeface="Calibri" panose="020F0502020204030204" pitchFamily="34" charset="0"/>
                          <a:cs typeface="Calibri" panose="020F0502020204030204" pitchFamily="34" charset="0"/>
                        </a:rPr>
                        <a:t>Centro de Comando, Control, Cómputo, Comunicaciones y Contacto Ciudadano de la Ciudad de México</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58.8</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78</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252000">
                <a:tc>
                  <a:txBody>
                    <a:bodyPr/>
                    <a:lstStyle/>
                    <a:p>
                      <a:pPr algn="l" fontAlgn="ctr"/>
                      <a:r>
                        <a:rPr lang="es-ES" sz="1000" b="1" i="0" u="none" strike="noStrike">
                          <a:solidFill>
                            <a:srgbClr val="000000"/>
                          </a:solidFill>
                          <a:effectLst/>
                          <a:latin typeface="Calibri" panose="020F0502020204030204" pitchFamily="34" charset="0"/>
                          <a:cs typeface="Calibri" panose="020F0502020204030204" pitchFamily="34" charset="0"/>
                        </a:rPr>
                        <a:t>Delegación Coyoacán</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56.3</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79</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576000">
                <a:tc>
                  <a:txBody>
                    <a:bodyPr/>
                    <a:lstStyle/>
                    <a:p>
                      <a:pPr algn="l" fontAlgn="ctr"/>
                      <a:r>
                        <a:rPr lang="es-ES" sz="1000" b="1" i="0" u="none" strike="noStrike" dirty="0">
                          <a:solidFill>
                            <a:srgbClr val="000000"/>
                          </a:solidFill>
                          <a:effectLst/>
                          <a:latin typeface="Calibri" panose="020F0502020204030204" pitchFamily="34" charset="0"/>
                          <a:cs typeface="Calibri" panose="020F0502020204030204" pitchFamily="34" charset="0"/>
                        </a:rPr>
                        <a:t>Mecanismo de Seguimiento y Evaluación del Programa de Derechos Humanos del Distrito Federal</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56.3</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79</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396000">
                <a:tc>
                  <a:txBody>
                    <a:bodyPr/>
                    <a:lstStyle/>
                    <a:p>
                      <a:pPr algn="l" fontAlgn="ctr"/>
                      <a:r>
                        <a:rPr lang="es-ES" sz="1000" b="1" i="0" u="none" strike="noStrike" dirty="0">
                          <a:solidFill>
                            <a:srgbClr val="000000"/>
                          </a:solidFill>
                          <a:effectLst/>
                          <a:latin typeface="Calibri" panose="020F0502020204030204" pitchFamily="34" charset="0"/>
                          <a:cs typeface="Calibri" panose="020F0502020204030204" pitchFamily="34" charset="0"/>
                        </a:rPr>
                        <a:t>Fideicomiso Educación Garantizada del Distrito Federal</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55.8</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80</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396000">
                <a:tc>
                  <a:txBody>
                    <a:bodyPr/>
                    <a:lstStyle/>
                    <a:p>
                      <a:pPr algn="l" fontAlgn="ctr"/>
                      <a:r>
                        <a:rPr lang="es-ES" sz="1000" b="1" i="0" u="none" strike="noStrike" dirty="0">
                          <a:solidFill>
                            <a:srgbClr val="000000"/>
                          </a:solidFill>
                          <a:effectLst/>
                          <a:latin typeface="Calibri" panose="020F0502020204030204" pitchFamily="34" charset="0"/>
                          <a:cs typeface="Calibri" panose="020F0502020204030204" pitchFamily="34" charset="0"/>
                        </a:rPr>
                        <a:t>Partido Acción Nacional en el Distrito Federal</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54.6</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81</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252000">
                <a:tc>
                  <a:txBody>
                    <a:bodyPr/>
                    <a:lstStyle/>
                    <a:p>
                      <a:pPr algn="l" fontAlgn="ctr"/>
                      <a:r>
                        <a:rPr lang="es-ES" sz="1000" b="1" i="0" u="none" strike="noStrike">
                          <a:solidFill>
                            <a:srgbClr val="000000"/>
                          </a:solidFill>
                          <a:effectLst/>
                          <a:latin typeface="Calibri" panose="020F0502020204030204" pitchFamily="34" charset="0"/>
                          <a:cs typeface="Calibri" panose="020F0502020204030204" pitchFamily="34" charset="0"/>
                        </a:rPr>
                        <a:t>Procuraduría Social del Distrito Federal</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53.6</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82</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396000">
                <a:tc>
                  <a:txBody>
                    <a:bodyPr/>
                    <a:lstStyle/>
                    <a:p>
                      <a:pPr algn="l" fontAlgn="ctr"/>
                      <a:r>
                        <a:rPr lang="es-ES" sz="1000" b="1" i="0" u="none" strike="noStrike" dirty="0">
                          <a:solidFill>
                            <a:srgbClr val="000000"/>
                          </a:solidFill>
                          <a:effectLst/>
                          <a:latin typeface="Calibri" panose="020F0502020204030204" pitchFamily="34" charset="0"/>
                          <a:cs typeface="Calibri" panose="020F0502020204030204" pitchFamily="34" charset="0"/>
                        </a:rPr>
                        <a:t>Instituto para la Atención y Prevención de las Adicciones en la Ciudad de México</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53.4</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83</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396000">
                <a:tc>
                  <a:txBody>
                    <a:bodyPr/>
                    <a:lstStyle/>
                    <a:p>
                      <a:pPr algn="l" fontAlgn="ctr"/>
                      <a:r>
                        <a:rPr lang="es-ES" sz="1000" b="1" i="0" u="none" strike="noStrike" dirty="0">
                          <a:solidFill>
                            <a:srgbClr val="000000"/>
                          </a:solidFill>
                          <a:effectLst/>
                          <a:latin typeface="Calibri" panose="020F0502020204030204" pitchFamily="34" charset="0"/>
                          <a:cs typeface="Calibri" panose="020F0502020204030204" pitchFamily="34" charset="0"/>
                        </a:rPr>
                        <a:t>Sistema para el Desarrollo Integral de la Familia del Distrito Federal</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52.8</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84</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396000">
                <a:tc>
                  <a:txBody>
                    <a:bodyPr/>
                    <a:lstStyle/>
                    <a:p>
                      <a:pPr algn="l" fontAlgn="ctr"/>
                      <a:r>
                        <a:rPr lang="es-ES" sz="1000" b="1" i="0" u="none" strike="noStrike" dirty="0">
                          <a:solidFill>
                            <a:srgbClr val="000000"/>
                          </a:solidFill>
                          <a:effectLst/>
                          <a:latin typeface="Calibri" panose="020F0502020204030204" pitchFamily="34" charset="0"/>
                          <a:cs typeface="Calibri" panose="020F0502020204030204" pitchFamily="34" charset="0"/>
                        </a:rPr>
                        <a:t>Procuraduría General de Justicia del Distrito Federal</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51.1</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85</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252000">
                <a:tc>
                  <a:txBody>
                    <a:bodyPr/>
                    <a:lstStyle/>
                    <a:p>
                      <a:pPr algn="l" fontAlgn="ctr"/>
                      <a:r>
                        <a:rPr lang="es-ES" sz="1000" b="1" i="0" u="none" strike="noStrike">
                          <a:solidFill>
                            <a:srgbClr val="000000"/>
                          </a:solidFill>
                          <a:effectLst/>
                          <a:latin typeface="Calibri" panose="020F0502020204030204" pitchFamily="34" charset="0"/>
                          <a:cs typeface="Calibri" panose="020F0502020204030204" pitchFamily="34" charset="0"/>
                        </a:rPr>
                        <a:t>MORENA en el Distrito Federal</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50.2</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86</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396000">
                <a:tc>
                  <a:txBody>
                    <a:bodyPr/>
                    <a:lstStyle/>
                    <a:p>
                      <a:pPr algn="l" fontAlgn="ctr"/>
                      <a:r>
                        <a:rPr lang="es-ES" sz="1000" b="1" i="0" u="none" strike="noStrike" dirty="0">
                          <a:solidFill>
                            <a:srgbClr val="000000"/>
                          </a:solidFill>
                          <a:effectLst/>
                          <a:latin typeface="Calibri" panose="020F0502020204030204" pitchFamily="34" charset="0"/>
                          <a:cs typeface="Calibri" panose="020F0502020204030204" pitchFamily="34" charset="0"/>
                        </a:rPr>
                        <a:t>Coordinación de los Centros de Transferencia Modal del Distrito Federal</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49.6</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87</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bl>
          </a:graphicData>
        </a:graphic>
      </p:graphicFrame>
      <p:graphicFrame>
        <p:nvGraphicFramePr>
          <p:cNvPr id="13" name="Tabla 12"/>
          <p:cNvGraphicFramePr>
            <a:graphicFrameLocks noGrp="1"/>
          </p:cNvGraphicFramePr>
          <p:nvPr>
            <p:extLst>
              <p:ext uri="{D42A27DB-BD31-4B8C-83A1-F6EECF244321}">
                <p14:modId xmlns:p14="http://schemas.microsoft.com/office/powerpoint/2010/main" val="3828541852"/>
              </p:ext>
            </p:extLst>
          </p:nvPr>
        </p:nvGraphicFramePr>
        <p:xfrm>
          <a:off x="4689117" y="1203317"/>
          <a:ext cx="4068000" cy="5400000"/>
        </p:xfrm>
        <a:graphic>
          <a:graphicData uri="http://schemas.openxmlformats.org/drawingml/2006/table">
            <a:tbl>
              <a:tblPr>
                <a:tableStyleId>{5C22544A-7EE6-4342-B048-85BDC9FD1C3A}</a:tableStyleId>
              </a:tblPr>
              <a:tblGrid>
                <a:gridCol w="2268000"/>
                <a:gridCol w="1080000"/>
                <a:gridCol w="720000"/>
              </a:tblGrid>
              <a:tr h="720000">
                <a:tc>
                  <a:txBody>
                    <a:bodyPr/>
                    <a:lstStyle/>
                    <a:p>
                      <a:pPr algn="ctr" fontAlgn="ctr"/>
                      <a:r>
                        <a:rPr lang="es-ES" sz="1000" b="1" u="none" strike="noStrike" dirty="0">
                          <a:solidFill>
                            <a:schemeClr val="bg1"/>
                          </a:solidFill>
                          <a:effectLst/>
                          <a:latin typeface="Calibri" panose="020F0502020204030204" pitchFamily="34" charset="0"/>
                          <a:cs typeface="Calibri" panose="020F0502020204030204" pitchFamily="34" charset="0"/>
                        </a:rPr>
                        <a:t>Sujetos Obligados</a:t>
                      </a:r>
                      <a:endParaRPr lang="es-ES" sz="1000" b="1" i="0" u="none" strike="noStrike" dirty="0">
                        <a:solidFill>
                          <a:schemeClr val="bg1"/>
                        </a:solidFill>
                        <a:effectLst/>
                        <a:latin typeface="Calibri" panose="020F0502020204030204" pitchFamily="34" charset="0"/>
                        <a:cs typeface="Calibri" panose="020F0502020204030204" pitchFamily="34" charset="0"/>
                      </a:endParaRPr>
                    </a:p>
                  </a:txBody>
                  <a:tcPr marL="36000" marR="456" marT="456" marB="0" anchor="ctr">
                    <a:lnL w="6350" cap="flat" cmpd="sng" algn="ctr">
                      <a:solidFill>
                        <a:srgbClr val="009999"/>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000" b="1" u="none" strike="noStrike" dirty="0">
                          <a:solidFill>
                            <a:schemeClr val="bg1"/>
                          </a:solidFill>
                          <a:effectLst/>
                          <a:latin typeface="Calibri" panose="020F0502020204030204" pitchFamily="34" charset="0"/>
                          <a:cs typeface="Calibri" panose="020F0502020204030204" pitchFamily="34" charset="0"/>
                        </a:rPr>
                        <a:t>Índice Global de Obligaciones de Transparencia</a:t>
                      </a:r>
                      <a:br>
                        <a:rPr lang="es-ES" sz="1000" b="1" u="none" strike="noStrike" dirty="0">
                          <a:solidFill>
                            <a:schemeClr val="bg1"/>
                          </a:solidFill>
                          <a:effectLst/>
                          <a:latin typeface="Calibri" panose="020F0502020204030204" pitchFamily="34" charset="0"/>
                          <a:cs typeface="Calibri" panose="020F0502020204030204" pitchFamily="34" charset="0"/>
                        </a:rPr>
                      </a:br>
                      <a:r>
                        <a:rPr lang="es-ES" sz="1000" b="1" u="none" strike="noStrike" dirty="0">
                          <a:solidFill>
                            <a:schemeClr val="bg1"/>
                          </a:solidFill>
                          <a:effectLst/>
                          <a:latin typeface="Calibri" panose="020F0502020204030204" pitchFamily="34" charset="0"/>
                          <a:cs typeface="Calibri" panose="020F0502020204030204" pitchFamily="34" charset="0"/>
                        </a:rPr>
                        <a:t>IGOT</a:t>
                      </a:r>
                      <a:endParaRPr lang="es-ES" sz="1000" b="1" i="0" u="none" strike="noStrike" dirty="0">
                        <a:solidFill>
                          <a:schemeClr val="bg1"/>
                        </a:solidFill>
                        <a:effectLst/>
                        <a:latin typeface="Calibri" panose="020F0502020204030204" pitchFamily="34" charset="0"/>
                        <a:cs typeface="Calibri" panose="020F0502020204030204" pitchFamily="34" charset="0"/>
                      </a:endParaRPr>
                    </a:p>
                  </a:txBody>
                  <a:tcPr marL="456" marR="456" marT="456"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000" b="1" u="none" strike="noStrike" dirty="0">
                          <a:solidFill>
                            <a:schemeClr val="bg1"/>
                          </a:solidFill>
                          <a:effectLst/>
                          <a:latin typeface="Calibri" panose="020F0502020204030204" pitchFamily="34" charset="0"/>
                          <a:cs typeface="Calibri" panose="020F0502020204030204" pitchFamily="34" charset="0"/>
                        </a:rPr>
                        <a:t>Ranking</a:t>
                      </a:r>
                      <a:endParaRPr lang="es-ES" sz="1000" b="1" i="0" u="none" strike="noStrike" dirty="0">
                        <a:solidFill>
                          <a:schemeClr val="bg1"/>
                        </a:solidFill>
                        <a:effectLst/>
                        <a:latin typeface="Calibri" panose="020F0502020204030204" pitchFamily="34" charset="0"/>
                        <a:cs typeface="Calibri" panose="020F0502020204030204" pitchFamily="34" charset="0"/>
                      </a:endParaRPr>
                    </a:p>
                  </a:txBody>
                  <a:tcPr marL="456" marR="456" marT="456" marB="0" anchor="ctr">
                    <a:lnL w="6350" cap="flat" cmpd="sng" algn="ctr">
                      <a:solidFill>
                        <a:schemeClr val="bg1"/>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009999"/>
                    </a:solidFill>
                  </a:tcPr>
                </a:tc>
              </a:tr>
              <a:tr h="252000">
                <a:tc>
                  <a:txBody>
                    <a:bodyPr/>
                    <a:lstStyle/>
                    <a:p>
                      <a:pPr algn="l" fontAlgn="ctr"/>
                      <a:r>
                        <a:rPr lang="es-ES" sz="1000" b="1" i="0" u="none" strike="noStrike" dirty="0">
                          <a:solidFill>
                            <a:srgbClr val="000000"/>
                          </a:solidFill>
                          <a:effectLst/>
                          <a:latin typeface="Calibri" panose="020F0502020204030204" pitchFamily="34" charset="0"/>
                          <a:cs typeface="Calibri" panose="020F0502020204030204" pitchFamily="34" charset="0"/>
                        </a:rPr>
                        <a:t>Delegación Gustavo A. Madero</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47.5</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88</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396000">
                <a:tc>
                  <a:txBody>
                    <a:bodyPr/>
                    <a:lstStyle/>
                    <a:p>
                      <a:pPr algn="l" fontAlgn="ctr"/>
                      <a:r>
                        <a:rPr lang="es-ES" sz="1000" b="1" i="0" u="none" strike="noStrike" dirty="0">
                          <a:solidFill>
                            <a:srgbClr val="000000"/>
                          </a:solidFill>
                          <a:effectLst/>
                          <a:latin typeface="Calibri" panose="020F0502020204030204" pitchFamily="34" charset="0"/>
                          <a:cs typeface="Calibri" panose="020F0502020204030204" pitchFamily="34" charset="0"/>
                        </a:rPr>
                        <a:t>Fondo de Desarrollo Económico del Distrito Federal</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47.1</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89</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252000">
                <a:tc>
                  <a:txBody>
                    <a:bodyPr/>
                    <a:lstStyle/>
                    <a:p>
                      <a:pPr algn="l" fontAlgn="ctr"/>
                      <a:r>
                        <a:rPr lang="es-ES" sz="1000" b="1" i="0" u="none" strike="noStrike" dirty="0">
                          <a:solidFill>
                            <a:srgbClr val="000000"/>
                          </a:solidFill>
                          <a:effectLst/>
                          <a:latin typeface="Calibri" panose="020F0502020204030204" pitchFamily="34" charset="0"/>
                          <a:cs typeface="Calibri" panose="020F0502020204030204" pitchFamily="34" charset="0"/>
                        </a:rPr>
                        <a:t>Servicios Metropolitanos, S.A. de C.V.</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44.9</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90</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252000">
                <a:tc>
                  <a:txBody>
                    <a:bodyPr/>
                    <a:lstStyle/>
                    <a:p>
                      <a:pPr algn="l" fontAlgn="ctr"/>
                      <a:r>
                        <a:rPr lang="es-ES" sz="1000" b="1" i="0" u="none" strike="noStrike" dirty="0">
                          <a:solidFill>
                            <a:srgbClr val="000000"/>
                          </a:solidFill>
                          <a:effectLst/>
                          <a:latin typeface="Calibri" panose="020F0502020204030204" pitchFamily="34" charset="0"/>
                          <a:cs typeface="Calibri" panose="020F0502020204030204" pitchFamily="34" charset="0"/>
                        </a:rPr>
                        <a:t>Oficialía Mayor</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44.4</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91</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396000">
                <a:tc>
                  <a:txBody>
                    <a:bodyPr/>
                    <a:lstStyle/>
                    <a:p>
                      <a:pPr algn="l" fontAlgn="ctr"/>
                      <a:r>
                        <a:rPr lang="es-ES" sz="1000" b="1" i="0" u="none" strike="noStrike" dirty="0">
                          <a:solidFill>
                            <a:srgbClr val="000000"/>
                          </a:solidFill>
                          <a:effectLst/>
                          <a:latin typeface="Calibri" panose="020F0502020204030204" pitchFamily="34" charset="0"/>
                          <a:cs typeface="Calibri" panose="020F0502020204030204" pitchFamily="34" charset="0"/>
                        </a:rPr>
                        <a:t>Fondo Ambiental Público del Distrito Federal</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41.5</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92</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576000">
                <a:tc>
                  <a:txBody>
                    <a:bodyPr/>
                    <a:lstStyle/>
                    <a:p>
                      <a:pPr algn="l" fontAlgn="ctr"/>
                      <a:r>
                        <a:rPr lang="es-ES" sz="1000" b="1" i="0" u="none" strike="noStrike" dirty="0">
                          <a:solidFill>
                            <a:srgbClr val="000000"/>
                          </a:solidFill>
                          <a:effectLst/>
                          <a:latin typeface="Calibri" panose="020F0502020204030204" pitchFamily="34" charset="0"/>
                          <a:cs typeface="Calibri" panose="020F0502020204030204" pitchFamily="34" charset="0"/>
                        </a:rPr>
                        <a:t>Instituto para la Integración al Desarrollo de las Personas con Discapacidad del Distrito Federal</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40.5</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93</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252000">
                <a:tc>
                  <a:txBody>
                    <a:bodyPr/>
                    <a:lstStyle/>
                    <a:p>
                      <a:pPr algn="l" fontAlgn="ctr"/>
                      <a:r>
                        <a:rPr lang="es-ES" sz="1000" b="1" i="0" u="none" strike="noStrike">
                          <a:solidFill>
                            <a:srgbClr val="000000"/>
                          </a:solidFill>
                          <a:effectLst/>
                          <a:latin typeface="Calibri" panose="020F0502020204030204" pitchFamily="34" charset="0"/>
                          <a:cs typeface="Calibri" panose="020F0502020204030204" pitchFamily="34" charset="0"/>
                        </a:rPr>
                        <a:t>Secretaría de Cultura</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40.3</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94</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252000">
                <a:tc>
                  <a:txBody>
                    <a:bodyPr/>
                    <a:lstStyle/>
                    <a:p>
                      <a:pPr algn="l" fontAlgn="ctr"/>
                      <a:r>
                        <a:rPr lang="es-ES" sz="1000" b="1" i="0" u="none" strike="noStrike">
                          <a:solidFill>
                            <a:srgbClr val="000000"/>
                          </a:solidFill>
                          <a:effectLst/>
                          <a:latin typeface="Calibri" panose="020F0502020204030204" pitchFamily="34" charset="0"/>
                          <a:cs typeface="Calibri" panose="020F0502020204030204" pitchFamily="34" charset="0"/>
                        </a:rPr>
                        <a:t>Nueva Alianza en el Distrito Federal</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38.8</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95</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252000">
                <a:tc>
                  <a:txBody>
                    <a:bodyPr/>
                    <a:lstStyle/>
                    <a:p>
                      <a:pPr algn="l" fontAlgn="ctr"/>
                      <a:r>
                        <a:rPr lang="es-ES" sz="1000" b="1" i="0" u="none" strike="noStrike">
                          <a:solidFill>
                            <a:srgbClr val="000000"/>
                          </a:solidFill>
                          <a:effectLst/>
                          <a:latin typeface="Calibri" panose="020F0502020204030204" pitchFamily="34" charset="0"/>
                          <a:cs typeface="Calibri" panose="020F0502020204030204" pitchFamily="34" charset="0"/>
                        </a:rPr>
                        <a:t>Delegación Xochimilco</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37.0</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96</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396000">
                <a:tc>
                  <a:txBody>
                    <a:bodyPr/>
                    <a:lstStyle/>
                    <a:p>
                      <a:pPr algn="l" fontAlgn="ctr"/>
                      <a:r>
                        <a:rPr lang="es-ES" sz="1000" b="1" i="0" u="none" strike="noStrike" dirty="0">
                          <a:solidFill>
                            <a:srgbClr val="000000"/>
                          </a:solidFill>
                          <a:effectLst/>
                          <a:latin typeface="Calibri" panose="020F0502020204030204" pitchFamily="34" charset="0"/>
                          <a:cs typeface="Calibri" panose="020F0502020204030204" pitchFamily="34" charset="0"/>
                        </a:rPr>
                        <a:t>Caja de Previsión para Trabajadores a Lista de Raya del Distrito Federal</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35.2</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97</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252000">
                <a:tc>
                  <a:txBody>
                    <a:bodyPr/>
                    <a:lstStyle/>
                    <a:p>
                      <a:pPr algn="l" fontAlgn="ctr"/>
                      <a:r>
                        <a:rPr lang="es-ES" sz="1000" b="1" i="0" u="none" strike="noStrike">
                          <a:solidFill>
                            <a:srgbClr val="000000"/>
                          </a:solidFill>
                          <a:effectLst/>
                          <a:latin typeface="Calibri" panose="020F0502020204030204" pitchFamily="34" charset="0"/>
                          <a:cs typeface="Calibri" panose="020F0502020204030204" pitchFamily="34" charset="0"/>
                        </a:rPr>
                        <a:t>Instituto Técnico de Formación Policial</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34.9</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98</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252000">
                <a:tc>
                  <a:txBody>
                    <a:bodyPr/>
                    <a:lstStyle/>
                    <a:p>
                      <a:pPr algn="l" fontAlgn="ctr"/>
                      <a:r>
                        <a:rPr lang="es-ES" sz="1000" b="1" i="0" u="none" strike="noStrike">
                          <a:solidFill>
                            <a:srgbClr val="000000"/>
                          </a:solidFill>
                          <a:effectLst/>
                          <a:latin typeface="Calibri" panose="020F0502020204030204" pitchFamily="34" charset="0"/>
                          <a:cs typeface="Calibri" panose="020F0502020204030204" pitchFamily="34" charset="0"/>
                        </a:rPr>
                        <a:t>Planta de Asfalto del Distrito Federal</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34.7</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99</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252000">
                <a:tc>
                  <a:txBody>
                    <a:bodyPr/>
                    <a:lstStyle/>
                    <a:p>
                      <a:pPr algn="l" fontAlgn="ctr"/>
                      <a:r>
                        <a:rPr lang="es-ES" sz="1000" b="1" i="0" u="none" strike="noStrike">
                          <a:solidFill>
                            <a:srgbClr val="000000"/>
                          </a:solidFill>
                          <a:effectLst/>
                          <a:latin typeface="Calibri" panose="020F0502020204030204" pitchFamily="34" charset="0"/>
                          <a:cs typeface="Calibri" panose="020F0502020204030204" pitchFamily="34" charset="0"/>
                        </a:rPr>
                        <a:t>Instituto de Vivienda del Distrito Federal</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32.7</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100</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396000">
                <a:tc>
                  <a:txBody>
                    <a:bodyPr/>
                    <a:lstStyle/>
                    <a:p>
                      <a:pPr algn="l" fontAlgn="ctr"/>
                      <a:r>
                        <a:rPr lang="es-ES" sz="1000" b="1" i="0" u="none" strike="noStrike" dirty="0">
                          <a:solidFill>
                            <a:srgbClr val="000000"/>
                          </a:solidFill>
                          <a:effectLst/>
                          <a:latin typeface="Calibri" panose="020F0502020204030204" pitchFamily="34" charset="0"/>
                          <a:cs typeface="Calibri" panose="020F0502020204030204" pitchFamily="34" charset="0"/>
                        </a:rPr>
                        <a:t>Heroico Cuerpo de Bomberos del Distrito Federal</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31.8</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101</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252000">
                <a:tc>
                  <a:txBody>
                    <a:bodyPr/>
                    <a:lstStyle/>
                    <a:p>
                      <a:pPr algn="l" fontAlgn="ctr"/>
                      <a:r>
                        <a:rPr lang="es-ES" sz="1000" b="1" i="0" u="none" strike="noStrike">
                          <a:solidFill>
                            <a:srgbClr val="000000"/>
                          </a:solidFill>
                          <a:effectLst/>
                          <a:latin typeface="Calibri" panose="020F0502020204030204" pitchFamily="34" charset="0"/>
                          <a:cs typeface="Calibri" panose="020F0502020204030204" pitchFamily="34" charset="0"/>
                        </a:rPr>
                        <a:t>Autoridad del Centro Histórico</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31.5</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102</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100237287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10 Marcador de número de diapositiva"/>
          <p:cNvSpPr>
            <a:spLocks noGrp="1"/>
          </p:cNvSpPr>
          <p:nvPr>
            <p:ph type="sldNum" sz="quarter" idx="12"/>
          </p:nvPr>
        </p:nvSpPr>
        <p:spPr/>
        <p:txBody>
          <a:bodyPr/>
          <a:lstStyle/>
          <a:p>
            <a:pPr>
              <a:defRPr/>
            </a:pPr>
            <a:fld id="{BD43386B-512A-4F48-AC60-1F2A615D5642}" type="slidenum">
              <a:rPr lang="es-MX" b="1" smtClean="0">
                <a:latin typeface="Calibri" pitchFamily="34" charset="0"/>
              </a:rPr>
              <a:pPr>
                <a:defRPr/>
              </a:pPr>
              <a:t>19</a:t>
            </a:fld>
            <a:endParaRPr lang="es-MX" b="1" dirty="0">
              <a:latin typeface="Calibri" pitchFamily="34" charset="0"/>
            </a:endParaRPr>
          </a:p>
        </p:txBody>
      </p:sp>
      <p:sp>
        <p:nvSpPr>
          <p:cNvPr id="17" name="9 CuadroTexto"/>
          <p:cNvSpPr txBox="1"/>
          <p:nvPr/>
        </p:nvSpPr>
        <p:spPr>
          <a:xfrm>
            <a:off x="76167" y="85702"/>
            <a:ext cx="8284061" cy="864000"/>
          </a:xfrm>
          <a:prstGeom prst="rect">
            <a:avLst/>
          </a:prstGeom>
          <a:noFill/>
        </p:spPr>
        <p:txBody>
          <a:bodyPr wrap="square" rtlCol="0" anchor="ctr">
            <a:noAutofit/>
          </a:bodyPr>
          <a:lstStyle/>
          <a:p>
            <a:pPr fontAlgn="base">
              <a:spcBef>
                <a:spcPct val="0"/>
              </a:spcBef>
              <a:spcAft>
                <a:spcPct val="0"/>
              </a:spcAft>
            </a:pPr>
            <a:r>
              <a:rPr lang="es-ES" b="1" dirty="0">
                <a:solidFill>
                  <a:schemeClr val="bg1"/>
                </a:solidFill>
                <a:latin typeface="Calibri" pitchFamily="34" charset="0"/>
              </a:rPr>
              <a:t>Índice Global de Obligaciones de Transparencia </a:t>
            </a:r>
            <a:r>
              <a:rPr lang="es-ES" b="1" dirty="0" smtClean="0">
                <a:solidFill>
                  <a:schemeClr val="bg1"/>
                </a:solidFill>
                <a:latin typeface="Calibri" pitchFamily="34" charset="0"/>
              </a:rPr>
              <a:t>(IG</a:t>
            </a:r>
            <a:r>
              <a:rPr lang="es-ES" b="1" baseline="-25000" dirty="0" smtClean="0">
                <a:solidFill>
                  <a:schemeClr val="bg1"/>
                </a:solidFill>
                <a:latin typeface="Calibri" pitchFamily="34" charset="0"/>
              </a:rPr>
              <a:t>OT</a:t>
            </a:r>
            <a:r>
              <a:rPr lang="es-ES" b="1" dirty="0">
                <a:solidFill>
                  <a:schemeClr val="bg1"/>
                </a:solidFill>
                <a:latin typeface="Calibri" pitchFamily="34" charset="0"/>
              </a:rPr>
              <a:t>) </a:t>
            </a:r>
            <a:r>
              <a:rPr lang="es-ES" b="1" dirty="0" smtClean="0">
                <a:solidFill>
                  <a:schemeClr val="bg1"/>
                </a:solidFill>
                <a:latin typeface="Calibri" pitchFamily="34" charset="0"/>
              </a:rPr>
              <a:t>obtenido por los Sujetos </a:t>
            </a:r>
            <a:r>
              <a:rPr lang="es-ES" b="1" dirty="0">
                <a:solidFill>
                  <a:schemeClr val="bg1"/>
                </a:solidFill>
                <a:latin typeface="Calibri" pitchFamily="34" charset="0"/>
              </a:rPr>
              <a:t>Obligados </a:t>
            </a:r>
            <a:r>
              <a:rPr lang="es-ES" b="1" dirty="0" smtClean="0">
                <a:solidFill>
                  <a:schemeClr val="bg1"/>
                </a:solidFill>
                <a:latin typeface="Calibri" pitchFamily="34" charset="0"/>
              </a:rPr>
              <a:t>de la Ciudad de México en la </a:t>
            </a:r>
            <a:r>
              <a:rPr lang="es-ES" b="1" dirty="0">
                <a:solidFill>
                  <a:schemeClr val="bg1"/>
                </a:solidFill>
                <a:latin typeface="Calibri" pitchFamily="34" charset="0"/>
              </a:rPr>
              <a:t>Primera </a:t>
            </a:r>
            <a:r>
              <a:rPr lang="es-ES" b="1" dirty="0" smtClean="0">
                <a:solidFill>
                  <a:schemeClr val="bg1"/>
                </a:solidFill>
                <a:latin typeface="Calibri" pitchFamily="34" charset="0"/>
              </a:rPr>
              <a:t>Evaluación-Diagnóstico 2017</a:t>
            </a:r>
            <a:endParaRPr lang="es-ES" b="1" dirty="0">
              <a:solidFill>
                <a:schemeClr val="bg1"/>
              </a:solidFill>
              <a:latin typeface="Calibri" pitchFamily="34" charset="0"/>
            </a:endParaRPr>
          </a:p>
        </p:txBody>
      </p:sp>
      <p:graphicFrame>
        <p:nvGraphicFramePr>
          <p:cNvPr id="2" name="Tabla 1"/>
          <p:cNvGraphicFramePr>
            <a:graphicFrameLocks noGrp="1"/>
          </p:cNvGraphicFramePr>
          <p:nvPr>
            <p:extLst>
              <p:ext uri="{D42A27DB-BD31-4B8C-83A1-F6EECF244321}">
                <p14:modId xmlns:p14="http://schemas.microsoft.com/office/powerpoint/2010/main" val="293303804"/>
              </p:ext>
            </p:extLst>
          </p:nvPr>
        </p:nvGraphicFramePr>
        <p:xfrm>
          <a:off x="345720" y="1203319"/>
          <a:ext cx="4068000" cy="5184000"/>
        </p:xfrm>
        <a:graphic>
          <a:graphicData uri="http://schemas.openxmlformats.org/drawingml/2006/table">
            <a:tbl>
              <a:tblPr>
                <a:tableStyleId>{5C22544A-7EE6-4342-B048-85BDC9FD1C3A}</a:tableStyleId>
              </a:tblPr>
              <a:tblGrid>
                <a:gridCol w="2268000"/>
                <a:gridCol w="1080000"/>
                <a:gridCol w="720000"/>
              </a:tblGrid>
              <a:tr h="720000">
                <a:tc>
                  <a:txBody>
                    <a:bodyPr/>
                    <a:lstStyle/>
                    <a:p>
                      <a:pPr algn="ctr" fontAlgn="ctr"/>
                      <a:r>
                        <a:rPr lang="es-ES" sz="1000" b="1" u="none" strike="noStrike" dirty="0">
                          <a:solidFill>
                            <a:schemeClr val="bg1"/>
                          </a:solidFill>
                          <a:effectLst/>
                          <a:latin typeface="Calibri" panose="020F0502020204030204" pitchFamily="34" charset="0"/>
                          <a:cs typeface="Calibri" panose="020F0502020204030204" pitchFamily="34" charset="0"/>
                        </a:rPr>
                        <a:t>Sujetos Obligados</a:t>
                      </a:r>
                      <a:endParaRPr lang="es-ES" sz="1000" b="1" i="0" u="none" strike="noStrike" dirty="0">
                        <a:solidFill>
                          <a:schemeClr val="bg1"/>
                        </a:solidFill>
                        <a:effectLst/>
                        <a:latin typeface="Calibri" panose="020F0502020204030204" pitchFamily="34" charset="0"/>
                        <a:cs typeface="Calibri" panose="020F0502020204030204" pitchFamily="34" charset="0"/>
                      </a:endParaRPr>
                    </a:p>
                  </a:txBody>
                  <a:tcPr marL="36000" marR="456" marT="456" marB="0" anchor="ctr">
                    <a:lnL w="6350" cap="flat" cmpd="sng" algn="ctr">
                      <a:solidFill>
                        <a:srgbClr val="009999"/>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000" b="1" u="none" strike="noStrike" dirty="0">
                          <a:solidFill>
                            <a:schemeClr val="bg1"/>
                          </a:solidFill>
                          <a:effectLst/>
                          <a:latin typeface="Calibri" panose="020F0502020204030204" pitchFamily="34" charset="0"/>
                          <a:cs typeface="Calibri" panose="020F0502020204030204" pitchFamily="34" charset="0"/>
                        </a:rPr>
                        <a:t>Índice Global de Obligaciones de Transparencia</a:t>
                      </a:r>
                      <a:br>
                        <a:rPr lang="es-ES" sz="1000" b="1" u="none" strike="noStrike" dirty="0">
                          <a:solidFill>
                            <a:schemeClr val="bg1"/>
                          </a:solidFill>
                          <a:effectLst/>
                          <a:latin typeface="Calibri" panose="020F0502020204030204" pitchFamily="34" charset="0"/>
                          <a:cs typeface="Calibri" panose="020F0502020204030204" pitchFamily="34" charset="0"/>
                        </a:rPr>
                      </a:br>
                      <a:r>
                        <a:rPr lang="es-ES" sz="1000" b="1" u="none" strike="noStrike" dirty="0">
                          <a:solidFill>
                            <a:schemeClr val="bg1"/>
                          </a:solidFill>
                          <a:effectLst/>
                          <a:latin typeface="Calibri" panose="020F0502020204030204" pitchFamily="34" charset="0"/>
                          <a:cs typeface="Calibri" panose="020F0502020204030204" pitchFamily="34" charset="0"/>
                        </a:rPr>
                        <a:t>IGOT</a:t>
                      </a:r>
                      <a:endParaRPr lang="es-ES" sz="1000" b="1" i="0" u="none" strike="noStrike" dirty="0">
                        <a:solidFill>
                          <a:schemeClr val="bg1"/>
                        </a:solidFill>
                        <a:effectLst/>
                        <a:latin typeface="Calibri" panose="020F0502020204030204" pitchFamily="34" charset="0"/>
                        <a:cs typeface="Calibri" panose="020F0502020204030204" pitchFamily="34" charset="0"/>
                      </a:endParaRPr>
                    </a:p>
                  </a:txBody>
                  <a:tcPr marL="456" marR="456" marT="456"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000" b="1" u="none" strike="noStrike" dirty="0">
                          <a:solidFill>
                            <a:schemeClr val="bg1"/>
                          </a:solidFill>
                          <a:effectLst/>
                          <a:latin typeface="Calibri" panose="020F0502020204030204" pitchFamily="34" charset="0"/>
                          <a:cs typeface="Calibri" panose="020F0502020204030204" pitchFamily="34" charset="0"/>
                        </a:rPr>
                        <a:t>Ranking</a:t>
                      </a:r>
                      <a:endParaRPr lang="es-ES" sz="1000" b="1" i="0" u="none" strike="noStrike" dirty="0">
                        <a:solidFill>
                          <a:schemeClr val="bg1"/>
                        </a:solidFill>
                        <a:effectLst/>
                        <a:latin typeface="Calibri" panose="020F0502020204030204" pitchFamily="34" charset="0"/>
                        <a:cs typeface="Calibri" panose="020F0502020204030204" pitchFamily="34" charset="0"/>
                      </a:endParaRPr>
                    </a:p>
                  </a:txBody>
                  <a:tcPr marL="456" marR="456" marT="456" marB="0" anchor="ctr">
                    <a:lnL w="6350" cap="flat" cmpd="sng" algn="ctr">
                      <a:solidFill>
                        <a:schemeClr val="bg1"/>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009999"/>
                    </a:solidFill>
                  </a:tcPr>
                </a:tc>
              </a:tr>
              <a:tr h="252000">
                <a:tc>
                  <a:txBody>
                    <a:bodyPr/>
                    <a:lstStyle/>
                    <a:p>
                      <a:pPr algn="l" fontAlgn="ctr"/>
                      <a:r>
                        <a:rPr lang="es-ES" sz="1000" b="1" i="0" u="none" strike="noStrike" dirty="0">
                          <a:solidFill>
                            <a:srgbClr val="000000"/>
                          </a:solidFill>
                          <a:effectLst/>
                          <a:latin typeface="Calibri" panose="020F0502020204030204" pitchFamily="34" charset="0"/>
                          <a:cs typeface="Calibri" panose="020F0502020204030204" pitchFamily="34" charset="0"/>
                        </a:rPr>
                        <a:t>Encuentro Social en el Distrito Federal</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31.0</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103</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396000">
                <a:tc>
                  <a:txBody>
                    <a:bodyPr/>
                    <a:lstStyle/>
                    <a:p>
                      <a:pPr algn="l" fontAlgn="ctr"/>
                      <a:r>
                        <a:rPr lang="es-ES" sz="1000" b="1" i="0" u="none" strike="noStrike" dirty="0">
                          <a:solidFill>
                            <a:srgbClr val="000000"/>
                          </a:solidFill>
                          <a:effectLst/>
                          <a:latin typeface="Calibri" panose="020F0502020204030204" pitchFamily="34" charset="0"/>
                          <a:cs typeface="Calibri" panose="020F0502020204030204" pitchFamily="34" charset="0"/>
                        </a:rPr>
                        <a:t>Fideicomiso Centro Histórico de la Ciudad de México</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28.5</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104</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252000">
                <a:tc>
                  <a:txBody>
                    <a:bodyPr/>
                    <a:lstStyle/>
                    <a:p>
                      <a:pPr algn="l" fontAlgn="ctr"/>
                      <a:r>
                        <a:rPr lang="es-ES" sz="1000" b="1" i="0" u="none" strike="noStrike" dirty="0">
                          <a:solidFill>
                            <a:srgbClr val="000000"/>
                          </a:solidFill>
                          <a:effectLst/>
                          <a:latin typeface="Calibri" panose="020F0502020204030204" pitchFamily="34" charset="0"/>
                          <a:cs typeface="Calibri" panose="020F0502020204030204" pitchFamily="34" charset="0"/>
                        </a:rPr>
                        <a:t>Delegación Azcapotzalco</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27.5</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105</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396000">
                <a:tc>
                  <a:txBody>
                    <a:bodyPr/>
                    <a:lstStyle/>
                    <a:p>
                      <a:pPr algn="l" fontAlgn="ctr"/>
                      <a:r>
                        <a:rPr lang="es-ES" sz="1000" b="1" i="0" u="none" strike="noStrike" dirty="0">
                          <a:solidFill>
                            <a:srgbClr val="000000"/>
                          </a:solidFill>
                          <a:effectLst/>
                          <a:latin typeface="Calibri" panose="020F0502020204030204" pitchFamily="34" charset="0"/>
                          <a:cs typeface="Calibri" panose="020F0502020204030204" pitchFamily="34" charset="0"/>
                        </a:rPr>
                        <a:t>Instituto para la Seguridad de las Construcciones en el Distrito Federal</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27.2</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106</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252000">
                <a:tc>
                  <a:txBody>
                    <a:bodyPr/>
                    <a:lstStyle/>
                    <a:p>
                      <a:pPr algn="l" fontAlgn="ctr"/>
                      <a:r>
                        <a:rPr lang="it-IT" sz="1000" b="1" i="0" u="none" strike="noStrike" dirty="0">
                          <a:solidFill>
                            <a:srgbClr val="000000"/>
                          </a:solidFill>
                          <a:effectLst/>
                          <a:latin typeface="Calibri" panose="020F0502020204030204" pitchFamily="34" charset="0"/>
                          <a:cs typeface="Calibri" panose="020F0502020204030204" pitchFamily="34" charset="0"/>
                        </a:rPr>
                        <a:t>Instituto del Deporte del Distrito Federal</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23.9</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107</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576000">
                <a:tc>
                  <a:txBody>
                    <a:bodyPr/>
                    <a:lstStyle/>
                    <a:p>
                      <a:pPr algn="l" fontAlgn="ctr"/>
                      <a:r>
                        <a:rPr lang="es-ES" sz="1000" b="1" i="0" u="none" strike="noStrike" dirty="0">
                          <a:solidFill>
                            <a:srgbClr val="000000"/>
                          </a:solidFill>
                          <a:effectLst/>
                          <a:latin typeface="Calibri" panose="020F0502020204030204" pitchFamily="34" charset="0"/>
                          <a:cs typeface="Calibri" panose="020F0502020204030204" pitchFamily="34" charset="0"/>
                        </a:rPr>
                        <a:t>Fideicomiso Público del Fondo de Apoyo a la Procuración de Justicia del Distrito Federal</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22.4</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108</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252000">
                <a:tc>
                  <a:txBody>
                    <a:bodyPr/>
                    <a:lstStyle/>
                    <a:p>
                      <a:pPr algn="l" fontAlgn="ctr"/>
                      <a:r>
                        <a:rPr lang="es-ES" sz="1000" b="1" i="0" u="none" strike="noStrike" dirty="0">
                          <a:solidFill>
                            <a:srgbClr val="000000"/>
                          </a:solidFill>
                          <a:effectLst/>
                          <a:latin typeface="Calibri" panose="020F0502020204030204" pitchFamily="34" charset="0"/>
                          <a:cs typeface="Calibri" panose="020F0502020204030204" pitchFamily="34" charset="0"/>
                        </a:rPr>
                        <a:t>Delegación Venustiano Carranza</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19.1</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109</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396000">
                <a:tc>
                  <a:txBody>
                    <a:bodyPr/>
                    <a:lstStyle/>
                    <a:p>
                      <a:pPr algn="l" fontAlgn="ctr"/>
                      <a:r>
                        <a:rPr lang="es-ES" sz="1000" b="1" i="0" u="none" strike="noStrike" dirty="0">
                          <a:solidFill>
                            <a:srgbClr val="000000"/>
                          </a:solidFill>
                          <a:effectLst/>
                          <a:latin typeface="Calibri" panose="020F0502020204030204" pitchFamily="34" charset="0"/>
                          <a:cs typeface="Calibri" panose="020F0502020204030204" pitchFamily="34" charset="0"/>
                        </a:rPr>
                        <a:t>Movimiento Ciudadano en el Distrito Federal</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12.0</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110</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396000">
                <a:tc>
                  <a:txBody>
                    <a:bodyPr/>
                    <a:lstStyle/>
                    <a:p>
                      <a:pPr algn="l" fontAlgn="ctr"/>
                      <a:r>
                        <a:rPr lang="es-ES" sz="1000" b="1" i="0" u="none" strike="noStrike" dirty="0">
                          <a:solidFill>
                            <a:srgbClr val="000000"/>
                          </a:solidFill>
                          <a:effectLst/>
                          <a:latin typeface="Calibri" panose="020F0502020204030204" pitchFamily="34" charset="0"/>
                          <a:cs typeface="Calibri" panose="020F0502020204030204" pitchFamily="34" charset="0"/>
                        </a:rPr>
                        <a:t>Autoridad del Espacio Público del Distrito Federal</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7.5</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111</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396000">
                <a:tc>
                  <a:txBody>
                    <a:bodyPr/>
                    <a:lstStyle/>
                    <a:p>
                      <a:pPr algn="l" fontAlgn="ctr"/>
                      <a:r>
                        <a:rPr lang="es-ES" sz="1000" b="1" i="0" u="none" strike="noStrike" dirty="0">
                          <a:solidFill>
                            <a:srgbClr val="000000"/>
                          </a:solidFill>
                          <a:effectLst/>
                          <a:latin typeface="Calibri" panose="020F0502020204030204" pitchFamily="34" charset="0"/>
                          <a:cs typeface="Calibri" panose="020F0502020204030204" pitchFamily="34" charset="0"/>
                        </a:rPr>
                        <a:t>Consejo de Evaluación del Desarrollo Social del Distrito Federal</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7.3</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112</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396000">
                <a:tc>
                  <a:txBody>
                    <a:bodyPr/>
                    <a:lstStyle/>
                    <a:p>
                      <a:pPr algn="l" fontAlgn="ctr"/>
                      <a:r>
                        <a:rPr lang="es-ES" sz="1000" b="1" i="0" u="none" strike="noStrike" dirty="0">
                          <a:solidFill>
                            <a:srgbClr val="000000"/>
                          </a:solidFill>
                          <a:effectLst/>
                          <a:latin typeface="Calibri" panose="020F0502020204030204" pitchFamily="34" charset="0"/>
                          <a:cs typeface="Calibri" panose="020F0502020204030204" pitchFamily="34" charset="0"/>
                        </a:rPr>
                        <a:t>Secretaría de Trabajo y Fomento al Empleo</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6.9</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113</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252000">
                <a:tc>
                  <a:txBody>
                    <a:bodyPr/>
                    <a:lstStyle/>
                    <a:p>
                      <a:pPr algn="l" fontAlgn="ctr"/>
                      <a:r>
                        <a:rPr lang="es-ES" sz="1000" b="1" i="0" u="none" strike="noStrike" dirty="0">
                          <a:solidFill>
                            <a:srgbClr val="000000"/>
                          </a:solidFill>
                          <a:effectLst/>
                          <a:latin typeface="Calibri" panose="020F0502020204030204" pitchFamily="34" charset="0"/>
                          <a:cs typeface="Calibri" panose="020F0502020204030204" pitchFamily="34" charset="0"/>
                        </a:rPr>
                        <a:t>PROCDMX, S.A. de C.V.</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5.6</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114</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252000">
                <a:tc>
                  <a:txBody>
                    <a:bodyPr/>
                    <a:lstStyle/>
                    <a:p>
                      <a:pPr algn="l" fontAlgn="ctr"/>
                      <a:r>
                        <a:rPr lang="es-ES" sz="1000" b="1" i="0" u="none" strike="noStrike" dirty="0">
                          <a:solidFill>
                            <a:srgbClr val="000000"/>
                          </a:solidFill>
                          <a:effectLst/>
                          <a:latin typeface="Calibri" panose="020F0502020204030204" pitchFamily="34" charset="0"/>
                          <a:cs typeface="Calibri" panose="020F0502020204030204" pitchFamily="34" charset="0"/>
                        </a:rPr>
                        <a:t>Secretaría de Movilidad</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5.0</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115</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bl>
          </a:graphicData>
        </a:graphic>
      </p:graphicFrame>
      <p:graphicFrame>
        <p:nvGraphicFramePr>
          <p:cNvPr id="13" name="Tabla 12"/>
          <p:cNvGraphicFramePr>
            <a:graphicFrameLocks noGrp="1"/>
          </p:cNvGraphicFramePr>
          <p:nvPr>
            <p:extLst>
              <p:ext uri="{D42A27DB-BD31-4B8C-83A1-F6EECF244321}">
                <p14:modId xmlns:p14="http://schemas.microsoft.com/office/powerpoint/2010/main" val="851360368"/>
              </p:ext>
            </p:extLst>
          </p:nvPr>
        </p:nvGraphicFramePr>
        <p:xfrm>
          <a:off x="4689117" y="1203317"/>
          <a:ext cx="4068000" cy="2088000"/>
        </p:xfrm>
        <a:graphic>
          <a:graphicData uri="http://schemas.openxmlformats.org/drawingml/2006/table">
            <a:tbl>
              <a:tblPr>
                <a:tableStyleId>{5C22544A-7EE6-4342-B048-85BDC9FD1C3A}</a:tableStyleId>
              </a:tblPr>
              <a:tblGrid>
                <a:gridCol w="2268000"/>
                <a:gridCol w="1080000"/>
                <a:gridCol w="720000"/>
              </a:tblGrid>
              <a:tr h="720000">
                <a:tc>
                  <a:txBody>
                    <a:bodyPr/>
                    <a:lstStyle/>
                    <a:p>
                      <a:pPr algn="ctr" fontAlgn="ctr"/>
                      <a:r>
                        <a:rPr lang="es-ES" sz="1000" b="1" u="none" strike="noStrike" dirty="0">
                          <a:solidFill>
                            <a:schemeClr val="bg1"/>
                          </a:solidFill>
                          <a:effectLst/>
                          <a:latin typeface="Calibri" panose="020F0502020204030204" pitchFamily="34" charset="0"/>
                          <a:cs typeface="Calibri" panose="020F0502020204030204" pitchFamily="34" charset="0"/>
                        </a:rPr>
                        <a:t>Sujetos Obligados</a:t>
                      </a:r>
                      <a:endParaRPr lang="es-ES" sz="1000" b="1" i="0" u="none" strike="noStrike" dirty="0">
                        <a:solidFill>
                          <a:schemeClr val="bg1"/>
                        </a:solidFill>
                        <a:effectLst/>
                        <a:latin typeface="Calibri" panose="020F0502020204030204" pitchFamily="34" charset="0"/>
                        <a:cs typeface="Calibri" panose="020F0502020204030204" pitchFamily="34" charset="0"/>
                      </a:endParaRPr>
                    </a:p>
                  </a:txBody>
                  <a:tcPr marL="36000" marR="456" marT="456" marB="0" anchor="ctr">
                    <a:lnL w="6350" cap="flat" cmpd="sng" algn="ctr">
                      <a:solidFill>
                        <a:srgbClr val="009999"/>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000" b="1" u="none" strike="noStrike" dirty="0">
                          <a:solidFill>
                            <a:schemeClr val="bg1"/>
                          </a:solidFill>
                          <a:effectLst/>
                          <a:latin typeface="Calibri" panose="020F0502020204030204" pitchFamily="34" charset="0"/>
                          <a:cs typeface="Calibri" panose="020F0502020204030204" pitchFamily="34" charset="0"/>
                        </a:rPr>
                        <a:t>Índice Global de Obligaciones de Transparencia</a:t>
                      </a:r>
                      <a:br>
                        <a:rPr lang="es-ES" sz="1000" b="1" u="none" strike="noStrike" dirty="0">
                          <a:solidFill>
                            <a:schemeClr val="bg1"/>
                          </a:solidFill>
                          <a:effectLst/>
                          <a:latin typeface="Calibri" panose="020F0502020204030204" pitchFamily="34" charset="0"/>
                          <a:cs typeface="Calibri" panose="020F0502020204030204" pitchFamily="34" charset="0"/>
                        </a:rPr>
                      </a:br>
                      <a:r>
                        <a:rPr lang="es-ES" sz="1000" b="1" u="none" strike="noStrike" dirty="0">
                          <a:solidFill>
                            <a:schemeClr val="bg1"/>
                          </a:solidFill>
                          <a:effectLst/>
                          <a:latin typeface="Calibri" panose="020F0502020204030204" pitchFamily="34" charset="0"/>
                          <a:cs typeface="Calibri" panose="020F0502020204030204" pitchFamily="34" charset="0"/>
                        </a:rPr>
                        <a:t>IGOT</a:t>
                      </a:r>
                      <a:endParaRPr lang="es-ES" sz="1000" b="1" i="0" u="none" strike="noStrike" dirty="0">
                        <a:solidFill>
                          <a:schemeClr val="bg1"/>
                        </a:solidFill>
                        <a:effectLst/>
                        <a:latin typeface="Calibri" panose="020F0502020204030204" pitchFamily="34" charset="0"/>
                        <a:cs typeface="Calibri" panose="020F0502020204030204" pitchFamily="34" charset="0"/>
                      </a:endParaRPr>
                    </a:p>
                  </a:txBody>
                  <a:tcPr marL="456" marR="456" marT="456" marB="0" anchor="ct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009999"/>
                    </a:solidFill>
                  </a:tcPr>
                </a:tc>
                <a:tc>
                  <a:txBody>
                    <a:bodyPr/>
                    <a:lstStyle/>
                    <a:p>
                      <a:pPr algn="ctr" fontAlgn="ctr"/>
                      <a:r>
                        <a:rPr lang="es-ES" sz="1000" b="1" u="none" strike="noStrike" dirty="0">
                          <a:solidFill>
                            <a:schemeClr val="bg1"/>
                          </a:solidFill>
                          <a:effectLst/>
                          <a:latin typeface="Calibri" panose="020F0502020204030204" pitchFamily="34" charset="0"/>
                          <a:cs typeface="Calibri" panose="020F0502020204030204" pitchFamily="34" charset="0"/>
                        </a:rPr>
                        <a:t>Ranking</a:t>
                      </a:r>
                      <a:endParaRPr lang="es-ES" sz="1000" b="1" i="0" u="none" strike="noStrike" dirty="0">
                        <a:solidFill>
                          <a:schemeClr val="bg1"/>
                        </a:solidFill>
                        <a:effectLst/>
                        <a:latin typeface="Calibri" panose="020F0502020204030204" pitchFamily="34" charset="0"/>
                        <a:cs typeface="Calibri" panose="020F0502020204030204" pitchFamily="34" charset="0"/>
                      </a:endParaRPr>
                    </a:p>
                  </a:txBody>
                  <a:tcPr marL="456" marR="456" marT="456" marB="0" anchor="ctr">
                    <a:lnL w="6350" cap="flat" cmpd="sng" algn="ctr">
                      <a:solidFill>
                        <a:schemeClr val="bg1"/>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solidFill>
                      <a:srgbClr val="009999"/>
                    </a:solidFill>
                  </a:tcPr>
                </a:tc>
              </a:tr>
              <a:tr h="396000">
                <a:tc>
                  <a:txBody>
                    <a:bodyPr/>
                    <a:lstStyle/>
                    <a:p>
                      <a:pPr algn="l" fontAlgn="ctr"/>
                      <a:r>
                        <a:rPr lang="es-ES" sz="1000" b="1" i="0" u="none" strike="noStrike" dirty="0">
                          <a:solidFill>
                            <a:srgbClr val="000000"/>
                          </a:solidFill>
                          <a:effectLst/>
                          <a:latin typeface="Calibri" panose="020F0502020204030204" pitchFamily="34" charset="0"/>
                          <a:cs typeface="Calibri" panose="020F0502020204030204" pitchFamily="34" charset="0"/>
                        </a:rPr>
                        <a:t>Agencia de Gestión Urbana de la Ciudad de México</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0.0</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116</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576000">
                <a:tc>
                  <a:txBody>
                    <a:bodyPr/>
                    <a:lstStyle/>
                    <a:p>
                      <a:pPr algn="l" fontAlgn="ctr"/>
                      <a:r>
                        <a:rPr lang="es-ES" sz="1000" b="1" i="0" u="none" strike="noStrike" dirty="0">
                          <a:solidFill>
                            <a:srgbClr val="000000"/>
                          </a:solidFill>
                          <a:effectLst/>
                          <a:latin typeface="Calibri" panose="020F0502020204030204" pitchFamily="34" charset="0"/>
                          <a:cs typeface="Calibri" panose="020F0502020204030204" pitchFamily="34" charset="0"/>
                        </a:rPr>
                        <a:t>Fideicomiso para el Fondo de Promoción para el Financiamiento del Transporte Público</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0.0</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a:solidFill>
                            <a:srgbClr val="000000"/>
                          </a:solidFill>
                          <a:effectLst/>
                          <a:latin typeface="Calibri" panose="020F0502020204030204" pitchFamily="34" charset="0"/>
                          <a:cs typeface="Calibri" panose="020F0502020204030204" pitchFamily="34" charset="0"/>
                        </a:rPr>
                        <a:t>116</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r h="396000">
                <a:tc>
                  <a:txBody>
                    <a:bodyPr/>
                    <a:lstStyle/>
                    <a:p>
                      <a:pPr algn="l" fontAlgn="ctr"/>
                      <a:r>
                        <a:rPr lang="es-ES" sz="1000" b="1" i="0" u="none" strike="noStrike" dirty="0">
                          <a:solidFill>
                            <a:srgbClr val="000000"/>
                          </a:solidFill>
                          <a:effectLst/>
                          <a:latin typeface="Calibri" panose="020F0502020204030204" pitchFamily="34" charset="0"/>
                          <a:cs typeface="Calibri" panose="020F0502020204030204" pitchFamily="34" charset="0"/>
                        </a:rPr>
                        <a:t>Fideicomiso Público Complejo Ambiental Xochimilco</a:t>
                      </a:r>
                    </a:p>
                  </a:txBody>
                  <a:tcPr marL="36000"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0.0</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c>
                  <a:txBody>
                    <a:bodyPr/>
                    <a:lstStyle/>
                    <a:p>
                      <a:pPr algn="ctr" fontAlgn="b"/>
                      <a:r>
                        <a:rPr lang="es-ES" sz="1000" b="1" i="0" u="none" strike="noStrike" dirty="0">
                          <a:solidFill>
                            <a:srgbClr val="000000"/>
                          </a:solidFill>
                          <a:effectLst/>
                          <a:latin typeface="Calibri" panose="020F0502020204030204" pitchFamily="34" charset="0"/>
                          <a:cs typeface="Calibri" panose="020F0502020204030204" pitchFamily="34" charset="0"/>
                        </a:rPr>
                        <a:t>116</a:t>
                      </a:r>
                    </a:p>
                  </a:txBody>
                  <a:tcPr marL="9525" marR="9525" marT="9525" marB="0" anchor="ctr">
                    <a:lnL w="6350" cap="flat" cmpd="sng" algn="ctr">
                      <a:solidFill>
                        <a:srgbClr val="009999"/>
                      </a:solidFill>
                      <a:prstDash val="solid"/>
                      <a:round/>
                      <a:headEnd type="none" w="med" len="med"/>
                      <a:tailEnd type="none" w="med" len="med"/>
                    </a:lnL>
                    <a:lnR w="6350" cap="flat" cmpd="sng" algn="ctr">
                      <a:solidFill>
                        <a:srgbClr val="009999"/>
                      </a:solidFill>
                      <a:prstDash val="solid"/>
                      <a:round/>
                      <a:headEnd type="none" w="med" len="med"/>
                      <a:tailEnd type="none" w="med" len="med"/>
                    </a:lnR>
                    <a:lnT w="6350" cap="flat" cmpd="sng" algn="ctr">
                      <a:solidFill>
                        <a:srgbClr val="009999"/>
                      </a:solidFill>
                      <a:prstDash val="solid"/>
                      <a:round/>
                      <a:headEnd type="none" w="med" len="med"/>
                      <a:tailEnd type="none" w="med" len="med"/>
                    </a:lnT>
                    <a:lnB w="6350" cap="flat" cmpd="sng" algn="ctr">
                      <a:solidFill>
                        <a:srgbClr val="009999"/>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181248465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9 CuadroTexto"/>
          <p:cNvSpPr txBox="1"/>
          <p:nvPr/>
        </p:nvSpPr>
        <p:spPr>
          <a:xfrm>
            <a:off x="76167" y="85702"/>
            <a:ext cx="8284061" cy="864000"/>
          </a:xfrm>
          <a:prstGeom prst="rect">
            <a:avLst/>
          </a:prstGeom>
          <a:noFill/>
        </p:spPr>
        <p:txBody>
          <a:bodyPr wrap="square" rtlCol="0" anchor="ctr">
            <a:noAutofit/>
          </a:bodyPr>
          <a:lstStyle/>
          <a:p>
            <a:pPr algn="ctr"/>
            <a:r>
              <a:rPr lang="pt-BR" b="1" dirty="0">
                <a:solidFill>
                  <a:schemeClr val="bg1"/>
                </a:solidFill>
                <a:latin typeface="Calibri" pitchFamily="34" charset="0"/>
              </a:rPr>
              <a:t>O B J E T I V O</a:t>
            </a:r>
          </a:p>
        </p:txBody>
      </p:sp>
      <p:sp>
        <p:nvSpPr>
          <p:cNvPr id="2" name="Rectángulo 1"/>
          <p:cNvSpPr/>
          <p:nvPr/>
        </p:nvSpPr>
        <p:spPr>
          <a:xfrm>
            <a:off x="265471" y="1393100"/>
            <a:ext cx="8622497" cy="5126981"/>
          </a:xfrm>
          <a:prstGeom prst="rect">
            <a:avLst/>
          </a:prstGeom>
        </p:spPr>
        <p:txBody>
          <a:bodyPr wrap="square">
            <a:spAutoFit/>
          </a:bodyPr>
          <a:lstStyle/>
          <a:p>
            <a:pPr algn="just">
              <a:lnSpc>
                <a:spcPct val="114000"/>
              </a:lnSpc>
            </a:pPr>
            <a:r>
              <a:rPr lang="es-ES" b="1" dirty="0">
                <a:latin typeface="Calibri" panose="020F0502020204030204" pitchFamily="34" charset="0"/>
              </a:rPr>
              <a:t>De conformidad con lo establecido en los artículos 53 fracciones IX, XXII y 117 de la Ley de Transparencia, Acceso a la Información Pública y Rendición de Cuentas de la Ciudad de México, </a:t>
            </a:r>
            <a:r>
              <a:rPr lang="es-ES" b="1" dirty="0" smtClean="0">
                <a:latin typeface="Calibri" panose="020F0502020204030204" pitchFamily="34" charset="0"/>
              </a:rPr>
              <a:t>del Artículo </a:t>
            </a:r>
            <a:r>
              <a:rPr lang="es-ES" b="1" dirty="0">
                <a:latin typeface="Calibri" panose="020F0502020204030204" pitchFamily="34" charset="0"/>
              </a:rPr>
              <a:t>22 fracción II y III del Reglamento Interior del INFODF, así como en cumplimiento del Programa Operativo Anual 2017 del INFODF, y con base en los </a:t>
            </a:r>
            <a:r>
              <a:rPr lang="es-ES" b="1" i="1" dirty="0">
                <a:latin typeface="Calibri" panose="020F0502020204030204" pitchFamily="34" charset="0"/>
              </a:rPr>
              <a:t>Lineamientos y Metodología de Evaluación </a:t>
            </a:r>
            <a:r>
              <a:rPr lang="es-ES" b="1" i="1" dirty="0">
                <a:latin typeface="Calibri" panose="020F0502020204030204" pitchFamily="34" charset="0"/>
              </a:rPr>
              <a:t>de las obligaciones de transparencia que deben publicar en sus portales de internet y en la plataforma nacional de transparencia los Sujetos Obligados de la Ciudad de </a:t>
            </a:r>
            <a:r>
              <a:rPr lang="es-ES" b="1" i="1" dirty="0" smtClean="0">
                <a:latin typeface="Calibri" panose="020F0502020204030204" pitchFamily="34" charset="0"/>
              </a:rPr>
              <a:t>México</a:t>
            </a:r>
            <a:r>
              <a:rPr lang="es-ES" b="1" dirty="0" smtClean="0">
                <a:latin typeface="Calibri" panose="020F0502020204030204" pitchFamily="34" charset="0"/>
              </a:rPr>
              <a:t>, aprobados </a:t>
            </a:r>
            <a:r>
              <a:rPr lang="es-ES" b="1" dirty="0">
                <a:latin typeface="Calibri" panose="020F0502020204030204" pitchFamily="34" charset="0"/>
              </a:rPr>
              <a:t>por el Pleno del INFODF, mediante el Acuerdo 1636/SO/10-11/2016</a:t>
            </a:r>
            <a:r>
              <a:rPr lang="es-ES" b="1" dirty="0" smtClean="0">
                <a:latin typeface="Calibri" panose="020F0502020204030204" pitchFamily="34" charset="0"/>
              </a:rPr>
              <a:t>.</a:t>
            </a:r>
          </a:p>
          <a:p>
            <a:pPr algn="just">
              <a:lnSpc>
                <a:spcPct val="114000"/>
              </a:lnSpc>
            </a:pPr>
            <a:endParaRPr lang="es-ES" b="1" dirty="0">
              <a:latin typeface="Calibri" panose="020F0502020204030204" pitchFamily="34" charset="0"/>
            </a:endParaRPr>
          </a:p>
          <a:p>
            <a:pPr algn="just">
              <a:lnSpc>
                <a:spcPct val="114000"/>
              </a:lnSpc>
            </a:pPr>
            <a:r>
              <a:rPr lang="es-ES" b="1" dirty="0">
                <a:latin typeface="Calibri" panose="020F0502020204030204" pitchFamily="34" charset="0"/>
              </a:rPr>
              <a:t>Se presentan los resultados de la Primera Evaluación-Diagnóstico 2017 de las Obligaciones de Transparencia (comunes </a:t>
            </a:r>
            <a:r>
              <a:rPr lang="es-ES" b="1" dirty="0" smtClean="0">
                <a:latin typeface="Calibri" panose="020F0502020204030204" pitchFamily="34" charset="0"/>
              </a:rPr>
              <a:t>y </a:t>
            </a:r>
            <a:r>
              <a:rPr lang="es-ES" b="1" dirty="0">
                <a:latin typeface="Calibri" panose="020F0502020204030204" pitchFamily="34" charset="0"/>
              </a:rPr>
              <a:t>específicas, según corresponda) de la LTAIPRC, difundida en los portales de Internet de los 124 Sujetos Obligados, la cual estuviera publicada, actualizada y validada al cierre del primer trimestre de 2017, así mismo, aquella que debe conservarse de acuerdo a lo establecido en la tabla de conservación y publicación de la información, contenida en los Lineamientos y Metodología de Evaluación, efectuada entre los meses de mayo y agosto de 2017.</a:t>
            </a:r>
          </a:p>
        </p:txBody>
      </p:sp>
    </p:spTree>
    <p:extLst>
      <p:ext uri="{BB962C8B-B14F-4D97-AF65-F5344CB8AC3E}">
        <p14:creationId xmlns:p14="http://schemas.microsoft.com/office/powerpoint/2010/main" val="308701655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9 CuadroTexto"/>
          <p:cNvSpPr txBox="1"/>
          <p:nvPr/>
        </p:nvSpPr>
        <p:spPr>
          <a:xfrm>
            <a:off x="76167" y="85702"/>
            <a:ext cx="8284061" cy="864000"/>
          </a:xfrm>
          <a:prstGeom prst="rect">
            <a:avLst/>
          </a:prstGeom>
          <a:noFill/>
        </p:spPr>
        <p:txBody>
          <a:bodyPr wrap="square" rtlCol="0" anchor="ctr">
            <a:noAutofit/>
          </a:bodyPr>
          <a:lstStyle/>
          <a:p>
            <a:pPr algn="ctr"/>
            <a:r>
              <a:rPr lang="es-MX" b="1" dirty="0" smtClean="0">
                <a:solidFill>
                  <a:schemeClr val="bg1"/>
                </a:solidFill>
                <a:latin typeface="Calibri" pitchFamily="34" charset="0"/>
              </a:rPr>
              <a:t>Normatividad aplicable</a:t>
            </a:r>
            <a:endParaRPr lang="es-ES" sz="1200" b="1" i="1" dirty="0">
              <a:solidFill>
                <a:schemeClr val="bg1"/>
              </a:solidFill>
              <a:latin typeface="Calibri" pitchFamily="34" charset="0"/>
            </a:endParaRPr>
          </a:p>
        </p:txBody>
      </p:sp>
      <p:sp>
        <p:nvSpPr>
          <p:cNvPr id="2" name="Rectángulo 1"/>
          <p:cNvSpPr/>
          <p:nvPr/>
        </p:nvSpPr>
        <p:spPr>
          <a:xfrm>
            <a:off x="265471" y="1730561"/>
            <a:ext cx="4822723" cy="4431983"/>
          </a:xfrm>
          <a:prstGeom prst="rect">
            <a:avLst/>
          </a:prstGeom>
        </p:spPr>
        <p:txBody>
          <a:bodyPr wrap="square">
            <a:spAutoFit/>
          </a:bodyPr>
          <a:lstStyle/>
          <a:p>
            <a:pPr algn="just">
              <a:spcBef>
                <a:spcPts val="600"/>
              </a:spcBef>
              <a:spcAft>
                <a:spcPts val="600"/>
              </a:spcAft>
            </a:pPr>
            <a:r>
              <a:rPr lang="es-MX" b="1" dirty="0">
                <a:latin typeface="Calibri" panose="020F0502020204030204" pitchFamily="34" charset="0"/>
                <a:ea typeface="Calibri" panose="020F0502020204030204" pitchFamily="34" charset="0"/>
                <a:cs typeface="Calibri" panose="020F0502020204030204" pitchFamily="34" charset="0"/>
              </a:rPr>
              <a:t>Con el </a:t>
            </a:r>
            <a:r>
              <a:rPr lang="es-MX" b="1" dirty="0" smtClean="0">
                <a:latin typeface="Calibri" panose="020F0502020204030204" pitchFamily="34" charset="0"/>
                <a:ea typeface="Calibri" panose="020F0502020204030204" pitchFamily="34" charset="0"/>
                <a:cs typeface="Calibri" panose="020F0502020204030204" pitchFamily="34" charset="0"/>
              </a:rPr>
              <a:t>presente informe </a:t>
            </a:r>
            <a:r>
              <a:rPr lang="es-MX" b="1" dirty="0">
                <a:latin typeface="Calibri" panose="020F0502020204030204" pitchFamily="34" charset="0"/>
                <a:ea typeface="Calibri" panose="020F0502020204030204" pitchFamily="34" charset="0"/>
                <a:cs typeface="Calibri" panose="020F0502020204030204" pitchFamily="34" charset="0"/>
              </a:rPr>
              <a:t>de Resultados de la Primera Evaluación Diagnóstica de las Obligaciones de Transparencia de los sujetos obligados de la Ciudad de México, se </a:t>
            </a:r>
            <a:r>
              <a:rPr lang="es-MX" b="1" dirty="0" smtClean="0">
                <a:latin typeface="Calibri" panose="020F0502020204030204" pitchFamily="34" charset="0"/>
                <a:ea typeface="Calibri" panose="020F0502020204030204" pitchFamily="34" charset="0"/>
                <a:cs typeface="Calibri" panose="020F0502020204030204" pitchFamily="34" charset="0"/>
              </a:rPr>
              <a:t>da cumplimiento a lo señalado en:</a:t>
            </a:r>
            <a:endParaRPr lang="es-ES" b="1" dirty="0">
              <a:latin typeface="Calibri" panose="020F0502020204030204" pitchFamily="34" charset="0"/>
              <a:ea typeface="Calibri" panose="020F0502020204030204" pitchFamily="34" charset="0"/>
              <a:cs typeface="Calibri" panose="020F0502020204030204" pitchFamily="34" charset="0"/>
            </a:endParaRPr>
          </a:p>
          <a:p>
            <a:pPr marL="342900" lvl="0" indent="-342900" algn="just">
              <a:spcBef>
                <a:spcPts val="600"/>
              </a:spcBef>
              <a:spcAft>
                <a:spcPts val="600"/>
              </a:spcAft>
              <a:buFont typeface="Symbol" panose="05050102010706020507" pitchFamily="18" charset="2"/>
              <a:buChar char=""/>
            </a:pPr>
            <a:r>
              <a:rPr lang="es-MX" b="1" dirty="0" smtClean="0">
                <a:latin typeface="Calibri" panose="020F0502020204030204" pitchFamily="34" charset="0"/>
                <a:ea typeface="Calibri" panose="020F0502020204030204" pitchFamily="34" charset="0"/>
                <a:cs typeface="Calibri" panose="020F0502020204030204" pitchFamily="34" charset="0"/>
              </a:rPr>
              <a:t>El Título Quinto de La Ley </a:t>
            </a:r>
            <a:r>
              <a:rPr lang="es-MX" b="1" dirty="0">
                <a:latin typeface="Calibri" panose="020F0502020204030204" pitchFamily="34" charset="0"/>
                <a:ea typeface="Calibri" panose="020F0502020204030204" pitchFamily="34" charset="0"/>
                <a:cs typeface="Calibri" panose="020F0502020204030204" pitchFamily="34" charset="0"/>
              </a:rPr>
              <a:t>de Transparencia, Acceso a la Información Pública y Rendición de Cuentas de la Ciudad de </a:t>
            </a:r>
            <a:r>
              <a:rPr lang="es-MX" b="1" dirty="0" smtClean="0">
                <a:latin typeface="Calibri" panose="020F0502020204030204" pitchFamily="34" charset="0"/>
                <a:ea typeface="Calibri" panose="020F0502020204030204" pitchFamily="34" charset="0"/>
                <a:cs typeface="Calibri" panose="020F0502020204030204" pitchFamily="34" charset="0"/>
              </a:rPr>
              <a:t>México.</a:t>
            </a:r>
          </a:p>
          <a:p>
            <a:pPr marL="342900" lvl="0" indent="-342900" algn="just">
              <a:spcBef>
                <a:spcPts val="600"/>
              </a:spcBef>
              <a:spcAft>
                <a:spcPts val="600"/>
              </a:spcAft>
              <a:buFont typeface="Symbol" panose="05050102010706020507" pitchFamily="18" charset="2"/>
              <a:buChar char=""/>
            </a:pPr>
            <a:r>
              <a:rPr lang="es-MX" b="1" dirty="0" smtClean="0">
                <a:latin typeface="Calibri" panose="020F0502020204030204" pitchFamily="34" charset="0"/>
                <a:ea typeface="Calibri" panose="020F0502020204030204" pitchFamily="34" charset="0"/>
                <a:cs typeface="Calibri" panose="020F0502020204030204" pitchFamily="34" charset="0"/>
              </a:rPr>
              <a:t>Los </a:t>
            </a:r>
            <a:r>
              <a:rPr lang="es-MX" b="1" dirty="0">
                <a:latin typeface="Calibri" panose="020F0502020204030204" pitchFamily="34" charset="0"/>
                <a:ea typeface="Calibri" panose="020F0502020204030204" pitchFamily="34" charset="0"/>
                <a:cs typeface="Calibri" panose="020F0502020204030204" pitchFamily="34" charset="0"/>
              </a:rPr>
              <a:t>Lineamientos Técnicos Generales y las Directrices de </a:t>
            </a:r>
            <a:r>
              <a:rPr lang="es-MX" b="1" dirty="0" smtClean="0">
                <a:latin typeface="Calibri" panose="020F0502020204030204" pitchFamily="34" charset="0"/>
                <a:ea typeface="Calibri" panose="020F0502020204030204" pitchFamily="34" charset="0"/>
                <a:cs typeface="Calibri" panose="020F0502020204030204" pitchFamily="34" charset="0"/>
              </a:rPr>
              <a:t>Verificación.</a:t>
            </a:r>
          </a:p>
          <a:p>
            <a:pPr marL="342900" lvl="0" indent="-342900" algn="just">
              <a:spcBef>
                <a:spcPts val="600"/>
              </a:spcBef>
              <a:spcAft>
                <a:spcPts val="600"/>
              </a:spcAft>
              <a:buFont typeface="Symbol" panose="05050102010706020507" pitchFamily="18" charset="2"/>
              <a:buChar char=""/>
            </a:pPr>
            <a:r>
              <a:rPr lang="es-MX" b="1" dirty="0" smtClean="0">
                <a:latin typeface="Calibri" panose="020F0502020204030204" pitchFamily="34" charset="0"/>
                <a:ea typeface="Calibri" panose="020F0502020204030204" pitchFamily="34" charset="0"/>
                <a:cs typeface="Calibri" panose="020F0502020204030204" pitchFamily="34" charset="0"/>
              </a:rPr>
              <a:t>Los </a:t>
            </a:r>
            <a:r>
              <a:rPr lang="es-MX" b="1" dirty="0">
                <a:latin typeface="Calibri" panose="020F0502020204030204" pitchFamily="34" charset="0"/>
                <a:ea typeface="Calibri" panose="020F0502020204030204" pitchFamily="34" charset="0"/>
                <a:cs typeface="Calibri" panose="020F0502020204030204" pitchFamily="34" charset="0"/>
              </a:rPr>
              <a:t>Lineamientos y Metodología de Evaluación de las Obligaciones de Transparencia que deben publicar los Sujetos Obligados de la Ciudad de México.</a:t>
            </a:r>
            <a:endParaRPr lang="es-ES" b="1" dirty="0">
              <a:effectLst/>
              <a:latin typeface="Calibri" panose="020F0502020204030204" pitchFamily="34" charset="0"/>
              <a:ea typeface="Calibri" panose="020F0502020204030204" pitchFamily="34" charset="0"/>
              <a:cs typeface="Calibri" panose="020F0502020204030204" pitchFamily="34" charset="0"/>
            </a:endParaRPr>
          </a:p>
        </p:txBody>
      </p:sp>
      <p:pic>
        <p:nvPicPr>
          <p:cNvPr id="3" name="Imagen 2"/>
          <p:cNvPicPr>
            <a:picLocks noChangeAspect="1"/>
          </p:cNvPicPr>
          <p:nvPr/>
        </p:nvPicPr>
        <p:blipFill>
          <a:blip r:embed="rId3"/>
          <a:stretch>
            <a:fillRect/>
          </a:stretch>
        </p:blipFill>
        <p:spPr>
          <a:xfrm>
            <a:off x="6373811" y="3093055"/>
            <a:ext cx="1553584" cy="1765436"/>
          </a:xfrm>
          <a:prstGeom prst="rect">
            <a:avLst/>
          </a:prstGeom>
        </p:spPr>
      </p:pic>
      <p:pic>
        <p:nvPicPr>
          <p:cNvPr id="5" name="Imagen 4"/>
          <p:cNvPicPr>
            <a:picLocks noChangeAspect="1"/>
          </p:cNvPicPr>
          <p:nvPr/>
        </p:nvPicPr>
        <p:blipFill>
          <a:blip r:embed="rId4"/>
          <a:stretch>
            <a:fillRect/>
          </a:stretch>
        </p:blipFill>
        <p:spPr>
          <a:xfrm>
            <a:off x="5346265" y="1227240"/>
            <a:ext cx="1362075" cy="1743075"/>
          </a:xfrm>
          <a:prstGeom prst="rect">
            <a:avLst/>
          </a:prstGeom>
        </p:spPr>
      </p:pic>
      <p:pic>
        <p:nvPicPr>
          <p:cNvPr id="6" name="Imagen 5"/>
          <p:cNvPicPr>
            <a:picLocks noChangeAspect="1"/>
          </p:cNvPicPr>
          <p:nvPr/>
        </p:nvPicPr>
        <p:blipFill>
          <a:blip r:embed="rId5"/>
          <a:stretch>
            <a:fillRect/>
          </a:stretch>
        </p:blipFill>
        <p:spPr>
          <a:xfrm>
            <a:off x="7526575" y="4944420"/>
            <a:ext cx="1362075" cy="1743075"/>
          </a:xfrm>
          <a:prstGeom prst="rect">
            <a:avLst/>
          </a:prstGeom>
        </p:spPr>
      </p:pic>
    </p:spTree>
    <p:extLst>
      <p:ext uri="{BB962C8B-B14F-4D97-AF65-F5344CB8AC3E}">
        <p14:creationId xmlns:p14="http://schemas.microsoft.com/office/powerpoint/2010/main" val="39499508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9 CuadroTexto"/>
          <p:cNvSpPr txBox="1"/>
          <p:nvPr/>
        </p:nvSpPr>
        <p:spPr>
          <a:xfrm>
            <a:off x="76167" y="85702"/>
            <a:ext cx="8284061" cy="864000"/>
          </a:xfrm>
          <a:prstGeom prst="rect">
            <a:avLst/>
          </a:prstGeom>
          <a:noFill/>
        </p:spPr>
        <p:txBody>
          <a:bodyPr wrap="square" rtlCol="0" anchor="ctr">
            <a:noAutofit/>
          </a:bodyPr>
          <a:lstStyle/>
          <a:p>
            <a:pPr algn="ctr"/>
            <a:r>
              <a:rPr lang="es-ES" b="1" dirty="0">
                <a:solidFill>
                  <a:schemeClr val="bg1"/>
                </a:solidFill>
                <a:latin typeface="Calibri" pitchFamily="34" charset="0"/>
              </a:rPr>
              <a:t>Consideraciones de la </a:t>
            </a:r>
            <a:r>
              <a:rPr lang="es-ES" b="1" dirty="0" smtClean="0">
                <a:solidFill>
                  <a:schemeClr val="bg1"/>
                </a:solidFill>
                <a:latin typeface="Calibri" pitchFamily="34" charset="0"/>
              </a:rPr>
              <a:t>verificación </a:t>
            </a:r>
            <a:r>
              <a:rPr lang="es-ES" b="1" dirty="0">
                <a:solidFill>
                  <a:schemeClr val="bg1"/>
                </a:solidFill>
                <a:latin typeface="Calibri" pitchFamily="34" charset="0"/>
              </a:rPr>
              <a:t>diagnóstica</a:t>
            </a:r>
            <a:endParaRPr lang="es-ES" sz="1200" b="1" i="1" dirty="0">
              <a:solidFill>
                <a:schemeClr val="bg1"/>
              </a:solidFill>
              <a:latin typeface="Calibri" pitchFamily="34" charset="0"/>
            </a:endParaRPr>
          </a:p>
        </p:txBody>
      </p:sp>
      <p:sp>
        <p:nvSpPr>
          <p:cNvPr id="2" name="Rectángulo 1"/>
          <p:cNvSpPr/>
          <p:nvPr/>
        </p:nvSpPr>
        <p:spPr>
          <a:xfrm>
            <a:off x="370389" y="1483510"/>
            <a:ext cx="4103995" cy="3416320"/>
          </a:xfrm>
          <a:prstGeom prst="rect">
            <a:avLst/>
          </a:prstGeom>
        </p:spPr>
        <p:txBody>
          <a:bodyPr wrap="square">
            <a:spAutoFit/>
          </a:bodyPr>
          <a:lstStyle/>
          <a:p>
            <a:pPr algn="ctr"/>
            <a:r>
              <a:rPr lang="es-MX" b="1" dirty="0" smtClean="0">
                <a:latin typeface="Calibri" panose="020F0502020204030204" pitchFamily="34" charset="0"/>
                <a:ea typeface="Calibri" panose="020F0502020204030204" pitchFamily="34" charset="0"/>
                <a:cs typeface="Calibri" panose="020F0502020204030204" pitchFamily="34" charset="0"/>
              </a:rPr>
              <a:t>Consideraciones de la primera verificación diagnóstica:</a:t>
            </a:r>
          </a:p>
          <a:p>
            <a:pPr algn="just"/>
            <a:endParaRPr lang="es-MX" b="1" dirty="0" smtClean="0">
              <a:latin typeface="Calibri" panose="020F0502020204030204" pitchFamily="34" charset="0"/>
              <a:ea typeface="Calibri" panose="020F0502020204030204" pitchFamily="34" charset="0"/>
              <a:cs typeface="Calibri" panose="020F0502020204030204" pitchFamily="34" charset="0"/>
            </a:endParaRPr>
          </a:p>
          <a:p>
            <a:pPr marL="285750" indent="-285750" algn="just">
              <a:buFont typeface="Arial" panose="020B0604020202020204" pitchFamily="34" charset="0"/>
              <a:buChar char="•"/>
            </a:pPr>
            <a:r>
              <a:rPr lang="es-MX" b="1" dirty="0" smtClean="0">
                <a:latin typeface="Calibri" panose="020F0502020204030204" pitchFamily="34" charset="0"/>
                <a:ea typeface="Calibri" panose="020F0502020204030204" pitchFamily="34" charset="0"/>
                <a:cs typeface="Calibri" panose="020F0502020204030204" pitchFamily="34" charset="0"/>
              </a:rPr>
              <a:t>Se considera a los portales de transparencia como elemento indicativo del cumplimiento de Obligaciones. </a:t>
            </a:r>
            <a:r>
              <a:rPr lang="es-MX" b="1" dirty="0">
                <a:latin typeface="Calibri" panose="020F0502020204030204" pitchFamily="34" charset="0"/>
                <a:ea typeface="Calibri" panose="020F0502020204030204" pitchFamily="34" charset="0"/>
                <a:cs typeface="Calibri" panose="020F0502020204030204" pitchFamily="34" charset="0"/>
              </a:rPr>
              <a:t> </a:t>
            </a:r>
            <a:endParaRPr lang="es-MX" b="1" dirty="0" smtClean="0">
              <a:latin typeface="Calibri" panose="020F0502020204030204" pitchFamily="34" charset="0"/>
              <a:ea typeface="Calibri" panose="020F0502020204030204" pitchFamily="34" charset="0"/>
              <a:cs typeface="Calibri" panose="020F0502020204030204" pitchFamily="34" charset="0"/>
            </a:endParaRPr>
          </a:p>
          <a:p>
            <a:pPr marL="285750" indent="-285750" algn="just">
              <a:buFont typeface="Arial" panose="020B0604020202020204" pitchFamily="34" charset="0"/>
              <a:buChar char="•"/>
            </a:pPr>
            <a:endParaRPr lang="es-MX" b="1" dirty="0">
              <a:latin typeface="Calibri" panose="020F0502020204030204" pitchFamily="34" charset="0"/>
              <a:ea typeface="Calibri" panose="020F0502020204030204" pitchFamily="34" charset="0"/>
              <a:cs typeface="Calibri" panose="020F0502020204030204" pitchFamily="34" charset="0"/>
            </a:endParaRPr>
          </a:p>
          <a:p>
            <a:pPr marL="285750" indent="-285750" algn="just">
              <a:buFont typeface="Arial" panose="020B0604020202020204" pitchFamily="34" charset="0"/>
              <a:buChar char="•"/>
            </a:pPr>
            <a:r>
              <a:rPr lang="es-MX" b="1" dirty="0" smtClean="0">
                <a:latin typeface="Calibri" panose="020F0502020204030204" pitchFamily="34" charset="0"/>
                <a:ea typeface="Calibri" panose="020F0502020204030204" pitchFamily="34" charset="0"/>
                <a:cs typeface="Calibri" panose="020F0502020204030204" pitchFamily="34" charset="0"/>
              </a:rPr>
              <a:t>En esta primera revisión diagnóstica la carga en el SIPOT no es considerada como variable principal en la valoración debido a:</a:t>
            </a:r>
          </a:p>
        </p:txBody>
      </p:sp>
      <p:pic>
        <p:nvPicPr>
          <p:cNvPr id="2050" name="Picture 2" descr="http://www.zupanovimarof.com/wp-content/uploads/2015/01/qrafika.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a:stretch/>
        </p:blipFill>
        <p:spPr bwMode="auto">
          <a:xfrm>
            <a:off x="5021981" y="2128567"/>
            <a:ext cx="3960000" cy="3452834"/>
          </a:xfrm>
          <a:prstGeom prst="rect">
            <a:avLst/>
          </a:prstGeom>
          <a:noFill/>
          <a:extLst>
            <a:ext uri="{909E8E84-426E-40DD-AFC4-6F175D3DCCD1}">
              <a14:hiddenFill xmlns:a14="http://schemas.microsoft.com/office/drawing/2010/main">
                <a:solidFill>
                  <a:srgbClr val="FFFFFF"/>
                </a:solidFill>
              </a14:hiddenFill>
            </a:ext>
          </a:extLst>
        </p:spPr>
      </p:pic>
      <p:sp>
        <p:nvSpPr>
          <p:cNvPr id="3" name="Rectángulo 2"/>
          <p:cNvSpPr/>
          <p:nvPr/>
        </p:nvSpPr>
        <p:spPr>
          <a:xfrm>
            <a:off x="261530" y="4905741"/>
            <a:ext cx="4103994" cy="1200329"/>
          </a:xfrm>
          <a:prstGeom prst="rect">
            <a:avLst/>
          </a:prstGeom>
        </p:spPr>
        <p:txBody>
          <a:bodyPr wrap="square">
            <a:spAutoFit/>
          </a:bodyPr>
          <a:lstStyle/>
          <a:p>
            <a:pPr marL="631825" indent="-277813" algn="just"/>
            <a:r>
              <a:rPr lang="es-MX" b="1" dirty="0">
                <a:latin typeface="Calibri" panose="020F0502020204030204" pitchFamily="34" charset="0"/>
                <a:ea typeface="Calibri" panose="020F0502020204030204" pitchFamily="34" charset="0"/>
                <a:cs typeface="Calibri" panose="020F0502020204030204" pitchFamily="34" charset="0"/>
              </a:rPr>
              <a:t>a) </a:t>
            </a:r>
            <a:r>
              <a:rPr lang="es-MX" b="1" dirty="0" smtClean="0">
                <a:latin typeface="Calibri" panose="020F0502020204030204" pitchFamily="34" charset="0"/>
                <a:ea typeface="Calibri" panose="020F0502020204030204" pitchFamily="34" charset="0"/>
                <a:cs typeface="Calibri" panose="020F0502020204030204" pitchFamily="34" charset="0"/>
              </a:rPr>
              <a:t>Las incidencias </a:t>
            </a:r>
            <a:r>
              <a:rPr lang="es-MX" b="1" dirty="0">
                <a:latin typeface="Calibri" panose="020F0502020204030204" pitchFamily="34" charset="0"/>
                <a:ea typeface="Calibri" panose="020F0502020204030204" pitchFamily="34" charset="0"/>
                <a:cs typeface="Calibri" panose="020F0502020204030204" pitchFamily="34" charset="0"/>
              </a:rPr>
              <a:t>presentadas en el proceso de </a:t>
            </a:r>
            <a:r>
              <a:rPr lang="es-MX" b="1" dirty="0" smtClean="0">
                <a:latin typeface="Calibri" panose="020F0502020204030204" pitchFamily="34" charset="0"/>
                <a:ea typeface="Calibri" panose="020F0502020204030204" pitchFamily="34" charset="0"/>
                <a:cs typeface="Calibri" panose="020F0502020204030204" pitchFamily="34" charset="0"/>
              </a:rPr>
              <a:t>carga.</a:t>
            </a:r>
          </a:p>
          <a:p>
            <a:pPr marL="631825" indent="-277813" algn="just"/>
            <a:r>
              <a:rPr lang="es-MX" b="1" dirty="0" smtClean="0">
                <a:latin typeface="Calibri" panose="020F0502020204030204" pitchFamily="34" charset="0"/>
                <a:ea typeface="Calibri" panose="020F0502020204030204" pitchFamily="34" charset="0"/>
                <a:cs typeface="Calibri" panose="020F0502020204030204" pitchFamily="34" charset="0"/>
              </a:rPr>
              <a:t>b</a:t>
            </a:r>
            <a:r>
              <a:rPr lang="es-MX" b="1" dirty="0">
                <a:latin typeface="Calibri" panose="020F0502020204030204" pitchFamily="34" charset="0"/>
                <a:ea typeface="Calibri" panose="020F0502020204030204" pitchFamily="34" charset="0"/>
                <a:cs typeface="Calibri" panose="020F0502020204030204" pitchFamily="34" charset="0"/>
              </a:rPr>
              <a:t>) </a:t>
            </a:r>
            <a:r>
              <a:rPr lang="es-ES" b="1" dirty="0" smtClean="0">
                <a:latin typeface="Calibri" panose="020F0502020204030204" pitchFamily="34" charset="0"/>
                <a:ea typeface="Calibri" panose="020F0502020204030204" pitchFamily="34" charset="0"/>
                <a:cs typeface="Calibri" panose="020F0502020204030204" pitchFamily="34" charset="0"/>
              </a:rPr>
              <a:t>El mayor </a:t>
            </a:r>
            <a:r>
              <a:rPr lang="es-ES" b="1" dirty="0">
                <a:latin typeface="Calibri" panose="020F0502020204030204" pitchFamily="34" charset="0"/>
                <a:ea typeface="Calibri" panose="020F0502020204030204" pitchFamily="34" charset="0"/>
                <a:cs typeface="Calibri" panose="020F0502020204030204" pitchFamily="34" charset="0"/>
              </a:rPr>
              <a:t>número de obligaciones de transparencia a </a:t>
            </a:r>
            <a:r>
              <a:rPr lang="es-ES" b="1" dirty="0" smtClean="0">
                <a:latin typeface="Calibri" panose="020F0502020204030204" pitchFamily="34" charset="0"/>
                <a:ea typeface="Calibri" panose="020F0502020204030204" pitchFamily="34" charset="0"/>
                <a:cs typeface="Calibri" panose="020F0502020204030204" pitchFamily="34" charset="0"/>
              </a:rPr>
              <a:t>configurar.</a:t>
            </a:r>
            <a:endParaRPr lang="es-MX" b="1"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32065200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9 CuadroTexto"/>
          <p:cNvSpPr txBox="1"/>
          <p:nvPr/>
        </p:nvSpPr>
        <p:spPr>
          <a:xfrm>
            <a:off x="76167" y="85702"/>
            <a:ext cx="8284061" cy="864000"/>
          </a:xfrm>
          <a:prstGeom prst="rect">
            <a:avLst/>
          </a:prstGeom>
          <a:noFill/>
        </p:spPr>
        <p:txBody>
          <a:bodyPr wrap="square" rtlCol="0" anchor="ctr">
            <a:noAutofit/>
          </a:bodyPr>
          <a:lstStyle/>
          <a:p>
            <a:pPr algn="ctr"/>
            <a:r>
              <a:rPr lang="es-MX" b="1" dirty="0" smtClean="0">
                <a:solidFill>
                  <a:schemeClr val="bg1"/>
                </a:solidFill>
                <a:latin typeface="Calibri" pitchFamily="34" charset="0"/>
              </a:rPr>
              <a:t>Valoración a portales</a:t>
            </a:r>
            <a:endParaRPr lang="es-ES" sz="1200" b="1" i="1" dirty="0">
              <a:solidFill>
                <a:schemeClr val="bg1"/>
              </a:solidFill>
              <a:latin typeface="Calibri" pitchFamily="34" charset="0"/>
            </a:endParaRPr>
          </a:p>
        </p:txBody>
      </p:sp>
      <p:sp>
        <p:nvSpPr>
          <p:cNvPr id="8" name="Rectángulo 7"/>
          <p:cNvSpPr/>
          <p:nvPr/>
        </p:nvSpPr>
        <p:spPr>
          <a:xfrm>
            <a:off x="4729268" y="1906643"/>
            <a:ext cx="3059461" cy="3970318"/>
          </a:xfrm>
          <a:prstGeom prst="rect">
            <a:avLst/>
          </a:prstGeom>
        </p:spPr>
        <p:txBody>
          <a:bodyPr wrap="square">
            <a:spAutoFit/>
          </a:bodyPr>
          <a:lstStyle/>
          <a:p>
            <a:pPr algn="just"/>
            <a:endParaRPr lang="es-MX" b="1" dirty="0" smtClean="0">
              <a:latin typeface="Calibri" panose="020F0502020204030204" pitchFamily="34" charset="0"/>
              <a:ea typeface="Calibri" panose="020F0502020204030204" pitchFamily="34" charset="0"/>
              <a:cs typeface="Calibri" panose="020F0502020204030204" pitchFamily="34" charset="0"/>
            </a:endParaRPr>
          </a:p>
          <a:p>
            <a:pPr algn="just"/>
            <a:r>
              <a:rPr lang="es-MX" b="1" dirty="0" smtClean="0">
                <a:latin typeface="Calibri" panose="020F0502020204030204" pitchFamily="34" charset="0"/>
                <a:ea typeface="Calibri" panose="020F0502020204030204" pitchFamily="34" charset="0"/>
                <a:cs typeface="Calibri" panose="020F0502020204030204" pitchFamily="34" charset="0"/>
              </a:rPr>
              <a:t>Portales de Internet:</a:t>
            </a:r>
          </a:p>
          <a:p>
            <a:pPr algn="just"/>
            <a:endParaRPr lang="es-MX" b="1" dirty="0">
              <a:latin typeface="Calibri" panose="020F0502020204030204" pitchFamily="34" charset="0"/>
              <a:ea typeface="Calibri" panose="020F0502020204030204" pitchFamily="34" charset="0"/>
              <a:cs typeface="Calibri" panose="020F0502020204030204" pitchFamily="34" charset="0"/>
            </a:endParaRPr>
          </a:p>
          <a:p>
            <a:pPr marL="285750" indent="-285750" algn="just">
              <a:buFont typeface="Arial" panose="020B0604020202020204" pitchFamily="34" charset="0"/>
              <a:buChar char="•"/>
            </a:pPr>
            <a:r>
              <a:rPr lang="es-MX" b="1" dirty="0" smtClean="0">
                <a:latin typeface="Calibri" panose="020F0502020204030204" pitchFamily="34" charset="0"/>
                <a:ea typeface="Calibri" panose="020F0502020204030204" pitchFamily="34" charset="0"/>
                <a:cs typeface="Calibri" panose="020F0502020204030204" pitchFamily="34" charset="0"/>
              </a:rPr>
              <a:t>Principal </a:t>
            </a:r>
            <a:r>
              <a:rPr lang="es-MX" b="1" dirty="0">
                <a:latin typeface="Calibri" panose="020F0502020204030204" pitchFamily="34" charset="0"/>
                <a:ea typeface="Calibri" panose="020F0502020204030204" pitchFamily="34" charset="0"/>
                <a:cs typeface="Calibri" panose="020F0502020204030204" pitchFamily="34" charset="0"/>
              </a:rPr>
              <a:t>fuente de </a:t>
            </a:r>
            <a:r>
              <a:rPr lang="es-MX" b="1" dirty="0" smtClean="0">
                <a:latin typeface="Calibri" panose="020F0502020204030204" pitchFamily="34" charset="0"/>
                <a:ea typeface="Calibri" panose="020F0502020204030204" pitchFamily="34" charset="0"/>
                <a:cs typeface="Calibri" panose="020F0502020204030204" pitchFamily="34" charset="0"/>
              </a:rPr>
              <a:t>consulta.</a:t>
            </a:r>
          </a:p>
          <a:p>
            <a:pPr marL="285750" indent="-285750" algn="just">
              <a:buFont typeface="Arial" panose="020B0604020202020204" pitchFamily="34" charset="0"/>
              <a:buChar char="•"/>
            </a:pPr>
            <a:endParaRPr lang="es-MX" b="1" dirty="0">
              <a:latin typeface="Calibri" panose="020F0502020204030204" pitchFamily="34" charset="0"/>
              <a:ea typeface="Calibri" panose="020F0502020204030204" pitchFamily="34" charset="0"/>
              <a:cs typeface="Calibri" panose="020F0502020204030204" pitchFamily="34" charset="0"/>
            </a:endParaRPr>
          </a:p>
          <a:p>
            <a:pPr marL="285750" indent="-285750" algn="just">
              <a:buFont typeface="Arial" panose="020B0604020202020204" pitchFamily="34" charset="0"/>
              <a:buChar char="•"/>
            </a:pPr>
            <a:r>
              <a:rPr lang="es-MX" b="1" dirty="0" smtClean="0">
                <a:latin typeface="Calibri" panose="020F0502020204030204" pitchFamily="34" charset="0"/>
                <a:ea typeface="Calibri" panose="020F0502020204030204" pitchFamily="34" charset="0"/>
                <a:cs typeface="Calibri" panose="020F0502020204030204" pitchFamily="34" charset="0"/>
              </a:rPr>
              <a:t>Responden a criterios </a:t>
            </a:r>
            <a:r>
              <a:rPr lang="es-MX" b="1" dirty="0">
                <a:latin typeface="Calibri" panose="020F0502020204030204" pitchFamily="34" charset="0"/>
                <a:ea typeface="Calibri" panose="020F0502020204030204" pitchFamily="34" charset="0"/>
                <a:cs typeface="Calibri" panose="020F0502020204030204" pitchFamily="34" charset="0"/>
              </a:rPr>
              <a:t>de </a:t>
            </a:r>
            <a:r>
              <a:rPr lang="es-MX" b="1" dirty="0" smtClean="0">
                <a:latin typeface="Calibri" panose="020F0502020204030204" pitchFamily="34" charset="0"/>
                <a:ea typeface="Calibri" panose="020F0502020204030204" pitchFamily="34" charset="0"/>
                <a:cs typeface="Calibri" panose="020F0502020204030204" pitchFamily="34" charset="0"/>
              </a:rPr>
              <a:t>accesibilidad.</a:t>
            </a:r>
          </a:p>
          <a:p>
            <a:pPr marL="285750" indent="-285750" algn="just">
              <a:buFont typeface="Arial" panose="020B0604020202020204" pitchFamily="34" charset="0"/>
              <a:buChar char="•"/>
            </a:pPr>
            <a:endParaRPr lang="es-MX" b="1" dirty="0">
              <a:latin typeface="Calibri" panose="020F0502020204030204" pitchFamily="34" charset="0"/>
              <a:ea typeface="Calibri" panose="020F0502020204030204" pitchFamily="34" charset="0"/>
              <a:cs typeface="Calibri" panose="020F0502020204030204" pitchFamily="34" charset="0"/>
            </a:endParaRPr>
          </a:p>
          <a:p>
            <a:pPr marL="285750" indent="-285750" algn="just">
              <a:buFont typeface="Arial" panose="020B0604020202020204" pitchFamily="34" charset="0"/>
              <a:buChar char="•"/>
            </a:pPr>
            <a:r>
              <a:rPr lang="es-MX" b="1" dirty="0" smtClean="0">
                <a:latin typeface="Calibri" panose="020F0502020204030204" pitchFamily="34" charset="0"/>
                <a:ea typeface="Calibri" panose="020F0502020204030204" pitchFamily="34" charset="0"/>
                <a:cs typeface="Calibri" panose="020F0502020204030204" pitchFamily="34" charset="0"/>
              </a:rPr>
              <a:t>Permiten la simplificación </a:t>
            </a:r>
            <a:r>
              <a:rPr lang="es-MX" b="1" dirty="0">
                <a:latin typeface="Calibri" panose="020F0502020204030204" pitchFamily="34" charset="0"/>
                <a:ea typeface="Calibri" panose="020F0502020204030204" pitchFamily="34" charset="0"/>
                <a:cs typeface="Calibri" panose="020F0502020204030204" pitchFamily="34" charset="0"/>
              </a:rPr>
              <a:t>de la </a:t>
            </a:r>
            <a:r>
              <a:rPr lang="es-MX" b="1" dirty="0" smtClean="0">
                <a:latin typeface="Calibri" panose="020F0502020204030204" pitchFamily="34" charset="0"/>
                <a:ea typeface="Calibri" panose="020F0502020204030204" pitchFamily="34" charset="0"/>
                <a:cs typeface="Calibri" panose="020F0502020204030204" pitchFamily="34" charset="0"/>
              </a:rPr>
              <a:t>información.</a:t>
            </a:r>
          </a:p>
          <a:p>
            <a:pPr marL="285750" indent="-285750" algn="just">
              <a:buFont typeface="Arial" panose="020B0604020202020204" pitchFamily="34" charset="0"/>
              <a:buChar char="•"/>
            </a:pPr>
            <a:endParaRPr lang="es-MX" b="1" dirty="0">
              <a:latin typeface="Calibri" panose="020F0502020204030204" pitchFamily="34" charset="0"/>
              <a:ea typeface="Calibri" panose="020F0502020204030204" pitchFamily="34" charset="0"/>
              <a:cs typeface="Calibri" panose="020F0502020204030204" pitchFamily="34" charset="0"/>
            </a:endParaRPr>
          </a:p>
          <a:p>
            <a:pPr marL="285750" indent="-285750" algn="just">
              <a:buFont typeface="Arial" panose="020B0604020202020204" pitchFamily="34" charset="0"/>
              <a:buChar char="•"/>
            </a:pPr>
            <a:r>
              <a:rPr lang="es-MX" b="1" dirty="0" smtClean="0">
                <a:latin typeface="Calibri" panose="020F0502020204030204" pitchFamily="34" charset="0"/>
                <a:ea typeface="Calibri" panose="020F0502020204030204" pitchFamily="34" charset="0"/>
                <a:cs typeface="Calibri" panose="020F0502020204030204" pitchFamily="34" charset="0"/>
              </a:rPr>
              <a:t>Impulsan la transparencia </a:t>
            </a:r>
            <a:r>
              <a:rPr lang="es-MX" b="1" dirty="0">
                <a:latin typeface="Calibri" panose="020F0502020204030204" pitchFamily="34" charset="0"/>
                <a:ea typeface="Calibri" panose="020F0502020204030204" pitchFamily="34" charset="0"/>
                <a:cs typeface="Calibri" panose="020F0502020204030204" pitchFamily="34" charset="0"/>
              </a:rPr>
              <a:t>proactiva.</a:t>
            </a:r>
            <a:endParaRPr lang="es-ES" b="1" dirty="0">
              <a:effectLst/>
              <a:latin typeface="Calibri" panose="020F0502020204030204" pitchFamily="34" charset="0"/>
              <a:ea typeface="Calibri" panose="020F0502020204030204" pitchFamily="34" charset="0"/>
              <a:cs typeface="Calibri" panose="020F0502020204030204" pitchFamily="34" charset="0"/>
            </a:endParaRPr>
          </a:p>
        </p:txBody>
      </p:sp>
      <p:pic>
        <p:nvPicPr>
          <p:cNvPr id="1030" name="Picture 6" descr="https://www.comologia.com/wp-content/uploads/2013/06/registrar-un-dominio-barato-para-un-sitio-de-internet.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86836" y="2861785"/>
            <a:ext cx="2667000" cy="21717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705293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9 CuadroTexto"/>
          <p:cNvSpPr txBox="1"/>
          <p:nvPr/>
        </p:nvSpPr>
        <p:spPr>
          <a:xfrm>
            <a:off x="76167" y="85702"/>
            <a:ext cx="8284061" cy="864000"/>
          </a:xfrm>
          <a:prstGeom prst="rect">
            <a:avLst/>
          </a:prstGeom>
          <a:noFill/>
        </p:spPr>
        <p:txBody>
          <a:bodyPr wrap="square" rtlCol="0" anchor="ctr">
            <a:noAutofit/>
          </a:bodyPr>
          <a:lstStyle/>
          <a:p>
            <a:pPr algn="ctr"/>
            <a:r>
              <a:rPr lang="es-MX" b="1" dirty="0" smtClean="0">
                <a:solidFill>
                  <a:schemeClr val="bg1"/>
                </a:solidFill>
                <a:latin typeface="Calibri" pitchFamily="34" charset="0"/>
              </a:rPr>
              <a:t>Esfuerzos institucionales</a:t>
            </a:r>
            <a:endParaRPr lang="es-ES" sz="1200" b="1" i="1" dirty="0">
              <a:solidFill>
                <a:schemeClr val="bg1"/>
              </a:solidFill>
              <a:latin typeface="Calibri" pitchFamily="34" charset="0"/>
            </a:endParaRPr>
          </a:p>
        </p:txBody>
      </p:sp>
      <p:pic>
        <p:nvPicPr>
          <p:cNvPr id="2050" name="Picture 2" descr="http://blog.platiniumhost.com/wp-content/uploads/2015/08/como-impulsar-idea-2.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60999" y="2201534"/>
            <a:ext cx="5124000" cy="4392000"/>
          </a:xfrm>
          <a:prstGeom prst="rect">
            <a:avLst/>
          </a:prstGeom>
          <a:noFill/>
          <a:extLst>
            <a:ext uri="{909E8E84-426E-40DD-AFC4-6F175D3DCCD1}">
              <a14:hiddenFill xmlns:a14="http://schemas.microsoft.com/office/drawing/2010/main">
                <a:solidFill>
                  <a:srgbClr val="FFFFFF"/>
                </a:solidFill>
              </a14:hiddenFill>
            </a:ext>
          </a:extLst>
        </p:spPr>
      </p:pic>
      <p:sp>
        <p:nvSpPr>
          <p:cNvPr id="3" name="Rectángulo 2"/>
          <p:cNvSpPr/>
          <p:nvPr/>
        </p:nvSpPr>
        <p:spPr>
          <a:xfrm>
            <a:off x="265470" y="1279994"/>
            <a:ext cx="4882535" cy="3662541"/>
          </a:xfrm>
          <a:prstGeom prst="rect">
            <a:avLst/>
          </a:prstGeom>
        </p:spPr>
        <p:txBody>
          <a:bodyPr wrap="square">
            <a:spAutoFit/>
          </a:bodyPr>
          <a:lstStyle/>
          <a:p>
            <a:pPr algn="just">
              <a:lnSpc>
                <a:spcPct val="115000"/>
              </a:lnSpc>
              <a:spcAft>
                <a:spcPts val="1000"/>
              </a:spcAft>
            </a:pPr>
            <a:r>
              <a:rPr lang="es-MX" b="1" dirty="0" smtClean="0">
                <a:latin typeface="Calibri" panose="020F0502020204030204" pitchFamily="34" charset="0"/>
                <a:ea typeface="Calibri" panose="020F0502020204030204" pitchFamily="34" charset="0"/>
                <a:cs typeface="Calibri" panose="020F0502020204030204" pitchFamily="34" charset="0"/>
              </a:rPr>
              <a:t>Los esfuerzos institucionales del Órgano Garante para garantizar la publicación de información consideran: </a:t>
            </a:r>
          </a:p>
          <a:p>
            <a:pPr marL="285750" indent="-285750" algn="just">
              <a:lnSpc>
                <a:spcPct val="115000"/>
              </a:lnSpc>
              <a:spcAft>
                <a:spcPts val="1000"/>
              </a:spcAft>
              <a:buFont typeface="Arial" panose="020B0604020202020204" pitchFamily="34" charset="0"/>
              <a:buChar char="•"/>
            </a:pPr>
            <a:r>
              <a:rPr lang="es-MX" b="1" dirty="0" smtClean="0">
                <a:latin typeface="Calibri" panose="020F0502020204030204" pitchFamily="34" charset="0"/>
                <a:ea typeface="Calibri" panose="020F0502020204030204" pitchFamily="34" charset="0"/>
                <a:cs typeface="Calibri" panose="020F0502020204030204" pitchFamily="34" charset="0"/>
              </a:rPr>
              <a:t>Mayor impulso y acompañamiento de la </a:t>
            </a:r>
            <a:r>
              <a:rPr lang="es-MX" b="1" dirty="0">
                <a:latin typeface="Calibri" panose="020F0502020204030204" pitchFamily="34" charset="0"/>
                <a:ea typeface="Calibri" panose="020F0502020204030204" pitchFamily="34" charset="0"/>
                <a:cs typeface="Calibri" panose="020F0502020204030204" pitchFamily="34" charset="0"/>
              </a:rPr>
              <a:t>carga de </a:t>
            </a:r>
            <a:r>
              <a:rPr lang="es-MX" b="1" dirty="0" smtClean="0">
                <a:latin typeface="Calibri" panose="020F0502020204030204" pitchFamily="34" charset="0"/>
                <a:ea typeface="Calibri" panose="020F0502020204030204" pitchFamily="34" charset="0"/>
                <a:cs typeface="Calibri" panose="020F0502020204030204" pitchFamily="34" charset="0"/>
              </a:rPr>
              <a:t>información en el SIPOT.</a:t>
            </a:r>
          </a:p>
          <a:p>
            <a:pPr marL="285750" indent="-285750" algn="just">
              <a:lnSpc>
                <a:spcPct val="115000"/>
              </a:lnSpc>
              <a:spcAft>
                <a:spcPts val="1000"/>
              </a:spcAft>
              <a:buFont typeface="Arial" panose="020B0604020202020204" pitchFamily="34" charset="0"/>
              <a:buChar char="•"/>
            </a:pPr>
            <a:r>
              <a:rPr lang="es-MX" b="1" dirty="0" smtClean="0">
                <a:latin typeface="Calibri" panose="020F0502020204030204" pitchFamily="34" charset="0"/>
                <a:ea typeface="Calibri" panose="020F0502020204030204" pitchFamily="34" charset="0"/>
                <a:cs typeface="Calibri" panose="020F0502020204030204" pitchFamily="34" charset="0"/>
              </a:rPr>
              <a:t>Fortalecer acciones para la mejor comprensión de las Obligaciones de transparencia.</a:t>
            </a:r>
          </a:p>
          <a:p>
            <a:pPr marL="285750" indent="-285750" algn="just">
              <a:lnSpc>
                <a:spcPct val="115000"/>
              </a:lnSpc>
              <a:spcAft>
                <a:spcPts val="1000"/>
              </a:spcAft>
              <a:buFont typeface="Arial" panose="020B0604020202020204" pitchFamily="34" charset="0"/>
              <a:buChar char="•"/>
            </a:pPr>
            <a:r>
              <a:rPr lang="es-MX" b="1" dirty="0" smtClean="0">
                <a:effectLst/>
                <a:latin typeface="Calibri" panose="020F0502020204030204" pitchFamily="34" charset="0"/>
                <a:ea typeface="Calibri" panose="020F0502020204030204" pitchFamily="34" charset="0"/>
                <a:cs typeface="Calibri" panose="020F0502020204030204" pitchFamily="34" charset="0"/>
              </a:rPr>
              <a:t>Dar seguimiento a las observaciones detectadas de carácter diagnóstico que aplican a los portales de Internet y al SIPOT.</a:t>
            </a:r>
            <a:endParaRPr lang="es-ES" b="1" dirty="0">
              <a:effectLst/>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6800853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10 Marcador de número de diapositiva"/>
          <p:cNvSpPr>
            <a:spLocks noGrp="1"/>
          </p:cNvSpPr>
          <p:nvPr>
            <p:ph type="sldNum" sz="quarter" idx="12"/>
          </p:nvPr>
        </p:nvSpPr>
        <p:spPr/>
        <p:txBody>
          <a:bodyPr/>
          <a:lstStyle/>
          <a:p>
            <a:pPr>
              <a:defRPr/>
            </a:pPr>
            <a:fld id="{BD43386B-512A-4F48-AC60-1F2A615D5642}" type="slidenum">
              <a:rPr lang="es-MX" b="1" smtClean="0">
                <a:latin typeface="Calibri" pitchFamily="34" charset="0"/>
              </a:rPr>
              <a:pPr>
                <a:defRPr/>
              </a:pPr>
              <a:t>7</a:t>
            </a:fld>
            <a:endParaRPr lang="es-MX" b="1" dirty="0">
              <a:latin typeface="Calibri" pitchFamily="34" charset="0"/>
            </a:endParaRPr>
          </a:p>
        </p:txBody>
      </p:sp>
      <p:sp>
        <p:nvSpPr>
          <p:cNvPr id="5" name="Rectangle 3"/>
          <p:cNvSpPr txBox="1">
            <a:spLocks noChangeArrowheads="1"/>
          </p:cNvSpPr>
          <p:nvPr/>
        </p:nvSpPr>
        <p:spPr>
          <a:xfrm>
            <a:off x="2380343" y="1514646"/>
            <a:ext cx="4398154" cy="1003472"/>
          </a:xfrm>
          <a:prstGeom prst="rect">
            <a:avLst/>
          </a:prstGeom>
        </p:spPr>
        <p:txBody>
          <a:bodyPr/>
          <a:lstStyle/>
          <a:p>
            <a:pPr algn="ctr" fontAlgn="auto">
              <a:spcBef>
                <a:spcPts val="0"/>
              </a:spcBef>
              <a:spcAft>
                <a:spcPts val="0"/>
              </a:spcAft>
              <a:defRPr/>
            </a:pPr>
            <a:r>
              <a:rPr lang="es-MX" sz="2000" b="1" kern="0" dirty="0" smtClean="0">
                <a:solidFill>
                  <a:sysClr val="windowText" lastClr="000000"/>
                </a:solidFill>
                <a:latin typeface="Calibri" pitchFamily="34" charset="0"/>
                <a:cs typeface="Arial" pitchFamily="34" charset="0"/>
              </a:rPr>
              <a:t>Métrica </a:t>
            </a:r>
            <a:r>
              <a:rPr lang="es-MX" sz="2000" b="1" kern="0" dirty="0">
                <a:solidFill>
                  <a:sysClr val="windowText" lastClr="000000"/>
                </a:solidFill>
                <a:latin typeface="Calibri" pitchFamily="34" charset="0"/>
                <a:cs typeface="Arial" pitchFamily="34" charset="0"/>
              </a:rPr>
              <a:t>de </a:t>
            </a:r>
            <a:r>
              <a:rPr lang="es-MX" sz="2000" b="1" kern="0" dirty="0" smtClean="0">
                <a:solidFill>
                  <a:sysClr val="windowText" lastClr="000000"/>
                </a:solidFill>
                <a:latin typeface="Calibri" pitchFamily="34" charset="0"/>
                <a:cs typeface="Arial" pitchFamily="34" charset="0"/>
              </a:rPr>
              <a:t>Transparencia</a:t>
            </a:r>
          </a:p>
          <a:p>
            <a:pPr algn="ctr" fontAlgn="auto">
              <a:spcBef>
                <a:spcPts val="0"/>
              </a:spcBef>
              <a:spcAft>
                <a:spcPts val="0"/>
              </a:spcAft>
              <a:defRPr/>
            </a:pPr>
            <a:r>
              <a:rPr lang="es-MX" sz="2000" b="1" kern="0" dirty="0" smtClean="0">
                <a:solidFill>
                  <a:sysClr val="windowText" lastClr="000000"/>
                </a:solidFill>
                <a:latin typeface="Calibri" pitchFamily="34" charset="0"/>
                <a:cs typeface="Arial" pitchFamily="34" charset="0"/>
              </a:rPr>
              <a:t>2007, 2010 y 2014</a:t>
            </a:r>
          </a:p>
          <a:p>
            <a:pPr algn="ctr" fontAlgn="auto">
              <a:spcBef>
                <a:spcPts val="0"/>
              </a:spcBef>
              <a:spcAft>
                <a:spcPts val="0"/>
              </a:spcAft>
              <a:defRPr/>
            </a:pPr>
            <a:r>
              <a:rPr lang="es-MX" sz="2000" b="1" kern="0" dirty="0" smtClean="0">
                <a:solidFill>
                  <a:sysClr val="windowText" lastClr="000000"/>
                </a:solidFill>
                <a:latin typeface="Calibri" pitchFamily="34" charset="0"/>
                <a:cs typeface="Arial" pitchFamily="34" charset="0"/>
              </a:rPr>
              <a:t>Dimensión portales</a:t>
            </a:r>
          </a:p>
        </p:txBody>
      </p:sp>
      <p:graphicFrame>
        <p:nvGraphicFramePr>
          <p:cNvPr id="2" name="Tabla 1"/>
          <p:cNvGraphicFramePr>
            <a:graphicFrameLocks noGrp="1"/>
          </p:cNvGraphicFramePr>
          <p:nvPr>
            <p:extLst/>
          </p:nvPr>
        </p:nvGraphicFramePr>
        <p:xfrm>
          <a:off x="1760901" y="3040814"/>
          <a:ext cx="5616000" cy="2160000"/>
        </p:xfrm>
        <a:graphic>
          <a:graphicData uri="http://schemas.openxmlformats.org/drawingml/2006/table">
            <a:tbl>
              <a:tblPr firstRow="1" firstCol="1" bandRow="1">
                <a:tableStyleId>{5C22544A-7EE6-4342-B048-85BDC9FD1C3A}</a:tableStyleId>
              </a:tblPr>
              <a:tblGrid>
                <a:gridCol w="2052000"/>
                <a:gridCol w="1188000"/>
                <a:gridCol w="1188000"/>
                <a:gridCol w="1188000"/>
              </a:tblGrid>
              <a:tr h="540000">
                <a:tc>
                  <a:txBody>
                    <a:bodyPr/>
                    <a:lstStyle/>
                    <a:p>
                      <a:pPr algn="ctr">
                        <a:lnSpc>
                          <a:spcPct val="115000"/>
                        </a:lnSpc>
                        <a:spcAft>
                          <a:spcPts val="0"/>
                        </a:spcAft>
                      </a:pPr>
                      <a:r>
                        <a:rPr lang="es-MX" sz="1800" dirty="0">
                          <a:effectLst/>
                          <a:latin typeface="Calibri" panose="020F0502020204030204" pitchFamily="34" charset="0"/>
                          <a:cs typeface="Calibri" panose="020F0502020204030204" pitchFamily="34" charset="0"/>
                        </a:rPr>
                        <a:t>Entidad</a:t>
                      </a:r>
                      <a:endParaRPr lang="es-ES" sz="1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algn="ctr">
                        <a:lnSpc>
                          <a:spcPct val="115000"/>
                        </a:lnSpc>
                        <a:spcAft>
                          <a:spcPts val="0"/>
                        </a:spcAft>
                      </a:pPr>
                      <a:r>
                        <a:rPr lang="es-MX" sz="1800" dirty="0">
                          <a:effectLst/>
                          <a:latin typeface="Calibri" panose="020F0502020204030204" pitchFamily="34" charset="0"/>
                          <a:cs typeface="Calibri" panose="020F0502020204030204" pitchFamily="34" charset="0"/>
                        </a:rPr>
                        <a:t>2007</a:t>
                      </a:r>
                      <a:endParaRPr lang="es-ES" sz="1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algn="ctr">
                        <a:lnSpc>
                          <a:spcPct val="115000"/>
                        </a:lnSpc>
                        <a:spcAft>
                          <a:spcPts val="0"/>
                        </a:spcAft>
                      </a:pPr>
                      <a:r>
                        <a:rPr lang="es-MX" sz="1800" dirty="0">
                          <a:effectLst/>
                          <a:latin typeface="Calibri" panose="020F0502020204030204" pitchFamily="34" charset="0"/>
                          <a:cs typeface="Calibri" panose="020F0502020204030204" pitchFamily="34" charset="0"/>
                        </a:rPr>
                        <a:t>2010</a:t>
                      </a:r>
                      <a:endParaRPr lang="es-ES" sz="1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algn="ctr">
                        <a:lnSpc>
                          <a:spcPct val="115000"/>
                        </a:lnSpc>
                        <a:spcAft>
                          <a:spcPts val="0"/>
                        </a:spcAft>
                      </a:pPr>
                      <a:r>
                        <a:rPr lang="es-MX" sz="1800" dirty="0">
                          <a:effectLst/>
                          <a:latin typeface="Calibri" panose="020F0502020204030204" pitchFamily="34" charset="0"/>
                          <a:cs typeface="Calibri" panose="020F0502020204030204" pitchFamily="34" charset="0"/>
                        </a:rPr>
                        <a:t>2014</a:t>
                      </a:r>
                      <a:endParaRPr lang="es-ES" sz="1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r>
              <a:tr h="1080000">
                <a:tc>
                  <a:txBody>
                    <a:bodyPr/>
                    <a:lstStyle/>
                    <a:p>
                      <a:pPr algn="ctr">
                        <a:lnSpc>
                          <a:spcPct val="115000"/>
                        </a:lnSpc>
                        <a:spcAft>
                          <a:spcPts val="0"/>
                        </a:spcAft>
                      </a:pPr>
                      <a:r>
                        <a:rPr lang="es-MX" sz="1800" dirty="0">
                          <a:effectLst/>
                          <a:latin typeface="Calibri" panose="020F0502020204030204" pitchFamily="34" charset="0"/>
                          <a:cs typeface="Calibri" panose="020F0502020204030204" pitchFamily="34" charset="0"/>
                        </a:rPr>
                        <a:t>Distrito Federal</a:t>
                      </a:r>
                      <a:endParaRPr lang="es-ES" sz="1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algn="ctr">
                        <a:lnSpc>
                          <a:spcPct val="115000"/>
                        </a:lnSpc>
                        <a:spcAft>
                          <a:spcPts val="0"/>
                        </a:spcAft>
                      </a:pPr>
                      <a:r>
                        <a:rPr lang="es-MX" sz="1800" dirty="0">
                          <a:effectLst/>
                          <a:latin typeface="Calibri" panose="020F0502020204030204" pitchFamily="34" charset="0"/>
                          <a:cs typeface="Calibri" panose="020F0502020204030204" pitchFamily="34" charset="0"/>
                        </a:rPr>
                        <a:t>0.811</a:t>
                      </a:r>
                      <a:endParaRPr lang="es-ES" sz="1800" dirty="0">
                        <a:effectLst/>
                        <a:latin typeface="Calibri" panose="020F0502020204030204" pitchFamily="34" charset="0"/>
                        <a:cs typeface="Calibri" panose="020F0502020204030204" pitchFamily="34" charset="0"/>
                      </a:endParaRPr>
                    </a:p>
                    <a:p>
                      <a:pPr algn="ctr">
                        <a:lnSpc>
                          <a:spcPct val="115000"/>
                        </a:lnSpc>
                        <a:spcAft>
                          <a:spcPts val="0"/>
                        </a:spcAft>
                      </a:pPr>
                      <a:r>
                        <a:rPr lang="es-MX" sz="1800" dirty="0">
                          <a:effectLst/>
                          <a:latin typeface="Calibri" panose="020F0502020204030204" pitchFamily="34" charset="0"/>
                          <a:cs typeface="Calibri" panose="020F0502020204030204" pitchFamily="34" charset="0"/>
                        </a:rPr>
                        <a:t>(Primer Lugar)</a:t>
                      </a:r>
                      <a:endParaRPr lang="es-ES" sz="1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algn="ctr">
                        <a:lnSpc>
                          <a:spcPct val="115000"/>
                        </a:lnSpc>
                        <a:spcAft>
                          <a:spcPts val="0"/>
                        </a:spcAft>
                      </a:pPr>
                      <a:r>
                        <a:rPr lang="es-MX" sz="1800" dirty="0">
                          <a:effectLst/>
                          <a:latin typeface="Calibri" panose="020F0502020204030204" pitchFamily="34" charset="0"/>
                          <a:cs typeface="Calibri" panose="020F0502020204030204" pitchFamily="34" charset="0"/>
                        </a:rPr>
                        <a:t>0.978</a:t>
                      </a:r>
                      <a:endParaRPr lang="es-ES" sz="1800" dirty="0">
                        <a:effectLst/>
                        <a:latin typeface="Calibri" panose="020F0502020204030204" pitchFamily="34" charset="0"/>
                        <a:cs typeface="Calibri" panose="020F0502020204030204" pitchFamily="34" charset="0"/>
                      </a:endParaRPr>
                    </a:p>
                    <a:p>
                      <a:pPr algn="ctr">
                        <a:lnSpc>
                          <a:spcPct val="115000"/>
                        </a:lnSpc>
                        <a:spcAft>
                          <a:spcPts val="0"/>
                        </a:spcAft>
                      </a:pPr>
                      <a:r>
                        <a:rPr lang="es-MX" sz="1800" dirty="0">
                          <a:effectLst/>
                          <a:latin typeface="Calibri" panose="020F0502020204030204" pitchFamily="34" charset="0"/>
                          <a:cs typeface="Calibri" panose="020F0502020204030204" pitchFamily="34" charset="0"/>
                        </a:rPr>
                        <a:t>(Primer Lugar)</a:t>
                      </a:r>
                      <a:endParaRPr lang="es-ES" sz="1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algn="ctr">
                        <a:lnSpc>
                          <a:spcPct val="115000"/>
                        </a:lnSpc>
                        <a:spcAft>
                          <a:spcPts val="0"/>
                        </a:spcAft>
                      </a:pPr>
                      <a:r>
                        <a:rPr lang="es-MX" sz="1800" dirty="0" smtClean="0">
                          <a:effectLst/>
                          <a:latin typeface="Calibri" panose="020F0502020204030204" pitchFamily="34" charset="0"/>
                          <a:cs typeface="Calibri" panose="020F0502020204030204" pitchFamily="34" charset="0"/>
                        </a:rPr>
                        <a:t>0.980</a:t>
                      </a:r>
                      <a:endParaRPr lang="es-ES" sz="1800" dirty="0">
                        <a:effectLst/>
                        <a:latin typeface="Calibri" panose="020F0502020204030204" pitchFamily="34" charset="0"/>
                        <a:cs typeface="Calibri" panose="020F0502020204030204" pitchFamily="34" charset="0"/>
                      </a:endParaRPr>
                    </a:p>
                    <a:p>
                      <a:pPr algn="ctr">
                        <a:lnSpc>
                          <a:spcPct val="115000"/>
                        </a:lnSpc>
                        <a:spcAft>
                          <a:spcPts val="0"/>
                        </a:spcAft>
                      </a:pPr>
                      <a:r>
                        <a:rPr lang="es-MX" sz="1800" dirty="0">
                          <a:effectLst/>
                          <a:latin typeface="Calibri" panose="020F0502020204030204" pitchFamily="34" charset="0"/>
                          <a:cs typeface="Calibri" panose="020F0502020204030204" pitchFamily="34" charset="0"/>
                        </a:rPr>
                        <a:t>(Primer Lugar)</a:t>
                      </a:r>
                      <a:endParaRPr lang="es-ES" sz="1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r>
              <a:tr h="540000">
                <a:tc>
                  <a:txBody>
                    <a:bodyPr/>
                    <a:lstStyle/>
                    <a:p>
                      <a:pPr algn="ctr">
                        <a:lnSpc>
                          <a:spcPct val="115000"/>
                        </a:lnSpc>
                        <a:spcAft>
                          <a:spcPts val="0"/>
                        </a:spcAft>
                      </a:pPr>
                      <a:r>
                        <a:rPr lang="es-MX" sz="1800" dirty="0">
                          <a:effectLst/>
                          <a:latin typeface="Calibri" panose="020F0502020204030204" pitchFamily="34" charset="0"/>
                          <a:cs typeface="Calibri" panose="020F0502020204030204" pitchFamily="34" charset="0"/>
                        </a:rPr>
                        <a:t>Promedio Nacional</a:t>
                      </a:r>
                      <a:endParaRPr lang="es-ES" sz="1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algn="ctr">
                        <a:lnSpc>
                          <a:spcPct val="115000"/>
                        </a:lnSpc>
                        <a:spcAft>
                          <a:spcPts val="0"/>
                        </a:spcAft>
                      </a:pPr>
                      <a:r>
                        <a:rPr lang="es-MX" sz="1800" dirty="0">
                          <a:effectLst/>
                          <a:latin typeface="Calibri" panose="020F0502020204030204" pitchFamily="34" charset="0"/>
                          <a:cs typeface="Calibri" panose="020F0502020204030204" pitchFamily="34" charset="0"/>
                        </a:rPr>
                        <a:t>0.580</a:t>
                      </a:r>
                      <a:endParaRPr lang="es-ES" sz="1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algn="ctr">
                        <a:lnSpc>
                          <a:spcPct val="115000"/>
                        </a:lnSpc>
                        <a:spcAft>
                          <a:spcPts val="0"/>
                        </a:spcAft>
                      </a:pPr>
                      <a:r>
                        <a:rPr lang="es-MX" sz="1800" dirty="0">
                          <a:effectLst/>
                          <a:latin typeface="Calibri" panose="020F0502020204030204" pitchFamily="34" charset="0"/>
                          <a:cs typeface="Calibri" panose="020F0502020204030204" pitchFamily="34" charset="0"/>
                        </a:rPr>
                        <a:t>0.778</a:t>
                      </a:r>
                      <a:endParaRPr lang="es-ES" sz="1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algn="ctr">
                        <a:lnSpc>
                          <a:spcPct val="115000"/>
                        </a:lnSpc>
                        <a:spcAft>
                          <a:spcPts val="0"/>
                        </a:spcAft>
                      </a:pPr>
                      <a:r>
                        <a:rPr lang="es-MX" sz="1800" dirty="0" smtClean="0">
                          <a:effectLst/>
                          <a:latin typeface="Calibri" panose="020F0502020204030204" pitchFamily="34" charset="0"/>
                          <a:ea typeface="+mn-ea"/>
                          <a:cs typeface="Calibri" panose="020F0502020204030204" pitchFamily="34" charset="0"/>
                        </a:rPr>
                        <a:t>0.850</a:t>
                      </a:r>
                      <a:endParaRPr lang="es-ES" sz="1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r>
            </a:tbl>
          </a:graphicData>
        </a:graphic>
      </p:graphicFrame>
      <p:sp>
        <p:nvSpPr>
          <p:cNvPr id="3" name="Rectángulo 2"/>
          <p:cNvSpPr/>
          <p:nvPr/>
        </p:nvSpPr>
        <p:spPr>
          <a:xfrm>
            <a:off x="1741339" y="5207168"/>
            <a:ext cx="4586513" cy="369332"/>
          </a:xfrm>
          <a:prstGeom prst="rect">
            <a:avLst/>
          </a:prstGeom>
        </p:spPr>
        <p:txBody>
          <a:bodyPr wrap="none">
            <a:spAutoFit/>
          </a:bodyPr>
          <a:lstStyle/>
          <a:p>
            <a:pPr algn="ctr" fontAlgn="auto">
              <a:spcBef>
                <a:spcPts val="0"/>
              </a:spcBef>
              <a:spcAft>
                <a:spcPts val="0"/>
              </a:spcAft>
              <a:defRPr/>
            </a:pPr>
            <a:r>
              <a:rPr lang="es-MX" b="1" kern="0" dirty="0" smtClean="0">
                <a:solidFill>
                  <a:sysClr val="windowText" lastClr="000000"/>
                </a:solidFill>
                <a:latin typeface="Calibri" pitchFamily="34" charset="0"/>
                <a:cs typeface="Arial" pitchFamily="34" charset="0"/>
              </a:rPr>
              <a:t>Fuente: Elaboración propia con datos del CIDE</a:t>
            </a:r>
            <a:endParaRPr lang="es-MX" b="1" kern="0" dirty="0">
              <a:solidFill>
                <a:sysClr val="windowText" lastClr="000000"/>
              </a:solidFill>
              <a:latin typeface="Calibri" pitchFamily="34" charset="0"/>
              <a:cs typeface="Arial" pitchFamily="34" charset="0"/>
            </a:endParaRPr>
          </a:p>
        </p:txBody>
      </p:sp>
      <p:sp>
        <p:nvSpPr>
          <p:cNvPr id="7" name="9 CuadroTexto"/>
          <p:cNvSpPr txBox="1"/>
          <p:nvPr/>
        </p:nvSpPr>
        <p:spPr>
          <a:xfrm>
            <a:off x="76167" y="85702"/>
            <a:ext cx="8284061" cy="864000"/>
          </a:xfrm>
          <a:prstGeom prst="rect">
            <a:avLst/>
          </a:prstGeom>
          <a:noFill/>
        </p:spPr>
        <p:txBody>
          <a:bodyPr wrap="square" rtlCol="0" anchor="ctr">
            <a:noAutofit/>
          </a:bodyPr>
          <a:lstStyle/>
          <a:p>
            <a:pPr algn="ctr"/>
            <a:r>
              <a:rPr lang="es-MX" b="1" dirty="0" smtClean="0">
                <a:solidFill>
                  <a:schemeClr val="bg1"/>
                </a:solidFill>
                <a:latin typeface="Calibri" pitchFamily="34" charset="0"/>
              </a:rPr>
              <a:t>Antecedentes</a:t>
            </a:r>
            <a:endParaRPr lang="es-ES" sz="1200" b="1" i="1" dirty="0">
              <a:solidFill>
                <a:schemeClr val="bg1"/>
              </a:solidFill>
              <a:latin typeface="Calibri" pitchFamily="34" charset="0"/>
            </a:endParaRPr>
          </a:p>
        </p:txBody>
      </p:sp>
    </p:spTree>
    <p:extLst>
      <p:ext uri="{BB962C8B-B14F-4D97-AF65-F5344CB8AC3E}">
        <p14:creationId xmlns:p14="http://schemas.microsoft.com/office/powerpoint/2010/main" val="136792297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10 Marcador de número de diapositiva"/>
          <p:cNvSpPr>
            <a:spLocks noGrp="1"/>
          </p:cNvSpPr>
          <p:nvPr>
            <p:ph type="sldNum" sz="quarter" idx="12"/>
          </p:nvPr>
        </p:nvSpPr>
        <p:spPr/>
        <p:txBody>
          <a:bodyPr/>
          <a:lstStyle/>
          <a:p>
            <a:pPr>
              <a:defRPr/>
            </a:pPr>
            <a:fld id="{BD43386B-512A-4F48-AC60-1F2A615D5642}" type="slidenum">
              <a:rPr lang="es-MX" b="1" smtClean="0">
                <a:latin typeface="Calibri" pitchFamily="34" charset="0"/>
              </a:rPr>
              <a:pPr>
                <a:defRPr/>
              </a:pPr>
              <a:t>8</a:t>
            </a:fld>
            <a:endParaRPr lang="es-MX" b="1" dirty="0">
              <a:latin typeface="Calibri" pitchFamily="34" charset="0"/>
            </a:endParaRPr>
          </a:p>
        </p:txBody>
      </p:sp>
      <p:sp>
        <p:nvSpPr>
          <p:cNvPr id="12" name="9 CuadroTexto"/>
          <p:cNvSpPr txBox="1"/>
          <p:nvPr/>
        </p:nvSpPr>
        <p:spPr>
          <a:xfrm>
            <a:off x="76167" y="85702"/>
            <a:ext cx="8284061" cy="864000"/>
          </a:xfrm>
          <a:prstGeom prst="rect">
            <a:avLst/>
          </a:prstGeom>
          <a:noFill/>
        </p:spPr>
        <p:txBody>
          <a:bodyPr wrap="square" rtlCol="0" anchor="ctr">
            <a:noAutofit/>
          </a:bodyPr>
          <a:lstStyle/>
          <a:p>
            <a:pPr algn="ctr"/>
            <a:r>
              <a:rPr lang="es-ES" b="1" dirty="0">
                <a:solidFill>
                  <a:schemeClr val="bg1"/>
                </a:solidFill>
                <a:latin typeface="Calibri" pitchFamily="34" charset="0"/>
              </a:rPr>
              <a:t>Resultado de la Armonización y Cumplimiento de </a:t>
            </a:r>
            <a:r>
              <a:rPr lang="es-ES" b="1" dirty="0" smtClean="0">
                <a:solidFill>
                  <a:schemeClr val="bg1"/>
                </a:solidFill>
                <a:latin typeface="Calibri" pitchFamily="34" charset="0"/>
              </a:rPr>
              <a:t>obligaciones</a:t>
            </a:r>
          </a:p>
        </p:txBody>
      </p:sp>
      <p:graphicFrame>
        <p:nvGraphicFramePr>
          <p:cNvPr id="13" name="Gráfico 12"/>
          <p:cNvGraphicFramePr/>
          <p:nvPr>
            <p:extLst/>
          </p:nvPr>
        </p:nvGraphicFramePr>
        <p:xfrm>
          <a:off x="4436686" y="1396421"/>
          <a:ext cx="4110810" cy="4949371"/>
        </p:xfrm>
        <a:graphic>
          <a:graphicData uri="http://schemas.openxmlformats.org/drawingml/2006/chart">
            <c:chart xmlns:c="http://schemas.openxmlformats.org/drawingml/2006/chart" xmlns:r="http://schemas.openxmlformats.org/officeDocument/2006/relationships" r:id="rId3"/>
          </a:graphicData>
        </a:graphic>
      </p:graphicFrame>
      <p:sp>
        <p:nvSpPr>
          <p:cNvPr id="17" name="Rectángulo 16"/>
          <p:cNvSpPr/>
          <p:nvPr/>
        </p:nvSpPr>
        <p:spPr>
          <a:xfrm>
            <a:off x="3330189" y="3301222"/>
            <a:ext cx="506870" cy="307777"/>
          </a:xfrm>
          <a:prstGeom prst="rect">
            <a:avLst/>
          </a:prstGeom>
        </p:spPr>
        <p:txBody>
          <a:bodyPr wrap="none">
            <a:spAutoFit/>
          </a:bodyPr>
          <a:lstStyle/>
          <a:p>
            <a:pPr algn="ctr" fontAlgn="ctr"/>
            <a:r>
              <a:rPr lang="es-ES" sz="1400" b="1" i="0" u="none" strike="noStrike" dirty="0" smtClean="0">
                <a:solidFill>
                  <a:srgbClr val="000000"/>
                </a:solidFill>
                <a:effectLst/>
                <a:latin typeface="Calibri" panose="020F0502020204030204" pitchFamily="34" charset="0"/>
                <a:cs typeface="Calibri" panose="020F0502020204030204" pitchFamily="34" charset="0"/>
              </a:rPr>
              <a:t>64.5</a:t>
            </a:r>
            <a:endParaRPr lang="es-ES" sz="1400" b="1" i="0" u="none" strike="noStrike" dirty="0">
              <a:solidFill>
                <a:srgbClr val="000000"/>
              </a:solidFill>
              <a:effectLst/>
              <a:latin typeface="Calibri" panose="020F0502020204030204" pitchFamily="34" charset="0"/>
              <a:cs typeface="Calibri" panose="020F0502020204030204" pitchFamily="34" charset="0"/>
            </a:endParaRPr>
          </a:p>
        </p:txBody>
      </p:sp>
      <p:cxnSp>
        <p:nvCxnSpPr>
          <p:cNvPr id="20" name="Conector recto 19"/>
          <p:cNvCxnSpPr/>
          <p:nvPr/>
        </p:nvCxnSpPr>
        <p:spPr>
          <a:xfrm>
            <a:off x="3180859" y="3473252"/>
            <a:ext cx="180000"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22" name="Rectángulo 21"/>
          <p:cNvSpPr/>
          <p:nvPr/>
        </p:nvSpPr>
        <p:spPr>
          <a:xfrm>
            <a:off x="1881829" y="2070643"/>
            <a:ext cx="1371600" cy="307777"/>
          </a:xfrm>
          <a:prstGeom prst="rect">
            <a:avLst/>
          </a:prstGeom>
        </p:spPr>
        <p:txBody>
          <a:bodyPr wrap="square" anchor="ctr">
            <a:spAutoFit/>
          </a:bodyPr>
          <a:lstStyle/>
          <a:p>
            <a:pPr algn="ctr"/>
            <a:r>
              <a:rPr lang="es-ES" sz="1400" b="1" dirty="0" smtClean="0">
                <a:latin typeface="Calibri" panose="020F0502020204030204" pitchFamily="34" charset="0"/>
                <a:cs typeface="Calibri" panose="020F0502020204030204" pitchFamily="34" charset="0"/>
              </a:rPr>
              <a:t>(</a:t>
            </a:r>
            <a:r>
              <a:rPr lang="es-ES" sz="1400" b="1" dirty="0">
                <a:latin typeface="Calibri" panose="020F0502020204030204" pitchFamily="34" charset="0"/>
                <a:cs typeface="Calibri" panose="020F0502020204030204" pitchFamily="34" charset="0"/>
              </a:rPr>
              <a:t>6,934 criterios)</a:t>
            </a:r>
          </a:p>
        </p:txBody>
      </p:sp>
      <p:graphicFrame>
        <p:nvGraphicFramePr>
          <p:cNvPr id="26" name="Gráfico 25"/>
          <p:cNvGraphicFramePr/>
          <p:nvPr>
            <p:extLst/>
          </p:nvPr>
        </p:nvGraphicFramePr>
        <p:xfrm>
          <a:off x="441582" y="1382022"/>
          <a:ext cx="8422199" cy="4949371"/>
        </p:xfrm>
        <a:graphic>
          <a:graphicData uri="http://schemas.openxmlformats.org/drawingml/2006/chart">
            <c:chart xmlns:c="http://schemas.openxmlformats.org/drawingml/2006/chart" xmlns:r="http://schemas.openxmlformats.org/officeDocument/2006/relationships" r:id="rId4"/>
          </a:graphicData>
        </a:graphic>
      </p:graphicFrame>
      <p:sp>
        <p:nvSpPr>
          <p:cNvPr id="27" name="Rectángulo 26"/>
          <p:cNvSpPr/>
          <p:nvPr/>
        </p:nvSpPr>
        <p:spPr>
          <a:xfrm>
            <a:off x="7244363" y="4502334"/>
            <a:ext cx="506870" cy="307777"/>
          </a:xfrm>
          <a:prstGeom prst="rect">
            <a:avLst/>
          </a:prstGeom>
        </p:spPr>
        <p:txBody>
          <a:bodyPr wrap="none">
            <a:spAutoFit/>
          </a:bodyPr>
          <a:lstStyle/>
          <a:p>
            <a:pPr algn="ctr" fontAlgn="ctr"/>
            <a:r>
              <a:rPr lang="es-ES" sz="1400" b="1" i="0" u="none" strike="noStrike" dirty="0" smtClean="0">
                <a:solidFill>
                  <a:srgbClr val="000000"/>
                </a:solidFill>
                <a:effectLst/>
                <a:latin typeface="Calibri" panose="020F0502020204030204" pitchFamily="34" charset="0"/>
                <a:cs typeface="Calibri" panose="020F0502020204030204" pitchFamily="34" charset="0"/>
              </a:rPr>
              <a:t>95.0</a:t>
            </a:r>
            <a:endParaRPr lang="es-ES" sz="1400" b="1" i="0" u="none" strike="noStrike" dirty="0">
              <a:solidFill>
                <a:srgbClr val="000000"/>
              </a:solidFill>
              <a:effectLst/>
              <a:latin typeface="Calibri" panose="020F0502020204030204" pitchFamily="34" charset="0"/>
              <a:cs typeface="Calibri" panose="020F0502020204030204" pitchFamily="34" charset="0"/>
            </a:endParaRPr>
          </a:p>
        </p:txBody>
      </p:sp>
      <p:cxnSp>
        <p:nvCxnSpPr>
          <p:cNvPr id="28" name="Conector recto 27"/>
          <p:cNvCxnSpPr/>
          <p:nvPr/>
        </p:nvCxnSpPr>
        <p:spPr>
          <a:xfrm>
            <a:off x="7095031" y="4674364"/>
            <a:ext cx="180000"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29" name="Rectángulo 28"/>
          <p:cNvSpPr/>
          <p:nvPr/>
        </p:nvSpPr>
        <p:spPr>
          <a:xfrm>
            <a:off x="5813431" y="4028934"/>
            <a:ext cx="1371600" cy="307777"/>
          </a:xfrm>
          <a:prstGeom prst="rect">
            <a:avLst/>
          </a:prstGeom>
        </p:spPr>
        <p:txBody>
          <a:bodyPr wrap="square" anchor="ctr">
            <a:spAutoFit/>
          </a:bodyPr>
          <a:lstStyle/>
          <a:p>
            <a:pPr algn="ctr"/>
            <a:r>
              <a:rPr lang="es-ES" sz="1400" b="1" dirty="0" smtClean="0">
                <a:latin typeface="Calibri" panose="020F0502020204030204" pitchFamily="34" charset="0"/>
                <a:cs typeface="Calibri" panose="020F0502020204030204" pitchFamily="34" charset="0"/>
              </a:rPr>
              <a:t>(1,921 </a:t>
            </a:r>
            <a:r>
              <a:rPr lang="es-ES" sz="1400" b="1" dirty="0">
                <a:latin typeface="Calibri" panose="020F0502020204030204" pitchFamily="34" charset="0"/>
                <a:cs typeface="Calibri" panose="020F0502020204030204" pitchFamily="34" charset="0"/>
              </a:rPr>
              <a:t>criterios)</a:t>
            </a:r>
          </a:p>
        </p:txBody>
      </p:sp>
    </p:spTree>
    <p:extLst>
      <p:ext uri="{BB962C8B-B14F-4D97-AF65-F5344CB8AC3E}">
        <p14:creationId xmlns:p14="http://schemas.microsoft.com/office/powerpoint/2010/main" val="303343809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10 Marcador de número de diapositiva"/>
          <p:cNvSpPr>
            <a:spLocks noGrp="1"/>
          </p:cNvSpPr>
          <p:nvPr>
            <p:ph type="sldNum" sz="quarter" idx="12"/>
          </p:nvPr>
        </p:nvSpPr>
        <p:spPr/>
        <p:txBody>
          <a:bodyPr/>
          <a:lstStyle/>
          <a:p>
            <a:pPr>
              <a:defRPr/>
            </a:pPr>
            <a:fld id="{BD43386B-512A-4F48-AC60-1F2A615D5642}" type="slidenum">
              <a:rPr lang="es-MX" b="1" smtClean="0">
                <a:latin typeface="Calibri" pitchFamily="34" charset="0"/>
              </a:rPr>
              <a:pPr>
                <a:defRPr/>
              </a:pPr>
              <a:t>9</a:t>
            </a:fld>
            <a:endParaRPr lang="es-MX" b="1" dirty="0">
              <a:latin typeface="Calibri" pitchFamily="34" charset="0"/>
            </a:endParaRPr>
          </a:p>
        </p:txBody>
      </p:sp>
      <p:graphicFrame>
        <p:nvGraphicFramePr>
          <p:cNvPr id="18" name="Gráfico 17"/>
          <p:cNvGraphicFramePr/>
          <p:nvPr>
            <p:extLst/>
          </p:nvPr>
        </p:nvGraphicFramePr>
        <p:xfrm>
          <a:off x="4436686" y="1396421"/>
          <a:ext cx="4110810" cy="4949371"/>
        </p:xfrm>
        <a:graphic>
          <a:graphicData uri="http://schemas.openxmlformats.org/drawingml/2006/chart">
            <c:chart xmlns:c="http://schemas.openxmlformats.org/drawingml/2006/chart" xmlns:r="http://schemas.openxmlformats.org/officeDocument/2006/relationships" r:id="rId3"/>
          </a:graphicData>
        </a:graphic>
      </p:graphicFrame>
      <p:sp>
        <p:nvSpPr>
          <p:cNvPr id="19" name="Rectángulo 18"/>
          <p:cNvSpPr/>
          <p:nvPr/>
        </p:nvSpPr>
        <p:spPr>
          <a:xfrm>
            <a:off x="7318101" y="4082535"/>
            <a:ext cx="506869" cy="307777"/>
          </a:xfrm>
          <a:prstGeom prst="rect">
            <a:avLst/>
          </a:prstGeom>
        </p:spPr>
        <p:txBody>
          <a:bodyPr wrap="none">
            <a:spAutoFit/>
          </a:bodyPr>
          <a:lstStyle/>
          <a:p>
            <a:pPr algn="ctr" fontAlgn="ctr"/>
            <a:r>
              <a:rPr lang="es-ES" sz="1400" b="1" i="0" u="none" strike="noStrike" dirty="0" smtClean="0">
                <a:solidFill>
                  <a:srgbClr val="000000"/>
                </a:solidFill>
                <a:effectLst/>
                <a:latin typeface="Calibri" panose="020F0502020204030204" pitchFamily="34" charset="0"/>
                <a:cs typeface="Calibri" panose="020F0502020204030204" pitchFamily="34" charset="0"/>
              </a:rPr>
              <a:t>62.7</a:t>
            </a:r>
            <a:endParaRPr lang="es-ES" sz="1400" b="1" i="0" u="none" strike="noStrike" dirty="0">
              <a:solidFill>
                <a:srgbClr val="000000"/>
              </a:solidFill>
              <a:effectLst/>
              <a:latin typeface="Calibri" panose="020F0502020204030204" pitchFamily="34" charset="0"/>
              <a:cs typeface="Calibri" panose="020F0502020204030204" pitchFamily="34" charset="0"/>
            </a:endParaRPr>
          </a:p>
        </p:txBody>
      </p:sp>
      <p:cxnSp>
        <p:nvCxnSpPr>
          <p:cNvPr id="21" name="Conector recto 20"/>
          <p:cNvCxnSpPr/>
          <p:nvPr/>
        </p:nvCxnSpPr>
        <p:spPr>
          <a:xfrm>
            <a:off x="7168769" y="4254565"/>
            <a:ext cx="180000"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12" name="9 CuadroTexto"/>
          <p:cNvSpPr txBox="1"/>
          <p:nvPr/>
        </p:nvSpPr>
        <p:spPr>
          <a:xfrm>
            <a:off x="76167" y="85702"/>
            <a:ext cx="8284061" cy="864000"/>
          </a:xfrm>
          <a:prstGeom prst="rect">
            <a:avLst/>
          </a:prstGeom>
          <a:noFill/>
        </p:spPr>
        <p:txBody>
          <a:bodyPr wrap="square" rtlCol="0" anchor="ctr">
            <a:noAutofit/>
          </a:bodyPr>
          <a:lstStyle/>
          <a:p>
            <a:pPr algn="ctr"/>
            <a:r>
              <a:rPr lang="es-ES" b="1" dirty="0">
                <a:solidFill>
                  <a:schemeClr val="bg1"/>
                </a:solidFill>
                <a:latin typeface="Calibri" pitchFamily="34" charset="0"/>
              </a:rPr>
              <a:t>Resultado de la Armonización y Cumplimiento de obligaciones</a:t>
            </a:r>
          </a:p>
        </p:txBody>
      </p:sp>
      <p:sp>
        <p:nvSpPr>
          <p:cNvPr id="2" name="Rectángulo 1"/>
          <p:cNvSpPr/>
          <p:nvPr/>
        </p:nvSpPr>
        <p:spPr>
          <a:xfrm>
            <a:off x="1881829" y="2070643"/>
            <a:ext cx="1371600" cy="307777"/>
          </a:xfrm>
          <a:prstGeom prst="rect">
            <a:avLst/>
          </a:prstGeom>
        </p:spPr>
        <p:txBody>
          <a:bodyPr wrap="square" anchor="ctr">
            <a:spAutoFit/>
          </a:bodyPr>
          <a:lstStyle/>
          <a:p>
            <a:pPr algn="ctr"/>
            <a:r>
              <a:rPr lang="es-ES" sz="1400" b="1" dirty="0" smtClean="0">
                <a:latin typeface="Calibri" panose="020F0502020204030204" pitchFamily="34" charset="0"/>
                <a:cs typeface="Calibri" panose="020F0502020204030204" pitchFamily="34" charset="0"/>
              </a:rPr>
              <a:t>(</a:t>
            </a:r>
            <a:r>
              <a:rPr lang="es-ES" sz="1400" b="1" dirty="0">
                <a:latin typeface="Calibri" panose="020F0502020204030204" pitchFamily="34" charset="0"/>
                <a:cs typeface="Calibri" panose="020F0502020204030204" pitchFamily="34" charset="0"/>
              </a:rPr>
              <a:t>6,934 criterios)</a:t>
            </a:r>
          </a:p>
        </p:txBody>
      </p:sp>
      <p:sp>
        <p:nvSpPr>
          <p:cNvPr id="16" name="Rectángulo 15"/>
          <p:cNvSpPr/>
          <p:nvPr/>
        </p:nvSpPr>
        <p:spPr>
          <a:xfrm>
            <a:off x="5851601" y="3203452"/>
            <a:ext cx="1371600" cy="307777"/>
          </a:xfrm>
          <a:prstGeom prst="rect">
            <a:avLst/>
          </a:prstGeom>
        </p:spPr>
        <p:txBody>
          <a:bodyPr wrap="square" anchor="ctr">
            <a:spAutoFit/>
          </a:bodyPr>
          <a:lstStyle/>
          <a:p>
            <a:pPr algn="ctr"/>
            <a:r>
              <a:rPr lang="es-ES" sz="1400" b="1" dirty="0" smtClean="0">
                <a:latin typeface="Calibri" panose="020F0502020204030204" pitchFamily="34" charset="0"/>
                <a:cs typeface="Calibri" panose="020F0502020204030204" pitchFamily="34" charset="0"/>
              </a:rPr>
              <a:t>(4,367 </a:t>
            </a:r>
            <a:r>
              <a:rPr lang="es-ES" sz="1400" b="1" dirty="0">
                <a:latin typeface="Calibri" panose="020F0502020204030204" pitchFamily="34" charset="0"/>
                <a:cs typeface="Calibri" panose="020F0502020204030204" pitchFamily="34" charset="0"/>
              </a:rPr>
              <a:t>criterios)</a:t>
            </a:r>
          </a:p>
        </p:txBody>
      </p:sp>
      <p:graphicFrame>
        <p:nvGraphicFramePr>
          <p:cNvPr id="13" name="Gráfico 12"/>
          <p:cNvGraphicFramePr/>
          <p:nvPr>
            <p:extLst/>
          </p:nvPr>
        </p:nvGraphicFramePr>
        <p:xfrm>
          <a:off x="441583" y="1382022"/>
          <a:ext cx="4184980" cy="4949371"/>
        </p:xfrm>
        <a:graphic>
          <a:graphicData uri="http://schemas.openxmlformats.org/drawingml/2006/chart">
            <c:chart xmlns:c="http://schemas.openxmlformats.org/drawingml/2006/chart" xmlns:r="http://schemas.openxmlformats.org/officeDocument/2006/relationships" r:id="rId4"/>
          </a:graphicData>
        </a:graphic>
      </p:graphicFrame>
      <p:sp>
        <p:nvSpPr>
          <p:cNvPr id="14" name="Rectángulo 13"/>
          <p:cNvSpPr/>
          <p:nvPr/>
        </p:nvSpPr>
        <p:spPr>
          <a:xfrm>
            <a:off x="3330189" y="3301222"/>
            <a:ext cx="506870" cy="307777"/>
          </a:xfrm>
          <a:prstGeom prst="rect">
            <a:avLst/>
          </a:prstGeom>
        </p:spPr>
        <p:txBody>
          <a:bodyPr wrap="none">
            <a:spAutoFit/>
          </a:bodyPr>
          <a:lstStyle/>
          <a:p>
            <a:pPr algn="ctr" fontAlgn="ctr"/>
            <a:r>
              <a:rPr lang="es-ES" sz="1400" b="1" i="0" u="none" strike="noStrike" dirty="0" smtClean="0">
                <a:solidFill>
                  <a:srgbClr val="000000"/>
                </a:solidFill>
                <a:effectLst/>
                <a:latin typeface="Calibri" panose="020F0502020204030204" pitchFamily="34" charset="0"/>
                <a:cs typeface="Calibri" panose="020F0502020204030204" pitchFamily="34" charset="0"/>
              </a:rPr>
              <a:t>64.5</a:t>
            </a:r>
            <a:endParaRPr lang="es-ES" sz="1400" b="1" i="0" u="none" strike="noStrike" dirty="0">
              <a:solidFill>
                <a:srgbClr val="000000"/>
              </a:solidFill>
              <a:effectLst/>
              <a:latin typeface="Calibri" panose="020F0502020204030204" pitchFamily="34" charset="0"/>
              <a:cs typeface="Calibri" panose="020F0502020204030204" pitchFamily="34" charset="0"/>
            </a:endParaRPr>
          </a:p>
        </p:txBody>
      </p:sp>
      <p:cxnSp>
        <p:nvCxnSpPr>
          <p:cNvPr id="15" name="Conector recto 14"/>
          <p:cNvCxnSpPr/>
          <p:nvPr/>
        </p:nvCxnSpPr>
        <p:spPr>
          <a:xfrm>
            <a:off x="3180859" y="3473252"/>
            <a:ext cx="180000"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95899771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Override1.xml.rels><?xml version="1.0" encoding="UTF-8" standalone="yes"?>
<Relationships xmlns="http://schemas.openxmlformats.org/package/2006/relationships"><Relationship Id="rId1" Type="http://schemas.openxmlformats.org/officeDocument/2006/relationships/image" Target="../media/image1.jpeg"/></Relationships>
</file>

<file path=ppt/theme/_rels/themeOverrid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1_Concurrencia">
  <a:themeElements>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renci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urrenci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renci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urrenci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Override>
</file>

<file path=ppt/theme/themeOverride2.xml><?xml version="1.0" encoding="utf-8"?>
<a:themeOverride xmlns:a="http://schemas.openxmlformats.org/drawingml/2006/main">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renci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urrenci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Override>
</file>

<file path=docProps/app.xml><?xml version="1.0" encoding="utf-8"?>
<Properties xmlns="http://schemas.openxmlformats.org/officeDocument/2006/extended-properties" xmlns:vt="http://schemas.openxmlformats.org/officeDocument/2006/docPropsVTypes">
  <Template>Office Theme</Template>
  <TotalTime>1609</TotalTime>
  <Words>3695</Words>
  <Application>Microsoft Office PowerPoint</Application>
  <PresentationFormat>Presentación en pantalla (4:3)</PresentationFormat>
  <Paragraphs>688</Paragraphs>
  <Slides>19</Slides>
  <Notes>19</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19</vt:i4>
      </vt:variant>
    </vt:vector>
  </HeadingPairs>
  <TitlesOfParts>
    <vt:vector size="27" baseType="lpstr">
      <vt:lpstr>Arial</vt:lpstr>
      <vt:lpstr>Calibri</vt:lpstr>
      <vt:lpstr>Lucida Sans Unicode</vt:lpstr>
      <vt:lpstr>Symbol</vt:lpstr>
      <vt:lpstr>Verdana</vt:lpstr>
      <vt:lpstr>Wingdings 2</vt:lpstr>
      <vt:lpstr>Wingdings 3</vt:lpstr>
      <vt:lpstr>1_Concurrencia</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José Luis Cano Echeveste</dc:creator>
  <cp:lastModifiedBy>José Luis Cano Echeveste</cp:lastModifiedBy>
  <cp:revision>189</cp:revision>
  <cp:lastPrinted>2017-09-06T02:25:03Z</cp:lastPrinted>
  <dcterms:created xsi:type="dcterms:W3CDTF">2017-08-22T19:00:04Z</dcterms:created>
  <dcterms:modified xsi:type="dcterms:W3CDTF">2017-12-07T23:59:51Z</dcterms:modified>
</cp:coreProperties>
</file>