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theme/themeOverride5.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7.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8.xml" ContentType="application/vnd.openxmlformats-officedocument.drawingml.chart+xml"/>
  <Override PartName="/ppt/theme/themeOverride7.xml" ContentType="application/vnd.openxmlformats-officedocument.themeOverr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9.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10.xml" ContentType="application/vnd.openxmlformats-officedocument.drawingml.chart+xml"/>
  <Override PartName="/ppt/theme/themeOverride8.xml" ContentType="application/vnd.openxmlformats-officedocument.themeOverr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1.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2.xml" ContentType="application/vnd.openxmlformats-officedocument.drawingml.chart+xml"/>
  <Override PartName="/ppt/theme/themeOverride9.xml" ContentType="application/vnd.openxmlformats-officedocument.themeOverr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13.xml" ContentType="application/vnd.openxmlformats-officedocument.drawingml.chart+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14.xml" ContentType="application/vnd.openxmlformats-officedocument.drawingml.chart+xml"/>
  <Override PartName="/ppt/theme/themeOverride10.xml" ContentType="application/vnd.openxmlformats-officedocument.themeOverr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15.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16.xml" ContentType="application/vnd.openxmlformats-officedocument.drawingml.chart+xml"/>
  <Override PartName="/ppt/theme/themeOverride11.xml" ContentType="application/vnd.openxmlformats-officedocument.themeOverr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rts/chart17.xml" ContentType="application/vnd.openxmlformats-officedocument.drawingml.chart+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26" r:id="rId2"/>
  </p:sldMasterIdLst>
  <p:notesMasterIdLst>
    <p:notesMasterId r:id="rId44"/>
  </p:notesMasterIdLst>
  <p:sldIdLst>
    <p:sldId id="258" r:id="rId3"/>
    <p:sldId id="304" r:id="rId4"/>
    <p:sldId id="360" r:id="rId5"/>
    <p:sldId id="363" r:id="rId6"/>
    <p:sldId id="362" r:id="rId7"/>
    <p:sldId id="332" r:id="rId8"/>
    <p:sldId id="348" r:id="rId9"/>
    <p:sldId id="357" r:id="rId10"/>
    <p:sldId id="358" r:id="rId11"/>
    <p:sldId id="341" r:id="rId12"/>
    <p:sldId id="366" r:id="rId13"/>
    <p:sldId id="349" r:id="rId14"/>
    <p:sldId id="342" r:id="rId15"/>
    <p:sldId id="326" r:id="rId16"/>
    <p:sldId id="359" r:id="rId17"/>
    <p:sldId id="350" r:id="rId18"/>
    <p:sldId id="333" r:id="rId19"/>
    <p:sldId id="343" r:id="rId20"/>
    <p:sldId id="336" r:id="rId21"/>
    <p:sldId id="351" r:id="rId22"/>
    <p:sldId id="328" r:id="rId23"/>
    <p:sldId id="344" r:id="rId24"/>
    <p:sldId id="337" r:id="rId25"/>
    <p:sldId id="352" r:id="rId26"/>
    <p:sldId id="329" r:id="rId27"/>
    <p:sldId id="345" r:id="rId28"/>
    <p:sldId id="338" r:id="rId29"/>
    <p:sldId id="353" r:id="rId30"/>
    <p:sldId id="330" r:id="rId31"/>
    <p:sldId id="346" r:id="rId32"/>
    <p:sldId id="356" r:id="rId33"/>
    <p:sldId id="354" r:id="rId34"/>
    <p:sldId id="347" r:id="rId35"/>
    <p:sldId id="331" r:id="rId36"/>
    <p:sldId id="367" r:id="rId37"/>
    <p:sldId id="309" r:id="rId38"/>
    <p:sldId id="321" r:id="rId39"/>
    <p:sldId id="322" r:id="rId40"/>
    <p:sldId id="323" r:id="rId41"/>
    <p:sldId id="324" r:id="rId42"/>
    <p:sldId id="325" r:id="rId43"/>
  </p:sldIdLst>
  <p:sldSz cx="9144000" cy="6858000" type="screen4x3"/>
  <p:notesSz cx="7010400" cy="9296400"/>
  <p:defaultTextStyle>
    <a:defPPr>
      <a:defRPr lang="es-MX"/>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userDrawn="1">
          <p15:clr>
            <a:srgbClr val="A4A3A4"/>
          </p15:clr>
        </p15:guide>
        <p15:guide id="2" pos="2141" userDrawn="1">
          <p15:clr>
            <a:srgbClr val="A4A3A4"/>
          </p15:clr>
        </p15:guide>
        <p15:guide id="3" orient="horz" pos="2928">
          <p15:clr>
            <a:srgbClr val="A4A3A4"/>
          </p15:clr>
        </p15:guide>
        <p15:guide id="4"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A2BF"/>
    <a:srgbClr val="009999"/>
    <a:srgbClr val="FF99CC"/>
    <a:srgbClr val="0066CC"/>
    <a:srgbClr val="0099CC"/>
    <a:srgbClr val="FFFF99"/>
    <a:srgbClr val="339933"/>
    <a:srgbClr val="33CCCC"/>
    <a:srgbClr val="00808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901" autoAdjust="0"/>
    <p:restoredTop sz="95501" autoAdjust="0"/>
  </p:normalViewPr>
  <p:slideViewPr>
    <p:cSldViewPr>
      <p:cViewPr varScale="1">
        <p:scale>
          <a:sx n="92" d="100"/>
          <a:sy n="92" d="100"/>
        </p:scale>
        <p:origin x="176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632"/>
    </p:cViewPr>
  </p:sorterViewPr>
  <p:notesViewPr>
    <p:cSldViewPr>
      <p:cViewPr varScale="1">
        <p:scale>
          <a:sx n="83" d="100"/>
          <a:sy n="83" d="100"/>
        </p:scale>
        <p:origin x="-1992" y="-84"/>
      </p:cViewPr>
      <p:guideLst>
        <p:guide orient="horz" pos="3110"/>
        <p:guide pos="2141"/>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Excel1.xlsx"/></Relationships>
</file>

<file path=ppt/charts/_rels/chart10.xml.rels><?xml version="1.0" encoding="UTF-8" standalone="yes"?>
<Relationships xmlns="http://schemas.openxmlformats.org/package/2006/relationships"><Relationship Id="rId2" Type="http://schemas.openxmlformats.org/officeDocument/2006/relationships/package" Target="../embeddings/Hoja_de_c_lculo_de_Microsoft_Excel10.xlsx"/><Relationship Id="rId1" Type="http://schemas.openxmlformats.org/officeDocument/2006/relationships/themeOverride" Target="../theme/themeOverride8.xml"/></Relationships>
</file>

<file path=ppt/charts/_rels/chart11.xml.rels><?xml version="1.0" encoding="UTF-8" standalone="yes"?>
<Relationships xmlns="http://schemas.openxmlformats.org/package/2006/relationships"><Relationship Id="rId1" Type="http://schemas.openxmlformats.org/officeDocument/2006/relationships/package" Target="../embeddings/Hoja_de_c_lculo_de_Microsoft_Excel11.xlsx"/></Relationships>
</file>

<file path=ppt/charts/_rels/chart12.xml.rels><?xml version="1.0" encoding="UTF-8" standalone="yes"?>
<Relationships xmlns="http://schemas.openxmlformats.org/package/2006/relationships"><Relationship Id="rId2" Type="http://schemas.openxmlformats.org/officeDocument/2006/relationships/package" Target="../embeddings/Hoja_de_c_lculo_de_Microsoft_Excel12.xlsx"/><Relationship Id="rId1" Type="http://schemas.openxmlformats.org/officeDocument/2006/relationships/themeOverride" Target="../theme/themeOverride9.xml"/></Relationships>
</file>

<file path=ppt/charts/_rels/chart13.xml.rels><?xml version="1.0" encoding="UTF-8" standalone="yes"?>
<Relationships xmlns="http://schemas.openxmlformats.org/package/2006/relationships"><Relationship Id="rId1" Type="http://schemas.openxmlformats.org/officeDocument/2006/relationships/package" Target="../embeddings/Hoja_de_c_lculo_de_Microsoft_Excel13.xlsx"/></Relationships>
</file>

<file path=ppt/charts/_rels/chart14.xml.rels><?xml version="1.0" encoding="UTF-8" standalone="yes"?>
<Relationships xmlns="http://schemas.openxmlformats.org/package/2006/relationships"><Relationship Id="rId2" Type="http://schemas.openxmlformats.org/officeDocument/2006/relationships/package" Target="../embeddings/Hoja_de_c_lculo_de_Microsoft_Excel14.xlsx"/><Relationship Id="rId1" Type="http://schemas.openxmlformats.org/officeDocument/2006/relationships/themeOverride" Target="../theme/themeOverride10.xml"/></Relationships>
</file>

<file path=ppt/charts/_rels/chart15.xml.rels><?xml version="1.0" encoding="UTF-8" standalone="yes"?>
<Relationships xmlns="http://schemas.openxmlformats.org/package/2006/relationships"><Relationship Id="rId1" Type="http://schemas.openxmlformats.org/officeDocument/2006/relationships/package" Target="../embeddings/Hoja_de_c_lculo_de_Microsoft_Excel15.xlsx"/></Relationships>
</file>

<file path=ppt/charts/_rels/chart16.xml.rels><?xml version="1.0" encoding="UTF-8" standalone="yes"?>
<Relationships xmlns="http://schemas.openxmlformats.org/package/2006/relationships"><Relationship Id="rId2" Type="http://schemas.openxmlformats.org/officeDocument/2006/relationships/package" Target="../embeddings/Hoja_de_c_lculo_de_Microsoft_Excel16.xlsx"/><Relationship Id="rId1" Type="http://schemas.openxmlformats.org/officeDocument/2006/relationships/themeOverride" Target="../theme/themeOverride11.xml"/></Relationships>
</file>

<file path=ppt/charts/_rels/chart17.xml.rels><?xml version="1.0" encoding="UTF-8" standalone="yes"?>
<Relationships xmlns="http://schemas.openxmlformats.org/package/2006/relationships"><Relationship Id="rId1" Type="http://schemas.openxmlformats.org/officeDocument/2006/relationships/package" Target="../embeddings/Hoja_de_c_lculo_de_Microsoft_Excel17.xlsx"/></Relationships>
</file>

<file path=ppt/charts/_rels/chart2.xml.rels><?xml version="1.0" encoding="UTF-8" standalone="yes"?>
<Relationships xmlns="http://schemas.openxmlformats.org/package/2006/relationships"><Relationship Id="rId1" Type="http://schemas.openxmlformats.org/officeDocument/2006/relationships/package" Target="../embeddings/Hoja_de_c_lculo_de_Microsoft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Hoja_de_c_lculo_de_Microsoft_Excel3.xlsx"/></Relationships>
</file>

<file path=ppt/charts/_rels/chart4.xml.rels><?xml version="1.0" encoding="UTF-8" standalone="yes"?>
<Relationships xmlns="http://schemas.openxmlformats.org/package/2006/relationships"><Relationship Id="rId2" Type="http://schemas.openxmlformats.org/officeDocument/2006/relationships/package" Target="../embeddings/Hoja_de_c_lculo_de_Microsoft_Excel4.xlsx"/><Relationship Id="rId1" Type="http://schemas.openxmlformats.org/officeDocument/2006/relationships/themeOverride" Target="../theme/themeOverride5.xml"/></Relationships>
</file>

<file path=ppt/charts/_rels/chart5.xml.rels><?xml version="1.0" encoding="UTF-8" standalone="yes"?>
<Relationships xmlns="http://schemas.openxmlformats.org/package/2006/relationships"><Relationship Id="rId1" Type="http://schemas.openxmlformats.org/officeDocument/2006/relationships/package" Target="../embeddings/Hoja_de_c_lculo_de_Microsoft_Excel5.xlsx"/></Relationships>
</file>

<file path=ppt/charts/_rels/chart6.xml.rels><?xml version="1.0" encoding="UTF-8" standalone="yes"?>
<Relationships xmlns="http://schemas.openxmlformats.org/package/2006/relationships"><Relationship Id="rId2" Type="http://schemas.openxmlformats.org/officeDocument/2006/relationships/package" Target="../embeddings/Hoja_de_c_lculo_de_Microsoft_Excel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1" Type="http://schemas.openxmlformats.org/officeDocument/2006/relationships/package" Target="../embeddings/Hoja_de_c_lculo_de_Microsoft_Excel7.xlsx"/></Relationships>
</file>

<file path=ppt/charts/_rels/chart8.xml.rels><?xml version="1.0" encoding="UTF-8" standalone="yes"?>
<Relationships xmlns="http://schemas.openxmlformats.org/package/2006/relationships"><Relationship Id="rId2" Type="http://schemas.openxmlformats.org/officeDocument/2006/relationships/package" Target="../embeddings/Hoja_de_c_lculo_de_Microsoft_Excel8.xlsx"/><Relationship Id="rId1" Type="http://schemas.openxmlformats.org/officeDocument/2006/relationships/themeOverride" Target="../theme/themeOverride7.xml"/></Relationships>
</file>

<file path=ppt/charts/_rels/chart9.xml.rels><?xml version="1.0" encoding="UTF-8" standalone="yes"?>
<Relationships xmlns="http://schemas.openxmlformats.org/package/2006/relationships"><Relationship Id="rId1" Type="http://schemas.openxmlformats.org/officeDocument/2006/relationships/package" Target="../embeddings/Hoja_de_c_lculo_de_Microsoft_Excel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200"/>
          </a:pPr>
          <a:endParaRPr lang="es-MX"/>
        </a:p>
      </c:txPr>
    </c:title>
    <c:autoTitleDeleted val="0"/>
    <c:view3D>
      <c:rotX val="30"/>
      <c:rotY val="149"/>
      <c:rAngAx val="0"/>
    </c:view3D>
    <c:floor>
      <c:thickness val="0"/>
    </c:floor>
    <c:sideWall>
      <c:thickness val="0"/>
    </c:sideWall>
    <c:backWall>
      <c:thickness val="0"/>
    </c:backWall>
    <c:plotArea>
      <c:layout>
        <c:manualLayout>
          <c:layoutTarget val="inner"/>
          <c:xMode val="edge"/>
          <c:yMode val="edge"/>
          <c:x val="0.22570617153649664"/>
          <c:y val="0.38009632239871288"/>
          <c:w val="0.54858765692700806"/>
          <c:h val="0.53160992006384244"/>
        </c:manualLayout>
      </c:layout>
      <c:pie3DChart>
        <c:varyColors val="1"/>
        <c:ser>
          <c:idx val="0"/>
          <c:order val="0"/>
          <c:tx>
            <c:strRef>
              <c:f>Hoja1!$B$1</c:f>
              <c:strCache>
                <c:ptCount val="1"/>
                <c:pt idx="0">
                  <c:v>25,685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5.0844697811354291E-2"/>
                  <c:y val="-3.5584311800334452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3.1119979724474896E-2"/>
                  <c:y val="-6.596694507583406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3.0487931896456082E-2"/>
                  <c:y val="2.073834469834524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Bueno</c:v>
                </c:pt>
                <c:pt idx="1">
                  <c:v>Regular</c:v>
                </c:pt>
                <c:pt idx="2">
                  <c:v>Malo</c:v>
                </c:pt>
              </c:strCache>
            </c:strRef>
          </c:cat>
          <c:val>
            <c:numRef>
              <c:f>Hoja1!$B$2:$B$4</c:f>
              <c:numCache>
                <c:formatCode>#,##0</c:formatCode>
                <c:ptCount val="3"/>
                <c:pt idx="0">
                  <c:v>21533</c:v>
                </c:pt>
                <c:pt idx="1">
                  <c:v>2877</c:v>
                </c:pt>
                <c:pt idx="2">
                  <c:v>1275</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25"/>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Clara</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333
respuestas</c:v>
                </c:pt>
                <c:pt idx="1">
                  <c:v>2008:
2,685
respuestas</c:v>
                </c:pt>
                <c:pt idx="2">
                  <c:v>2009:
3,241
respuestas</c:v>
                </c:pt>
                <c:pt idx="3">
                  <c:v>2010:
3,920
respuestas</c:v>
                </c:pt>
                <c:pt idx="4">
                  <c:v>2011:
2,916
respuestas</c:v>
                </c:pt>
                <c:pt idx="5">
                  <c:v>2012:
2,425
respuestas</c:v>
                </c:pt>
                <c:pt idx="6">
                  <c:v>2013:
2,242
respuestas</c:v>
                </c:pt>
                <c:pt idx="7">
                  <c:v>2014:
2,217
respuestas</c:v>
                </c:pt>
                <c:pt idx="8">
                  <c:v>2015:
2,789
respuestas</c:v>
                </c:pt>
                <c:pt idx="9">
                  <c:v>2016:
1,866
 respuestas</c:v>
                </c:pt>
              </c:strCache>
            </c:strRef>
          </c:cat>
          <c:val>
            <c:numRef>
              <c:f>Hoja1!$B$2:$K$2</c:f>
              <c:numCache>
                <c:formatCode>0.0</c:formatCode>
                <c:ptCount val="10"/>
                <c:pt idx="0">
                  <c:v>72.072072072072075</c:v>
                </c:pt>
                <c:pt idx="1">
                  <c:v>79.664804469273747</c:v>
                </c:pt>
                <c:pt idx="2">
                  <c:v>77.692070348657822</c:v>
                </c:pt>
                <c:pt idx="3">
                  <c:v>71.683673469387756</c:v>
                </c:pt>
                <c:pt idx="4">
                  <c:v>68.106995884773653</c:v>
                </c:pt>
                <c:pt idx="5">
                  <c:v>66.144329896907223</c:v>
                </c:pt>
                <c:pt idx="6">
                  <c:v>60.731816153502905</c:v>
                </c:pt>
                <c:pt idx="7">
                  <c:v>60.2</c:v>
                </c:pt>
                <c:pt idx="8">
                  <c:v>57.6</c:v>
                </c:pt>
                <c:pt idx="9">
                  <c:v>55.734190782422289</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5"/>
              <c:layout>
                <c:manualLayout>
                  <c:x val="1.3916606434425172E-3"/>
                  <c:y val="-2.0239099116491611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0"/>
                  <c:y val="-1.1565199495138066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333
respuestas</c:v>
                </c:pt>
                <c:pt idx="1">
                  <c:v>2008:
2,685
respuestas</c:v>
                </c:pt>
                <c:pt idx="2">
                  <c:v>2009:
3,241
respuestas</c:v>
                </c:pt>
                <c:pt idx="3">
                  <c:v>2010:
3,920
respuestas</c:v>
                </c:pt>
                <c:pt idx="4">
                  <c:v>2011:
2,916
respuestas</c:v>
                </c:pt>
                <c:pt idx="5">
                  <c:v>2012:
2,425
respuestas</c:v>
                </c:pt>
                <c:pt idx="6">
                  <c:v>2013:
2,242
respuestas</c:v>
                </c:pt>
                <c:pt idx="7">
                  <c:v>2014:
2,217
respuestas</c:v>
                </c:pt>
                <c:pt idx="8">
                  <c:v>2015:
2,789
respuestas</c:v>
                </c:pt>
                <c:pt idx="9">
                  <c:v>2016:
1,866
 respuestas</c:v>
                </c:pt>
              </c:strCache>
            </c:strRef>
          </c:cat>
          <c:val>
            <c:numRef>
              <c:f>Hoja1!$B$3:$K$3</c:f>
              <c:numCache>
                <c:formatCode>0.0</c:formatCode>
                <c:ptCount val="10"/>
                <c:pt idx="0">
                  <c:v>17.417417417417415</c:v>
                </c:pt>
                <c:pt idx="1">
                  <c:v>11.880819366852887</c:v>
                </c:pt>
                <c:pt idx="2">
                  <c:v>12.095032397408207</c:v>
                </c:pt>
                <c:pt idx="3">
                  <c:v>15.510204081632653</c:v>
                </c:pt>
                <c:pt idx="4">
                  <c:v>18.381344307270233</c:v>
                </c:pt>
                <c:pt idx="5">
                  <c:v>17.525773195876287</c:v>
                </c:pt>
                <c:pt idx="6">
                  <c:v>19.232485497545738</c:v>
                </c:pt>
                <c:pt idx="7">
                  <c:v>19.5</c:v>
                </c:pt>
                <c:pt idx="8">
                  <c:v>21.1</c:v>
                </c:pt>
                <c:pt idx="9">
                  <c:v>20.739549839228296</c:v>
                </c:pt>
              </c:numCache>
            </c:numRef>
          </c:val>
        </c:ser>
        <c:ser>
          <c:idx val="2"/>
          <c:order val="2"/>
          <c:tx>
            <c:strRef>
              <c:f>Hoja1!$A$4</c:f>
              <c:strCache>
                <c:ptCount val="1"/>
                <c:pt idx="0">
                  <c:v>Confusa</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2"/>
              <c:layout>
                <c:manualLayout>
                  <c:x val="4.1749819303275506E-3"/>
                  <c:y val="0"/>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5.5666425737700169E-3"/>
                  <c:y val="0"/>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8.3499638606551012E-3"/>
                  <c:y val="8.673899621353549E-3"/>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5.5666425737700698E-3"/>
                  <c:y val="0"/>
                </c:manualLayout>
              </c:layout>
              <c:showLegendKey val="0"/>
              <c:showVal val="1"/>
              <c:showCatName val="0"/>
              <c:showSerName val="0"/>
              <c:showPercent val="0"/>
              <c:showBubbleSize val="0"/>
              <c:extLst>
                <c:ext xmlns:c15="http://schemas.microsoft.com/office/drawing/2012/chart" uri="{CE6537A1-D6FC-4f65-9D91-7224C49458BB}"/>
              </c:extLst>
            </c:dLbl>
            <c:dLbl>
              <c:idx val="8"/>
              <c:layout>
                <c:manualLayout>
                  <c:x val="5.5666425737699657E-3"/>
                  <c:y val="0"/>
                </c:manualLayout>
              </c:layout>
              <c:showLegendKey val="0"/>
              <c:showVal val="1"/>
              <c:showCatName val="0"/>
              <c:showSerName val="0"/>
              <c:showPercent val="0"/>
              <c:showBubbleSize val="0"/>
              <c:extLst>
                <c:ext xmlns:c15="http://schemas.microsoft.com/office/drawing/2012/chart" uri="{CE6537A1-D6FC-4f65-9D91-7224C49458BB}"/>
              </c:extLst>
            </c:dLbl>
            <c:dLbl>
              <c:idx val="9"/>
              <c:layout>
                <c:manualLayout>
                  <c:x val="6.9583032172125846E-3"/>
                  <c:y val="0"/>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333
respuestas</c:v>
                </c:pt>
                <c:pt idx="1">
                  <c:v>2008:
2,685
respuestas</c:v>
                </c:pt>
                <c:pt idx="2">
                  <c:v>2009:
3,241
respuestas</c:v>
                </c:pt>
                <c:pt idx="3">
                  <c:v>2010:
3,920
respuestas</c:v>
                </c:pt>
                <c:pt idx="4">
                  <c:v>2011:
2,916
respuestas</c:v>
                </c:pt>
                <c:pt idx="5">
                  <c:v>2012:
2,425
respuestas</c:v>
                </c:pt>
                <c:pt idx="6">
                  <c:v>2013:
2,242
respuestas</c:v>
                </c:pt>
                <c:pt idx="7">
                  <c:v>2014:
2,217
respuestas</c:v>
                </c:pt>
                <c:pt idx="8">
                  <c:v>2015:
2,789
respuestas</c:v>
                </c:pt>
                <c:pt idx="9">
                  <c:v>2016:
1,866
 respuestas</c:v>
                </c:pt>
              </c:strCache>
            </c:strRef>
          </c:cat>
          <c:val>
            <c:numRef>
              <c:f>Hoja1!$B$4:$K$4</c:f>
              <c:numCache>
                <c:formatCode>0.0</c:formatCode>
                <c:ptCount val="10"/>
                <c:pt idx="0">
                  <c:v>10.51051051051051</c:v>
                </c:pt>
                <c:pt idx="1">
                  <c:v>8.4543761638733699</c:v>
                </c:pt>
                <c:pt idx="2">
                  <c:v>10.212897253933971</c:v>
                </c:pt>
                <c:pt idx="3">
                  <c:v>12.806122448979593</c:v>
                </c:pt>
                <c:pt idx="4">
                  <c:v>13.511659807956104</c:v>
                </c:pt>
                <c:pt idx="5">
                  <c:v>16.329896907216497</c:v>
                </c:pt>
                <c:pt idx="6">
                  <c:v>20.03569834895136</c:v>
                </c:pt>
                <c:pt idx="7">
                  <c:v>20.3</c:v>
                </c:pt>
                <c:pt idx="8">
                  <c:v>21.3</c:v>
                </c:pt>
                <c:pt idx="9">
                  <c:v>23.526259378349408</c:v>
                </c:pt>
              </c:numCache>
            </c:numRef>
          </c:val>
        </c:ser>
        <c:dLbls>
          <c:showLegendKey val="0"/>
          <c:showVal val="1"/>
          <c:showCatName val="0"/>
          <c:showSerName val="0"/>
          <c:showPercent val="0"/>
          <c:showBubbleSize val="0"/>
        </c:dLbls>
        <c:gapWidth val="150"/>
        <c:overlap val="-25"/>
        <c:axId val="258267760"/>
        <c:axId val="258267368"/>
      </c:barChart>
      <c:catAx>
        <c:axId val="258267760"/>
        <c:scaling>
          <c:orientation val="minMax"/>
        </c:scaling>
        <c:delete val="0"/>
        <c:axPos val="b"/>
        <c:numFmt formatCode="General" sourceLinked="1"/>
        <c:majorTickMark val="cross"/>
        <c:minorTickMark val="none"/>
        <c:tickLblPos val="nextTo"/>
        <c:crossAx val="258267368"/>
        <c:crosses val="autoZero"/>
        <c:auto val="1"/>
        <c:lblAlgn val="ctr"/>
        <c:lblOffset val="100"/>
        <c:noMultiLvlLbl val="0"/>
      </c:catAx>
      <c:valAx>
        <c:axId val="258267368"/>
        <c:scaling>
          <c:orientation val="minMax"/>
        </c:scaling>
        <c:delete val="1"/>
        <c:axPos val="l"/>
        <c:numFmt formatCode="#,##0" sourceLinked="0"/>
        <c:majorTickMark val="none"/>
        <c:minorTickMark val="none"/>
        <c:tickLblPos val="none"/>
        <c:crossAx val="258267760"/>
        <c:crosses val="autoZero"/>
        <c:crossBetween val="between"/>
        <c:majorUnit val="20"/>
      </c:valAx>
    </c:plotArea>
    <c:legend>
      <c:legendPos val="t"/>
      <c:layout>
        <c:manualLayout>
          <c:xMode val="edge"/>
          <c:yMode val="edge"/>
          <c:x val="0.16958948592662076"/>
          <c:y val="1.7544014851269572E-2"/>
          <c:w val="0.6551042094893883"/>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1"/>
      <c:txPr>
        <a:bodyPr/>
        <a:lstStyle/>
        <a:p>
          <a:pPr>
            <a:defRPr sz="1200"/>
          </a:pPr>
          <a:endParaRPr lang="es-MX"/>
        </a:p>
      </c:txPr>
    </c:title>
    <c:autoTitleDeleted val="0"/>
    <c:view3D>
      <c:rotX val="30"/>
      <c:rotY val="147"/>
      <c:rAngAx val="0"/>
    </c:view3D>
    <c:floor>
      <c:thickness val="0"/>
    </c:floor>
    <c:sideWall>
      <c:thickness val="0"/>
    </c:sideWall>
    <c:backWall>
      <c:thickness val="0"/>
    </c:backWall>
    <c:plotArea>
      <c:layout>
        <c:manualLayout>
          <c:layoutTarget val="inner"/>
          <c:xMode val="edge"/>
          <c:yMode val="edge"/>
          <c:x val="0.2257061715364968"/>
          <c:y val="0.38009632239871288"/>
          <c:w val="0.54858765692700806"/>
          <c:h val="0.53160992006384344"/>
        </c:manualLayout>
      </c:layout>
      <c:pie3DChart>
        <c:varyColors val="1"/>
        <c:ser>
          <c:idx val="0"/>
          <c:order val="0"/>
          <c:tx>
            <c:strRef>
              <c:f>Hoja1!$B$1</c:f>
              <c:strCache>
                <c:ptCount val="1"/>
                <c:pt idx="0">
                  <c:v>24,197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4389477558049117E-2"/>
                  <c:y val="1.06771148561103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6.3584948894567271E-3"/>
                  <c:y val="-9.7994086607218908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3874083435173891E-2"/>
                  <c:y val="1.006263085455026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Totalmente</c:v>
                </c:pt>
                <c:pt idx="1">
                  <c:v>Parcialmente</c:v>
                </c:pt>
                <c:pt idx="2">
                  <c:v>Nada</c:v>
                </c:pt>
              </c:strCache>
            </c:strRef>
          </c:cat>
          <c:val>
            <c:numRef>
              <c:f>Hoja1!$B$2:$B$4</c:f>
              <c:numCache>
                <c:formatCode>#,##0</c:formatCode>
                <c:ptCount val="3"/>
                <c:pt idx="0">
                  <c:v>14051</c:v>
                </c:pt>
                <c:pt idx="1">
                  <c:v>6585</c:v>
                </c:pt>
                <c:pt idx="2">
                  <c:v>3561</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14"/>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Totalmente</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332
respuestas</c:v>
                </c:pt>
                <c:pt idx="1">
                  <c:v>2008:
2,651
respuestas</c:v>
                </c:pt>
                <c:pt idx="2">
                  <c:v>2009:
3,181
respuestas</c:v>
                </c:pt>
                <c:pt idx="3">
                  <c:v>2010:
3,823
respuestas</c:v>
                </c:pt>
                <c:pt idx="4">
                  <c:v>2011:
2,883
respuestas</c:v>
                </c:pt>
                <c:pt idx="5">
                  <c:v>2012:
2,395
respuestas</c:v>
                </c:pt>
                <c:pt idx="6">
                  <c:v>2013:
2,180
respuestas</c:v>
                </c:pt>
                <c:pt idx="7">
                  <c:v>2014:
2,191
respuestas</c:v>
                </c:pt>
                <c:pt idx="8">
                  <c:v>2015:
2,729
respuestas</c:v>
                </c:pt>
                <c:pt idx="9">
                  <c:v>2016:
1,832
respuestas</c:v>
                </c:pt>
              </c:strCache>
            </c:strRef>
          </c:cat>
          <c:val>
            <c:numRef>
              <c:f>Hoja1!$B$2:$K$2</c:f>
              <c:numCache>
                <c:formatCode>0.0</c:formatCode>
                <c:ptCount val="10"/>
                <c:pt idx="0">
                  <c:v>70.481927710843379</c:v>
                </c:pt>
                <c:pt idx="1">
                  <c:v>73.330818559034327</c:v>
                </c:pt>
                <c:pt idx="2">
                  <c:v>70.669600754479717</c:v>
                </c:pt>
                <c:pt idx="3">
                  <c:v>60.711483128433166</c:v>
                </c:pt>
                <c:pt idx="4">
                  <c:v>58.931668400971219</c:v>
                </c:pt>
                <c:pt idx="5">
                  <c:v>55.657620041753653</c:v>
                </c:pt>
                <c:pt idx="6">
                  <c:v>50.068838916934375</c:v>
                </c:pt>
                <c:pt idx="7">
                  <c:v>49.2</c:v>
                </c:pt>
                <c:pt idx="8">
                  <c:v>47.5</c:v>
                </c:pt>
                <c:pt idx="9">
                  <c:v>44.050218340611352</c:v>
                </c:pt>
              </c:numCache>
            </c:numRef>
          </c:val>
        </c:ser>
        <c:ser>
          <c:idx val="1"/>
          <c:order val="1"/>
          <c:tx>
            <c:strRef>
              <c:f>Hoja1!$A$3</c:f>
              <c:strCache>
                <c:ptCount val="1"/>
                <c:pt idx="0">
                  <c:v>Parcialmente</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332
respuestas</c:v>
                </c:pt>
                <c:pt idx="1">
                  <c:v>2008:
2,651
respuestas</c:v>
                </c:pt>
                <c:pt idx="2">
                  <c:v>2009:
3,181
respuestas</c:v>
                </c:pt>
                <c:pt idx="3">
                  <c:v>2010:
3,823
respuestas</c:v>
                </c:pt>
                <c:pt idx="4">
                  <c:v>2011:
2,883
respuestas</c:v>
                </c:pt>
                <c:pt idx="5">
                  <c:v>2012:
2,395
respuestas</c:v>
                </c:pt>
                <c:pt idx="6">
                  <c:v>2013:
2,180
respuestas</c:v>
                </c:pt>
                <c:pt idx="7">
                  <c:v>2014:
2,191
respuestas</c:v>
                </c:pt>
                <c:pt idx="8">
                  <c:v>2015:
2,729
respuestas</c:v>
                </c:pt>
                <c:pt idx="9">
                  <c:v>2016:
1,832
respuestas</c:v>
                </c:pt>
              </c:strCache>
            </c:strRef>
          </c:cat>
          <c:val>
            <c:numRef>
              <c:f>Hoja1!$B$3:$K$3</c:f>
              <c:numCache>
                <c:formatCode>0.0</c:formatCode>
                <c:ptCount val="10"/>
                <c:pt idx="0">
                  <c:v>20.783132530120483</c:v>
                </c:pt>
                <c:pt idx="1">
                  <c:v>19.35118823085628</c:v>
                </c:pt>
                <c:pt idx="2">
                  <c:v>19.773656082992769</c:v>
                </c:pt>
                <c:pt idx="3">
                  <c:v>26.968349463771908</c:v>
                </c:pt>
                <c:pt idx="4">
                  <c:v>27.575442247658689</c:v>
                </c:pt>
                <c:pt idx="5">
                  <c:v>29.519832985386223</c:v>
                </c:pt>
                <c:pt idx="6">
                  <c:v>30.197338228545206</c:v>
                </c:pt>
                <c:pt idx="7">
                  <c:v>32.9</c:v>
                </c:pt>
                <c:pt idx="8">
                  <c:v>31.2</c:v>
                </c:pt>
                <c:pt idx="9">
                  <c:v>33.296943231441048</c:v>
                </c:pt>
              </c:numCache>
            </c:numRef>
          </c:val>
        </c:ser>
        <c:ser>
          <c:idx val="2"/>
          <c:order val="2"/>
          <c:tx>
            <c:strRef>
              <c:f>Hoja1!$A$4</c:f>
              <c:strCache>
                <c:ptCount val="1"/>
                <c:pt idx="0">
                  <c:v>Nada</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332
respuestas</c:v>
                </c:pt>
                <c:pt idx="1">
                  <c:v>2008:
2,651
respuestas</c:v>
                </c:pt>
                <c:pt idx="2">
                  <c:v>2009:
3,181
respuestas</c:v>
                </c:pt>
                <c:pt idx="3">
                  <c:v>2010:
3,823
respuestas</c:v>
                </c:pt>
                <c:pt idx="4">
                  <c:v>2011:
2,883
respuestas</c:v>
                </c:pt>
                <c:pt idx="5">
                  <c:v>2012:
2,395
respuestas</c:v>
                </c:pt>
                <c:pt idx="6">
                  <c:v>2013:
2,180
respuestas</c:v>
                </c:pt>
                <c:pt idx="7">
                  <c:v>2014:
2,191
respuestas</c:v>
                </c:pt>
                <c:pt idx="8">
                  <c:v>2015:
2,729
respuestas</c:v>
                </c:pt>
                <c:pt idx="9">
                  <c:v>2016:
1,832
respuestas</c:v>
                </c:pt>
              </c:strCache>
            </c:strRef>
          </c:cat>
          <c:val>
            <c:numRef>
              <c:f>Hoja1!$B$4:$K$4</c:f>
              <c:numCache>
                <c:formatCode>0.0</c:formatCode>
                <c:ptCount val="10"/>
                <c:pt idx="0">
                  <c:v>8.7349397590361448</c:v>
                </c:pt>
                <c:pt idx="1">
                  <c:v>7.3179932101093925</c:v>
                </c:pt>
                <c:pt idx="2">
                  <c:v>9.556743162527507</c:v>
                </c:pt>
                <c:pt idx="3">
                  <c:v>12.320167407794926</c:v>
                </c:pt>
                <c:pt idx="4">
                  <c:v>13.492889351370099</c:v>
                </c:pt>
                <c:pt idx="5">
                  <c:v>14.822546972860126</c:v>
                </c:pt>
                <c:pt idx="6">
                  <c:v>19.733822854520422</c:v>
                </c:pt>
                <c:pt idx="7">
                  <c:v>17.899999999999999</c:v>
                </c:pt>
                <c:pt idx="8">
                  <c:v>21.3</c:v>
                </c:pt>
                <c:pt idx="9">
                  <c:v>22.652838427947597</c:v>
                </c:pt>
              </c:numCache>
            </c:numRef>
          </c:val>
        </c:ser>
        <c:dLbls>
          <c:showLegendKey val="0"/>
          <c:showVal val="1"/>
          <c:showCatName val="0"/>
          <c:showSerName val="0"/>
          <c:showPercent val="0"/>
          <c:showBubbleSize val="0"/>
        </c:dLbls>
        <c:gapWidth val="150"/>
        <c:overlap val="-25"/>
        <c:axId val="256429992"/>
        <c:axId val="213700136"/>
      </c:barChart>
      <c:catAx>
        <c:axId val="256429992"/>
        <c:scaling>
          <c:orientation val="minMax"/>
        </c:scaling>
        <c:delete val="0"/>
        <c:axPos val="b"/>
        <c:numFmt formatCode="General" sourceLinked="1"/>
        <c:majorTickMark val="cross"/>
        <c:minorTickMark val="none"/>
        <c:tickLblPos val="nextTo"/>
        <c:crossAx val="213700136"/>
        <c:crosses val="autoZero"/>
        <c:auto val="1"/>
        <c:lblAlgn val="ctr"/>
        <c:lblOffset val="100"/>
        <c:noMultiLvlLbl val="0"/>
      </c:catAx>
      <c:valAx>
        <c:axId val="213700136"/>
        <c:scaling>
          <c:orientation val="minMax"/>
        </c:scaling>
        <c:delete val="1"/>
        <c:axPos val="l"/>
        <c:numFmt formatCode="#,##0" sourceLinked="0"/>
        <c:majorTickMark val="none"/>
        <c:minorTickMark val="none"/>
        <c:tickLblPos val="none"/>
        <c:crossAx val="256429992"/>
        <c:crosses val="autoZero"/>
        <c:crossBetween val="between"/>
        <c:majorUnit val="20"/>
      </c:valAx>
    </c:plotArea>
    <c:legend>
      <c:legendPos val="t"/>
      <c:layout>
        <c:manualLayout>
          <c:xMode val="edge"/>
          <c:yMode val="edge"/>
          <c:x val="0.16958948592662082"/>
          <c:y val="1.7544014851269572E-2"/>
          <c:w val="0.65510420948938874"/>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1"/>
      <c:txPr>
        <a:bodyPr/>
        <a:lstStyle/>
        <a:p>
          <a:pPr>
            <a:defRPr sz="1200"/>
          </a:pPr>
          <a:endParaRPr lang="es-MX"/>
        </a:p>
      </c:txPr>
    </c:title>
    <c:autoTitleDeleted val="0"/>
    <c:view3D>
      <c:rotX val="30"/>
      <c:rotY val="153"/>
      <c:rAngAx val="0"/>
    </c:view3D>
    <c:floor>
      <c:thickness val="0"/>
    </c:floor>
    <c:sideWall>
      <c:thickness val="0"/>
    </c:sideWall>
    <c:backWall>
      <c:thickness val="0"/>
    </c:backWall>
    <c:plotArea>
      <c:layout>
        <c:manualLayout>
          <c:layoutTarget val="inner"/>
          <c:xMode val="edge"/>
          <c:yMode val="edge"/>
          <c:x val="0.22570617153649636"/>
          <c:y val="0.29469061164835281"/>
          <c:w val="0.54858765692700806"/>
          <c:h val="0.53160992006384378"/>
        </c:manualLayout>
      </c:layout>
      <c:pie3DChart>
        <c:varyColors val="1"/>
        <c:ser>
          <c:idx val="0"/>
          <c:order val="0"/>
          <c:tx>
            <c:strRef>
              <c:f>Hoja1!$B$1</c:f>
              <c:strCache>
                <c:ptCount val="1"/>
                <c:pt idx="0">
                  <c:v>8,990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6593920119986649E-2"/>
                  <c:y val="-4.2701454362864495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6.8692020331074409E-3"/>
                  <c:y val="-1.2588375856859143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3874097769028896E-2"/>
                  <c:y val="-3.975738188976388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Hoja1!$A$2:$A$3</c:f>
              <c:strCache>
                <c:ptCount val="2"/>
                <c:pt idx="0">
                  <c:v>Sí</c:v>
                </c:pt>
                <c:pt idx="1">
                  <c:v>No</c:v>
                </c:pt>
              </c:strCache>
            </c:strRef>
          </c:cat>
          <c:val>
            <c:numRef>
              <c:f>Hoja1!$B$2:$B$3</c:f>
              <c:numCache>
                <c:formatCode>#,##0</c:formatCode>
                <c:ptCount val="2"/>
                <c:pt idx="0">
                  <c:v>4935</c:v>
                </c:pt>
                <c:pt idx="1">
                  <c:v>4055</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smtClean="0"/>
              <a:t>Porcentaje</a:t>
            </a:r>
            <a:endParaRPr lang="es-ES" sz="1100" u="sng" dirty="0"/>
          </a:p>
        </c:rich>
      </c:tx>
      <c:layout>
        <c:manualLayout>
          <c:xMode val="edge"/>
          <c:yMode val="edge"/>
          <c:x val="0.44741217708386927"/>
          <c:y val="0.11138098289088688"/>
        </c:manualLayout>
      </c:layout>
      <c:overlay val="0"/>
    </c:title>
    <c:autoTitleDeleted val="0"/>
    <c:plotArea>
      <c:layout>
        <c:manualLayout>
          <c:layoutTarget val="inner"/>
          <c:xMode val="edge"/>
          <c:yMode val="edge"/>
          <c:x val="1.6608270229039612E-2"/>
          <c:y val="0.23561268067130695"/>
          <c:w val="0.9667834595419208"/>
          <c:h val="0.54775137937092599"/>
        </c:manualLayout>
      </c:layout>
      <c:lineChart>
        <c:grouping val="standard"/>
        <c:varyColors val="0"/>
        <c:ser>
          <c:idx val="0"/>
          <c:order val="0"/>
          <c:tx>
            <c:strRef>
              <c:f>Hoja1!$A$2</c:f>
              <c:strCache>
                <c:ptCount val="1"/>
                <c:pt idx="0">
                  <c:v>Sí</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dLbl>
              <c:idx val="0"/>
              <c:layout>
                <c:manualLayout>
                  <c:x val="-3.0933890724722104E-2"/>
                  <c:y val="7.159416579981176E-2"/>
                </c:manualLayout>
              </c:layout>
              <c:dLblPos val="r"/>
              <c:showLegendKey val="0"/>
              <c:showVal val="1"/>
              <c:showCatName val="0"/>
              <c:showSerName val="0"/>
              <c:showPercent val="0"/>
              <c:showBubbleSize val="0"/>
              <c:extLst>
                <c:ext xmlns:c15="http://schemas.microsoft.com/office/drawing/2012/chart" uri="{CE6537A1-D6FC-4f65-9D91-7224C49458BB}"/>
              </c:extLst>
            </c:dLbl>
            <c:dLbl>
              <c:idx val="6"/>
              <c:layout>
                <c:manualLayout>
                  <c:x val="-3.3849085638785775E-2"/>
                  <c:y val="-5.4917346415748816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77
respuestas</c:v>
                </c:pt>
                <c:pt idx="1">
                  <c:v>2008:
597
respuestas</c:v>
                </c:pt>
                <c:pt idx="2">
                  <c:v>2009:
812
respuestas</c:v>
                </c:pt>
                <c:pt idx="3">
                  <c:v>2010:
1,362
respuestas</c:v>
                </c:pt>
                <c:pt idx="4">
                  <c:v>2011:
1,074
respuestas</c:v>
                </c:pt>
                <c:pt idx="5">
                  <c:v>2012:
941
respuestas</c:v>
                </c:pt>
                <c:pt idx="6">
                  <c:v>2013:
949
respuestas</c:v>
                </c:pt>
                <c:pt idx="7">
                  <c:v>2014:
982
respuestas</c:v>
                </c:pt>
                <c:pt idx="8">
                  <c:v>2015:
1,290
respuestas</c:v>
                </c:pt>
                <c:pt idx="9">
                  <c:v>2016:
906
respuestas</c:v>
                </c:pt>
              </c:strCache>
            </c:strRef>
          </c:cat>
          <c:val>
            <c:numRef>
              <c:f>Hoja1!$B$2:$K$2</c:f>
              <c:numCache>
                <c:formatCode>0.0</c:formatCode>
                <c:ptCount val="10"/>
                <c:pt idx="0">
                  <c:v>41.558441558441558</c:v>
                </c:pt>
                <c:pt idx="1">
                  <c:v>55.108877721943053</c:v>
                </c:pt>
                <c:pt idx="2">
                  <c:v>50.246305418719217</c:v>
                </c:pt>
                <c:pt idx="3">
                  <c:v>59.104258443465497</c:v>
                </c:pt>
                <c:pt idx="4">
                  <c:v>60.148975791433891</c:v>
                </c:pt>
                <c:pt idx="5">
                  <c:v>54.41020191285866</c:v>
                </c:pt>
                <c:pt idx="6">
                  <c:v>50.790305584826136</c:v>
                </c:pt>
                <c:pt idx="7">
                  <c:v>56.951596292481973</c:v>
                </c:pt>
                <c:pt idx="8">
                  <c:v>51.6</c:v>
                </c:pt>
                <c:pt idx="9">
                  <c:v>54.635761589403977</c:v>
                </c:pt>
              </c:numCache>
            </c:numRef>
          </c:val>
          <c:smooth val="0"/>
        </c:ser>
        <c:ser>
          <c:idx val="1"/>
          <c:order val="1"/>
          <c:tx>
            <c:strRef>
              <c:f>Hoja1!$A$3</c:f>
              <c:strCache>
                <c:ptCount val="1"/>
                <c:pt idx="0">
                  <c:v>No</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dLbl>
              <c:idx val="0"/>
              <c:layout>
                <c:manualLayout>
                  <c:x val="-2.9476293267690211E-2"/>
                  <c:y val="-6.0092817370021652E-2"/>
                </c:manualLayout>
              </c:layout>
              <c:dLblPos val="r"/>
              <c:showLegendKey val="0"/>
              <c:showVal val="1"/>
              <c:showCatName val="0"/>
              <c:showSerName val="0"/>
              <c:showPercent val="0"/>
              <c:showBubbleSize val="0"/>
              <c:extLst>
                <c:ext xmlns:c15="http://schemas.microsoft.com/office/drawing/2012/chart" uri="{CE6537A1-D6FC-4f65-9D91-7224C49458BB}"/>
              </c:extLst>
            </c:dLbl>
            <c:dLbl>
              <c:idx val="6"/>
              <c:layout>
                <c:manualLayout>
                  <c:x val="-3.3849085638785775E-2"/>
                  <c:y val="6.6418694845538959E-2"/>
                </c:manualLayout>
              </c:layout>
              <c:dLblPos val="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100"/>
                </a:pPr>
                <a:endParaRPr lang="es-MX"/>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77
respuestas</c:v>
                </c:pt>
                <c:pt idx="1">
                  <c:v>2008:
597
respuestas</c:v>
                </c:pt>
                <c:pt idx="2">
                  <c:v>2009:
812
respuestas</c:v>
                </c:pt>
                <c:pt idx="3">
                  <c:v>2010:
1,362
respuestas</c:v>
                </c:pt>
                <c:pt idx="4">
                  <c:v>2011:
1,074
respuestas</c:v>
                </c:pt>
                <c:pt idx="5">
                  <c:v>2012:
941
respuestas</c:v>
                </c:pt>
                <c:pt idx="6">
                  <c:v>2013:
949
respuestas</c:v>
                </c:pt>
                <c:pt idx="7">
                  <c:v>2014:
982
respuestas</c:v>
                </c:pt>
                <c:pt idx="8">
                  <c:v>2015:
1,290
respuestas</c:v>
                </c:pt>
                <c:pt idx="9">
                  <c:v>2016:
906
respuestas</c:v>
                </c:pt>
              </c:strCache>
            </c:strRef>
          </c:cat>
          <c:val>
            <c:numRef>
              <c:f>Hoja1!$B$3:$K$3</c:f>
              <c:numCache>
                <c:formatCode>0.0</c:formatCode>
                <c:ptCount val="10"/>
                <c:pt idx="0">
                  <c:v>58.441558441558442</c:v>
                </c:pt>
                <c:pt idx="1">
                  <c:v>44.891122278056947</c:v>
                </c:pt>
                <c:pt idx="2">
                  <c:v>49.75369458128079</c:v>
                </c:pt>
                <c:pt idx="3">
                  <c:v>40.89574155653451</c:v>
                </c:pt>
                <c:pt idx="4">
                  <c:v>39.851024208566109</c:v>
                </c:pt>
                <c:pt idx="5">
                  <c:v>45.58979808714134</c:v>
                </c:pt>
                <c:pt idx="6">
                  <c:v>49.209694415173864</c:v>
                </c:pt>
                <c:pt idx="7">
                  <c:v>43.048403707518027</c:v>
                </c:pt>
                <c:pt idx="8">
                  <c:v>48.4</c:v>
                </c:pt>
                <c:pt idx="9">
                  <c:v>45.364238410596023</c:v>
                </c:pt>
              </c:numCache>
            </c:numRef>
          </c:val>
          <c:smooth val="0"/>
        </c:ser>
        <c:dLbls>
          <c:showLegendKey val="0"/>
          <c:showVal val="1"/>
          <c:showCatName val="0"/>
          <c:showSerName val="0"/>
          <c:showPercent val="0"/>
          <c:showBubbleSize val="0"/>
        </c:dLbls>
        <c:marker val="1"/>
        <c:smooth val="0"/>
        <c:axId val="256294248"/>
        <c:axId val="256295424"/>
      </c:lineChart>
      <c:catAx>
        <c:axId val="256294248"/>
        <c:scaling>
          <c:orientation val="minMax"/>
        </c:scaling>
        <c:delete val="0"/>
        <c:axPos val="b"/>
        <c:numFmt formatCode="General" sourceLinked="1"/>
        <c:majorTickMark val="cross"/>
        <c:minorTickMark val="none"/>
        <c:tickLblPos val="nextTo"/>
        <c:txPr>
          <a:bodyPr/>
          <a:lstStyle/>
          <a:p>
            <a:pPr>
              <a:defRPr sz="1100"/>
            </a:pPr>
            <a:endParaRPr lang="es-MX"/>
          </a:p>
        </c:txPr>
        <c:crossAx val="256295424"/>
        <c:crosses val="autoZero"/>
        <c:auto val="1"/>
        <c:lblAlgn val="ctr"/>
        <c:lblOffset val="100"/>
        <c:noMultiLvlLbl val="0"/>
      </c:catAx>
      <c:valAx>
        <c:axId val="256295424"/>
        <c:scaling>
          <c:orientation val="minMax"/>
        </c:scaling>
        <c:delete val="1"/>
        <c:axPos val="l"/>
        <c:numFmt formatCode="#,##0" sourceLinked="0"/>
        <c:majorTickMark val="none"/>
        <c:minorTickMark val="none"/>
        <c:tickLblPos val="none"/>
        <c:crossAx val="256294248"/>
        <c:crosses val="autoZero"/>
        <c:crossBetween val="between"/>
        <c:majorUnit val="20"/>
      </c:valAx>
    </c:plotArea>
    <c:legend>
      <c:legendPos val="t"/>
      <c:layout>
        <c:manualLayout>
          <c:xMode val="edge"/>
          <c:yMode val="edge"/>
          <c:x val="0.37033458590838902"/>
          <c:y val="1.5748033414294867E-2"/>
          <c:w val="0.25480118105368482"/>
          <c:h val="7.090939210637226E-2"/>
        </c:manualLayout>
      </c:layout>
      <c:overlay val="0"/>
      <c:txPr>
        <a:bodyPr/>
        <a:lstStyle/>
        <a:p>
          <a:pPr>
            <a:defRPr sz="1100"/>
          </a:pPr>
          <a:endParaRPr lang="es-MX"/>
        </a:p>
      </c:txPr>
    </c:legend>
    <c:plotVisOnly val="1"/>
    <c:dispBlanksAs val="gap"/>
    <c:showDLblsOverMax val="0"/>
  </c:chart>
  <c:txPr>
    <a:bodyPr/>
    <a:lstStyle/>
    <a:p>
      <a:pPr>
        <a:defRPr sz="1200" b="1">
          <a:latin typeface="Calibri" pitchFamily="34" charset="0"/>
        </a:defRPr>
      </a:pPr>
      <a:endParaRPr lang="es-MX"/>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1"/>
      <c:txPr>
        <a:bodyPr/>
        <a:lstStyle/>
        <a:p>
          <a:pPr>
            <a:defRPr sz="1200"/>
          </a:pPr>
          <a:endParaRPr lang="es-MX"/>
        </a:p>
      </c:txPr>
    </c:title>
    <c:autoTitleDeleted val="0"/>
    <c:view3D>
      <c:rotX val="30"/>
      <c:rotY val="151"/>
      <c:rAngAx val="0"/>
    </c:view3D>
    <c:floor>
      <c:thickness val="0"/>
    </c:floor>
    <c:sideWall>
      <c:thickness val="0"/>
    </c:sideWall>
    <c:backWall>
      <c:thickness val="0"/>
    </c:backWall>
    <c:plotArea>
      <c:layout>
        <c:manualLayout>
          <c:layoutTarget val="inner"/>
          <c:xMode val="edge"/>
          <c:yMode val="edge"/>
          <c:x val="0.22570617153649697"/>
          <c:y val="0.38009632239871288"/>
          <c:w val="0.54858765692700806"/>
          <c:h val="0.531609920063844"/>
        </c:manualLayout>
      </c:layout>
      <c:pie3DChart>
        <c:varyColors val="1"/>
        <c:ser>
          <c:idx val="0"/>
          <c:order val="0"/>
          <c:tx>
            <c:strRef>
              <c:f>Hoja1!$B$1</c:f>
              <c:strCache>
                <c:ptCount val="1"/>
                <c:pt idx="0">
                  <c:v>21,031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4389303966226013E-2"/>
                  <c:y val="-4.6260025644129385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3.1119979724475128E-2"/>
                  <c:y val="-4.4615517388244083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3874097769028896E-2"/>
                  <c:y val="-3.975738188976388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Hoja1!$A$2:$A$3</c:f>
              <c:strCache>
                <c:ptCount val="2"/>
                <c:pt idx="0">
                  <c:v>Sí</c:v>
                </c:pt>
                <c:pt idx="1">
                  <c:v>No</c:v>
                </c:pt>
              </c:strCache>
            </c:strRef>
          </c:cat>
          <c:val>
            <c:numRef>
              <c:f>Hoja1!$B$2:$B$3</c:f>
              <c:numCache>
                <c:formatCode>#,##0</c:formatCode>
                <c:ptCount val="2"/>
                <c:pt idx="0">
                  <c:v>17490</c:v>
                </c:pt>
                <c:pt idx="1">
                  <c:v>3541</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smtClean="0"/>
              <a:t>Porcentaje</a:t>
            </a:r>
            <a:endParaRPr lang="es-ES" sz="1100" u="sng" dirty="0"/>
          </a:p>
        </c:rich>
      </c:tx>
      <c:layout>
        <c:manualLayout>
          <c:xMode val="edge"/>
          <c:yMode val="edge"/>
          <c:x val="0.44741217708386943"/>
          <c:y val="0.11138098289088685"/>
        </c:manualLayout>
      </c:layout>
      <c:overlay val="0"/>
    </c:title>
    <c:autoTitleDeleted val="0"/>
    <c:plotArea>
      <c:layout>
        <c:manualLayout>
          <c:layoutTarget val="inner"/>
          <c:xMode val="edge"/>
          <c:yMode val="edge"/>
          <c:x val="1.6608270229039618E-2"/>
          <c:y val="0.235612680671307"/>
          <c:w val="0.9667834595419208"/>
          <c:h val="0.54775137937092599"/>
        </c:manualLayout>
      </c:layout>
      <c:lineChart>
        <c:grouping val="standard"/>
        <c:varyColors val="0"/>
        <c:ser>
          <c:idx val="0"/>
          <c:order val="0"/>
          <c:tx>
            <c:strRef>
              <c:f>Hoja1!$A$2</c:f>
              <c:strCache>
                <c:ptCount val="1"/>
                <c:pt idx="0">
                  <c:v>Sí</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spPr>
              <a:noFill/>
              <a:ln>
                <a:noFill/>
              </a:ln>
              <a:effectLst/>
            </c:spPr>
            <c:txPr>
              <a:bodyPr/>
              <a:lstStyle/>
              <a:p>
                <a:pPr>
                  <a:defRPr sz="1100"/>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206
respuestas</c:v>
                </c:pt>
                <c:pt idx="1">
                  <c:v>2008:
2,247
respuestas</c:v>
                </c:pt>
                <c:pt idx="2">
                  <c:v>2009:
2,601
respuestas</c:v>
                </c:pt>
                <c:pt idx="3">
                  <c:v>2010:
3,406
respuestas</c:v>
                </c:pt>
                <c:pt idx="4">
                  <c:v>2011:
2,652
respuestas</c:v>
                </c:pt>
                <c:pt idx="5">
                  <c:v>2012:
2,057
respuestas</c:v>
                </c:pt>
                <c:pt idx="6">
                  <c:v>2013:
1,890
respuestas</c:v>
                </c:pt>
                <c:pt idx="7">
                  <c:v>2014:
1,957
respuestas</c:v>
                </c:pt>
                <c:pt idx="8">
                  <c:v>2015:
2,392
respuestas</c:v>
                </c:pt>
                <c:pt idx="9">
                  <c:v>2016:
1,623
respuestas</c:v>
                </c:pt>
              </c:strCache>
            </c:strRef>
          </c:cat>
          <c:val>
            <c:numRef>
              <c:f>Hoja1!$B$2:$K$2</c:f>
              <c:numCache>
                <c:formatCode>0.0</c:formatCode>
                <c:ptCount val="10"/>
                <c:pt idx="0">
                  <c:v>83.009708737864074</c:v>
                </c:pt>
                <c:pt idx="1">
                  <c:v>91.633288829550509</c:v>
                </c:pt>
                <c:pt idx="2">
                  <c:v>84.890426758938872</c:v>
                </c:pt>
                <c:pt idx="3">
                  <c:v>85.231943628890193</c:v>
                </c:pt>
                <c:pt idx="4">
                  <c:v>84.502262443438909</c:v>
                </c:pt>
                <c:pt idx="5">
                  <c:v>79.144385026737979</c:v>
                </c:pt>
                <c:pt idx="6">
                  <c:v>78.083642138697726</c:v>
                </c:pt>
                <c:pt idx="7">
                  <c:v>79.7</c:v>
                </c:pt>
                <c:pt idx="8">
                  <c:v>80.599999999999994</c:v>
                </c:pt>
                <c:pt idx="9">
                  <c:v>81.022797288971034</c:v>
                </c:pt>
              </c:numCache>
            </c:numRef>
          </c:val>
          <c:smooth val="0"/>
        </c:ser>
        <c:ser>
          <c:idx val="1"/>
          <c:order val="1"/>
          <c:tx>
            <c:strRef>
              <c:f>Hoja1!$A$3</c:f>
              <c:strCache>
                <c:ptCount val="1"/>
                <c:pt idx="0">
                  <c:v>No</c:v>
                </c:pt>
              </c:strCache>
            </c:strRef>
          </c:tx>
          <c:spPr>
            <a:effectLst>
              <a:outerShdw blurRad="76200" dir="18900000" sy="23000" kx="-1200000" algn="bl" rotWithShape="0">
                <a:prstClr val="black">
                  <a:alpha val="20000"/>
                </a:prstClr>
              </a:outerShdw>
            </a:effectLst>
          </c:spPr>
          <c:marker>
            <c:spPr>
              <a:scene3d>
                <a:camera prst="orthographicFront"/>
                <a:lightRig rig="threePt" dir="t"/>
              </a:scene3d>
              <a:sp3d>
                <a:bevelT/>
                <a:bevelB/>
              </a:sp3d>
            </c:spPr>
          </c:marker>
          <c:dLbls>
            <c:spPr>
              <a:noFill/>
              <a:ln>
                <a:noFill/>
              </a:ln>
              <a:effectLst/>
            </c:spPr>
            <c:txPr>
              <a:bodyPr/>
              <a:lstStyle/>
              <a:p>
                <a:pPr>
                  <a:defRPr sz="1100"/>
                </a:pPr>
                <a:endParaRPr lang="es-MX"/>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206
respuestas</c:v>
                </c:pt>
                <c:pt idx="1">
                  <c:v>2008:
2,247
respuestas</c:v>
                </c:pt>
                <c:pt idx="2">
                  <c:v>2009:
2,601
respuestas</c:v>
                </c:pt>
                <c:pt idx="3">
                  <c:v>2010:
3,406
respuestas</c:v>
                </c:pt>
                <c:pt idx="4">
                  <c:v>2011:
2,652
respuestas</c:v>
                </c:pt>
                <c:pt idx="5">
                  <c:v>2012:
2,057
respuestas</c:v>
                </c:pt>
                <c:pt idx="6">
                  <c:v>2013:
1,890
respuestas</c:v>
                </c:pt>
                <c:pt idx="7">
                  <c:v>2014:
1,957
respuestas</c:v>
                </c:pt>
                <c:pt idx="8">
                  <c:v>2015:
2,392
respuestas</c:v>
                </c:pt>
                <c:pt idx="9">
                  <c:v>2016:
1,623
respuestas</c:v>
                </c:pt>
              </c:strCache>
            </c:strRef>
          </c:cat>
          <c:val>
            <c:numRef>
              <c:f>Hoja1!$B$3:$K$3</c:f>
              <c:numCache>
                <c:formatCode>0.0</c:formatCode>
                <c:ptCount val="10"/>
                <c:pt idx="0">
                  <c:v>16.990291262135923</c:v>
                </c:pt>
                <c:pt idx="1">
                  <c:v>8.3667111704494879</c:v>
                </c:pt>
                <c:pt idx="2">
                  <c:v>15.109573241061131</c:v>
                </c:pt>
                <c:pt idx="3">
                  <c:v>14.768056371109806</c:v>
                </c:pt>
                <c:pt idx="4">
                  <c:v>15.497737556561086</c:v>
                </c:pt>
                <c:pt idx="5">
                  <c:v>20.855614973262032</c:v>
                </c:pt>
                <c:pt idx="6">
                  <c:v>21.916357861302277</c:v>
                </c:pt>
                <c:pt idx="7">
                  <c:v>20.3</c:v>
                </c:pt>
                <c:pt idx="8">
                  <c:v>19.399999999999999</c:v>
                </c:pt>
                <c:pt idx="9">
                  <c:v>18.977202711028959</c:v>
                </c:pt>
              </c:numCache>
            </c:numRef>
          </c:val>
          <c:smooth val="0"/>
        </c:ser>
        <c:dLbls>
          <c:showLegendKey val="0"/>
          <c:showVal val="1"/>
          <c:showCatName val="0"/>
          <c:showSerName val="0"/>
          <c:showPercent val="0"/>
          <c:showBubbleSize val="0"/>
        </c:dLbls>
        <c:marker val="1"/>
        <c:smooth val="0"/>
        <c:axId val="256293856"/>
        <c:axId val="256296600"/>
      </c:lineChart>
      <c:catAx>
        <c:axId val="256293856"/>
        <c:scaling>
          <c:orientation val="minMax"/>
        </c:scaling>
        <c:delete val="0"/>
        <c:axPos val="b"/>
        <c:numFmt formatCode="General" sourceLinked="1"/>
        <c:majorTickMark val="cross"/>
        <c:minorTickMark val="none"/>
        <c:tickLblPos val="nextTo"/>
        <c:txPr>
          <a:bodyPr/>
          <a:lstStyle/>
          <a:p>
            <a:pPr>
              <a:defRPr sz="1100"/>
            </a:pPr>
            <a:endParaRPr lang="es-MX"/>
          </a:p>
        </c:txPr>
        <c:crossAx val="256296600"/>
        <c:crosses val="autoZero"/>
        <c:auto val="1"/>
        <c:lblAlgn val="ctr"/>
        <c:lblOffset val="100"/>
        <c:noMultiLvlLbl val="0"/>
      </c:catAx>
      <c:valAx>
        <c:axId val="256296600"/>
        <c:scaling>
          <c:orientation val="minMax"/>
        </c:scaling>
        <c:delete val="1"/>
        <c:axPos val="l"/>
        <c:numFmt formatCode="#,##0" sourceLinked="0"/>
        <c:majorTickMark val="none"/>
        <c:minorTickMark val="none"/>
        <c:tickLblPos val="none"/>
        <c:crossAx val="256293856"/>
        <c:crosses val="autoZero"/>
        <c:crossBetween val="between"/>
        <c:majorUnit val="20"/>
      </c:valAx>
    </c:plotArea>
    <c:legend>
      <c:legendPos val="t"/>
      <c:layout>
        <c:manualLayout>
          <c:xMode val="edge"/>
          <c:yMode val="edge"/>
          <c:x val="0.37033458590838914"/>
          <c:y val="1.5748033414294867E-2"/>
          <c:w val="0.25480118105368482"/>
          <c:h val="7.090939210637226E-2"/>
        </c:manualLayout>
      </c:layout>
      <c:overlay val="0"/>
      <c:txPr>
        <a:bodyPr/>
        <a:lstStyle/>
        <a:p>
          <a:pPr>
            <a:defRPr sz="1100"/>
          </a:pPr>
          <a:endParaRPr lang="es-MX"/>
        </a:p>
      </c:txPr>
    </c:legend>
    <c:plotVisOnly val="1"/>
    <c:dispBlanksAs val="gap"/>
    <c:showDLblsOverMax val="0"/>
  </c:chart>
  <c:txPr>
    <a:bodyPr/>
    <a:lstStyle/>
    <a:p>
      <a:pPr>
        <a:defRPr sz="1200" b="1">
          <a:latin typeface="Calibri" pitchFamily="34" charset="0"/>
        </a:defRPr>
      </a:pPr>
      <a:endParaRPr lang="es-MX"/>
    </a:p>
  </c:txPr>
  <c:externalData r:id="rId2">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sz="1200" u="sng"/>
            </a:pPr>
            <a:r>
              <a:rPr lang="es-ES" sz="1200" u="sng" dirty="0" smtClean="0"/>
              <a:t>Porcentaje</a:t>
            </a:r>
            <a:endParaRPr lang="es-ES" sz="1200" u="sng" dirty="0"/>
          </a:p>
        </c:rich>
      </c:tx>
      <c:layout>
        <c:manualLayout>
          <c:xMode val="edge"/>
          <c:yMode val="edge"/>
          <c:x val="0.4554453865992793"/>
          <c:y val="0.13903664716257474"/>
        </c:manualLayout>
      </c:layout>
      <c:overlay val="0"/>
    </c:title>
    <c:autoTitleDeleted val="0"/>
    <c:plotArea>
      <c:layout>
        <c:manualLayout>
          <c:layoutTarget val="inner"/>
          <c:xMode val="edge"/>
          <c:yMode val="edge"/>
          <c:x val="1.714384731004814E-2"/>
          <c:y val="0.22926025284033164"/>
          <c:w val="0.96571230537990349"/>
          <c:h val="0.61944580891080114"/>
        </c:manualLayout>
      </c:layout>
      <c:barChart>
        <c:barDir val="col"/>
        <c:grouping val="clustered"/>
        <c:varyColors val="0"/>
        <c:ser>
          <c:idx val="0"/>
          <c:order val="0"/>
          <c:tx>
            <c:strRef>
              <c:f>Hoja1!$A$2</c:f>
              <c:strCache>
                <c:ptCount val="1"/>
                <c:pt idx="0">
                  <c:v>Masculino</c:v>
                </c:pt>
              </c:strCache>
            </c:strRef>
          </c:tx>
          <c:spPr>
            <a:solidFill>
              <a:srgbClr val="00B0F0"/>
            </a:solidFill>
            <a:effectLst>
              <a:outerShdw blurRad="76200" dir="18900000" sy="23000" kx="-1200000" algn="bl" rotWithShape="0">
                <a:prstClr val="black">
                  <a:alpha val="20000"/>
                </a:prstClr>
              </a:outerShdw>
            </a:effectLst>
            <a:scene3d>
              <a:camera prst="orthographicFront"/>
              <a:lightRig rig="threeP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Hoja1!$B$1:$D$1</c:f>
              <c:strCache>
                <c:ptCount val="3"/>
                <c:pt idx="0">
                  <c:v>INFOMEX:
16,239
respuestas</c:v>
                </c:pt>
                <c:pt idx="1">
                  <c:v>Buzones:
4,001
respuestas</c:v>
                </c:pt>
                <c:pt idx="2">
                  <c:v>Total:
20,240
respuestas</c:v>
                </c:pt>
              </c:strCache>
            </c:strRef>
          </c:cat>
          <c:val>
            <c:numRef>
              <c:f>Hoja1!$B$2:$D$2</c:f>
              <c:numCache>
                <c:formatCode>0.0</c:formatCode>
                <c:ptCount val="3"/>
                <c:pt idx="0">
                  <c:v>68.766549664388194</c:v>
                </c:pt>
                <c:pt idx="1">
                  <c:v>56.935766058485385</c:v>
                </c:pt>
                <c:pt idx="2">
                  <c:v>66.427865612648219</c:v>
                </c:pt>
              </c:numCache>
            </c:numRef>
          </c:val>
        </c:ser>
        <c:ser>
          <c:idx val="1"/>
          <c:order val="1"/>
          <c:tx>
            <c:strRef>
              <c:f>Hoja1!$A$3</c:f>
              <c:strCache>
                <c:ptCount val="1"/>
                <c:pt idx="0">
                  <c:v>Femenino</c:v>
                </c:pt>
              </c:strCache>
            </c:strRef>
          </c:tx>
          <c:spPr>
            <a:solidFill>
              <a:srgbClr val="FF99CC"/>
            </a:solidFill>
            <a:effectLst>
              <a:outerShdw blurRad="76200" dir="18900000" sy="23000" kx="-1200000" algn="bl" rotWithShape="0">
                <a:prstClr val="black">
                  <a:alpha val="20000"/>
                </a:prstClr>
              </a:outerShdw>
            </a:effectLst>
            <a:scene3d>
              <a:camera prst="orthographicFront"/>
              <a:lightRig rig="soft" dir="t"/>
            </a:scene3d>
            <a:sp3d>
              <a:bevelT/>
              <a:bevelB/>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Hoja1!$B$1:$D$1</c:f>
              <c:strCache>
                <c:ptCount val="3"/>
                <c:pt idx="0">
                  <c:v>INFOMEX:
16,239
respuestas</c:v>
                </c:pt>
                <c:pt idx="1">
                  <c:v>Buzones:
4,001
respuestas</c:v>
                </c:pt>
                <c:pt idx="2">
                  <c:v>Total:
20,240
respuestas</c:v>
                </c:pt>
              </c:strCache>
            </c:strRef>
          </c:cat>
          <c:val>
            <c:numRef>
              <c:f>Hoja1!$B$3:$D$3</c:f>
              <c:numCache>
                <c:formatCode>0.0</c:formatCode>
                <c:ptCount val="3"/>
                <c:pt idx="0">
                  <c:v>31.233450335611799</c:v>
                </c:pt>
                <c:pt idx="1">
                  <c:v>43.064233941514622</c:v>
                </c:pt>
                <c:pt idx="2">
                  <c:v>33.572134387351774</c:v>
                </c:pt>
              </c:numCache>
            </c:numRef>
          </c:val>
        </c:ser>
        <c:dLbls>
          <c:showLegendKey val="0"/>
          <c:showVal val="1"/>
          <c:showCatName val="0"/>
          <c:showSerName val="0"/>
          <c:showPercent val="0"/>
          <c:showBubbleSize val="0"/>
        </c:dLbls>
        <c:gapWidth val="150"/>
        <c:overlap val="-25"/>
        <c:axId val="256428816"/>
        <c:axId val="256936768"/>
      </c:barChart>
      <c:catAx>
        <c:axId val="256428816"/>
        <c:scaling>
          <c:orientation val="minMax"/>
        </c:scaling>
        <c:delete val="0"/>
        <c:axPos val="b"/>
        <c:numFmt formatCode="General" sourceLinked="1"/>
        <c:majorTickMark val="cross"/>
        <c:minorTickMark val="none"/>
        <c:tickLblPos val="nextTo"/>
        <c:crossAx val="256936768"/>
        <c:crosses val="autoZero"/>
        <c:auto val="1"/>
        <c:lblAlgn val="ctr"/>
        <c:lblOffset val="100"/>
        <c:noMultiLvlLbl val="0"/>
      </c:catAx>
      <c:valAx>
        <c:axId val="256936768"/>
        <c:scaling>
          <c:orientation val="minMax"/>
        </c:scaling>
        <c:delete val="1"/>
        <c:axPos val="l"/>
        <c:numFmt formatCode="#,##0" sourceLinked="0"/>
        <c:majorTickMark val="none"/>
        <c:minorTickMark val="none"/>
        <c:tickLblPos val="none"/>
        <c:crossAx val="256428816"/>
        <c:crosses val="autoZero"/>
        <c:crossBetween val="between"/>
        <c:majorUnit val="20"/>
      </c:valAx>
    </c:plotArea>
    <c:legend>
      <c:legendPos val="t"/>
      <c:layout>
        <c:manualLayout>
          <c:xMode val="edge"/>
          <c:yMode val="edge"/>
          <c:x val="0.14494343634858894"/>
          <c:y val="3.2360360535175492E-2"/>
          <c:w val="0.70723168467691022"/>
          <c:h val="6.5730724078045255E-2"/>
        </c:manualLayout>
      </c:layout>
      <c:overlay val="0"/>
    </c:legend>
    <c:plotVisOnly val="1"/>
    <c:dispBlanksAs val="gap"/>
    <c:showDLblsOverMax val="0"/>
  </c:chart>
  <c:txPr>
    <a:bodyPr/>
    <a:lstStyle/>
    <a:p>
      <a:pPr>
        <a:defRPr sz="1200" b="1">
          <a:latin typeface="Calibri" pitchFamily="34" charset="0"/>
        </a:defRPr>
      </a:pPr>
      <a:endParaRPr lang="es-MX"/>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200"/>
          </a:pPr>
          <a:endParaRPr lang="es-MX"/>
        </a:p>
      </c:txPr>
    </c:title>
    <c:autoTitleDeleted val="0"/>
    <c:view3D>
      <c:rotX val="30"/>
      <c:rotY val="149"/>
      <c:rAngAx val="0"/>
    </c:view3D>
    <c:floor>
      <c:thickness val="0"/>
    </c:floor>
    <c:sideWall>
      <c:thickness val="0"/>
    </c:sideWall>
    <c:backWall>
      <c:thickness val="0"/>
    </c:backWall>
    <c:plotArea>
      <c:layout>
        <c:manualLayout>
          <c:layoutTarget val="inner"/>
          <c:xMode val="edge"/>
          <c:yMode val="edge"/>
          <c:x val="0.22570617153649644"/>
          <c:y val="0.38009632239871288"/>
          <c:w val="0.54858765692700806"/>
          <c:h val="0.53160992006384244"/>
        </c:manualLayout>
      </c:layout>
      <c:pie3DChart>
        <c:varyColors val="1"/>
        <c:ser>
          <c:idx val="0"/>
          <c:order val="0"/>
          <c:tx>
            <c:strRef>
              <c:f>Hoja1!$B$1</c:f>
              <c:strCache>
                <c:ptCount val="1"/>
                <c:pt idx="0">
                  <c:v>21,340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4.3385939036381528E-2"/>
                  <c:y val="-1.6569444444444446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2.2864798426745329E-2"/>
                  <c:y val="-3.9902210884353743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3262045231071778E-2"/>
                  <c:y val="3.072108843537415E-2"/>
                </c:manualLayout>
              </c:layout>
              <c:dLblPos val="bestFi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dLblPos val="bestFit"/>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Bueno</c:v>
                </c:pt>
                <c:pt idx="1">
                  <c:v>Regular</c:v>
                </c:pt>
                <c:pt idx="2">
                  <c:v>Malo</c:v>
                </c:pt>
              </c:strCache>
            </c:strRef>
          </c:cat>
          <c:val>
            <c:numRef>
              <c:f>Hoja1!$B$2:$B$4</c:f>
              <c:numCache>
                <c:formatCode>#,##0</c:formatCode>
                <c:ptCount val="3"/>
                <c:pt idx="0">
                  <c:v>17390</c:v>
                </c:pt>
                <c:pt idx="1">
                  <c:v>2716</c:v>
                </c:pt>
                <c:pt idx="2">
                  <c:v>1234</c:v>
                </c:pt>
              </c:numCache>
            </c:numRef>
          </c:val>
        </c:ser>
        <c:dLbls>
          <c:dLblPos val="bestFit"/>
          <c:showLegendKey val="0"/>
          <c:showVal val="1"/>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200"/>
          </a:pPr>
          <a:endParaRPr lang="es-MX"/>
        </a:p>
      </c:txPr>
    </c:title>
    <c:autoTitleDeleted val="0"/>
    <c:view3D>
      <c:rotX val="30"/>
      <c:rotY val="120"/>
      <c:rAngAx val="0"/>
    </c:view3D>
    <c:floor>
      <c:thickness val="0"/>
    </c:floor>
    <c:sideWall>
      <c:thickness val="0"/>
    </c:sideWall>
    <c:backWall>
      <c:thickness val="0"/>
    </c:backWall>
    <c:plotArea>
      <c:layout>
        <c:manualLayout>
          <c:layoutTarget val="inner"/>
          <c:xMode val="edge"/>
          <c:yMode val="edge"/>
          <c:x val="0.22570617153649644"/>
          <c:y val="0.38009632239871288"/>
          <c:w val="0.54858765692700806"/>
          <c:h val="0.53160992006384244"/>
        </c:manualLayout>
      </c:layout>
      <c:pie3DChart>
        <c:varyColors val="1"/>
        <c:ser>
          <c:idx val="0"/>
          <c:order val="0"/>
          <c:tx>
            <c:strRef>
              <c:f>Hoja1!$B$1</c:f>
              <c:strCache>
                <c:ptCount val="1"/>
                <c:pt idx="0">
                  <c:v>4,345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3.6684365781710929E-2"/>
                  <c:y val="-2.7684240362811856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3.111996066863312E-2"/>
                  <c:y val="-5.9220521541950177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1.4878318584070797E-2"/>
                  <c:y val="9.273384353741497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Buena</c:v>
                </c:pt>
                <c:pt idx="1">
                  <c:v>Regular</c:v>
                </c:pt>
                <c:pt idx="2">
                  <c:v>Mala</c:v>
                </c:pt>
              </c:strCache>
            </c:strRef>
          </c:cat>
          <c:val>
            <c:numRef>
              <c:f>Hoja1!$B$2:$B$4</c:f>
              <c:numCache>
                <c:formatCode>#,##0</c:formatCode>
                <c:ptCount val="3"/>
                <c:pt idx="0">
                  <c:v>4143</c:v>
                </c:pt>
                <c:pt idx="1">
                  <c:v>161</c:v>
                </c:pt>
                <c:pt idx="2">
                  <c:v>41</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7"/>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Bueno</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347
respuestas</c:v>
                </c:pt>
                <c:pt idx="1">
                  <c:v>2008:
2,934
respuestas</c:v>
                </c:pt>
                <c:pt idx="2">
                  <c:v>2009:
3,695
respuestas</c:v>
                </c:pt>
                <c:pt idx="3">
                  <c:v>2010:
3,960
respuestas</c:v>
                </c:pt>
                <c:pt idx="4">
                  <c:v>2011:
2,959
respuestas</c:v>
                </c:pt>
                <c:pt idx="5">
                  <c:v>2012:
2,424
respuestas</c:v>
                </c:pt>
                <c:pt idx="6">
                  <c:v>2013:
2,282
respuestas</c:v>
                </c:pt>
                <c:pt idx="7">
                  <c:v>2014:
2,300
respuestas</c:v>
                </c:pt>
                <c:pt idx="8">
                  <c:v>2015:
2,894
respuestas</c:v>
                </c:pt>
                <c:pt idx="9">
                  <c:v>2016:
1,890
respuestas</c:v>
                </c:pt>
              </c:strCache>
            </c:strRef>
          </c:cat>
          <c:val>
            <c:numRef>
              <c:f>Hoja1!$B$2:$K$2</c:f>
              <c:numCache>
                <c:formatCode>0.0</c:formatCode>
                <c:ptCount val="10"/>
                <c:pt idx="0">
                  <c:v>81.844380403458217</c:v>
                </c:pt>
                <c:pt idx="1">
                  <c:v>88.548057259713701</c:v>
                </c:pt>
                <c:pt idx="2">
                  <c:v>84.248985115020304</c:v>
                </c:pt>
                <c:pt idx="3">
                  <c:v>89.116161616161619</c:v>
                </c:pt>
                <c:pt idx="4">
                  <c:v>86.887461980398783</c:v>
                </c:pt>
                <c:pt idx="5">
                  <c:v>83.415841584158414</c:v>
                </c:pt>
                <c:pt idx="6">
                  <c:v>79.921087242437522</c:v>
                </c:pt>
                <c:pt idx="7">
                  <c:v>83</c:v>
                </c:pt>
                <c:pt idx="8">
                  <c:v>75.599999999999994</c:v>
                </c:pt>
                <c:pt idx="9">
                  <c:v>79.153439153439194</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347
respuestas</c:v>
                </c:pt>
                <c:pt idx="1">
                  <c:v>2008:
2,934
respuestas</c:v>
                </c:pt>
                <c:pt idx="2">
                  <c:v>2009:
3,695
respuestas</c:v>
                </c:pt>
                <c:pt idx="3">
                  <c:v>2010:
3,960
respuestas</c:v>
                </c:pt>
                <c:pt idx="4">
                  <c:v>2011:
2,959
respuestas</c:v>
                </c:pt>
                <c:pt idx="5">
                  <c:v>2012:
2,424
respuestas</c:v>
                </c:pt>
                <c:pt idx="6">
                  <c:v>2013:
2,282
respuestas</c:v>
                </c:pt>
                <c:pt idx="7">
                  <c:v>2014:
2,300
respuestas</c:v>
                </c:pt>
                <c:pt idx="8">
                  <c:v>2015:
2,894
respuestas</c:v>
                </c:pt>
                <c:pt idx="9">
                  <c:v>2016:
1,890
respuestas</c:v>
                </c:pt>
              </c:strCache>
            </c:strRef>
          </c:cat>
          <c:val>
            <c:numRef>
              <c:f>Hoja1!$B$3:$K$3</c:f>
              <c:numCache>
                <c:formatCode>0.0</c:formatCode>
                <c:ptCount val="10"/>
                <c:pt idx="0">
                  <c:v>11.527377521613833</c:v>
                </c:pt>
                <c:pt idx="1">
                  <c:v>9.0320381731424675</c:v>
                </c:pt>
                <c:pt idx="2">
                  <c:v>7.0906630581867383</c:v>
                </c:pt>
                <c:pt idx="3">
                  <c:v>8.6111111111111107</c:v>
                </c:pt>
                <c:pt idx="4">
                  <c:v>10.104765123352484</c:v>
                </c:pt>
                <c:pt idx="5">
                  <c:v>13.366336633663368</c:v>
                </c:pt>
                <c:pt idx="6">
                  <c:v>13.809732573432704</c:v>
                </c:pt>
                <c:pt idx="7">
                  <c:v>13</c:v>
                </c:pt>
                <c:pt idx="8">
                  <c:v>16.2</c:v>
                </c:pt>
                <c:pt idx="9">
                  <c:v>13.915343915343914</c:v>
                </c:pt>
              </c:numCache>
            </c:numRef>
          </c:val>
        </c:ser>
        <c:ser>
          <c:idx val="2"/>
          <c:order val="2"/>
          <c:tx>
            <c:strRef>
              <c:f>Hoja1!$A$4</c:f>
              <c:strCache>
                <c:ptCount val="1"/>
                <c:pt idx="0">
                  <c:v>Malo</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347
respuestas</c:v>
                </c:pt>
                <c:pt idx="1">
                  <c:v>2008:
2,934
respuestas</c:v>
                </c:pt>
                <c:pt idx="2">
                  <c:v>2009:
3,695
respuestas</c:v>
                </c:pt>
                <c:pt idx="3">
                  <c:v>2010:
3,960
respuestas</c:v>
                </c:pt>
                <c:pt idx="4">
                  <c:v>2011:
2,959
respuestas</c:v>
                </c:pt>
                <c:pt idx="5">
                  <c:v>2012:
2,424
respuestas</c:v>
                </c:pt>
                <c:pt idx="6">
                  <c:v>2013:
2,282
respuestas</c:v>
                </c:pt>
                <c:pt idx="7">
                  <c:v>2014:
2,300
respuestas</c:v>
                </c:pt>
                <c:pt idx="8">
                  <c:v>2015:
2,894
respuestas</c:v>
                </c:pt>
                <c:pt idx="9">
                  <c:v>2016:
1,890
respuestas</c:v>
                </c:pt>
              </c:strCache>
            </c:strRef>
          </c:cat>
          <c:val>
            <c:numRef>
              <c:f>Hoja1!$B$4:$K$4</c:f>
              <c:numCache>
                <c:formatCode>0.0</c:formatCode>
                <c:ptCount val="10"/>
                <c:pt idx="0">
                  <c:v>6.6282420749279538</c:v>
                </c:pt>
                <c:pt idx="1">
                  <c:v>2.4199045671438308</c:v>
                </c:pt>
                <c:pt idx="2">
                  <c:v>8.6603518267929633</c:v>
                </c:pt>
                <c:pt idx="3">
                  <c:v>2.2727272727272729</c:v>
                </c:pt>
                <c:pt idx="4">
                  <c:v>3.0077728962487327</c:v>
                </c:pt>
                <c:pt idx="5">
                  <c:v>3.217821782178218</c:v>
                </c:pt>
                <c:pt idx="6">
                  <c:v>6.2691801841297679</c:v>
                </c:pt>
                <c:pt idx="7">
                  <c:v>4</c:v>
                </c:pt>
                <c:pt idx="8">
                  <c:v>8.1999999999999993</c:v>
                </c:pt>
                <c:pt idx="9">
                  <c:v>6.9312169312169312</c:v>
                </c:pt>
              </c:numCache>
            </c:numRef>
          </c:val>
        </c:ser>
        <c:dLbls>
          <c:showLegendKey val="0"/>
          <c:showVal val="1"/>
          <c:showCatName val="0"/>
          <c:showSerName val="0"/>
          <c:showPercent val="0"/>
          <c:showBubbleSize val="0"/>
        </c:dLbls>
        <c:gapWidth val="150"/>
        <c:overlap val="-25"/>
        <c:axId val="256429208"/>
        <c:axId val="256432344"/>
      </c:barChart>
      <c:catAx>
        <c:axId val="256429208"/>
        <c:scaling>
          <c:orientation val="minMax"/>
        </c:scaling>
        <c:delete val="0"/>
        <c:axPos val="b"/>
        <c:numFmt formatCode="General" sourceLinked="1"/>
        <c:majorTickMark val="cross"/>
        <c:minorTickMark val="none"/>
        <c:tickLblPos val="nextTo"/>
        <c:crossAx val="256432344"/>
        <c:crosses val="autoZero"/>
        <c:auto val="1"/>
        <c:lblAlgn val="ctr"/>
        <c:lblOffset val="100"/>
        <c:noMultiLvlLbl val="0"/>
      </c:catAx>
      <c:valAx>
        <c:axId val="256432344"/>
        <c:scaling>
          <c:orientation val="minMax"/>
        </c:scaling>
        <c:delete val="1"/>
        <c:axPos val="l"/>
        <c:numFmt formatCode="#,##0" sourceLinked="0"/>
        <c:majorTickMark val="none"/>
        <c:minorTickMark val="none"/>
        <c:tickLblPos val="none"/>
        <c:crossAx val="256429208"/>
        <c:crosses val="autoZero"/>
        <c:crossBetween val="between"/>
        <c:majorUnit val="20"/>
      </c:valAx>
    </c:plotArea>
    <c:legend>
      <c:legendPos val="t"/>
      <c:layout>
        <c:manualLayout>
          <c:xMode val="edge"/>
          <c:yMode val="edge"/>
          <c:x val="0.16958948592662051"/>
          <c:y val="1.7544014851269572E-2"/>
          <c:w val="0.65510420948938708"/>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200"/>
          </a:pPr>
          <a:endParaRPr lang="es-MX"/>
        </a:p>
      </c:txPr>
    </c:title>
    <c:autoTitleDeleted val="0"/>
    <c:view3D>
      <c:rotX val="30"/>
      <c:rotY val="147"/>
      <c:rAngAx val="0"/>
    </c:view3D>
    <c:floor>
      <c:thickness val="0"/>
    </c:floor>
    <c:sideWall>
      <c:thickness val="0"/>
    </c:sideWall>
    <c:backWall>
      <c:thickness val="0"/>
    </c:backWall>
    <c:plotArea>
      <c:layout>
        <c:manualLayout>
          <c:layoutTarget val="inner"/>
          <c:xMode val="edge"/>
          <c:yMode val="edge"/>
          <c:x val="0.22570617153649647"/>
          <c:y val="0.38009632239871288"/>
          <c:w val="0.54858765692700806"/>
          <c:h val="0.53160992006384278"/>
        </c:manualLayout>
      </c:layout>
      <c:pie3DChart>
        <c:varyColors val="1"/>
        <c:ser>
          <c:idx val="0"/>
          <c:order val="0"/>
          <c:tx>
            <c:strRef>
              <c:f>Hoja1!$B$1</c:f>
              <c:strCache>
                <c:ptCount val="1"/>
                <c:pt idx="0">
                  <c:v>24,963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8.956990889901149E-3"/>
                  <c:y val="-7.1170024612984356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4.1538787356960134E-3"/>
                  <c:y val="-6.2408373794568997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607869958893461E-2"/>
                  <c:y val="1.0062630854550262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Buena</c:v>
                </c:pt>
                <c:pt idx="1">
                  <c:v>Regular</c:v>
                </c:pt>
                <c:pt idx="2">
                  <c:v>Mala</c:v>
                </c:pt>
              </c:strCache>
            </c:strRef>
          </c:cat>
          <c:val>
            <c:numRef>
              <c:f>Hoja1!$B$2:$B$4</c:f>
              <c:numCache>
                <c:formatCode>#,##0</c:formatCode>
                <c:ptCount val="3"/>
                <c:pt idx="0">
                  <c:v>16336</c:v>
                </c:pt>
                <c:pt idx="1">
                  <c:v>4568</c:v>
                </c:pt>
                <c:pt idx="2">
                  <c:v>4059</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lang="es-MX" sz="1200" b="1">
          <a:latin typeface="Calibri" pitchFamily="34" charset="0"/>
        </a:defRPr>
      </a:pPr>
      <a:endParaRPr lang="es-MX"/>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59"/>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Buena</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340
respuestas</c:v>
                </c:pt>
                <c:pt idx="1">
                  <c:v>2008:
2,678
respuestas</c:v>
                </c:pt>
                <c:pt idx="2">
                  <c:v>2009:
3,281
respuestas</c:v>
                </c:pt>
                <c:pt idx="3">
                  <c:v>2010:
3,965
respuestas</c:v>
                </c:pt>
                <c:pt idx="4">
                  <c:v>2011:
2,944
respuestas</c:v>
                </c:pt>
                <c:pt idx="5">
                  <c:v>2012:
2,431
respuestas</c:v>
                </c:pt>
                <c:pt idx="6">
                  <c:v>2013:
2,259
respuestas</c:v>
                </c:pt>
                <c:pt idx="7">
                  <c:v>2014:
2,279
respuestas</c:v>
                </c:pt>
                <c:pt idx="8">
                  <c:v>2015:
2,887
respuestas</c:v>
                </c:pt>
                <c:pt idx="9">
                  <c:v>2016:
1,899
respuestas</c:v>
                </c:pt>
              </c:strCache>
            </c:strRef>
          </c:cat>
          <c:val>
            <c:numRef>
              <c:f>Hoja1!$B$2:$K$2</c:f>
              <c:numCache>
                <c:formatCode>0.0</c:formatCode>
                <c:ptCount val="10"/>
                <c:pt idx="0">
                  <c:v>71.764705882352942</c:v>
                </c:pt>
                <c:pt idx="1">
                  <c:v>79.014189693801342</c:v>
                </c:pt>
                <c:pt idx="2">
                  <c:v>73.056994818652853</c:v>
                </c:pt>
                <c:pt idx="3">
                  <c:v>69.382093316519544</c:v>
                </c:pt>
                <c:pt idx="4">
                  <c:v>67.357336956521735</c:v>
                </c:pt>
                <c:pt idx="5">
                  <c:v>64.952694364459077</c:v>
                </c:pt>
                <c:pt idx="6">
                  <c:v>57.617360496014172</c:v>
                </c:pt>
                <c:pt idx="7">
                  <c:v>58.6</c:v>
                </c:pt>
                <c:pt idx="8">
                  <c:v>55.7</c:v>
                </c:pt>
                <c:pt idx="9">
                  <c:v>53.765139547130069</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340
respuestas</c:v>
                </c:pt>
                <c:pt idx="1">
                  <c:v>2008:
2,678
respuestas</c:v>
                </c:pt>
                <c:pt idx="2">
                  <c:v>2009:
3,281
respuestas</c:v>
                </c:pt>
                <c:pt idx="3">
                  <c:v>2010:
3,965
respuestas</c:v>
                </c:pt>
                <c:pt idx="4">
                  <c:v>2011:
2,944
respuestas</c:v>
                </c:pt>
                <c:pt idx="5">
                  <c:v>2012:
2,431
respuestas</c:v>
                </c:pt>
                <c:pt idx="6">
                  <c:v>2013:
2,259
respuestas</c:v>
                </c:pt>
                <c:pt idx="7">
                  <c:v>2014:
2,279
respuestas</c:v>
                </c:pt>
                <c:pt idx="8">
                  <c:v>2015:
2,887
respuestas</c:v>
                </c:pt>
                <c:pt idx="9">
                  <c:v>2016:
1,899
respuestas</c:v>
                </c:pt>
              </c:strCache>
            </c:strRef>
          </c:cat>
          <c:val>
            <c:numRef>
              <c:f>Hoja1!$B$3:$K$3</c:f>
              <c:numCache>
                <c:formatCode>0.0</c:formatCode>
                <c:ptCount val="10"/>
                <c:pt idx="0">
                  <c:v>16.176470588235293</c:v>
                </c:pt>
                <c:pt idx="1">
                  <c:v>12.322628827483197</c:v>
                </c:pt>
                <c:pt idx="2">
                  <c:v>15.879305089911613</c:v>
                </c:pt>
                <c:pt idx="3">
                  <c:v>16.670870113493063</c:v>
                </c:pt>
                <c:pt idx="4">
                  <c:v>18.512228260869566</c:v>
                </c:pt>
                <c:pt idx="5">
                  <c:v>17.893870835047306</c:v>
                </c:pt>
                <c:pt idx="6">
                  <c:v>21.87776793622675</c:v>
                </c:pt>
                <c:pt idx="7">
                  <c:v>22.073732718894011</c:v>
                </c:pt>
                <c:pt idx="8">
                  <c:v>20.9</c:v>
                </c:pt>
                <c:pt idx="9">
                  <c:v>22.222222222222221</c:v>
                </c:pt>
              </c:numCache>
            </c:numRef>
          </c:val>
        </c:ser>
        <c:ser>
          <c:idx val="2"/>
          <c:order val="2"/>
          <c:tx>
            <c:strRef>
              <c:f>Hoja1!$A$4</c:f>
              <c:strCache>
                <c:ptCount val="1"/>
                <c:pt idx="0">
                  <c:v>Mala</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dLbl>
              <c:idx val="2"/>
              <c:layout>
                <c:manualLayout>
                  <c:x val="5.566642573770068E-3"/>
                  <c:y val="5.7825997475690312E-3"/>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6.9583032172125334E-3"/>
                  <c:y val="5.7825997475690312E-3"/>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8.3499638606551012E-3"/>
                  <c:y val="-5.7825997475690312E-3"/>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5.566642573770068E-3"/>
                  <c:y val="-2.8912998737845156E-3"/>
                </c:manualLayout>
              </c:layout>
              <c:showLegendKey val="0"/>
              <c:showVal val="1"/>
              <c:showCatName val="0"/>
              <c:showSerName val="0"/>
              <c:showPercent val="0"/>
              <c:showBubbleSize val="0"/>
              <c:extLst>
                <c:ext xmlns:c15="http://schemas.microsoft.com/office/drawing/2012/chart" uri="{CE6537A1-D6FC-4f65-9D91-7224C49458BB}"/>
              </c:extLst>
            </c:dLbl>
            <c:dLbl>
              <c:idx val="7"/>
              <c:layout>
                <c:manualLayout>
                  <c:x val="5.566642573770068E-3"/>
                  <c:y val="5.7825997475690312E-3"/>
                </c:manualLayout>
              </c:layout>
              <c:showLegendKey val="0"/>
              <c:showVal val="1"/>
              <c:showCatName val="0"/>
              <c:showSerName val="0"/>
              <c:showPercent val="0"/>
              <c:showBubbleSize val="0"/>
              <c:extLst>
                <c:ext xmlns:c15="http://schemas.microsoft.com/office/drawing/2012/chart" uri="{CE6537A1-D6FC-4f65-9D91-7224C49458BB}"/>
              </c:extLst>
            </c:dLbl>
            <c:dLbl>
              <c:idx val="8"/>
              <c:layout>
                <c:manualLayout>
                  <c:x val="6.9583032172124831E-3"/>
                  <c:y val="-1.0601310403300801E-16"/>
                </c:manualLayout>
              </c:layout>
              <c:showLegendKey val="0"/>
              <c:showVal val="1"/>
              <c:showCatName val="0"/>
              <c:showSerName val="0"/>
              <c:showPercent val="0"/>
              <c:showBubbleSize val="0"/>
              <c:extLst>
                <c:ext xmlns:c15="http://schemas.microsoft.com/office/drawing/2012/chart" uri="{CE6537A1-D6FC-4f65-9D91-7224C49458BB}"/>
              </c:extLst>
            </c:dLbl>
            <c:dLbl>
              <c:idx val="9"/>
              <c:layout>
                <c:manualLayout>
                  <c:x val="6.9583032172125846E-3"/>
                  <c:y val="0"/>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340
respuestas</c:v>
                </c:pt>
                <c:pt idx="1">
                  <c:v>2008:
2,678
respuestas</c:v>
                </c:pt>
                <c:pt idx="2">
                  <c:v>2009:
3,281
respuestas</c:v>
                </c:pt>
                <c:pt idx="3">
                  <c:v>2010:
3,965
respuestas</c:v>
                </c:pt>
                <c:pt idx="4">
                  <c:v>2011:
2,944
respuestas</c:v>
                </c:pt>
                <c:pt idx="5">
                  <c:v>2012:
2,431
respuestas</c:v>
                </c:pt>
                <c:pt idx="6">
                  <c:v>2013:
2,259
respuestas</c:v>
                </c:pt>
                <c:pt idx="7">
                  <c:v>2014:
2,279
respuestas</c:v>
                </c:pt>
                <c:pt idx="8">
                  <c:v>2015:
2,887
respuestas</c:v>
                </c:pt>
                <c:pt idx="9">
                  <c:v>2016:
1,899
respuestas</c:v>
                </c:pt>
              </c:strCache>
            </c:strRef>
          </c:cat>
          <c:val>
            <c:numRef>
              <c:f>Hoja1!$B$4:$K$4</c:f>
              <c:numCache>
                <c:formatCode>0.0</c:formatCode>
                <c:ptCount val="10"/>
                <c:pt idx="0">
                  <c:v>12.058823529411764</c:v>
                </c:pt>
                <c:pt idx="1">
                  <c:v>8.66318147871546</c:v>
                </c:pt>
                <c:pt idx="2">
                  <c:v>11.063700091435539</c:v>
                </c:pt>
                <c:pt idx="3">
                  <c:v>13.947036569987389</c:v>
                </c:pt>
                <c:pt idx="4">
                  <c:v>14.130434782608695</c:v>
                </c:pt>
                <c:pt idx="5">
                  <c:v>17.153434800493624</c:v>
                </c:pt>
                <c:pt idx="6">
                  <c:v>20.504871567759078</c:v>
                </c:pt>
                <c:pt idx="7">
                  <c:v>19.3</c:v>
                </c:pt>
                <c:pt idx="8">
                  <c:v>23.5</c:v>
                </c:pt>
                <c:pt idx="9">
                  <c:v>24.01263823064771</c:v>
                </c:pt>
              </c:numCache>
            </c:numRef>
          </c:val>
        </c:ser>
        <c:dLbls>
          <c:showLegendKey val="0"/>
          <c:showVal val="1"/>
          <c:showCatName val="0"/>
          <c:showSerName val="0"/>
          <c:showPercent val="0"/>
          <c:showBubbleSize val="0"/>
        </c:dLbls>
        <c:gapWidth val="150"/>
        <c:overlap val="-25"/>
        <c:axId val="255216728"/>
        <c:axId val="255217512"/>
      </c:barChart>
      <c:catAx>
        <c:axId val="255216728"/>
        <c:scaling>
          <c:orientation val="minMax"/>
        </c:scaling>
        <c:delete val="0"/>
        <c:axPos val="b"/>
        <c:numFmt formatCode="General" sourceLinked="1"/>
        <c:majorTickMark val="cross"/>
        <c:minorTickMark val="none"/>
        <c:tickLblPos val="nextTo"/>
        <c:crossAx val="255217512"/>
        <c:crosses val="autoZero"/>
        <c:auto val="1"/>
        <c:lblAlgn val="ctr"/>
        <c:lblOffset val="100"/>
        <c:noMultiLvlLbl val="0"/>
      </c:catAx>
      <c:valAx>
        <c:axId val="255217512"/>
        <c:scaling>
          <c:orientation val="minMax"/>
        </c:scaling>
        <c:delete val="1"/>
        <c:axPos val="l"/>
        <c:numFmt formatCode="#,##0" sourceLinked="0"/>
        <c:majorTickMark val="none"/>
        <c:minorTickMark val="none"/>
        <c:tickLblPos val="none"/>
        <c:crossAx val="255216728"/>
        <c:crosses val="autoZero"/>
        <c:crossBetween val="between"/>
        <c:majorUnit val="20"/>
      </c:valAx>
    </c:plotArea>
    <c:legend>
      <c:legendPos val="t"/>
      <c:layout>
        <c:manualLayout>
          <c:xMode val="edge"/>
          <c:yMode val="edge"/>
          <c:x val="0.16958948592662057"/>
          <c:y val="1.7544014851269572E-2"/>
          <c:w val="0.65510420948938752"/>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xPr>
        <a:bodyPr/>
        <a:lstStyle/>
        <a:p>
          <a:pPr>
            <a:defRPr sz="1200"/>
          </a:pPr>
          <a:endParaRPr lang="es-MX"/>
        </a:p>
      </c:txPr>
    </c:title>
    <c:autoTitleDeleted val="0"/>
    <c:view3D>
      <c:rotX val="30"/>
      <c:rotY val="160"/>
      <c:rAngAx val="0"/>
    </c:view3D>
    <c:floor>
      <c:thickness val="0"/>
    </c:floor>
    <c:sideWall>
      <c:thickness val="0"/>
    </c:sideWall>
    <c:backWall>
      <c:thickness val="0"/>
    </c:backWall>
    <c:plotArea>
      <c:layout>
        <c:manualLayout>
          <c:layoutTarget val="inner"/>
          <c:xMode val="edge"/>
          <c:yMode val="edge"/>
          <c:x val="0.22570617153649658"/>
          <c:y val="0.38009632239871288"/>
          <c:w val="0.54858765692700806"/>
          <c:h val="0.531609920063843"/>
        </c:manualLayout>
      </c:layout>
      <c:pie3DChart>
        <c:varyColors val="1"/>
        <c:ser>
          <c:idx val="0"/>
          <c:order val="0"/>
          <c:tx>
            <c:strRef>
              <c:f>Hoja1!$B$1</c:f>
              <c:strCache>
                <c:ptCount val="1"/>
                <c:pt idx="0">
                  <c:v>24,886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1.7775455504943895E-2"/>
                  <c:y val="-4.6260025644129406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9.073818186868126E-3"/>
                  <c:y val="-5.1732940153237227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2.8283315742695412E-2"/>
                  <c:y val="6.504059573285273E-3"/>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Adecuado</c:v>
                </c:pt>
                <c:pt idx="1">
                  <c:v>Regular</c:v>
                </c:pt>
                <c:pt idx="2">
                  <c:v>Excesivo</c:v>
                </c:pt>
              </c:strCache>
            </c:strRef>
          </c:cat>
          <c:val>
            <c:numRef>
              <c:f>Hoja1!$B$2:$B$4</c:f>
              <c:numCache>
                <c:formatCode>#,##0</c:formatCode>
                <c:ptCount val="3"/>
                <c:pt idx="0">
                  <c:v>17848</c:v>
                </c:pt>
                <c:pt idx="1">
                  <c:v>4547</c:v>
                </c:pt>
                <c:pt idx="2">
                  <c:v>2491</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u="sng"/>
            </a:pPr>
            <a:r>
              <a:rPr lang="es-ES" sz="1100" u="sng" dirty="0"/>
              <a:t>Porcentaje</a:t>
            </a:r>
          </a:p>
        </c:rich>
      </c:tx>
      <c:layout>
        <c:manualLayout>
          <c:xMode val="edge"/>
          <c:yMode val="edge"/>
          <c:x val="0.44873342090650448"/>
          <c:y val="0.13116767320449318"/>
        </c:manualLayout>
      </c:layout>
      <c:overlay val="0"/>
    </c:title>
    <c:autoTitleDeleted val="0"/>
    <c:plotArea>
      <c:layout>
        <c:manualLayout>
          <c:layoutTarget val="inner"/>
          <c:xMode val="edge"/>
          <c:yMode val="edge"/>
          <c:x val="1.71438345926949E-2"/>
          <c:y val="0.23395633923938391"/>
          <c:w val="0.96571230537990349"/>
          <c:h val="0.58470159545896649"/>
        </c:manualLayout>
      </c:layout>
      <c:barChart>
        <c:barDir val="col"/>
        <c:grouping val="clustered"/>
        <c:varyColors val="0"/>
        <c:ser>
          <c:idx val="0"/>
          <c:order val="0"/>
          <c:tx>
            <c:strRef>
              <c:f>Hoja1!$A$2</c:f>
              <c:strCache>
                <c:ptCount val="1"/>
                <c:pt idx="0">
                  <c:v>Adecuado</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343
respuestas</c:v>
                </c:pt>
                <c:pt idx="1">
                  <c:v>2008:
2,717               respuestas</c:v>
                </c:pt>
                <c:pt idx="2">
                  <c:v>2009:
3,282
respuestas</c:v>
                </c:pt>
                <c:pt idx="3">
                  <c:v>2010:
3,950
respuestas</c:v>
                </c:pt>
                <c:pt idx="4">
                  <c:v>2011:
2,943
respuestas</c:v>
                </c:pt>
                <c:pt idx="5">
                  <c:v>2012:
2,437
respuestas</c:v>
                </c:pt>
                <c:pt idx="6">
                  <c:v>2013:
2,254
respuestas</c:v>
                </c:pt>
                <c:pt idx="7">
                  <c:v>2014:
2,269
respuestas</c:v>
                </c:pt>
                <c:pt idx="8">
                  <c:v>2015:
2,804
respuestas</c:v>
                </c:pt>
                <c:pt idx="9">
                  <c:v>2016:
1,887
respuestas</c:v>
                </c:pt>
              </c:strCache>
            </c:strRef>
          </c:cat>
          <c:val>
            <c:numRef>
              <c:f>Hoja1!$B$2:$K$2</c:f>
              <c:numCache>
                <c:formatCode>0.0</c:formatCode>
                <c:ptCount val="10"/>
                <c:pt idx="0">
                  <c:v>72.303206997084544</c:v>
                </c:pt>
                <c:pt idx="1">
                  <c:v>84.063305115936686</c:v>
                </c:pt>
                <c:pt idx="2">
                  <c:v>78.915295551492989</c:v>
                </c:pt>
                <c:pt idx="3">
                  <c:v>73.569620253164558</c:v>
                </c:pt>
                <c:pt idx="4">
                  <c:v>73.054706082229018</c:v>
                </c:pt>
                <c:pt idx="5">
                  <c:v>69.347558473533027</c:v>
                </c:pt>
                <c:pt idx="6">
                  <c:v>65.7</c:v>
                </c:pt>
                <c:pt idx="7">
                  <c:v>68.133395090319596</c:v>
                </c:pt>
                <c:pt idx="8">
                  <c:v>62.6</c:v>
                </c:pt>
                <c:pt idx="9">
                  <c:v>63.593004769475357</c:v>
                </c:pt>
              </c:numCache>
            </c:numRef>
          </c:val>
        </c:ser>
        <c:ser>
          <c:idx val="1"/>
          <c:order val="1"/>
          <c:tx>
            <c:strRef>
              <c:f>Hoja1!$A$3</c:f>
              <c:strCache>
                <c:ptCount val="1"/>
                <c:pt idx="0">
                  <c:v>Regular</c:v>
                </c:pt>
              </c:strCache>
            </c:strRef>
          </c:tx>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343
respuestas</c:v>
                </c:pt>
                <c:pt idx="1">
                  <c:v>2008:
2,717               respuestas</c:v>
                </c:pt>
                <c:pt idx="2">
                  <c:v>2009:
3,282
respuestas</c:v>
                </c:pt>
                <c:pt idx="3">
                  <c:v>2010:
3,950
respuestas</c:v>
                </c:pt>
                <c:pt idx="4">
                  <c:v>2011:
2,943
respuestas</c:v>
                </c:pt>
                <c:pt idx="5">
                  <c:v>2012:
2,437
respuestas</c:v>
                </c:pt>
                <c:pt idx="6">
                  <c:v>2013:
2,254
respuestas</c:v>
                </c:pt>
                <c:pt idx="7">
                  <c:v>2014:
2,269
respuestas</c:v>
                </c:pt>
                <c:pt idx="8">
                  <c:v>2015:
2,804
respuestas</c:v>
                </c:pt>
                <c:pt idx="9">
                  <c:v>2016:
1,887
respuestas</c:v>
                </c:pt>
              </c:strCache>
            </c:strRef>
          </c:cat>
          <c:val>
            <c:numRef>
              <c:f>Hoja1!$B$3:$K$3</c:f>
              <c:numCache>
                <c:formatCode>0.0</c:formatCode>
                <c:ptCount val="10"/>
                <c:pt idx="0">
                  <c:v>17.784256559766764</c:v>
                </c:pt>
                <c:pt idx="1">
                  <c:v>10.56312108943688</c:v>
                </c:pt>
                <c:pt idx="2">
                  <c:v>13.132236441194395</c:v>
                </c:pt>
                <c:pt idx="3">
                  <c:v>17.772151898734176</c:v>
                </c:pt>
                <c:pt idx="4">
                  <c:v>19.401970778117565</c:v>
                </c:pt>
                <c:pt idx="5">
                  <c:v>21.132540008206814</c:v>
                </c:pt>
                <c:pt idx="6">
                  <c:v>20.195295162006214</c:v>
                </c:pt>
                <c:pt idx="7">
                  <c:v>19.2</c:v>
                </c:pt>
                <c:pt idx="8">
                  <c:v>22.8</c:v>
                </c:pt>
                <c:pt idx="9">
                  <c:v>23.847376788553259</c:v>
                </c:pt>
              </c:numCache>
            </c:numRef>
          </c:val>
        </c:ser>
        <c:ser>
          <c:idx val="2"/>
          <c:order val="2"/>
          <c:tx>
            <c:strRef>
              <c:f>Hoja1!$A$4</c:f>
              <c:strCache>
                <c:ptCount val="1"/>
                <c:pt idx="0">
                  <c:v>Excesivo</c:v>
                </c:pt>
              </c:strCache>
            </c:strRef>
          </c:tx>
          <c:spPr>
            <a:solidFill>
              <a:schemeClr val="accent2"/>
            </a:solidFill>
            <a:ln>
              <a:noFill/>
            </a:ln>
            <a:effectLst>
              <a:outerShdw blurRad="76200" dir="18900000" sy="23000" kx="-1200000" algn="bl" rotWithShape="0">
                <a:prstClr val="black">
                  <a:alpha val="20000"/>
                </a:prstClr>
              </a:outerShdw>
            </a:effectLst>
            <a:scene3d>
              <a:camera prst="orthographicFront"/>
              <a:lightRig rig="threePt" dir="t"/>
            </a:scene3d>
            <a:sp3d>
              <a:bevelT/>
            </a:sp3d>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Hoja1!$B$1:$K$1</c:f>
              <c:strCache>
                <c:ptCount val="10"/>
                <c:pt idx="0">
                  <c:v>2007:
343
respuestas</c:v>
                </c:pt>
                <c:pt idx="1">
                  <c:v>2008:
2,717               respuestas</c:v>
                </c:pt>
                <c:pt idx="2">
                  <c:v>2009:
3,282
respuestas</c:v>
                </c:pt>
                <c:pt idx="3">
                  <c:v>2010:
3,950
respuestas</c:v>
                </c:pt>
                <c:pt idx="4">
                  <c:v>2011:
2,943
respuestas</c:v>
                </c:pt>
                <c:pt idx="5">
                  <c:v>2012:
2,437
respuestas</c:v>
                </c:pt>
                <c:pt idx="6">
                  <c:v>2013:
2,254
respuestas</c:v>
                </c:pt>
                <c:pt idx="7">
                  <c:v>2014:
2,269
respuestas</c:v>
                </c:pt>
                <c:pt idx="8">
                  <c:v>2015:
2,804
respuestas</c:v>
                </c:pt>
                <c:pt idx="9">
                  <c:v>2016:
1,887
respuestas</c:v>
                </c:pt>
              </c:strCache>
            </c:strRef>
          </c:cat>
          <c:val>
            <c:numRef>
              <c:f>Hoja1!$B$4:$K$4</c:f>
              <c:numCache>
                <c:formatCode>0.0</c:formatCode>
                <c:ptCount val="10"/>
                <c:pt idx="0">
                  <c:v>9.9125364431486886</c:v>
                </c:pt>
                <c:pt idx="1">
                  <c:v>5.3735737946264264</c:v>
                </c:pt>
                <c:pt idx="2">
                  <c:v>7.9524680073126142</c:v>
                </c:pt>
                <c:pt idx="3">
                  <c:v>8.6582278481012658</c:v>
                </c:pt>
                <c:pt idx="4">
                  <c:v>7.5433231396534142</c:v>
                </c:pt>
                <c:pt idx="5">
                  <c:v>9.5199015182601556</c:v>
                </c:pt>
                <c:pt idx="6">
                  <c:v>14.152617568766599</c:v>
                </c:pt>
                <c:pt idx="7">
                  <c:v>12.7</c:v>
                </c:pt>
                <c:pt idx="8">
                  <c:v>14.6</c:v>
                </c:pt>
                <c:pt idx="9">
                  <c:v>12.559618441971383</c:v>
                </c:pt>
              </c:numCache>
            </c:numRef>
          </c:val>
        </c:ser>
        <c:dLbls>
          <c:showLegendKey val="0"/>
          <c:showVal val="1"/>
          <c:showCatName val="0"/>
          <c:showSerName val="0"/>
          <c:showPercent val="0"/>
          <c:showBubbleSize val="0"/>
        </c:dLbls>
        <c:gapWidth val="150"/>
        <c:overlap val="-25"/>
        <c:axId val="255215160"/>
        <c:axId val="255216336"/>
      </c:barChart>
      <c:catAx>
        <c:axId val="255215160"/>
        <c:scaling>
          <c:orientation val="minMax"/>
        </c:scaling>
        <c:delete val="0"/>
        <c:axPos val="b"/>
        <c:numFmt formatCode="General" sourceLinked="1"/>
        <c:majorTickMark val="cross"/>
        <c:minorTickMark val="none"/>
        <c:tickLblPos val="nextTo"/>
        <c:crossAx val="255216336"/>
        <c:crosses val="autoZero"/>
        <c:auto val="1"/>
        <c:lblAlgn val="ctr"/>
        <c:lblOffset val="100"/>
        <c:noMultiLvlLbl val="0"/>
      </c:catAx>
      <c:valAx>
        <c:axId val="255216336"/>
        <c:scaling>
          <c:orientation val="minMax"/>
        </c:scaling>
        <c:delete val="1"/>
        <c:axPos val="l"/>
        <c:numFmt formatCode="#,##0" sourceLinked="0"/>
        <c:majorTickMark val="none"/>
        <c:minorTickMark val="none"/>
        <c:tickLblPos val="none"/>
        <c:crossAx val="255215160"/>
        <c:crosses val="autoZero"/>
        <c:crossBetween val="between"/>
        <c:majorUnit val="20"/>
      </c:valAx>
    </c:plotArea>
    <c:legend>
      <c:legendPos val="t"/>
      <c:layout>
        <c:manualLayout>
          <c:xMode val="edge"/>
          <c:yMode val="edge"/>
          <c:x val="0.16958948592662068"/>
          <c:y val="1.7544014851269572E-2"/>
          <c:w val="0.65510420948938786"/>
          <c:h val="7.8225651244996891E-2"/>
        </c:manualLayout>
      </c:layout>
      <c:overlay val="0"/>
    </c:legend>
    <c:plotVisOnly val="1"/>
    <c:dispBlanksAs val="gap"/>
    <c:showDLblsOverMax val="0"/>
  </c:chart>
  <c:txPr>
    <a:bodyPr/>
    <a:lstStyle/>
    <a:p>
      <a:pPr>
        <a:defRPr sz="1100" b="1">
          <a:latin typeface="Calibri" pitchFamily="34" charset="0"/>
        </a:defRPr>
      </a:pPr>
      <a:endParaRPr lang="es-MX"/>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1"/>
      <c:txPr>
        <a:bodyPr/>
        <a:lstStyle/>
        <a:p>
          <a:pPr>
            <a:defRPr sz="1200"/>
          </a:pPr>
          <a:endParaRPr lang="es-MX"/>
        </a:p>
      </c:txPr>
    </c:title>
    <c:autoTitleDeleted val="0"/>
    <c:view3D>
      <c:rotX val="30"/>
      <c:rotY val="134"/>
      <c:rAngAx val="0"/>
    </c:view3D>
    <c:floor>
      <c:thickness val="0"/>
    </c:floor>
    <c:sideWall>
      <c:thickness val="0"/>
    </c:sideWall>
    <c:backWall>
      <c:thickness val="0"/>
    </c:backWall>
    <c:plotArea>
      <c:layout>
        <c:manualLayout>
          <c:layoutTarget val="inner"/>
          <c:xMode val="edge"/>
          <c:yMode val="edge"/>
          <c:x val="0.22570617153649669"/>
          <c:y val="0.38009632239871288"/>
          <c:w val="0.54858765692700806"/>
          <c:h val="0.53160992006384322"/>
        </c:manualLayout>
      </c:layout>
      <c:pie3DChart>
        <c:varyColors val="1"/>
        <c:ser>
          <c:idx val="0"/>
          <c:order val="0"/>
          <c:tx>
            <c:strRef>
              <c:f>Hoja1!$B$1</c:f>
              <c:strCache>
                <c:ptCount val="1"/>
                <c:pt idx="0">
                  <c:v>24,634 respuestas</c:v>
                </c:pt>
              </c:strCache>
            </c:strRef>
          </c:tx>
          <c:spPr>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idx val="1"/>
            <c:bubble3D val="0"/>
            <c:spPr>
              <a:solidFill>
                <a:srgbClr val="FFC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Pt>
            <c:idx val="2"/>
            <c:bubble3D val="0"/>
            <c:spPr>
              <a:solidFill>
                <a:srgbClr val="C00000"/>
              </a:solidFill>
              <a:ln>
                <a:noFill/>
              </a:ln>
              <a:effectLst>
                <a:outerShdw blurRad="76200" dir="18900000" sy="23000" kx="-1200000" algn="bl" rotWithShape="0">
                  <a:prstClr val="black">
                    <a:alpha val="20000"/>
                  </a:prstClr>
                </a:outerShdw>
              </a:effectLst>
              <a:scene3d>
                <a:camera prst="orthographicFront"/>
                <a:lightRig rig="threePt" dir="t"/>
              </a:scene3d>
              <a:sp3d prstMaterial="plastic">
                <a:bevelT/>
                <a:bevelB/>
              </a:sp3d>
            </c:spPr>
          </c:dPt>
          <c:dLbls>
            <c:dLbl>
              <c:idx val="0"/>
              <c:layout>
                <c:manualLayout>
                  <c:x val="-2.2184687812465291E-2"/>
                  <c:y val="-6.4052882050454382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1"/>
              <c:layout>
                <c:manualLayout>
                  <c:x val="-4.1538787356960134E-3"/>
                  <c:y val="-6.2408373794568997E-2"/>
                </c:manualLayout>
              </c:layout>
              <c:showLegendKey val="0"/>
              <c:showVal val="1"/>
              <c:showCatName val="1"/>
              <c:showSerName val="0"/>
              <c:showPercent val="1"/>
              <c:showBubbleSize val="0"/>
              <c:separator>
</c:separator>
              <c:extLst>
                <c:ext xmlns:c15="http://schemas.microsoft.com/office/drawing/2012/chart" uri="{CE6537A1-D6FC-4f65-9D91-7224C49458BB}"/>
              </c:extLst>
            </c:dLbl>
            <c:dLbl>
              <c:idx val="2"/>
              <c:layout>
                <c:manualLayout>
                  <c:x val="1.7260234973891776E-2"/>
                  <c:y val="4.2089772385935177E-2"/>
                </c:manualLayout>
              </c:layout>
              <c:showLegendKey val="0"/>
              <c:showVal val="1"/>
              <c:showCatName val="1"/>
              <c:showSerName val="0"/>
              <c:showPercent val="1"/>
              <c:showBubbleSize val="0"/>
              <c:separator>
</c:separator>
              <c:extLst>
                <c:ext xmlns:c15="http://schemas.microsoft.com/office/drawing/2012/chart" uri="{CE6537A1-D6FC-4f65-9D91-7224C49458BB}"/>
              </c:extLst>
            </c:dLbl>
            <c:spPr>
              <a:noFill/>
              <a:ln>
                <a:noFill/>
              </a:ln>
              <a:effectLst/>
            </c:spPr>
            <c:showLegendKey val="0"/>
            <c:showVal val="1"/>
            <c:showCatName val="1"/>
            <c:showSerName val="0"/>
            <c:showPercent val="1"/>
            <c:showBubbleSize val="0"/>
            <c:separator>
</c:separator>
            <c:showLeaderLines val="1"/>
            <c:extLst>
              <c:ext xmlns:c15="http://schemas.microsoft.com/office/drawing/2012/chart" uri="{CE6537A1-D6FC-4f65-9D91-7224C49458BB}"/>
            </c:extLst>
          </c:dLbls>
          <c:cat>
            <c:strRef>
              <c:f>Hoja1!$A$2:$A$4</c:f>
              <c:strCache>
                <c:ptCount val="3"/>
                <c:pt idx="0">
                  <c:v>Clara</c:v>
                </c:pt>
                <c:pt idx="1">
                  <c:v>Regular</c:v>
                </c:pt>
                <c:pt idx="2">
                  <c:v>Confusa</c:v>
                </c:pt>
              </c:strCache>
            </c:strRef>
          </c:cat>
          <c:val>
            <c:numRef>
              <c:f>Hoja1!$B$2:$B$4</c:f>
              <c:numCache>
                <c:formatCode>#,##0</c:formatCode>
                <c:ptCount val="3"/>
                <c:pt idx="0">
                  <c:v>16641</c:v>
                </c:pt>
                <c:pt idx="1">
                  <c:v>4176</c:v>
                </c:pt>
                <c:pt idx="2">
                  <c:v>3817</c:v>
                </c:pt>
              </c:numCache>
            </c:numRef>
          </c:val>
        </c:ser>
        <c:dLbls>
          <c:showLegendKey val="0"/>
          <c:showVal val="0"/>
          <c:showCatName val="0"/>
          <c:showSerName val="0"/>
          <c:showPercent val="0"/>
          <c:showBubbleSize val="0"/>
          <c:showLeaderLines val="1"/>
        </c:dLbls>
      </c:pie3DChart>
    </c:plotArea>
    <c:plotVisOnly val="1"/>
    <c:dispBlanksAs val="zero"/>
    <c:showDLblsOverMax val="0"/>
  </c:chart>
  <c:txPr>
    <a:bodyPr/>
    <a:lstStyle/>
    <a:p>
      <a:pPr>
        <a:defRPr sz="1200" b="1">
          <a:latin typeface="Calibri" pitchFamily="34" charset="0"/>
        </a:defRPr>
      </a:pPr>
      <a:endParaRPr lang="es-MX"/>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2"/>
            <a:ext cx="3037840" cy="46482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MX" dirty="0"/>
          </a:p>
        </p:txBody>
      </p:sp>
      <p:sp>
        <p:nvSpPr>
          <p:cNvPr id="3" name="2 Marcador de fecha"/>
          <p:cNvSpPr>
            <a:spLocks noGrp="1"/>
          </p:cNvSpPr>
          <p:nvPr>
            <p:ph type="dt" idx="1"/>
          </p:nvPr>
        </p:nvSpPr>
        <p:spPr>
          <a:xfrm>
            <a:off x="3970939" y="2"/>
            <a:ext cx="3037840" cy="46482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EA9CBCD6-C483-4257-B11E-9F2FC1093CA5}" type="datetimeFigureOut">
              <a:rPr lang="es-MX"/>
              <a:pPr>
                <a:defRPr/>
              </a:pPr>
              <a:t>17/08/2017</a:t>
            </a:fld>
            <a:endParaRPr lang="es-MX" dirty="0"/>
          </a:p>
        </p:txBody>
      </p:sp>
      <p:sp>
        <p:nvSpPr>
          <p:cNvPr id="4" name="3 Marcador de imagen de diapositiva"/>
          <p:cNvSpPr>
            <a:spLocks noGrp="1" noRot="1" noChangeAspect="1"/>
          </p:cNvSpPr>
          <p:nvPr>
            <p:ph type="sldImg" idx="2"/>
          </p:nvPr>
        </p:nvSpPr>
        <p:spPr>
          <a:xfrm>
            <a:off x="1182688" y="698500"/>
            <a:ext cx="4645025" cy="3484563"/>
          </a:xfrm>
          <a:prstGeom prst="rect">
            <a:avLst/>
          </a:prstGeom>
          <a:noFill/>
          <a:ln w="12700">
            <a:solidFill>
              <a:prstClr val="black"/>
            </a:solidFill>
          </a:ln>
        </p:spPr>
        <p:txBody>
          <a:bodyPr vert="horz" lIns="91440" tIns="45720" rIns="91440" bIns="45720" rtlCol="0" anchor="ctr"/>
          <a:lstStyle/>
          <a:p>
            <a:pPr lvl="0"/>
            <a:endParaRPr lang="es-MX" noProof="0" dirty="0"/>
          </a:p>
        </p:txBody>
      </p:sp>
      <p:sp>
        <p:nvSpPr>
          <p:cNvPr id="5" name="4 Marcador de notas"/>
          <p:cNvSpPr>
            <a:spLocks noGrp="1"/>
          </p:cNvSpPr>
          <p:nvPr>
            <p:ph type="body" sz="quarter" idx="3"/>
          </p:nvPr>
        </p:nvSpPr>
        <p:spPr>
          <a:xfrm>
            <a:off x="701041" y="4415792"/>
            <a:ext cx="5608320" cy="418338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MX" noProof="0"/>
          </a:p>
        </p:txBody>
      </p:sp>
      <p:sp>
        <p:nvSpPr>
          <p:cNvPr id="6" name="5 Marcador de pie de página"/>
          <p:cNvSpPr>
            <a:spLocks noGrp="1"/>
          </p:cNvSpPr>
          <p:nvPr>
            <p:ph type="ftr" sz="quarter" idx="4"/>
          </p:nvPr>
        </p:nvSpPr>
        <p:spPr>
          <a:xfrm>
            <a:off x="1" y="8829967"/>
            <a:ext cx="3037840" cy="46482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MX" dirty="0"/>
          </a:p>
        </p:txBody>
      </p:sp>
      <p:sp>
        <p:nvSpPr>
          <p:cNvPr id="7" name="6 Marcador de número de diapositiva"/>
          <p:cNvSpPr>
            <a:spLocks noGrp="1"/>
          </p:cNvSpPr>
          <p:nvPr>
            <p:ph type="sldNum" sz="quarter" idx="5"/>
          </p:nvPr>
        </p:nvSpPr>
        <p:spPr>
          <a:xfrm>
            <a:off x="3970939" y="8829967"/>
            <a:ext cx="3037840" cy="46482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AEF43496-A5D6-47D1-B54A-3B1A06F5E0DA}" type="slidenum">
              <a:rPr lang="es-MX"/>
              <a:pPr>
                <a:defRPr/>
              </a:pPr>
              <a:t>‹Nº›</a:t>
            </a:fld>
            <a:endParaRPr lang="es-MX" dirty="0"/>
          </a:p>
        </p:txBody>
      </p:sp>
    </p:spTree>
    <p:extLst>
      <p:ext uri="{BB962C8B-B14F-4D97-AF65-F5344CB8AC3E}">
        <p14:creationId xmlns:p14="http://schemas.microsoft.com/office/powerpoint/2010/main" val="292990630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31747"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s-ES" dirty="0" smtClean="0"/>
          </a:p>
        </p:txBody>
      </p:sp>
      <p:sp>
        <p:nvSpPr>
          <p:cNvPr id="3174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35D5E3E-F416-40DA-AC1F-9E2E76102BB6}" type="slidenum">
              <a:rPr lang="es-MX"/>
              <a:pPr fontAlgn="base">
                <a:spcBef>
                  <a:spcPct val="0"/>
                </a:spcBef>
                <a:spcAft>
                  <a:spcPct val="0"/>
                </a:spcAft>
              </a:pPr>
              <a:t>1</a:t>
            </a:fld>
            <a:endParaRPr lang="es-MX" dirty="0"/>
          </a:p>
        </p:txBody>
      </p:sp>
    </p:spTree>
    <p:extLst>
      <p:ext uri="{BB962C8B-B14F-4D97-AF65-F5344CB8AC3E}">
        <p14:creationId xmlns:p14="http://schemas.microsoft.com/office/powerpoint/2010/main" val="4953951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13</a:t>
            </a:fld>
            <a:endParaRPr lang="es-MX" dirty="0"/>
          </a:p>
        </p:txBody>
      </p:sp>
    </p:spTree>
    <p:extLst>
      <p:ext uri="{BB962C8B-B14F-4D97-AF65-F5344CB8AC3E}">
        <p14:creationId xmlns:p14="http://schemas.microsoft.com/office/powerpoint/2010/main" val="3471079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14</a:t>
            </a:fld>
            <a:endParaRPr lang="es-MX" dirty="0"/>
          </a:p>
        </p:txBody>
      </p:sp>
    </p:spTree>
    <p:extLst>
      <p:ext uri="{BB962C8B-B14F-4D97-AF65-F5344CB8AC3E}">
        <p14:creationId xmlns:p14="http://schemas.microsoft.com/office/powerpoint/2010/main" val="13063560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15</a:t>
            </a:fld>
            <a:endParaRPr lang="es-MX" dirty="0"/>
          </a:p>
        </p:txBody>
      </p:sp>
    </p:spTree>
    <p:extLst>
      <p:ext uri="{BB962C8B-B14F-4D97-AF65-F5344CB8AC3E}">
        <p14:creationId xmlns:p14="http://schemas.microsoft.com/office/powerpoint/2010/main" val="10261796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16</a:t>
            </a:fld>
            <a:endParaRPr lang="es-MX" dirty="0"/>
          </a:p>
        </p:txBody>
      </p:sp>
    </p:spTree>
    <p:extLst>
      <p:ext uri="{BB962C8B-B14F-4D97-AF65-F5344CB8AC3E}">
        <p14:creationId xmlns:p14="http://schemas.microsoft.com/office/powerpoint/2010/main" val="19747789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17</a:t>
            </a:fld>
            <a:endParaRPr lang="es-MX" dirty="0"/>
          </a:p>
        </p:txBody>
      </p:sp>
    </p:spTree>
    <p:extLst>
      <p:ext uri="{BB962C8B-B14F-4D97-AF65-F5344CB8AC3E}">
        <p14:creationId xmlns:p14="http://schemas.microsoft.com/office/powerpoint/2010/main" val="40833251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18</a:t>
            </a:fld>
            <a:endParaRPr lang="es-MX" dirty="0"/>
          </a:p>
        </p:txBody>
      </p:sp>
    </p:spTree>
    <p:extLst>
      <p:ext uri="{BB962C8B-B14F-4D97-AF65-F5344CB8AC3E}">
        <p14:creationId xmlns:p14="http://schemas.microsoft.com/office/powerpoint/2010/main" val="2741083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19</a:t>
            </a:fld>
            <a:endParaRPr lang="es-MX" dirty="0"/>
          </a:p>
        </p:txBody>
      </p:sp>
    </p:spTree>
    <p:extLst>
      <p:ext uri="{BB962C8B-B14F-4D97-AF65-F5344CB8AC3E}">
        <p14:creationId xmlns:p14="http://schemas.microsoft.com/office/powerpoint/2010/main" val="1660430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20</a:t>
            </a:fld>
            <a:endParaRPr lang="es-MX" dirty="0"/>
          </a:p>
        </p:txBody>
      </p:sp>
    </p:spTree>
    <p:extLst>
      <p:ext uri="{BB962C8B-B14F-4D97-AF65-F5344CB8AC3E}">
        <p14:creationId xmlns:p14="http://schemas.microsoft.com/office/powerpoint/2010/main" val="8870572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21</a:t>
            </a:fld>
            <a:endParaRPr lang="es-MX" dirty="0"/>
          </a:p>
        </p:txBody>
      </p:sp>
    </p:spTree>
    <p:extLst>
      <p:ext uri="{BB962C8B-B14F-4D97-AF65-F5344CB8AC3E}">
        <p14:creationId xmlns:p14="http://schemas.microsoft.com/office/powerpoint/2010/main" val="19837905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22</a:t>
            </a:fld>
            <a:endParaRPr lang="es-MX" dirty="0"/>
          </a:p>
        </p:txBody>
      </p:sp>
    </p:spTree>
    <p:extLst>
      <p:ext uri="{BB962C8B-B14F-4D97-AF65-F5344CB8AC3E}">
        <p14:creationId xmlns:p14="http://schemas.microsoft.com/office/powerpoint/2010/main" val="2530045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a:t>
            </a:fld>
            <a:endParaRPr lang="es-MX" dirty="0"/>
          </a:p>
        </p:txBody>
      </p:sp>
    </p:spTree>
    <p:extLst>
      <p:ext uri="{BB962C8B-B14F-4D97-AF65-F5344CB8AC3E}">
        <p14:creationId xmlns:p14="http://schemas.microsoft.com/office/powerpoint/2010/main" val="13943441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23</a:t>
            </a:fld>
            <a:endParaRPr lang="es-MX" dirty="0"/>
          </a:p>
        </p:txBody>
      </p:sp>
    </p:spTree>
    <p:extLst>
      <p:ext uri="{BB962C8B-B14F-4D97-AF65-F5344CB8AC3E}">
        <p14:creationId xmlns:p14="http://schemas.microsoft.com/office/powerpoint/2010/main" val="25420489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24</a:t>
            </a:fld>
            <a:endParaRPr lang="es-MX" dirty="0"/>
          </a:p>
        </p:txBody>
      </p:sp>
    </p:spTree>
    <p:extLst>
      <p:ext uri="{BB962C8B-B14F-4D97-AF65-F5344CB8AC3E}">
        <p14:creationId xmlns:p14="http://schemas.microsoft.com/office/powerpoint/2010/main" val="6009926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25</a:t>
            </a:fld>
            <a:endParaRPr lang="es-MX" dirty="0"/>
          </a:p>
        </p:txBody>
      </p:sp>
    </p:spTree>
    <p:extLst>
      <p:ext uri="{BB962C8B-B14F-4D97-AF65-F5344CB8AC3E}">
        <p14:creationId xmlns:p14="http://schemas.microsoft.com/office/powerpoint/2010/main" val="28743685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26</a:t>
            </a:fld>
            <a:endParaRPr lang="es-MX" dirty="0"/>
          </a:p>
        </p:txBody>
      </p:sp>
    </p:spTree>
    <p:extLst>
      <p:ext uri="{BB962C8B-B14F-4D97-AF65-F5344CB8AC3E}">
        <p14:creationId xmlns:p14="http://schemas.microsoft.com/office/powerpoint/2010/main" val="26097383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27</a:t>
            </a:fld>
            <a:endParaRPr lang="es-MX" dirty="0"/>
          </a:p>
        </p:txBody>
      </p:sp>
    </p:spTree>
    <p:extLst>
      <p:ext uri="{BB962C8B-B14F-4D97-AF65-F5344CB8AC3E}">
        <p14:creationId xmlns:p14="http://schemas.microsoft.com/office/powerpoint/2010/main" val="42145916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28</a:t>
            </a:fld>
            <a:endParaRPr lang="es-MX" dirty="0"/>
          </a:p>
        </p:txBody>
      </p:sp>
    </p:spTree>
    <p:extLst>
      <p:ext uri="{BB962C8B-B14F-4D97-AF65-F5344CB8AC3E}">
        <p14:creationId xmlns:p14="http://schemas.microsoft.com/office/powerpoint/2010/main" val="10658661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29</a:t>
            </a:fld>
            <a:endParaRPr lang="es-MX" dirty="0"/>
          </a:p>
        </p:txBody>
      </p:sp>
    </p:spTree>
    <p:extLst>
      <p:ext uri="{BB962C8B-B14F-4D97-AF65-F5344CB8AC3E}">
        <p14:creationId xmlns:p14="http://schemas.microsoft.com/office/powerpoint/2010/main" val="39263733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30</a:t>
            </a:fld>
            <a:endParaRPr lang="es-MX" dirty="0"/>
          </a:p>
        </p:txBody>
      </p:sp>
    </p:spTree>
    <p:extLst>
      <p:ext uri="{BB962C8B-B14F-4D97-AF65-F5344CB8AC3E}">
        <p14:creationId xmlns:p14="http://schemas.microsoft.com/office/powerpoint/2010/main" val="7592802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31</a:t>
            </a:fld>
            <a:endParaRPr lang="es-MX" dirty="0"/>
          </a:p>
        </p:txBody>
      </p:sp>
    </p:spTree>
    <p:extLst>
      <p:ext uri="{BB962C8B-B14F-4D97-AF65-F5344CB8AC3E}">
        <p14:creationId xmlns:p14="http://schemas.microsoft.com/office/powerpoint/2010/main" val="12177508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32</a:t>
            </a:fld>
            <a:endParaRPr lang="es-MX" dirty="0"/>
          </a:p>
        </p:txBody>
      </p:sp>
    </p:spTree>
    <p:extLst>
      <p:ext uri="{BB962C8B-B14F-4D97-AF65-F5344CB8AC3E}">
        <p14:creationId xmlns:p14="http://schemas.microsoft.com/office/powerpoint/2010/main" val="1548698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6</a:t>
            </a:fld>
            <a:endParaRPr lang="es-MX" dirty="0"/>
          </a:p>
        </p:txBody>
      </p:sp>
    </p:spTree>
    <p:extLst>
      <p:ext uri="{BB962C8B-B14F-4D97-AF65-F5344CB8AC3E}">
        <p14:creationId xmlns:p14="http://schemas.microsoft.com/office/powerpoint/2010/main" val="38070337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33</a:t>
            </a:fld>
            <a:endParaRPr lang="es-MX" dirty="0"/>
          </a:p>
        </p:txBody>
      </p:sp>
    </p:spTree>
    <p:extLst>
      <p:ext uri="{BB962C8B-B14F-4D97-AF65-F5344CB8AC3E}">
        <p14:creationId xmlns:p14="http://schemas.microsoft.com/office/powerpoint/2010/main" val="40592436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34</a:t>
            </a:fld>
            <a:endParaRPr lang="es-MX" dirty="0"/>
          </a:p>
        </p:txBody>
      </p:sp>
    </p:spTree>
    <p:extLst>
      <p:ext uri="{BB962C8B-B14F-4D97-AF65-F5344CB8AC3E}">
        <p14:creationId xmlns:p14="http://schemas.microsoft.com/office/powerpoint/2010/main" val="26783706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35</a:t>
            </a:fld>
            <a:endParaRPr lang="es-MX" dirty="0"/>
          </a:p>
        </p:txBody>
      </p:sp>
    </p:spTree>
    <p:extLst>
      <p:ext uri="{BB962C8B-B14F-4D97-AF65-F5344CB8AC3E}">
        <p14:creationId xmlns:p14="http://schemas.microsoft.com/office/powerpoint/2010/main" val="40966897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36</a:t>
            </a:fld>
            <a:endParaRPr lang="es-MX" dirty="0"/>
          </a:p>
        </p:txBody>
      </p:sp>
    </p:spTree>
    <p:extLst>
      <p:ext uri="{BB962C8B-B14F-4D97-AF65-F5344CB8AC3E}">
        <p14:creationId xmlns:p14="http://schemas.microsoft.com/office/powerpoint/2010/main" val="28129946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37</a:t>
            </a:fld>
            <a:endParaRPr lang="es-MX" dirty="0"/>
          </a:p>
        </p:txBody>
      </p:sp>
    </p:spTree>
    <p:extLst>
      <p:ext uri="{BB962C8B-B14F-4D97-AF65-F5344CB8AC3E}">
        <p14:creationId xmlns:p14="http://schemas.microsoft.com/office/powerpoint/2010/main" val="42553541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38</a:t>
            </a:fld>
            <a:endParaRPr lang="es-MX" dirty="0"/>
          </a:p>
        </p:txBody>
      </p:sp>
    </p:spTree>
    <p:extLst>
      <p:ext uri="{BB962C8B-B14F-4D97-AF65-F5344CB8AC3E}">
        <p14:creationId xmlns:p14="http://schemas.microsoft.com/office/powerpoint/2010/main" val="38633282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39</a:t>
            </a:fld>
            <a:endParaRPr lang="es-MX" dirty="0"/>
          </a:p>
        </p:txBody>
      </p:sp>
    </p:spTree>
    <p:extLst>
      <p:ext uri="{BB962C8B-B14F-4D97-AF65-F5344CB8AC3E}">
        <p14:creationId xmlns:p14="http://schemas.microsoft.com/office/powerpoint/2010/main" val="33518646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40</a:t>
            </a:fld>
            <a:endParaRPr lang="es-MX" dirty="0"/>
          </a:p>
        </p:txBody>
      </p:sp>
    </p:spTree>
    <p:extLst>
      <p:ext uri="{BB962C8B-B14F-4D97-AF65-F5344CB8AC3E}">
        <p14:creationId xmlns:p14="http://schemas.microsoft.com/office/powerpoint/2010/main" val="17537459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41</a:t>
            </a:fld>
            <a:endParaRPr lang="es-MX" dirty="0"/>
          </a:p>
        </p:txBody>
      </p:sp>
    </p:spTree>
    <p:extLst>
      <p:ext uri="{BB962C8B-B14F-4D97-AF65-F5344CB8AC3E}">
        <p14:creationId xmlns:p14="http://schemas.microsoft.com/office/powerpoint/2010/main" val="638143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7</a:t>
            </a:fld>
            <a:endParaRPr lang="es-MX" dirty="0"/>
          </a:p>
        </p:txBody>
      </p:sp>
    </p:spTree>
    <p:extLst>
      <p:ext uri="{BB962C8B-B14F-4D97-AF65-F5344CB8AC3E}">
        <p14:creationId xmlns:p14="http://schemas.microsoft.com/office/powerpoint/2010/main" val="715395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8</a:t>
            </a:fld>
            <a:endParaRPr lang="es-MX" dirty="0"/>
          </a:p>
        </p:txBody>
      </p:sp>
    </p:spTree>
    <p:extLst>
      <p:ext uri="{BB962C8B-B14F-4D97-AF65-F5344CB8AC3E}">
        <p14:creationId xmlns:p14="http://schemas.microsoft.com/office/powerpoint/2010/main" val="28190448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9</a:t>
            </a:fld>
            <a:endParaRPr lang="es-MX" dirty="0"/>
          </a:p>
        </p:txBody>
      </p:sp>
    </p:spTree>
    <p:extLst>
      <p:ext uri="{BB962C8B-B14F-4D97-AF65-F5344CB8AC3E}">
        <p14:creationId xmlns:p14="http://schemas.microsoft.com/office/powerpoint/2010/main" val="2298266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10</a:t>
            </a:fld>
            <a:endParaRPr lang="es-MX" dirty="0"/>
          </a:p>
        </p:txBody>
      </p:sp>
    </p:spTree>
    <p:extLst>
      <p:ext uri="{BB962C8B-B14F-4D97-AF65-F5344CB8AC3E}">
        <p14:creationId xmlns:p14="http://schemas.microsoft.com/office/powerpoint/2010/main" val="5589520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11</a:t>
            </a:fld>
            <a:endParaRPr lang="es-MX" dirty="0"/>
          </a:p>
        </p:txBody>
      </p:sp>
    </p:spTree>
    <p:extLst>
      <p:ext uri="{BB962C8B-B14F-4D97-AF65-F5344CB8AC3E}">
        <p14:creationId xmlns:p14="http://schemas.microsoft.com/office/powerpoint/2010/main" val="25200887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sz="1400" dirty="0"/>
          </a:p>
        </p:txBody>
      </p:sp>
      <p:sp>
        <p:nvSpPr>
          <p:cNvPr id="4" name="3 Marcador de número de diapositiva"/>
          <p:cNvSpPr>
            <a:spLocks noGrp="1"/>
          </p:cNvSpPr>
          <p:nvPr>
            <p:ph type="sldNum" sz="quarter" idx="10"/>
          </p:nvPr>
        </p:nvSpPr>
        <p:spPr/>
        <p:txBody>
          <a:bodyPr/>
          <a:lstStyle/>
          <a:p>
            <a:pPr>
              <a:defRPr/>
            </a:pPr>
            <a:fld id="{AEF43496-A5D6-47D1-B54A-3B1A06F5E0DA}" type="slidenum">
              <a:rPr lang="es-MX" smtClean="0"/>
              <a:pPr>
                <a:defRPr/>
              </a:pPr>
              <a:t>12</a:t>
            </a:fld>
            <a:endParaRPr lang="es-MX" dirty="0"/>
          </a:p>
        </p:txBody>
      </p:sp>
    </p:spTree>
    <p:extLst>
      <p:ext uri="{BB962C8B-B14F-4D97-AF65-F5344CB8AC3E}">
        <p14:creationId xmlns:p14="http://schemas.microsoft.com/office/powerpoint/2010/main" val="946908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4" name="3 Triángulo rectángulo"/>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6" name="5 Forma libre"/>
          <p:cNvSpPr>
            <a:spLocks/>
          </p:cNvSpPr>
          <p:nvPr/>
        </p:nvSpPr>
        <p:spPr bwMode="auto">
          <a:xfrm>
            <a:off x="1687513" y="4953000"/>
            <a:ext cx="7456487" cy="487363"/>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rgbClr val="33CCCC">
              <a:alpha val="4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7" name="6 Forma libre"/>
          <p:cNvSpPr>
            <a:spLocks/>
          </p:cNvSpPr>
          <p:nvPr/>
        </p:nvSpPr>
        <p:spPr bwMode="auto">
          <a:xfrm>
            <a:off x="36513" y="5237163"/>
            <a:ext cx="9107487" cy="78898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8" name="7 Forma libre"/>
          <p:cNvSpPr>
            <a:spLocks/>
          </p:cNvSpPr>
          <p:nvPr/>
        </p:nvSpPr>
        <p:spPr bwMode="auto">
          <a:xfrm>
            <a:off x="590" y="5000960"/>
            <a:ext cx="9143410" cy="186339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solidFill>
            <a:srgbClr val="008080">
              <a:alpha val="60000"/>
            </a:srgbClr>
          </a:solid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0" name="9 Conector recto"/>
          <p:cNvCxnSpPr/>
          <p:nvPr/>
        </p:nvCxnSpPr>
        <p:spPr bwMode="auto">
          <a:xfrm>
            <a:off x="-3175" y="4997654"/>
            <a:ext cx="9147175" cy="78999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Título"/>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s-ES" smtClean="0"/>
              <a:t>Haga clic para modificar el estilo de título del patrón</a:t>
            </a:r>
            <a:endParaRPr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s-ES" smtClean="0"/>
              <a:t>Haga clic para modificar el estilo de subtítulo del patrón</a:t>
            </a:r>
            <a:endParaRPr lang="en-US"/>
          </a:p>
        </p:txBody>
      </p:sp>
      <p:sp>
        <p:nvSpPr>
          <p:cNvPr id="11" name="29 Marcador de fecha"/>
          <p:cNvSpPr>
            <a:spLocks noGrp="1"/>
          </p:cNvSpPr>
          <p:nvPr>
            <p:ph type="dt" sz="half" idx="10"/>
          </p:nvPr>
        </p:nvSpPr>
        <p:spPr/>
        <p:txBody>
          <a:bodyPr/>
          <a:lstStyle>
            <a:lvl1pPr>
              <a:defRPr smtClean="0">
                <a:solidFill>
                  <a:srgbClr val="FFFFFF"/>
                </a:solidFill>
              </a:defRPr>
            </a:lvl1pPr>
            <a:extLst/>
          </a:lstStyle>
          <a:p>
            <a:pPr>
              <a:defRPr/>
            </a:pPr>
            <a:endParaRPr lang="es-MX" dirty="0"/>
          </a:p>
        </p:txBody>
      </p:sp>
      <p:sp>
        <p:nvSpPr>
          <p:cNvPr id="12" name="18 Marcador de pie de página"/>
          <p:cNvSpPr>
            <a:spLocks noGrp="1"/>
          </p:cNvSpPr>
          <p:nvPr>
            <p:ph type="ftr" sz="quarter" idx="11"/>
          </p:nvPr>
        </p:nvSpPr>
        <p:spPr/>
        <p:txBody>
          <a:bodyPr/>
          <a:lstStyle>
            <a:lvl1pPr>
              <a:defRPr>
                <a:solidFill>
                  <a:schemeClr val="accent1">
                    <a:tint val="20000"/>
                  </a:schemeClr>
                </a:solidFill>
              </a:defRPr>
            </a:lvl1pPr>
            <a:extLst/>
          </a:lstStyle>
          <a:p>
            <a:pPr>
              <a:defRPr/>
            </a:pPr>
            <a:endParaRPr lang="es-MX" dirty="0"/>
          </a:p>
        </p:txBody>
      </p:sp>
      <p:sp>
        <p:nvSpPr>
          <p:cNvPr id="13" name="26 Marcador de número de diapositiva"/>
          <p:cNvSpPr>
            <a:spLocks noGrp="1"/>
          </p:cNvSpPr>
          <p:nvPr>
            <p:ph type="sldNum" sz="quarter" idx="12"/>
          </p:nvPr>
        </p:nvSpPr>
        <p:spPr/>
        <p:txBody>
          <a:bodyPr/>
          <a:lstStyle>
            <a:lvl1pPr>
              <a:defRPr smtClean="0">
                <a:solidFill>
                  <a:srgbClr val="FFFFFF"/>
                </a:solidFill>
              </a:defRPr>
            </a:lvl1pPr>
            <a:extLst/>
          </a:lstStyle>
          <a:p>
            <a:pPr>
              <a:defRPr/>
            </a:pPr>
            <a:fld id="{62E9E462-A307-46A6-B24D-B23F63F85546}" type="slidenum">
              <a:rPr lang="es-MX"/>
              <a:pPr>
                <a:defRPr/>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endParaRPr lang="es-MX" dirty="0"/>
          </a:p>
        </p:txBody>
      </p:sp>
      <p:sp>
        <p:nvSpPr>
          <p:cNvPr id="5" name="21 Marcador de pie de página"/>
          <p:cNvSpPr>
            <a:spLocks noGrp="1"/>
          </p:cNvSpPr>
          <p:nvPr>
            <p:ph type="ftr" sz="quarter" idx="11"/>
          </p:nvPr>
        </p:nvSpPr>
        <p:spPr/>
        <p:txBody>
          <a:bodyPr/>
          <a:lstStyle>
            <a:lvl1pPr>
              <a:defRPr/>
            </a:lvl1pPr>
          </a:lstStyle>
          <a:p>
            <a:pPr>
              <a:defRPr/>
            </a:pPr>
            <a:endParaRPr lang="es-MX" dirty="0"/>
          </a:p>
        </p:txBody>
      </p:sp>
      <p:sp>
        <p:nvSpPr>
          <p:cNvPr id="6" name="17 Marcador de número de diapositiva"/>
          <p:cNvSpPr>
            <a:spLocks noGrp="1"/>
          </p:cNvSpPr>
          <p:nvPr>
            <p:ph type="sldNum" sz="quarter" idx="12"/>
          </p:nvPr>
        </p:nvSpPr>
        <p:spPr/>
        <p:txBody>
          <a:bodyPr/>
          <a:lstStyle>
            <a:lvl1pPr>
              <a:defRPr/>
            </a:lvl1pPr>
          </a:lstStyle>
          <a:p>
            <a:pPr>
              <a:defRPr/>
            </a:pPr>
            <a:fld id="{D27718D8-60A7-4D3B-A1BE-07D8FF63E948}" type="slidenum">
              <a:rPr lang="es-MX"/>
              <a:pPr>
                <a:defRPr/>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9 Marcador de fecha"/>
          <p:cNvSpPr>
            <a:spLocks noGrp="1"/>
          </p:cNvSpPr>
          <p:nvPr>
            <p:ph type="dt" sz="half" idx="10"/>
          </p:nvPr>
        </p:nvSpPr>
        <p:spPr/>
        <p:txBody>
          <a:bodyPr/>
          <a:lstStyle>
            <a:lvl1pPr>
              <a:defRPr/>
            </a:lvl1pPr>
          </a:lstStyle>
          <a:p>
            <a:pPr>
              <a:defRPr/>
            </a:pPr>
            <a:endParaRPr lang="es-MX" dirty="0"/>
          </a:p>
        </p:txBody>
      </p:sp>
      <p:sp>
        <p:nvSpPr>
          <p:cNvPr id="5" name="21 Marcador de pie de página"/>
          <p:cNvSpPr>
            <a:spLocks noGrp="1"/>
          </p:cNvSpPr>
          <p:nvPr>
            <p:ph type="ftr" sz="quarter" idx="11"/>
          </p:nvPr>
        </p:nvSpPr>
        <p:spPr/>
        <p:txBody>
          <a:bodyPr/>
          <a:lstStyle>
            <a:lvl1pPr>
              <a:defRPr/>
            </a:lvl1pPr>
          </a:lstStyle>
          <a:p>
            <a:pPr>
              <a:defRPr/>
            </a:pPr>
            <a:endParaRPr lang="es-MX" dirty="0"/>
          </a:p>
        </p:txBody>
      </p:sp>
      <p:sp>
        <p:nvSpPr>
          <p:cNvPr id="6" name="17 Marcador de número de diapositiva"/>
          <p:cNvSpPr>
            <a:spLocks noGrp="1"/>
          </p:cNvSpPr>
          <p:nvPr>
            <p:ph type="sldNum" sz="quarter" idx="12"/>
          </p:nvPr>
        </p:nvSpPr>
        <p:spPr/>
        <p:txBody>
          <a:bodyPr/>
          <a:lstStyle>
            <a:lvl1pPr>
              <a:defRPr/>
            </a:lvl1pPr>
          </a:lstStyle>
          <a:p>
            <a:pPr>
              <a:defRPr/>
            </a:pPr>
            <a:fld id="{10725176-2986-4C5A-83F6-3DB18051CEA1}" type="slidenum">
              <a:rPr lang="es-MX"/>
              <a:pPr>
                <a:defRPr/>
              </a:pPr>
              <a:t>‹Nº›</a:t>
            </a:fld>
            <a:endParaRPr lang="es-MX"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a:xfrm>
            <a:off x="457200" y="1600200"/>
            <a:ext cx="8229600" cy="45259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8" name="7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9" name="8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4" name="3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5" name="4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3" name="2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4" name="3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6" name="17 Marcador de número de diapositiva"/>
          <p:cNvSpPr>
            <a:spLocks noGrp="1"/>
          </p:cNvSpPr>
          <p:nvPr>
            <p:ph type="sldNum" sz="quarter" idx="12"/>
          </p:nvPr>
        </p:nvSpPr>
        <p:spPr/>
        <p:txBody>
          <a:bodyPr/>
          <a:lstStyle>
            <a:lvl1pPr>
              <a:defRPr sz="800" b="1">
                <a:latin typeface="Calibri" pitchFamily="34" charset="0"/>
              </a:defRPr>
            </a:lvl1pPr>
          </a:lstStyle>
          <a:p>
            <a:pPr>
              <a:defRPr/>
            </a:pPr>
            <a:fld id="{BD43386B-512A-4F48-AC60-1F2A615D5642}" type="slidenum">
              <a:rPr lang="es-MX" smtClean="0"/>
              <a:pPr>
                <a:defRPr/>
              </a:pPr>
              <a:t>‹Nº›</a:t>
            </a:fld>
            <a:endParaRPr lang="es-MX" dirty="0"/>
          </a:p>
        </p:txBody>
      </p:sp>
      <p:sp>
        <p:nvSpPr>
          <p:cNvPr id="7" name="6 Rectángulo redondeado"/>
          <p:cNvSpPr/>
          <p:nvPr userDrawn="1"/>
        </p:nvSpPr>
        <p:spPr>
          <a:xfrm>
            <a:off x="62473" y="62122"/>
            <a:ext cx="9001156" cy="900000"/>
          </a:xfrm>
          <a:prstGeom prst="roundRect">
            <a:avLst/>
          </a:prstGeom>
          <a:solidFill>
            <a:srgbClr val="33CCCC">
              <a:alpha val="30000"/>
            </a:srgbClr>
          </a:solidFill>
          <a:ln>
            <a:noFill/>
          </a:ln>
          <a:effectLst>
            <a:outerShdw blurRad="50800" dist="38100" dir="2700000" algn="tl" rotWithShape="0">
              <a:prstClr val="black">
                <a:alpha val="40000"/>
              </a:prstClr>
            </a:outerShdw>
          </a:effectLst>
          <a:scene3d>
            <a:camera prst="orthographicFront"/>
            <a:lightRig rig="soft" dir="t"/>
          </a:scene3d>
          <a:sp3d>
            <a:bevelT w="165100" prst="coolSlant"/>
            <a:bevelB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pic>
        <p:nvPicPr>
          <p:cNvPr id="5" name="Picture 2" descr="InfoD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04780" y="156271"/>
            <a:ext cx="1296000" cy="6911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60A69F40-8FA3-441D-ABC0-C40240B05253}"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sp>
        <p:nvSpPr>
          <p:cNvPr id="14" name="2 Marcador de contenido"/>
          <p:cNvSpPr>
            <a:spLocks noGrp="1"/>
          </p:cNvSpPr>
          <p:nvPr>
            <p:ph idx="1"/>
          </p:nvPr>
        </p:nvSpPr>
        <p:spPr bwMode="auto">
          <a:xfrm>
            <a:off x="457200" y="1481138"/>
            <a:ext cx="8229600" cy="4525962"/>
          </a:xfrm>
          <a:prstGeom prst="rect">
            <a:avLst/>
          </a:prstGeom>
          <a:noFill/>
          <a:ln w="9525">
            <a:noFill/>
            <a:miter lim="800000"/>
            <a:headEnd/>
            <a:tailEnd/>
          </a:ln>
        </p:spPr>
        <p:txBody>
          <a:bodyPr/>
          <a:lstStyle>
            <a:extLst/>
          </a:lstStyle>
          <a:p>
            <a:pPr marL="0" marR="0" lvl="0"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Haga clic para modificar el estilo de texto del patrón</a:t>
            </a:r>
          </a:p>
          <a:p>
            <a:pPr marL="0" marR="0" lvl="1"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Segundo nivel</a:t>
            </a:r>
          </a:p>
          <a:p>
            <a:pPr marL="0" marR="0" lvl="2"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Tercer nivel</a:t>
            </a:r>
          </a:p>
          <a:p>
            <a:pPr marL="0" marR="0" lvl="3"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Cuarto nivel</a:t>
            </a:r>
          </a:p>
          <a:p>
            <a:pPr marL="0" marR="0" lvl="4"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Quinto nivel</a:t>
            </a:r>
            <a:endParaRPr kumimoji="0" lang="en-US" sz="1800" b="0" i="0" u="none" strike="noStrike" kern="0" cap="none" spc="0" normalizeH="0" baseline="0" noProof="0">
              <a:ln>
                <a:noFill/>
              </a:ln>
              <a:solidFill>
                <a:sysClr val="windowText" lastClr="000000"/>
              </a:solidFill>
              <a:effectLst/>
              <a:uLnTx/>
              <a:uFillTx/>
            </a:endParaRPr>
          </a:p>
        </p:txBody>
      </p:sp>
      <p:sp>
        <p:nvSpPr>
          <p:cNvPr id="15" name="6 Título"/>
          <p:cNvSpPr>
            <a:spLocks noGrp="1"/>
          </p:cNvSpPr>
          <p:nvPr>
            <p:ph type="title"/>
          </p:nvPr>
        </p:nvSpPr>
        <p:spPr>
          <a:xfrm>
            <a:off x="457200" y="274638"/>
            <a:ext cx="8229600" cy="1143000"/>
          </a:xfrm>
          <a:prstGeom prst="rect">
            <a:avLst/>
          </a:prstGeom>
        </p:spPr>
        <p:txBody>
          <a:bodyPr rtlCol="0"/>
          <a:lstStyle>
            <a:extLst/>
          </a:lstStyle>
          <a:p>
            <a:pPr marL="0" marR="0" lvl="0" indent="0" defTabSz="914400" eaLnBrk="1" fontAlgn="auto" latinLnBrk="0" hangingPunct="1">
              <a:lnSpc>
                <a:spcPct val="100000"/>
              </a:lnSpc>
              <a:spcBef>
                <a:spcPts val="0"/>
              </a:spcBef>
              <a:spcAft>
                <a:spcPts val="0"/>
              </a:spcAft>
              <a:buClrTx/>
              <a:buSzTx/>
              <a:buFontTx/>
              <a:buNone/>
              <a:tabLst/>
              <a:defRPr/>
            </a:pPr>
            <a:r>
              <a:rPr kumimoji="0" lang="es-ES" sz="1800" b="0" i="0" u="none" strike="noStrike" kern="0" cap="none" spc="0" normalizeH="0" baseline="0" noProof="0" smtClean="0">
                <a:ln>
                  <a:noFill/>
                </a:ln>
                <a:solidFill>
                  <a:sysClr val="windowText" lastClr="000000"/>
                </a:solidFill>
                <a:effectLst/>
                <a:uLnTx/>
                <a:uFillTx/>
              </a:rPr>
              <a:t>Haga clic para modificar el estilo de título del patrón</a:t>
            </a:r>
            <a:endParaRPr kumimoji="0" lang="en-US" sz="1800" b="0" i="0" u="none" strike="noStrike" kern="0" cap="none" spc="0" normalizeH="0" baseline="0" noProof="0">
              <a:ln>
                <a:noFill/>
              </a:ln>
              <a:solidFill>
                <a:sysClr val="windowText" lastClr="000000"/>
              </a:solidFill>
              <a:effectLst/>
              <a:uLnTx/>
              <a:uFillTx/>
            </a:endParaRPr>
          </a:p>
        </p:txBody>
      </p:sp>
      <p:sp>
        <p:nvSpPr>
          <p:cNvPr id="16" name="9 Marcador de fecha"/>
          <p:cNvSpPr>
            <a:spLocks noGrp="1"/>
          </p:cNvSpPr>
          <p:nvPr>
            <p:ph type="dt" sz="half" idx="10"/>
          </p:nvPr>
        </p:nvSpPr>
        <p:spPr>
          <a:xfrm>
            <a:off x="6727825" y="6408738"/>
            <a:ext cx="1919288" cy="365125"/>
          </a:xfrm>
          <a:prstGeom prst="rect">
            <a:avLst/>
          </a:prstGeo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Text" lastClr="000000"/>
              </a:solidFill>
              <a:effectLst/>
              <a:uLnTx/>
              <a:uFillTx/>
            </a:endParaRPr>
          </a:p>
        </p:txBody>
      </p:sp>
      <p:sp>
        <p:nvSpPr>
          <p:cNvPr id="17" name="21 Marcador de pie de página"/>
          <p:cNvSpPr>
            <a:spLocks noGrp="1"/>
          </p:cNvSpPr>
          <p:nvPr>
            <p:ph type="ftr" sz="quarter" idx="11"/>
          </p:nvPr>
        </p:nvSpPr>
        <p:spPr>
          <a:xfrm>
            <a:off x="4379913" y="6408738"/>
            <a:ext cx="2351087" cy="365125"/>
          </a:xfrm>
          <a:prstGeom prst="rect">
            <a:avLst/>
          </a:prstGeo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Text" lastClr="000000"/>
              </a:solidFill>
              <a:effectLst/>
              <a:uLnTx/>
              <a:uFillTx/>
            </a:endParaRPr>
          </a:p>
        </p:txBody>
      </p:sp>
      <p:sp>
        <p:nvSpPr>
          <p:cNvPr id="18" name="17 Marcador de número de diapositiva"/>
          <p:cNvSpPr>
            <a:spLocks noGrp="1"/>
          </p:cNvSpPr>
          <p:nvPr>
            <p:ph type="sldNum" sz="quarter" idx="12"/>
          </p:nvPr>
        </p:nvSpPr>
        <p:spPr>
          <a:xfrm>
            <a:off x="8647113" y="6408738"/>
            <a:ext cx="366712" cy="365125"/>
          </a:xfrm>
          <a:prstGeom prst="rect">
            <a:avLst/>
          </a:prstGeo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5178CCD4-0633-4214-8E80-4B51D2DB8650}" type="slidenum">
              <a:rPr kumimoji="0" lang="es-MX" sz="1800" b="0" i="0" u="none" strike="noStrike" kern="0" cap="none" spc="0" normalizeH="0" baseline="0" noProof="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‹Nº›</a:t>
            </a:fld>
            <a:endParaRPr kumimoji="0" lang="es-MX" sz="1800" b="0" i="0" u="none" strike="noStrike" kern="0" cap="none" spc="0" normalizeH="0" baseline="0" noProof="0" dirty="0">
              <a:ln>
                <a:noFill/>
              </a:ln>
              <a:solidFill>
                <a:sysClr val="windowText" lastClr="000000"/>
              </a:solidFill>
              <a:effectLst/>
              <a:uLnTx/>
              <a:uFillTx/>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8" name="7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5" name="4 Marcador de fecha"/>
          <p:cNvSpPr>
            <a:spLocks noGrp="1"/>
          </p:cNvSpPr>
          <p:nvPr>
            <p:ph type="dt" sz="half" idx="10"/>
          </p:nvPr>
        </p:nvSpPr>
        <p:spPr/>
        <p:txBody>
          <a:bodyPr/>
          <a:lstStyle>
            <a:lvl1pPr>
              <a:defRPr/>
            </a:lvl1pPr>
            <a:extLst/>
          </a:lstStyle>
          <a:p>
            <a:pPr>
              <a:defRPr/>
            </a:pPr>
            <a:endParaRPr lang="es-MX" dirty="0"/>
          </a:p>
        </p:txBody>
      </p:sp>
      <p:sp>
        <p:nvSpPr>
          <p:cNvPr id="6" name="5 Marcador de pie de página"/>
          <p:cNvSpPr>
            <a:spLocks noGrp="1"/>
          </p:cNvSpPr>
          <p:nvPr>
            <p:ph type="ftr" sz="quarter" idx="11"/>
          </p:nvPr>
        </p:nvSpPr>
        <p:spPr/>
        <p:txBody>
          <a:bodyPr/>
          <a:lstStyle>
            <a:lvl1pPr>
              <a:defRPr/>
            </a:lvl1pPr>
            <a:extLst/>
          </a:lstStyle>
          <a:p>
            <a:pPr>
              <a:defRPr/>
            </a:pPr>
            <a:endParaRPr lang="es-MX" dirty="0"/>
          </a:p>
        </p:txBody>
      </p:sp>
      <p:sp>
        <p:nvSpPr>
          <p:cNvPr id="7" name="6 Marcador de número de diapositiva"/>
          <p:cNvSpPr>
            <a:spLocks noGrp="1"/>
          </p:cNvSpPr>
          <p:nvPr>
            <p:ph type="sldNum" sz="quarter" idx="12"/>
          </p:nvPr>
        </p:nvSpPr>
        <p:spPr/>
        <p:txBody>
          <a:bodyPr/>
          <a:lstStyle>
            <a:lvl1pPr>
              <a:defRPr/>
            </a:lvl1pPr>
            <a:extLst/>
          </a:lstStyle>
          <a:p>
            <a:pPr>
              <a:defRPr/>
            </a:pPr>
            <a:fld id="{4602C97B-B95C-43E1-9C6D-9D412079AE19}" type="slidenum">
              <a:rPr lang="es-MX"/>
              <a:pPr>
                <a:defRPr/>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sp>
        <p:nvSpPr>
          <p:cNvPr id="10" name="2 Marcador de contenido"/>
          <p:cNvSpPr>
            <a:spLocks noGrp="1"/>
          </p:cNvSpPr>
          <p:nvPr>
            <p:ph idx="1"/>
          </p:nvPr>
        </p:nvSpPr>
        <p:spPr>
          <a:xfrm>
            <a:off x="457200" y="1481138"/>
            <a:ext cx="8229600" cy="4525962"/>
          </a:xfrm>
        </p:spPr>
        <p:txBody>
          <a:bodyPr/>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6 Título"/>
          <p:cNvSpPr>
            <a:spLocks noGrp="1"/>
          </p:cNvSpPr>
          <p:nvPr>
            <p:ph type="title"/>
          </p:nvPr>
        </p:nvSpPr>
        <p:spPr>
          <a:xfrm>
            <a:off x="457200" y="274638"/>
            <a:ext cx="8229600" cy="1143000"/>
          </a:xfrm>
        </p:spPr>
        <p:txBody>
          <a:bodyPr rtlCol="0"/>
          <a:lstStyle>
            <a:extLst/>
          </a:lstStyle>
          <a:p>
            <a:r>
              <a:rPr lang="es-ES" smtClean="0"/>
              <a:t>Haga clic para modificar el estilo de título del patrón</a:t>
            </a:r>
            <a:endParaRPr lang="en-US"/>
          </a:p>
        </p:txBody>
      </p:sp>
      <p:sp>
        <p:nvSpPr>
          <p:cNvPr id="12" name="9 Marcador de fecha"/>
          <p:cNvSpPr>
            <a:spLocks noGrp="1"/>
          </p:cNvSpPr>
          <p:nvPr>
            <p:ph type="dt" sz="half" idx="10"/>
          </p:nvPr>
        </p:nvSpPr>
        <p:spPr>
          <a:xfrm>
            <a:off x="6727825" y="6408738"/>
            <a:ext cx="1919288" cy="365125"/>
          </a:xfrm>
        </p:spPr>
        <p:txBody>
          <a:bodyPr/>
          <a:lstStyle>
            <a:lvl1pPr>
              <a:defRPr/>
            </a:lvl1pPr>
          </a:lstStyle>
          <a:p>
            <a:pPr>
              <a:defRPr/>
            </a:pPr>
            <a:endParaRPr lang="es-MX" dirty="0"/>
          </a:p>
        </p:txBody>
      </p:sp>
      <p:sp>
        <p:nvSpPr>
          <p:cNvPr id="13" name="21 Marcador de pie de página"/>
          <p:cNvSpPr>
            <a:spLocks noGrp="1"/>
          </p:cNvSpPr>
          <p:nvPr>
            <p:ph type="ftr" sz="quarter" idx="11"/>
          </p:nvPr>
        </p:nvSpPr>
        <p:spPr>
          <a:xfrm>
            <a:off x="4379913" y="6408738"/>
            <a:ext cx="2351087" cy="365125"/>
          </a:xfrm>
        </p:spPr>
        <p:txBody>
          <a:bodyPr/>
          <a:lstStyle>
            <a:lvl1pPr>
              <a:defRPr/>
            </a:lvl1pPr>
          </a:lstStyle>
          <a:p>
            <a:pPr>
              <a:defRPr/>
            </a:pPr>
            <a:endParaRPr lang="es-MX" dirty="0"/>
          </a:p>
        </p:txBody>
      </p:sp>
      <p:sp>
        <p:nvSpPr>
          <p:cNvPr id="14" name="17 Marcador de número de diapositiva"/>
          <p:cNvSpPr>
            <a:spLocks noGrp="1"/>
          </p:cNvSpPr>
          <p:nvPr>
            <p:ph type="sldNum" sz="quarter" idx="12"/>
          </p:nvPr>
        </p:nvSpPr>
        <p:spPr>
          <a:xfrm>
            <a:off x="8647113" y="6408738"/>
            <a:ext cx="366712" cy="365125"/>
          </a:xfrm>
        </p:spPr>
        <p:txBody>
          <a:bodyPr/>
          <a:lstStyle>
            <a:lvl1pPr>
              <a:defRPr/>
            </a:lvl1pPr>
          </a:lstStyle>
          <a:p>
            <a:pPr>
              <a:defRPr/>
            </a:pPr>
            <a:fld id="{5178CCD4-0633-4214-8E80-4B51D2DB8650}" type="slidenum">
              <a:rPr lang="es-MX"/>
              <a:pPr>
                <a:defRPr/>
              </a:pPr>
              <a:t>‹Nº›</a:t>
            </a:fld>
            <a:endParaRPr lang="es-MX"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6" name="5 Título"/>
          <p:cNvSpPr>
            <a:spLocks noGrp="1"/>
          </p:cNvSpPr>
          <p:nvPr>
            <p:ph type="title"/>
          </p:nvPr>
        </p:nvSpPr>
        <p:spPr/>
        <p:txBody>
          <a:bodyPr rtlCol="0"/>
          <a:lstStyle>
            <a:extLst/>
          </a:lstStyle>
          <a:p>
            <a:r>
              <a:rPr lang="es-ES" smtClean="0"/>
              <a:t>Haga clic para modificar el estilo de título del patrón</a:t>
            </a:r>
            <a:endParaRPr lang="en-US"/>
          </a:p>
        </p:txBody>
      </p:sp>
      <p:sp>
        <p:nvSpPr>
          <p:cNvPr id="3" name="2 Marcador de fecha"/>
          <p:cNvSpPr>
            <a:spLocks noGrp="1"/>
          </p:cNvSpPr>
          <p:nvPr>
            <p:ph type="dt" sz="half" idx="10"/>
          </p:nvPr>
        </p:nvSpPr>
        <p:spPr/>
        <p:txBody>
          <a:bodyPr/>
          <a:lstStyle>
            <a:lvl1pPr>
              <a:defRPr/>
            </a:lvl1pPr>
            <a:extLst/>
          </a:lstStyle>
          <a:p>
            <a:pPr>
              <a:defRPr/>
            </a:pPr>
            <a:endParaRPr lang="es-MX" dirty="0"/>
          </a:p>
        </p:txBody>
      </p:sp>
      <p:sp>
        <p:nvSpPr>
          <p:cNvPr id="4" name="3 Marcador de pie de página"/>
          <p:cNvSpPr>
            <a:spLocks noGrp="1"/>
          </p:cNvSpPr>
          <p:nvPr>
            <p:ph type="ftr" sz="quarter" idx="11"/>
          </p:nvPr>
        </p:nvSpPr>
        <p:spPr/>
        <p:txBody>
          <a:bodyPr/>
          <a:lstStyle>
            <a:lvl1pPr>
              <a:defRPr/>
            </a:lvl1pPr>
            <a:extLst/>
          </a:lstStyle>
          <a:p>
            <a:pPr>
              <a:defRPr/>
            </a:pPr>
            <a:endParaRPr lang="es-MX" dirty="0"/>
          </a:p>
        </p:txBody>
      </p:sp>
      <p:sp>
        <p:nvSpPr>
          <p:cNvPr id="5" name="4 Marcador de número de diapositiva"/>
          <p:cNvSpPr>
            <a:spLocks noGrp="1"/>
          </p:cNvSpPr>
          <p:nvPr>
            <p:ph type="sldNum" sz="quarter" idx="12"/>
          </p:nvPr>
        </p:nvSpPr>
        <p:spPr/>
        <p:txBody>
          <a:bodyPr/>
          <a:lstStyle>
            <a:lvl1pPr>
              <a:defRPr/>
            </a:lvl1pPr>
            <a:extLst/>
          </a:lstStyle>
          <a:p>
            <a:pPr>
              <a:defRPr/>
            </a:pPr>
            <a:fld id="{CF86A0AD-F5F3-4993-AC63-983DFB5D00C4}" type="slidenum">
              <a:rPr lang="es-MX"/>
              <a:pPr>
                <a:defRPr/>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9 Marcador de fecha"/>
          <p:cNvSpPr>
            <a:spLocks noGrp="1"/>
          </p:cNvSpPr>
          <p:nvPr>
            <p:ph type="dt" sz="half" idx="10"/>
          </p:nvPr>
        </p:nvSpPr>
        <p:spPr/>
        <p:txBody>
          <a:bodyPr/>
          <a:lstStyle>
            <a:lvl1pPr>
              <a:defRPr/>
            </a:lvl1pPr>
          </a:lstStyle>
          <a:p>
            <a:pPr>
              <a:defRPr/>
            </a:pPr>
            <a:endParaRPr lang="es-MX" dirty="0"/>
          </a:p>
        </p:txBody>
      </p:sp>
      <p:sp>
        <p:nvSpPr>
          <p:cNvPr id="3" name="21 Marcador de pie de página"/>
          <p:cNvSpPr>
            <a:spLocks noGrp="1"/>
          </p:cNvSpPr>
          <p:nvPr>
            <p:ph type="ftr" sz="quarter" idx="11"/>
          </p:nvPr>
        </p:nvSpPr>
        <p:spPr/>
        <p:txBody>
          <a:bodyPr/>
          <a:lstStyle>
            <a:lvl1pPr>
              <a:defRPr/>
            </a:lvl1pPr>
          </a:lstStyle>
          <a:p>
            <a:pPr>
              <a:defRPr/>
            </a:pPr>
            <a:endParaRPr lang="es-MX" dirty="0"/>
          </a:p>
        </p:txBody>
      </p:sp>
      <p:sp>
        <p:nvSpPr>
          <p:cNvPr id="4" name="17 Marcador de número de diapositiva"/>
          <p:cNvSpPr>
            <a:spLocks noGrp="1"/>
          </p:cNvSpPr>
          <p:nvPr>
            <p:ph type="sldNum" sz="quarter" idx="12"/>
          </p:nvPr>
        </p:nvSpPr>
        <p:spPr/>
        <p:txBody>
          <a:bodyPr/>
          <a:lstStyle>
            <a:lvl1pPr>
              <a:defRPr/>
            </a:lvl1pPr>
          </a:lstStyle>
          <a:p>
            <a:pPr>
              <a:defRPr/>
            </a:pPr>
            <a:fld id="{13BBBA7F-7700-44FC-A071-6A787AE82F1F}" type="slidenum">
              <a:rPr lang="es-MX"/>
              <a:pPr>
                <a:defRPr/>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s-ES" smtClean="0"/>
              <a:t>Haga clic para modificar el estilo de título del patrón</a:t>
            </a:r>
            <a:endParaRPr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lvl1pPr>
              <a:defRPr/>
            </a:lvl1pPr>
            <a:extLst/>
          </a:lstStyle>
          <a:p>
            <a:pPr>
              <a:defRPr/>
            </a:pPr>
            <a:endParaRPr lang="es-MX" dirty="0"/>
          </a:p>
        </p:txBody>
      </p:sp>
      <p:sp>
        <p:nvSpPr>
          <p:cNvPr id="6" name="5 Marcador de pie de página"/>
          <p:cNvSpPr>
            <a:spLocks noGrp="1"/>
          </p:cNvSpPr>
          <p:nvPr>
            <p:ph type="ftr" sz="quarter" idx="11"/>
          </p:nvPr>
        </p:nvSpPr>
        <p:spPr/>
        <p:txBody>
          <a:bodyPr/>
          <a:lstStyle>
            <a:lvl1pPr>
              <a:defRPr/>
            </a:lvl1pPr>
            <a:extLst/>
          </a:lstStyle>
          <a:p>
            <a:pPr>
              <a:defRPr/>
            </a:pPr>
            <a:endParaRPr lang="es-MX" dirty="0"/>
          </a:p>
        </p:txBody>
      </p:sp>
      <p:sp>
        <p:nvSpPr>
          <p:cNvPr id="7" name="6 Marcador de número de diapositiva"/>
          <p:cNvSpPr>
            <a:spLocks noGrp="1"/>
          </p:cNvSpPr>
          <p:nvPr>
            <p:ph type="sldNum" sz="quarter" idx="12"/>
          </p:nvPr>
        </p:nvSpPr>
        <p:spPr/>
        <p:txBody>
          <a:bodyPr/>
          <a:lstStyle>
            <a:lvl1pPr>
              <a:defRPr/>
            </a:lvl1pPr>
            <a:extLst/>
          </a:lstStyle>
          <a:p>
            <a:pPr>
              <a:defRPr/>
            </a:pPr>
            <a:fld id="{516F3146-650D-474C-86B1-C64F49665689}" type="slidenum">
              <a:rPr lang="es-MX"/>
              <a:pPr>
                <a:defRPr/>
              </a:pPr>
              <a:t>‹Nº›</a:t>
            </a:fld>
            <a:endParaRPr lang="es-MX"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5" name="4 Forma libre"/>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6" name="5 Forma libre"/>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7" name="6 Triángulo rectángulo"/>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8" name="7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Cheurón"/>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10" name="9 Cheurón"/>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4" name="3 Marcador de texto"/>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s-ES" noProof="0" dirty="0" smtClean="0"/>
              <a:t>Haga clic en el icono para agregar una imagen</a:t>
            </a:r>
            <a:endParaRPr lang="en-US" noProof="0" dirty="0"/>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s-ES" smtClean="0"/>
              <a:t>Haga clic para modificar el estilo de título del patrón</a:t>
            </a:r>
            <a:endParaRPr lang="en-US"/>
          </a:p>
        </p:txBody>
      </p:sp>
      <p:sp>
        <p:nvSpPr>
          <p:cNvPr id="11" name="4 Marcador de fecha"/>
          <p:cNvSpPr>
            <a:spLocks noGrp="1"/>
          </p:cNvSpPr>
          <p:nvPr>
            <p:ph type="dt" sz="half" idx="10"/>
          </p:nvPr>
        </p:nvSpPr>
        <p:spPr/>
        <p:txBody>
          <a:bodyPr/>
          <a:lstStyle>
            <a:lvl1pPr>
              <a:defRPr smtClean="0">
                <a:solidFill>
                  <a:schemeClr val="tx1"/>
                </a:solidFill>
              </a:defRPr>
            </a:lvl1pPr>
            <a:extLst/>
          </a:lstStyle>
          <a:p>
            <a:pPr>
              <a:defRPr/>
            </a:pPr>
            <a:endParaRPr lang="es-MX" dirty="0"/>
          </a:p>
        </p:txBody>
      </p:sp>
      <p:sp>
        <p:nvSpPr>
          <p:cNvPr id="12" name="5 Marcador de pie de página"/>
          <p:cNvSpPr>
            <a:spLocks noGrp="1"/>
          </p:cNvSpPr>
          <p:nvPr>
            <p:ph type="ftr" sz="quarter" idx="11"/>
          </p:nvPr>
        </p:nvSpPr>
        <p:spPr/>
        <p:txBody>
          <a:bodyPr/>
          <a:lstStyle>
            <a:lvl1pPr>
              <a:defRPr>
                <a:solidFill>
                  <a:schemeClr val="tx1"/>
                </a:solidFill>
              </a:defRPr>
            </a:lvl1pPr>
            <a:extLst/>
          </a:lstStyle>
          <a:p>
            <a:pPr>
              <a:defRPr/>
            </a:pPr>
            <a:endParaRPr lang="es-MX" dirty="0"/>
          </a:p>
        </p:txBody>
      </p:sp>
      <p:sp>
        <p:nvSpPr>
          <p:cNvPr id="13" name="6 Marcador de número de diapositiva"/>
          <p:cNvSpPr>
            <a:spLocks noGrp="1"/>
          </p:cNvSpPr>
          <p:nvPr>
            <p:ph type="sldNum" sz="quarter" idx="12"/>
          </p:nvPr>
        </p:nvSpPr>
        <p:spPr/>
        <p:txBody>
          <a:bodyPr/>
          <a:lstStyle>
            <a:lvl1pPr>
              <a:defRPr smtClean="0">
                <a:solidFill>
                  <a:schemeClr val="tx1"/>
                </a:solidFill>
              </a:defRPr>
            </a:lvl1pPr>
            <a:extLst/>
          </a:lstStyle>
          <a:p>
            <a:pPr>
              <a:defRPr/>
            </a:pPr>
            <a:fld id="{106309B3-9598-4C5D-A074-CCA34373B81B}" type="slidenum">
              <a:rPr lang="es-MX"/>
              <a:pPr>
                <a:defRPr/>
              </a:pPr>
              <a:t>‹Nº›</a:t>
            </a:fld>
            <a:endParaRPr lang="es-MX"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s-ES" smtClean="0"/>
              <a:t>Haga clic para modificar el estilo de título del patrón</a:t>
            </a:r>
            <a:endParaRPr lang="en-US"/>
          </a:p>
        </p:txBody>
      </p:sp>
      <p:sp>
        <p:nvSpPr>
          <p:cNvPr id="1033" name="29 Marcador de texto"/>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0" name="9 Marcador de fecha"/>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defRPr>
            </a:lvl1pPr>
            <a:extLst/>
          </a:lstStyle>
          <a:p>
            <a:pPr>
              <a:defRPr/>
            </a:pPr>
            <a:endParaRPr lang="es-MX" dirty="0"/>
          </a:p>
        </p:txBody>
      </p:sp>
      <p:sp>
        <p:nvSpPr>
          <p:cNvPr id="22" name="21 Marcador de pie de página"/>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s-MX" dirty="0"/>
          </a:p>
        </p:txBody>
      </p:sp>
      <p:sp>
        <p:nvSpPr>
          <p:cNvPr id="18" name="17 Marcador de número de diapositiva"/>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defRPr>
            </a:lvl1pPr>
            <a:extLst/>
          </a:lstStyle>
          <a:p>
            <a:pPr>
              <a:defRPr/>
            </a:pPr>
            <a:fld id="{54FD045D-41D9-4DB0-AA6F-326B226C05DB}" type="slidenum">
              <a:rPr lang="es-MX"/>
              <a:pPr>
                <a:defRPr/>
              </a:pPr>
              <a:t>‹Nº›</a:t>
            </a:fld>
            <a:endParaRPr lang="es-MX" dirty="0"/>
          </a:p>
        </p:txBody>
      </p:sp>
    </p:spTree>
  </p:cSld>
  <p:clrMap bg1="lt1" tx1="dk1" bg2="lt2" tx2="dk2" accent1="accent1" accent2="accent2" accent3="accent3" accent4="accent4" accent5="accent5" accent6="accent6" hlink="hlink" folHlink="folHlink"/>
  <p:sldLayoutIdLst>
    <p:sldLayoutId id="2147483719" r:id="rId1"/>
    <p:sldLayoutId id="2147483715" r:id="rId2"/>
    <p:sldLayoutId id="2147483720" r:id="rId3"/>
    <p:sldLayoutId id="2147483721" r:id="rId4"/>
    <p:sldLayoutId id="2147483722" r:id="rId5"/>
    <p:sldLayoutId id="2147483723" r:id="rId6"/>
    <p:sldLayoutId id="2147483716" r:id="rId7"/>
    <p:sldLayoutId id="2147483724" r:id="rId8"/>
    <p:sldLayoutId id="2147483725" r:id="rId9"/>
    <p:sldLayoutId id="2147483717" r:id="rId10"/>
    <p:sldLayoutId id="2147483718" r:id="rId11"/>
  </p:sldLayoutIdLst>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13 Forma libre"/>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Text" lastClr="000000"/>
              </a:solidFill>
              <a:effectLst/>
              <a:uLnTx/>
              <a:uFillTx/>
              <a:latin typeface="Lucida Sans Unicode"/>
            </a:endParaRPr>
          </a:p>
        </p:txBody>
      </p:sp>
      <p:sp>
        <p:nvSpPr>
          <p:cNvPr id="15" name="14 Triángulo rectángulo"/>
          <p:cNvSpPr>
            <a:spLocks/>
          </p:cNvSpPr>
          <p:nvPr/>
        </p:nvSpPr>
        <p:spPr bwMode="auto">
          <a:xfrm>
            <a:off x="-6042" y="5791253"/>
            <a:ext cx="3402314" cy="1080868"/>
          </a:xfrm>
          <a:prstGeom prst="rtTriangle">
            <a:avLst/>
          </a:prstGeom>
          <a:solidFill>
            <a:srgbClr val="008080">
              <a:alpha val="60000"/>
            </a:srgbClr>
          </a:solidFill>
          <a:ln w="12700" cap="rnd" cmpd="thickThin" algn="ctr">
            <a:noFill/>
            <a:prstDash val="solid"/>
          </a:ln>
          <a:effectLst>
            <a:fillOverlay blend="mult">
              <a:gradFill flip="none" rotWithShape="1">
                <a:gsLst>
                  <a:gs pos="0">
                    <a:srgbClr val="2DA2BF">
                      <a:shade val="20000"/>
                      <a:satMod val="176000"/>
                      <a:alpha val="100000"/>
                    </a:srgbClr>
                  </a:gs>
                  <a:gs pos="18000">
                    <a:srgbClr val="2DA2BF">
                      <a:shade val="48000"/>
                      <a:satMod val="153000"/>
                      <a:alpha val="100000"/>
                    </a:srgbClr>
                  </a:gs>
                  <a:gs pos="43000">
                    <a:srgbClr val="2DA2BF">
                      <a:tint val="86000"/>
                      <a:satMod val="149000"/>
                      <a:alpha val="100000"/>
                    </a:srgbClr>
                  </a:gs>
                  <a:gs pos="45000">
                    <a:srgbClr val="2DA2BF">
                      <a:tint val="85000"/>
                      <a:satMod val="150000"/>
                      <a:alpha val="100000"/>
                    </a:srgbClr>
                  </a:gs>
                  <a:gs pos="50000">
                    <a:srgbClr val="2DA2BF">
                      <a:tint val="86000"/>
                      <a:satMod val="149000"/>
                      <a:alpha val="100000"/>
                    </a:srgbClr>
                  </a:gs>
                  <a:gs pos="79000">
                    <a:srgbClr val="2DA2BF">
                      <a:shade val="53000"/>
                      <a:satMod val="150000"/>
                      <a:alpha val="100000"/>
                    </a:srgbClr>
                  </a:gs>
                  <a:gs pos="100000">
                    <a:srgbClr val="2DA2BF">
                      <a:shade val="25000"/>
                      <a:satMod val="170000"/>
                      <a:alpha val="100000"/>
                    </a:srgbClr>
                  </a:gs>
                </a:gsLst>
                <a:lin ang="450000" scaled="1"/>
                <a:tileRect/>
              </a:gradFill>
            </a:fillOverlay>
          </a:effectLst>
        </p:spPr>
        <p:txBody>
          <a:bodyPr anchor="ctr"/>
          <a:lstStyle>
            <a:extLst/>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ysClr val="window" lastClr="FFFFFF"/>
              </a:solidFill>
              <a:effectLst/>
              <a:uLnTx/>
              <a:uFillTx/>
              <a:latin typeface="Lucida Sans Unicode"/>
              <a:ea typeface="+mn-ea"/>
              <a:cs typeface="+mn-cs"/>
            </a:endParaRPr>
          </a:p>
        </p:txBody>
      </p:sp>
      <p:cxnSp>
        <p:nvCxnSpPr>
          <p:cNvPr id="16" name="15 Conector recto"/>
          <p:cNvCxnSpPr/>
          <p:nvPr/>
        </p:nvCxnSpPr>
        <p:spPr>
          <a:xfrm>
            <a:off x="-9237" y="5787738"/>
            <a:ext cx="3405509" cy="1084383"/>
          </a:xfrm>
          <a:prstGeom prst="line">
            <a:avLst/>
          </a:prstGeom>
          <a:noFill/>
          <a:ln w="12065" cap="flat" cmpd="sng" algn="ctr">
            <a:gradFill>
              <a:gsLst>
                <a:gs pos="45000">
                  <a:srgbClr val="2DA2BF">
                    <a:tint val="70000"/>
                    <a:satMod val="110000"/>
                  </a:srgbClr>
                </a:gs>
                <a:gs pos="15000">
                  <a:srgbClr val="2DA2BF">
                    <a:shade val="40000"/>
                    <a:satMod val="110000"/>
                  </a:srgbClr>
                </a:gs>
              </a:gsLst>
              <a:lin ang="5400000" scaled="1"/>
            </a:gradFill>
            <a:prstDash val="solid"/>
            <a:miter lim="800000"/>
          </a:ln>
          <a:effectLst/>
        </p:spPr>
      </p:cxnSp>
      <p:sp>
        <p:nvSpPr>
          <p:cNvPr id="17" name="3 Marcador de texto"/>
          <p:cNvSpPr txBox="1">
            <a:spLocks/>
          </p:cNvSpPr>
          <p:nvPr/>
        </p:nvSpPr>
        <p:spPr bwMode="auto">
          <a:xfrm>
            <a:off x="1141232" y="5443402"/>
            <a:ext cx="7162800" cy="648232"/>
          </a:xfrm>
          <a:prstGeom prst="rect">
            <a:avLst/>
          </a:prstGeom>
          <a:noFill/>
          <a:ln w="9525">
            <a:noFill/>
            <a:miter lim="800000"/>
            <a:headEnd/>
            <a:tailEnd/>
          </a:ln>
        </p:spPr>
        <p:txBody>
          <a:bodyPr vert="horz" wrap="square" lIns="91440" tIns="0" rIns="91440" bIns="45720" numCol="1" anchor="t" anchorCtr="0" compatLnSpc="1">
            <a:prstTxWarp prst="textNoShape">
              <a:avLst/>
            </a:prstTxWarp>
          </a:bodyPr>
          <a:lstStyle>
            <a:lvl1pPr marL="0" marR="18288" indent="0" algn="r">
              <a:buNone/>
              <a:defRPr sz="1400"/>
            </a:lvl1pPr>
            <a:lvl2pPr>
              <a:defRPr sz="1200"/>
            </a:lvl2pPr>
            <a:lvl3pPr>
              <a:defRPr sz="1000"/>
            </a:lvl3pPr>
            <a:lvl4pPr>
              <a:defRPr sz="900"/>
            </a:lvl4pPr>
            <a:lvl5pPr>
              <a:defRPr sz="900"/>
            </a:lvl5pPr>
            <a:extLst/>
          </a:lstStyle>
          <a:p>
            <a:pPr marL="0" marR="18288" lvl="0" indent="0" algn="r" defTabSz="914400" rtl="0" eaLnBrk="1" fontAlgn="base" latinLnBrk="0" hangingPunct="1">
              <a:lnSpc>
                <a:spcPct val="100000"/>
              </a:lnSpc>
              <a:spcBef>
                <a:spcPts val="400"/>
              </a:spcBef>
              <a:spcAft>
                <a:spcPct val="0"/>
              </a:spcAft>
              <a:buClr>
                <a:srgbClr val="2DA2BF"/>
              </a:buClr>
              <a:buSzPct val="68000"/>
              <a:buFont typeface="Wingdings 3" pitchFamily="18" charset="2"/>
              <a:buNone/>
              <a:tabLst/>
              <a:defRPr/>
            </a:pPr>
            <a:r>
              <a:rPr kumimoji="0" lang="es-ES" sz="1400" b="0" i="0" u="none" strike="noStrike" kern="1200" cap="none" spc="0" normalizeH="0" baseline="0" noProof="0" dirty="0" smtClean="0">
                <a:ln>
                  <a:noFill/>
                </a:ln>
                <a:solidFill>
                  <a:sysClr val="window" lastClr="FFFFFF"/>
                </a:solidFill>
                <a:effectLst/>
                <a:uLnTx/>
                <a:uFillTx/>
                <a:latin typeface="Lucida Sans Unicode"/>
                <a:ea typeface="+mn-ea"/>
                <a:cs typeface="+mn-cs"/>
              </a:rPr>
              <a:t>Haga clic para modificar el estilo de texto del patrón</a:t>
            </a:r>
          </a:p>
        </p:txBody>
      </p:sp>
      <p:sp>
        <p:nvSpPr>
          <p:cNvPr id="18" name="4 Marcador de fecha"/>
          <p:cNvSpPr>
            <a:spLocks noGrp="1"/>
          </p:cNvSpPr>
          <p:nvPr>
            <p:ph type="dt" sz="half" idx="2"/>
          </p:nvPr>
        </p:nvSpPr>
        <p:spPr>
          <a:xfrm>
            <a:off x="6727825" y="6408738"/>
            <a:ext cx="1919288" cy="365125"/>
          </a:xfrm>
          <a:prstGeom prst="rect">
            <a:avLst/>
          </a:prstGeom>
        </p:spPr>
        <p:txBody>
          <a:bodyPr/>
          <a:lstStyle>
            <a:lvl1pPr>
              <a:defRPr smtClean="0">
                <a:solidFill>
                  <a:schemeClr val="tx1"/>
                </a:solidFill>
              </a:defRPr>
            </a:lvl1pPr>
            <a:extLs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 lastClr="FFFFFF"/>
              </a:solidFill>
              <a:effectLst/>
              <a:uLnTx/>
              <a:uFillTx/>
            </a:endParaRPr>
          </a:p>
        </p:txBody>
      </p:sp>
      <p:sp>
        <p:nvSpPr>
          <p:cNvPr id="19" name="5 Marcador de pie de página"/>
          <p:cNvSpPr>
            <a:spLocks noGrp="1"/>
          </p:cNvSpPr>
          <p:nvPr>
            <p:ph type="ftr" sz="quarter" idx="3"/>
          </p:nvPr>
        </p:nvSpPr>
        <p:spPr>
          <a:xfrm>
            <a:off x="4379913" y="6408738"/>
            <a:ext cx="2351087" cy="365125"/>
          </a:xfrm>
          <a:prstGeom prst="rect">
            <a:avLst/>
          </a:prstGeom>
        </p:spPr>
        <p:txBody>
          <a:bodyPr/>
          <a:lstStyle>
            <a:lvl1pPr>
              <a:defRPr>
                <a:solidFill>
                  <a:schemeClr val="tx1"/>
                </a:solidFill>
              </a:defRPr>
            </a:lvl1pPr>
            <a:extLs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dirty="0">
              <a:ln>
                <a:noFill/>
              </a:ln>
              <a:solidFill>
                <a:sysClr val="window" lastClr="FFFFFF"/>
              </a:solidFill>
              <a:effectLst/>
              <a:uLnTx/>
              <a:uFillTx/>
            </a:endParaRPr>
          </a:p>
        </p:txBody>
      </p:sp>
      <p:sp>
        <p:nvSpPr>
          <p:cNvPr id="20" name="6 Marcador de número de diapositiva"/>
          <p:cNvSpPr>
            <a:spLocks noGrp="1"/>
          </p:cNvSpPr>
          <p:nvPr>
            <p:ph type="sldNum" sz="quarter" idx="4"/>
          </p:nvPr>
        </p:nvSpPr>
        <p:spPr>
          <a:xfrm>
            <a:off x="8647113" y="6408738"/>
            <a:ext cx="366712" cy="365125"/>
          </a:xfrm>
          <a:prstGeom prst="rect">
            <a:avLst/>
          </a:prstGeom>
        </p:spPr>
        <p:txBody>
          <a:bodyPr/>
          <a:lstStyle>
            <a:lvl1pPr>
              <a:defRPr smtClean="0">
                <a:solidFill>
                  <a:schemeClr val="tx1"/>
                </a:solidFill>
              </a:defRPr>
            </a:lvl1pPr>
            <a:extLst/>
          </a:lstStyle>
          <a:p>
            <a:pPr marL="0" marR="0" lvl="0" indent="0" defTabSz="914400" eaLnBrk="1" fontAlgn="auto" latinLnBrk="0" hangingPunct="1">
              <a:lnSpc>
                <a:spcPct val="100000"/>
              </a:lnSpc>
              <a:spcBef>
                <a:spcPts val="0"/>
              </a:spcBef>
              <a:spcAft>
                <a:spcPts val="0"/>
              </a:spcAft>
              <a:buClrTx/>
              <a:buSzTx/>
              <a:buFontTx/>
              <a:buNone/>
              <a:tabLst/>
              <a:defRPr/>
            </a:pPr>
            <a:fld id="{48BDAF40-ECB2-4D85-A552-915E378046FF}" type="slidenum">
              <a:rPr kumimoji="0" lang="es-MX" sz="1800" b="0" i="0" u="none" strike="noStrike" kern="0" cap="none" spc="0" normalizeH="0" baseline="0" noProof="0">
                <a:ln>
                  <a:noFill/>
                </a:ln>
                <a:solidFill>
                  <a:sysClr val="window" lastClr="FFFFFF"/>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‹Nº›</a:t>
            </a:fld>
            <a:endParaRPr kumimoji="0" lang="es-MX" sz="1800" b="0" i="0" u="none" strike="noStrike" kern="0" cap="none" spc="0" normalizeH="0" baseline="0" noProof="0" dirty="0">
              <a:ln>
                <a:noFill/>
              </a:ln>
              <a:solidFill>
                <a:sysClr val="window" lastClr="FFFFFF"/>
              </a:solidFill>
              <a:effectLst/>
              <a:uLnTx/>
              <a:uFillTx/>
            </a:endParaRPr>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Rectángulo"/>
          <p:cNvSpPr/>
          <p:nvPr/>
        </p:nvSpPr>
        <p:spPr>
          <a:xfrm>
            <a:off x="2713025" y="1162781"/>
            <a:ext cx="5724565" cy="3108543"/>
          </a:xfrm>
          <a:prstGeom prst="rect">
            <a:avLst/>
          </a:prstGeom>
        </p:spPr>
        <p:txBody>
          <a:bodyPr wrap="square">
            <a:spAutoFit/>
          </a:bodyPr>
          <a:lstStyle/>
          <a:p>
            <a:pPr algn="ctr"/>
            <a:r>
              <a:rPr lang="es-MX" sz="3600" b="1" dirty="0" smtClean="0">
                <a:latin typeface="Calibri" pitchFamily="34" charset="0"/>
              </a:rPr>
              <a:t>Encuesta de Satisfacción del Solicitante de Información Pública</a:t>
            </a:r>
          </a:p>
          <a:p>
            <a:pPr algn="ctr"/>
            <a:endParaRPr lang="es-MX" sz="1200" b="1" dirty="0" smtClean="0">
              <a:latin typeface="Calibri" pitchFamily="34" charset="0"/>
            </a:endParaRPr>
          </a:p>
          <a:p>
            <a:pPr algn="ctr"/>
            <a:endParaRPr lang="es-MX" sz="1200" b="1" dirty="0" smtClean="0">
              <a:latin typeface="Calibri" pitchFamily="34" charset="0"/>
            </a:endParaRPr>
          </a:p>
          <a:p>
            <a:pPr algn="ctr"/>
            <a:r>
              <a:rPr lang="es-MX" sz="1600" b="1" dirty="0" smtClean="0">
                <a:latin typeface="Calibri" pitchFamily="34" charset="0"/>
              </a:rPr>
              <a:t>27,244 cuestionarios respondidos</a:t>
            </a:r>
          </a:p>
          <a:p>
            <a:pPr algn="ctr"/>
            <a:r>
              <a:rPr lang="es-MX" sz="1600" b="1" dirty="0" smtClean="0">
                <a:latin typeface="Calibri" pitchFamily="34" charset="0"/>
              </a:rPr>
              <a:t>22,837 por INFOMEX y 4,407 depositados en buzones</a:t>
            </a:r>
          </a:p>
          <a:p>
            <a:pPr algn="ctr"/>
            <a:endParaRPr lang="es-MX" sz="1600" b="1" dirty="0">
              <a:latin typeface="Calibri" pitchFamily="34" charset="0"/>
            </a:endParaRPr>
          </a:p>
          <a:p>
            <a:pPr algn="ctr"/>
            <a:r>
              <a:rPr lang="nb-NO" sz="1600" b="1" dirty="0">
                <a:latin typeface="Calibri" pitchFamily="34" charset="0"/>
              </a:rPr>
              <a:t>2007 </a:t>
            </a:r>
            <a:r>
              <a:rPr lang="nb-NO" sz="1600" b="1" dirty="0" smtClean="0">
                <a:latin typeface="Calibri" pitchFamily="34" charset="0"/>
              </a:rPr>
              <a:t>- 2016</a:t>
            </a:r>
            <a:endParaRPr lang="es-ES" sz="1600" b="1" dirty="0">
              <a:latin typeface="Calibri" pitchFamily="34" charset="0"/>
            </a:endParaRPr>
          </a:p>
        </p:txBody>
      </p:sp>
      <p:sp>
        <p:nvSpPr>
          <p:cNvPr id="7" name="6 CuadroTexto"/>
          <p:cNvSpPr txBox="1"/>
          <p:nvPr/>
        </p:nvSpPr>
        <p:spPr>
          <a:xfrm>
            <a:off x="7684559" y="6383373"/>
            <a:ext cx="1373709" cy="400110"/>
          </a:xfrm>
          <a:prstGeom prst="rect">
            <a:avLst/>
          </a:prstGeom>
          <a:noFill/>
        </p:spPr>
        <p:txBody>
          <a:bodyPr wrap="none" rtlCol="0">
            <a:spAutoFit/>
          </a:bodyPr>
          <a:lstStyle/>
          <a:p>
            <a:r>
              <a:rPr lang="es-MX" sz="2000" b="1" cap="small" dirty="0" smtClean="0">
                <a:solidFill>
                  <a:schemeClr val="bg1"/>
                </a:solidFill>
                <a:latin typeface="Calibri" pitchFamily="34" charset="0"/>
                <a:cs typeface="Arial" pitchFamily="34" charset="0"/>
              </a:rPr>
              <a:t>Enero 2017</a:t>
            </a:r>
            <a:endParaRPr lang="es-MX" sz="2000" b="1" cap="small" dirty="0">
              <a:solidFill>
                <a:schemeClr val="bg1"/>
              </a:solidFill>
              <a:latin typeface="Calibri" pitchFamily="34" charset="0"/>
              <a:cs typeface="Arial" pitchFamily="34" charset="0"/>
            </a:endParaRPr>
          </a:p>
        </p:txBody>
      </p:sp>
      <p:cxnSp>
        <p:nvCxnSpPr>
          <p:cNvPr id="8" name="7 Conector recto"/>
          <p:cNvCxnSpPr/>
          <p:nvPr/>
        </p:nvCxnSpPr>
        <p:spPr bwMode="auto">
          <a:xfrm rot="5400000">
            <a:off x="1110966" y="2711455"/>
            <a:ext cx="2786063" cy="1588"/>
          </a:xfrm>
          <a:prstGeom prst="line">
            <a:avLst/>
          </a:prstGeom>
          <a:ln w="25400">
            <a:solidFill>
              <a:srgbClr val="008080"/>
            </a:solidFill>
          </a:ln>
        </p:spPr>
        <p:style>
          <a:lnRef idx="1">
            <a:schemeClr val="accent1"/>
          </a:lnRef>
          <a:fillRef idx="0">
            <a:schemeClr val="accent1"/>
          </a:fillRef>
          <a:effectRef idx="0">
            <a:schemeClr val="accent1"/>
          </a:effectRef>
          <a:fontRef idx="minor">
            <a:schemeClr val="tx1"/>
          </a:fontRef>
        </p:style>
      </p:cxnSp>
      <p:pic>
        <p:nvPicPr>
          <p:cNvPr id="9" name="Picture 2" descr="InfoD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46" y="2093506"/>
            <a:ext cx="2376000" cy="12671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Opinión del portal INFOMEX / la atención recibida en la UT</a:t>
            </a:r>
          </a:p>
          <a:p>
            <a:pPr lvl="0"/>
            <a:r>
              <a:rPr lang="es-MX" sz="1400" b="1" i="1" dirty="0" smtClean="0">
                <a:solidFill>
                  <a:prstClr val="black"/>
                </a:solidFill>
                <a:latin typeface="Calibri" pitchFamily="34" charset="0"/>
              </a:rPr>
              <a:t>Resultados por año</a:t>
            </a:r>
          </a:p>
        </p:txBody>
      </p:sp>
      <p:graphicFrame>
        <p:nvGraphicFramePr>
          <p:cNvPr id="5" name="4 Gráfico"/>
          <p:cNvGraphicFramePr/>
          <p:nvPr>
            <p:extLst>
              <p:ext uri="{D42A27DB-BD31-4B8C-83A1-F6EECF244321}">
                <p14:modId xmlns:p14="http://schemas.microsoft.com/office/powerpoint/2010/main" val="901078250"/>
              </p:ext>
            </p:extLst>
          </p:nvPr>
        </p:nvGraphicFramePr>
        <p:xfrm>
          <a:off x="18212" y="2181690"/>
          <a:ext cx="9125788" cy="3839598"/>
        </p:xfrm>
        <a:graphic>
          <a:graphicData uri="http://schemas.openxmlformats.org/drawingml/2006/chart">
            <c:chart xmlns:c="http://schemas.openxmlformats.org/drawingml/2006/chart" xmlns:r="http://schemas.openxmlformats.org/officeDocument/2006/relationships" r:id="rId3"/>
          </a:graphicData>
        </a:graphic>
      </p:graphicFrame>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10</a:t>
            </a:fld>
            <a:endParaRPr lang="es-MX" dirty="0"/>
          </a:p>
        </p:txBody>
      </p:sp>
      <p:sp>
        <p:nvSpPr>
          <p:cNvPr id="11" name="10 CuadroTexto"/>
          <p:cNvSpPr txBox="1"/>
          <p:nvPr/>
        </p:nvSpPr>
        <p:spPr>
          <a:xfrm>
            <a:off x="217872" y="6010402"/>
            <a:ext cx="774510" cy="784830"/>
          </a:xfrm>
          <a:prstGeom prst="rect">
            <a:avLst/>
          </a:prstGeom>
          <a:noFill/>
        </p:spPr>
        <p:txBody>
          <a:bodyPr wrap="square" rtlCol="0">
            <a:spAutoFit/>
          </a:bodyPr>
          <a:lstStyle/>
          <a:p>
            <a:pPr algn="ctr"/>
            <a:r>
              <a:rPr lang="es-MX" sz="900" b="1" i="1" dirty="0" smtClean="0">
                <a:latin typeface="Calibri" pitchFamily="34" charset="0"/>
              </a:rPr>
              <a:t>INFOMEX:</a:t>
            </a:r>
          </a:p>
          <a:p>
            <a:pPr algn="ctr"/>
            <a:r>
              <a:rPr lang="es-MX" sz="900" b="1" i="1" dirty="0" smtClean="0">
                <a:latin typeface="Calibri" pitchFamily="34" charset="0"/>
              </a:rPr>
              <a:t>97.1%</a:t>
            </a:r>
          </a:p>
          <a:p>
            <a:pPr algn="ctr"/>
            <a:endParaRPr lang="es-MX" sz="900" b="1" i="1" dirty="0" smtClean="0">
              <a:latin typeface="Calibri" pitchFamily="34" charset="0"/>
            </a:endParaRPr>
          </a:p>
          <a:p>
            <a:pPr algn="ctr"/>
            <a:r>
              <a:rPr lang="es-MX" sz="900" b="1" i="1" dirty="0" smtClean="0">
                <a:latin typeface="Calibri" pitchFamily="34" charset="0"/>
              </a:rPr>
              <a:t>Buzones:</a:t>
            </a:r>
          </a:p>
          <a:p>
            <a:pPr algn="ctr"/>
            <a:r>
              <a:rPr lang="es-MX" sz="900" b="1" i="1" dirty="0" smtClean="0">
                <a:latin typeface="Calibri" pitchFamily="34" charset="0"/>
              </a:rPr>
              <a:t>2.9%</a:t>
            </a:r>
            <a:endParaRPr lang="es-MX" sz="900" b="1" i="1" dirty="0">
              <a:latin typeface="Calibri" pitchFamily="34" charset="0"/>
            </a:endParaRPr>
          </a:p>
        </p:txBody>
      </p:sp>
      <p:sp>
        <p:nvSpPr>
          <p:cNvPr id="14" name="13 CuadroTexto"/>
          <p:cNvSpPr txBox="1"/>
          <p:nvPr/>
        </p:nvSpPr>
        <p:spPr>
          <a:xfrm>
            <a:off x="1249241"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57.1%</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42.9%</a:t>
            </a:r>
            <a:endParaRPr lang="es-MX" sz="900" b="1" i="1" dirty="0">
              <a:latin typeface="Calibri" pitchFamily="34" charset="0"/>
            </a:endParaRPr>
          </a:p>
        </p:txBody>
      </p:sp>
      <p:sp>
        <p:nvSpPr>
          <p:cNvPr id="10" name="9 CuadroTexto"/>
          <p:cNvSpPr txBox="1"/>
          <p:nvPr/>
        </p:nvSpPr>
        <p:spPr>
          <a:xfrm>
            <a:off x="2133390" y="601459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75.7%</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24.3%</a:t>
            </a:r>
            <a:endParaRPr lang="es-MX" sz="900" b="1" i="1" dirty="0">
              <a:latin typeface="Calibri" pitchFamily="34" charset="0"/>
            </a:endParaRPr>
          </a:p>
        </p:txBody>
      </p:sp>
      <p:sp>
        <p:nvSpPr>
          <p:cNvPr id="12" name="11 Rectángulo"/>
          <p:cNvSpPr/>
          <p:nvPr/>
        </p:nvSpPr>
        <p:spPr>
          <a:xfrm>
            <a:off x="342029" y="1197440"/>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Unidad de Transparencia que recibió y dio respuesta a su solicitud de información?</a:t>
            </a:r>
          </a:p>
        </p:txBody>
      </p:sp>
      <p:sp>
        <p:nvSpPr>
          <p:cNvPr id="16" name="15 CuadroTexto"/>
          <p:cNvSpPr txBox="1"/>
          <p:nvPr/>
        </p:nvSpPr>
        <p:spPr>
          <a:xfrm>
            <a:off x="3028659" y="601459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22.8%</a:t>
            </a:r>
            <a:endParaRPr lang="es-MX" sz="900" b="1" i="1" dirty="0">
              <a:latin typeface="Calibri" pitchFamily="34" charset="0"/>
            </a:endParaRPr>
          </a:p>
        </p:txBody>
      </p:sp>
      <p:sp>
        <p:nvSpPr>
          <p:cNvPr id="13" name="12 CuadroTexto"/>
          <p:cNvSpPr txBox="1"/>
          <p:nvPr/>
        </p:nvSpPr>
        <p:spPr>
          <a:xfrm>
            <a:off x="3892755" y="601459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13.7%</a:t>
            </a:r>
            <a:endParaRPr lang="es-MX" sz="900" b="1" i="1" dirty="0">
              <a:latin typeface="Calibri" pitchFamily="34" charset="0"/>
            </a:endParaRPr>
          </a:p>
        </p:txBody>
      </p:sp>
      <p:sp>
        <p:nvSpPr>
          <p:cNvPr id="15" name="14 CuadroTexto"/>
          <p:cNvSpPr txBox="1"/>
          <p:nvPr/>
        </p:nvSpPr>
        <p:spPr>
          <a:xfrm>
            <a:off x="4767971"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13.0%</a:t>
            </a:r>
            <a:endParaRPr lang="es-MX" sz="900" b="1" i="1" dirty="0">
              <a:latin typeface="Calibri" pitchFamily="34" charset="0"/>
            </a:endParaRPr>
          </a:p>
        </p:txBody>
      </p:sp>
      <p:sp>
        <p:nvSpPr>
          <p:cNvPr id="17" name="14 CuadroTexto"/>
          <p:cNvSpPr txBox="1"/>
          <p:nvPr/>
        </p:nvSpPr>
        <p:spPr>
          <a:xfrm>
            <a:off x="5652120" y="601459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91.5%</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8.5%</a:t>
            </a:r>
            <a:endParaRPr lang="es-MX" sz="900" b="1" i="1" dirty="0">
              <a:latin typeface="Calibri" pitchFamily="34" charset="0"/>
            </a:endParaRPr>
          </a:p>
        </p:txBody>
      </p:sp>
      <p:sp>
        <p:nvSpPr>
          <p:cNvPr id="18" name="14 CuadroTexto"/>
          <p:cNvSpPr txBox="1"/>
          <p:nvPr/>
        </p:nvSpPr>
        <p:spPr>
          <a:xfrm>
            <a:off x="6542618" y="601653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87.7%</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12.3%</a:t>
            </a:r>
            <a:endParaRPr lang="es-MX" sz="900" b="1" i="1" dirty="0">
              <a:latin typeface="Calibri" pitchFamily="34" charset="0"/>
            </a:endParaRPr>
          </a:p>
        </p:txBody>
      </p:sp>
      <p:sp>
        <p:nvSpPr>
          <p:cNvPr id="19" name="14 CuadroTexto"/>
          <p:cNvSpPr txBox="1"/>
          <p:nvPr/>
        </p:nvSpPr>
        <p:spPr>
          <a:xfrm>
            <a:off x="7432267" y="599706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2.8%</a:t>
            </a:r>
            <a:endParaRPr lang="es-MX" sz="900" b="1" i="1" dirty="0">
              <a:latin typeface="Calibri" pitchFamily="34" charset="0"/>
            </a:endParaRPr>
          </a:p>
        </p:txBody>
      </p:sp>
      <p:sp>
        <p:nvSpPr>
          <p:cNvPr id="20" name="14 CuadroTexto"/>
          <p:cNvSpPr txBox="1"/>
          <p:nvPr/>
        </p:nvSpPr>
        <p:spPr>
          <a:xfrm>
            <a:off x="8280472" y="600050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Opinión del portal INFOMEX / la atención recibida en la UT</a:t>
            </a:r>
          </a:p>
          <a:p>
            <a:r>
              <a:rPr lang="es-MX" sz="1400" b="1" i="1" dirty="0" smtClean="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11</a:t>
            </a:fld>
            <a:endParaRPr lang="es-MX" dirty="0"/>
          </a:p>
        </p:txBody>
      </p:sp>
      <p:graphicFrame>
        <p:nvGraphicFramePr>
          <p:cNvPr id="6" name="5 Tabla"/>
          <p:cNvGraphicFramePr>
            <a:graphicFrameLocks noGrp="1"/>
          </p:cNvGraphicFramePr>
          <p:nvPr>
            <p:extLst>
              <p:ext uri="{D42A27DB-BD31-4B8C-83A1-F6EECF244321}">
                <p14:modId xmlns:p14="http://schemas.microsoft.com/office/powerpoint/2010/main" val="3692553097"/>
              </p:ext>
            </p:extLst>
          </p:nvPr>
        </p:nvGraphicFramePr>
        <p:xfrm>
          <a:off x="572210" y="1103768"/>
          <a:ext cx="7992000" cy="56448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Bueno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Regular</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Malo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81.8%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1,399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1,199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2,598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88.5%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3,113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84.2%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3,695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320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3,529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2,571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86.9%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2,959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82.0%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1,824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2,188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75.6%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468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900" b="1" i="0" u="none" strike="noStrike" kern="1200" dirty="0" smtClean="0">
                          <a:solidFill>
                            <a:srgbClr val="000000"/>
                          </a:solidFill>
                          <a:effectLst/>
                          <a:latin typeface="Calibri" panose="020F0502020204030204" pitchFamily="34" charset="0"/>
                          <a:ea typeface="+mn-ea"/>
                          <a:cs typeface="+mn-cs"/>
                        </a:rPr>
                        <a:t>1,496</a:t>
                      </a:r>
                      <a:endParaRPr kumimoji="0" lang="es-ES" sz="9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900" b="1" i="0" u="none" strike="noStrike" kern="1200" dirty="0">
                          <a:solidFill>
                            <a:srgbClr val="000000"/>
                          </a:solidFill>
                          <a:effectLst/>
                          <a:latin typeface="Calibri" panose="020F0502020204030204" pitchFamily="34" charset="0"/>
                          <a:ea typeface="+mn-ea"/>
                          <a:cs typeface="+mn-cs"/>
                        </a:rPr>
                        <a:t>79.2%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900" b="1" i="0" u="none" strike="noStrike" kern="1200" dirty="0">
                          <a:solidFill>
                            <a:srgbClr val="000000"/>
                          </a:solidFill>
                          <a:effectLst/>
                          <a:latin typeface="Calibri" panose="020F0502020204030204" pitchFamily="34" charset="0"/>
                          <a:ea typeface="+mn-ea"/>
                          <a:cs typeface="+mn-cs"/>
                        </a:rPr>
                        <a:t>263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900" b="1" i="0" u="none" strike="noStrike" kern="1200" dirty="0">
                          <a:solidFill>
                            <a:srgbClr val="000000"/>
                          </a:solidFill>
                          <a:effectLst/>
                          <a:latin typeface="Calibri" panose="020F0502020204030204" pitchFamily="34" charset="0"/>
                          <a:ea typeface="+mn-ea"/>
                          <a:cs typeface="+mn-cs"/>
                        </a:rPr>
                        <a:t>13.9%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900" b="1" i="0" u="none" strike="noStrike" kern="1200" dirty="0">
                          <a:solidFill>
                            <a:srgbClr val="000000"/>
                          </a:solidFill>
                          <a:effectLst/>
                          <a:latin typeface="Calibri" panose="020F0502020204030204" pitchFamily="34" charset="0"/>
                          <a:ea typeface="+mn-ea"/>
                          <a:cs typeface="+mn-cs"/>
                        </a:rPr>
                        <a:t>131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900" b="1" i="0" u="none" strike="noStrike" kern="1200" dirty="0">
                          <a:solidFill>
                            <a:srgbClr val="000000"/>
                          </a:solidFill>
                          <a:effectLst/>
                          <a:latin typeface="Calibri" panose="020F0502020204030204" pitchFamily="34" charset="0"/>
                          <a:ea typeface="+mn-ea"/>
                          <a:cs typeface="+mn-cs"/>
                        </a:rPr>
                        <a:t>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900" b="1" i="0" u="none" strike="noStrike" kern="1200" dirty="0" smtClean="0">
                          <a:solidFill>
                            <a:srgbClr val="000000"/>
                          </a:solidFill>
                          <a:effectLst/>
                          <a:latin typeface="Calibri" panose="020F0502020204030204" pitchFamily="34" charset="0"/>
                          <a:ea typeface="+mn-ea"/>
                          <a:cs typeface="+mn-cs"/>
                        </a:rPr>
                        <a:t>1,890</a:t>
                      </a:r>
                      <a:endParaRPr kumimoji="0" lang="es-ES" sz="9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900" b="1" i="0" u="none" strike="noStrike" kern="1200" dirty="0" smtClean="0">
                          <a:solidFill>
                            <a:schemeClr val="bg1"/>
                          </a:solidFill>
                          <a:effectLst/>
                          <a:latin typeface="Calibri" panose="020F0502020204030204" pitchFamily="34" charset="0"/>
                          <a:ea typeface="+mn-ea"/>
                          <a:cs typeface="+mn-cs"/>
                        </a:rPr>
                        <a:t>1,496</a:t>
                      </a:r>
                      <a:endParaRPr kumimoji="0" lang="es-ES" sz="9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900" b="1" i="0" u="none" strike="noStrike" kern="1200" dirty="0">
                          <a:solidFill>
                            <a:schemeClr val="bg1"/>
                          </a:solidFill>
                          <a:effectLst/>
                          <a:latin typeface="Calibri" panose="020F0502020204030204" pitchFamily="34" charset="0"/>
                          <a:ea typeface="+mn-ea"/>
                          <a:cs typeface="+mn-cs"/>
                        </a:rPr>
                        <a:t>79.2%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900" b="1" i="0" u="none" strike="noStrike" kern="1200" dirty="0">
                          <a:solidFill>
                            <a:schemeClr val="bg1"/>
                          </a:solidFill>
                          <a:effectLst/>
                          <a:latin typeface="Calibri" panose="020F0502020204030204" pitchFamily="34" charset="0"/>
                          <a:ea typeface="+mn-ea"/>
                          <a:cs typeface="+mn-cs"/>
                        </a:rPr>
                        <a:t>263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900" b="1" i="0" u="none" strike="noStrike" kern="1200" dirty="0">
                          <a:solidFill>
                            <a:schemeClr val="bg1"/>
                          </a:solidFill>
                          <a:effectLst/>
                          <a:latin typeface="Calibri" panose="020F0502020204030204" pitchFamily="34" charset="0"/>
                          <a:ea typeface="+mn-ea"/>
                          <a:cs typeface="+mn-cs"/>
                        </a:rPr>
                        <a:t>13.9%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900" b="1" i="0" u="none" strike="noStrike" kern="1200" dirty="0">
                          <a:solidFill>
                            <a:schemeClr val="bg1"/>
                          </a:solidFill>
                          <a:effectLst/>
                          <a:latin typeface="Calibri" panose="020F0502020204030204" pitchFamily="34" charset="0"/>
                          <a:ea typeface="+mn-ea"/>
                          <a:cs typeface="+mn-cs"/>
                        </a:rPr>
                        <a:t>131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900" b="1" i="0" u="none" strike="noStrike" kern="1200" dirty="0">
                          <a:solidFill>
                            <a:schemeClr val="bg1"/>
                          </a:solidFill>
                          <a:effectLst/>
                          <a:latin typeface="Calibri" panose="020F0502020204030204" pitchFamily="34" charset="0"/>
                          <a:ea typeface="+mn-ea"/>
                          <a:cs typeface="+mn-cs"/>
                        </a:rPr>
                        <a:t>6.9%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900" b="1" i="0" u="none" strike="noStrike" kern="1200" dirty="0" smtClean="0">
                          <a:solidFill>
                            <a:schemeClr val="bg1"/>
                          </a:solidFill>
                          <a:effectLst/>
                          <a:latin typeface="Calibri" panose="020F0502020204030204" pitchFamily="34" charset="0"/>
                          <a:ea typeface="+mn-ea"/>
                          <a:cs typeface="+mn-cs"/>
                        </a:rPr>
                        <a:t>1,890</a:t>
                      </a:r>
                      <a:endParaRPr kumimoji="0" lang="es-ES" sz="9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12</a:t>
            </a:fld>
            <a:endParaRPr lang="es-MX" dirty="0"/>
          </a:p>
        </p:txBody>
      </p:sp>
      <p:graphicFrame>
        <p:nvGraphicFramePr>
          <p:cNvPr id="6" name="5 Gráfico"/>
          <p:cNvGraphicFramePr/>
          <p:nvPr>
            <p:extLst>
              <p:ext uri="{D42A27DB-BD31-4B8C-83A1-F6EECF244321}">
                <p14:modId xmlns:p14="http://schemas.microsoft.com/office/powerpoint/2010/main" val="3657755593"/>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En general, ¿cómo califica usted la respuesta que recibió a su solicitud de información?</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pPr lvl="0"/>
            <a:r>
              <a:rPr lang="es-MX" sz="1400" b="1" i="1" dirty="0" smtClean="0">
                <a:solidFill>
                  <a:prstClr val="black"/>
                </a:solidFill>
                <a:latin typeface="Calibri" pitchFamily="34" charset="0"/>
              </a:rPr>
              <a:t>General por Órgano de gobierno</a:t>
            </a:r>
            <a:endParaRPr lang="es-MX" sz="1400" b="1" dirty="0" smtClean="0">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13</a:t>
            </a:fld>
            <a:endParaRPr lang="es-MX" dirty="0"/>
          </a:p>
        </p:txBody>
      </p:sp>
      <p:sp>
        <p:nvSpPr>
          <p:cNvPr id="11" name="10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En general, ¿cómo califica usted la respuesta que recibió a su solicitud de información?</a:t>
            </a:r>
          </a:p>
        </p:txBody>
      </p:sp>
      <p:graphicFrame>
        <p:nvGraphicFramePr>
          <p:cNvPr id="6" name="5 Tabla"/>
          <p:cNvGraphicFramePr>
            <a:graphicFrameLocks noGrp="1"/>
          </p:cNvGraphicFramePr>
          <p:nvPr>
            <p:extLst>
              <p:ext uri="{D42A27DB-BD31-4B8C-83A1-F6EECF244321}">
                <p14:modId xmlns:p14="http://schemas.microsoft.com/office/powerpoint/2010/main" val="2602854777"/>
              </p:ext>
            </p:extLst>
          </p:nvPr>
        </p:nvGraphicFramePr>
        <p:xfrm>
          <a:off x="143652" y="1916832"/>
          <a:ext cx="8856000" cy="4464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Buena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Regular</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Mala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4,744</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59.3%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1,719</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21.5%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1,536</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19.2%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7,999</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100%</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3,985</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70.4%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973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17.2%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704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12.4%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5,662</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100%</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5,224</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65.4%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1,351</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16.9%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1,409</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17.6%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7,984</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100%</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256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64.8%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16.7%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73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18.5%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395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100%</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725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74.1%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115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11.8%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138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14.1%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978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100%</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789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71.1%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195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17.6%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126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11.4%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1,110</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100%</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613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73.4%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149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a:solidFill>
                            <a:srgbClr val="000000"/>
                          </a:solidFill>
                          <a:latin typeface="Calibri"/>
                          <a:ea typeface="+mn-ea"/>
                          <a:cs typeface="+mn-cs"/>
                        </a:rPr>
                        <a:t>17.8%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73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8.7%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a:solidFill>
                            <a:srgbClr val="000000"/>
                          </a:solidFill>
                          <a:latin typeface="Calibri"/>
                          <a:ea typeface="+mn-ea"/>
                          <a:cs typeface="+mn-cs"/>
                        </a:rPr>
                        <a:t>835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marL="88900" indent="0" algn="ctr" rtl="0" eaLnBrk="1" fontAlgn="ctr" latinLnBrk="0" hangingPunct="1"/>
                      <a:r>
                        <a:rPr kumimoji="0" lang="es-ES" sz="1200" b="1" i="0" u="none" strike="noStrike" kern="1200" dirty="0" smtClean="0">
                          <a:solidFill>
                            <a:srgbClr val="000000"/>
                          </a:solidFill>
                          <a:latin typeface="Calibri"/>
                          <a:ea typeface="+mn-ea"/>
                          <a:cs typeface="+mn-cs"/>
                        </a:rPr>
                        <a:t>100%</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ES" sz="1200" b="1" i="0" u="none" strike="noStrike" kern="1200" dirty="0" smtClean="0">
                          <a:solidFill>
                            <a:schemeClr val="bg1"/>
                          </a:solidFill>
                          <a:latin typeface="Calibri"/>
                          <a:ea typeface="+mn-ea"/>
                          <a:cs typeface="+mn-cs"/>
                        </a:rPr>
                        <a:t>16,336</a:t>
                      </a:r>
                      <a:endParaRPr kumimoji="0" lang="es-ES"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ES" sz="1200" b="1" i="0" u="none" strike="noStrike" kern="1200" dirty="0">
                          <a:solidFill>
                            <a:schemeClr val="bg1"/>
                          </a:solidFill>
                          <a:latin typeface="Calibri"/>
                          <a:ea typeface="+mn-ea"/>
                          <a:cs typeface="+mn-cs"/>
                        </a:rPr>
                        <a:t>65.4%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ES" sz="1200" b="1" i="0" u="none" strike="noStrike" kern="1200" dirty="0" smtClean="0">
                          <a:solidFill>
                            <a:schemeClr val="bg1"/>
                          </a:solidFill>
                          <a:latin typeface="Calibri"/>
                          <a:ea typeface="+mn-ea"/>
                          <a:cs typeface="+mn-cs"/>
                        </a:rPr>
                        <a:t>4,568</a:t>
                      </a:r>
                      <a:endParaRPr kumimoji="0" lang="es-ES"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ES" sz="1200" b="1" i="0" u="none" strike="noStrike" kern="1200" dirty="0">
                          <a:solidFill>
                            <a:schemeClr val="bg1"/>
                          </a:solidFill>
                          <a:latin typeface="Calibri"/>
                          <a:ea typeface="+mn-ea"/>
                          <a:cs typeface="+mn-cs"/>
                        </a:rPr>
                        <a:t>18.3%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ES" sz="1200" b="1" i="0" u="none" strike="noStrike" kern="1200" dirty="0" smtClean="0">
                          <a:solidFill>
                            <a:schemeClr val="bg1"/>
                          </a:solidFill>
                          <a:latin typeface="Calibri"/>
                          <a:ea typeface="+mn-ea"/>
                          <a:cs typeface="+mn-cs"/>
                        </a:rPr>
                        <a:t>4,059</a:t>
                      </a:r>
                      <a:endParaRPr kumimoji="0" lang="es-ES"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ES" sz="1200" b="1" i="0" u="none" strike="noStrike" kern="1200" dirty="0">
                          <a:solidFill>
                            <a:schemeClr val="bg1"/>
                          </a:solidFill>
                          <a:latin typeface="Calibri"/>
                          <a:ea typeface="+mn-ea"/>
                          <a:cs typeface="+mn-cs"/>
                        </a:rPr>
                        <a:t>16.3%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ES" sz="1200" b="1" i="0" u="none" strike="noStrike" kern="1200" dirty="0" smtClean="0">
                          <a:solidFill>
                            <a:schemeClr val="bg1"/>
                          </a:solidFill>
                          <a:latin typeface="Calibri"/>
                          <a:ea typeface="+mn-ea"/>
                          <a:cs typeface="+mn-cs"/>
                        </a:rPr>
                        <a:t>24,963</a:t>
                      </a:r>
                      <a:endParaRPr kumimoji="0" lang="es-ES"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marL="88900" indent="0" algn="ctr" rtl="0" eaLnBrk="1" fontAlgn="ctr" latinLnBrk="0" hangingPunct="1"/>
                      <a:r>
                        <a:rPr kumimoji="0" lang="es-ES" sz="1200" b="1" i="0" u="none" strike="noStrike" kern="1200" dirty="0" smtClean="0">
                          <a:solidFill>
                            <a:schemeClr val="bg1"/>
                          </a:solidFill>
                          <a:latin typeface="Calibri"/>
                          <a:ea typeface="+mn-ea"/>
                          <a:cs typeface="+mn-cs"/>
                        </a:rPr>
                        <a:t>100%</a:t>
                      </a:r>
                      <a:endParaRPr kumimoji="0" lang="es-ES"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pPr lvl="0"/>
            <a:r>
              <a:rPr lang="es-MX" sz="1400" b="1" i="1" dirty="0" smtClean="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14</a:t>
            </a:fld>
            <a:endParaRPr lang="es-MX" dirty="0"/>
          </a:p>
        </p:txBody>
      </p:sp>
      <p:sp>
        <p:nvSpPr>
          <p:cNvPr id="18" name="17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En general, ¿cómo califica usted la respuesta que recibió a su solicitud de información?</a:t>
            </a:r>
          </a:p>
        </p:txBody>
      </p:sp>
      <p:sp>
        <p:nvSpPr>
          <p:cNvPr id="10" name="9 CuadroTexto"/>
          <p:cNvSpPr txBox="1"/>
          <p:nvPr/>
        </p:nvSpPr>
        <p:spPr>
          <a:xfrm>
            <a:off x="230738" y="6011656"/>
            <a:ext cx="760022" cy="784830"/>
          </a:xfrm>
          <a:prstGeom prst="rect">
            <a:avLst/>
          </a:prstGeom>
          <a:noFill/>
        </p:spPr>
        <p:txBody>
          <a:bodyPr wrap="square" rtlCol="0">
            <a:spAutoFit/>
          </a:bodyPr>
          <a:lstStyle/>
          <a:p>
            <a:pPr algn="ctr"/>
            <a:r>
              <a:rPr lang="es-MX" sz="900" b="1" i="1" dirty="0" smtClean="0">
                <a:latin typeface="Calibri" pitchFamily="34" charset="0"/>
              </a:rPr>
              <a:t>INFOMEX: 97.1%</a:t>
            </a:r>
          </a:p>
          <a:p>
            <a:pPr algn="ctr"/>
            <a:endParaRPr lang="es-MX" sz="900" b="1" i="1" dirty="0" smtClean="0">
              <a:latin typeface="Calibri" pitchFamily="34" charset="0"/>
            </a:endParaRPr>
          </a:p>
          <a:p>
            <a:pPr algn="ctr"/>
            <a:r>
              <a:rPr lang="es-MX" sz="900" b="1" i="1" dirty="0" smtClean="0">
                <a:latin typeface="Calibri" pitchFamily="34" charset="0"/>
              </a:rPr>
              <a:t>Buzones: 2.9%</a:t>
            </a:r>
            <a:endParaRPr lang="es-MX" sz="900" b="1" i="1" dirty="0">
              <a:latin typeface="Calibri" pitchFamily="34" charset="0"/>
            </a:endParaRPr>
          </a:p>
        </p:txBody>
      </p:sp>
      <p:sp>
        <p:nvSpPr>
          <p:cNvPr id="11" name="10 CuadroTexto"/>
          <p:cNvSpPr txBox="1"/>
          <p:nvPr/>
        </p:nvSpPr>
        <p:spPr>
          <a:xfrm>
            <a:off x="1229449"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54.0%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46.0%</a:t>
            </a:r>
            <a:endParaRPr lang="es-MX" sz="900" b="1" i="1" dirty="0">
              <a:latin typeface="Calibri" pitchFamily="34" charset="0"/>
            </a:endParaRPr>
          </a:p>
        </p:txBody>
      </p:sp>
      <p:sp>
        <p:nvSpPr>
          <p:cNvPr id="14" name="13 CuadroTexto"/>
          <p:cNvSpPr txBox="1"/>
          <p:nvPr/>
        </p:nvSpPr>
        <p:spPr>
          <a:xfrm>
            <a:off x="2114066"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73.1%</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26.9%</a:t>
            </a:r>
            <a:endParaRPr lang="es-MX" sz="900" b="1" i="1" dirty="0">
              <a:latin typeface="Calibri" pitchFamily="34" charset="0"/>
            </a:endParaRPr>
          </a:p>
        </p:txBody>
      </p:sp>
      <p:sp>
        <p:nvSpPr>
          <p:cNvPr id="15" name="14 CuadroTexto"/>
          <p:cNvSpPr txBox="1"/>
          <p:nvPr/>
        </p:nvSpPr>
        <p:spPr>
          <a:xfrm>
            <a:off x="3009335"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77.6%</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22.4%</a:t>
            </a:r>
            <a:endParaRPr lang="es-MX" sz="900" b="1" i="1" dirty="0">
              <a:latin typeface="Calibri" pitchFamily="34" charset="0"/>
            </a:endParaRPr>
          </a:p>
        </p:txBody>
      </p:sp>
      <p:sp>
        <p:nvSpPr>
          <p:cNvPr id="16" name="15 CuadroTexto"/>
          <p:cNvSpPr txBox="1"/>
          <p:nvPr/>
        </p:nvSpPr>
        <p:spPr>
          <a:xfrm>
            <a:off x="3862311" y="6000770"/>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13.6%</a:t>
            </a:r>
            <a:endParaRPr lang="es-MX" sz="900" b="1" i="1" dirty="0">
              <a:latin typeface="Calibri" pitchFamily="34" charset="0"/>
            </a:endParaRPr>
          </a:p>
        </p:txBody>
      </p:sp>
      <p:sp>
        <p:nvSpPr>
          <p:cNvPr id="12" name="11 CuadroTexto"/>
          <p:cNvSpPr txBox="1"/>
          <p:nvPr/>
        </p:nvSpPr>
        <p:spPr>
          <a:xfrm>
            <a:off x="4766510" y="6000770"/>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12.8%</a:t>
            </a:r>
            <a:endParaRPr lang="es-MX" sz="900" b="1" i="1" dirty="0">
              <a:latin typeface="Calibri" pitchFamily="34" charset="0"/>
            </a:endParaRPr>
          </a:p>
        </p:txBody>
      </p:sp>
      <p:sp>
        <p:nvSpPr>
          <p:cNvPr id="17" name="11 CuadroTexto"/>
          <p:cNvSpPr txBox="1"/>
          <p:nvPr/>
        </p:nvSpPr>
        <p:spPr>
          <a:xfrm>
            <a:off x="5638637" y="599827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91.6%</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8.4%</a:t>
            </a:r>
            <a:endParaRPr lang="es-MX" sz="900" b="1" i="1" dirty="0">
              <a:latin typeface="Calibri" pitchFamily="34" charset="0"/>
            </a:endParaRPr>
          </a:p>
        </p:txBody>
      </p:sp>
      <p:graphicFrame>
        <p:nvGraphicFramePr>
          <p:cNvPr id="19" name="18 Gráfico"/>
          <p:cNvGraphicFramePr/>
          <p:nvPr>
            <p:extLst>
              <p:ext uri="{D42A27DB-BD31-4B8C-83A1-F6EECF244321}">
                <p14:modId xmlns:p14="http://schemas.microsoft.com/office/powerpoint/2010/main" val="249472029"/>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0" name="11 CuadroTexto"/>
          <p:cNvSpPr txBox="1"/>
          <p:nvPr/>
        </p:nvSpPr>
        <p:spPr>
          <a:xfrm>
            <a:off x="6522294" y="5988630"/>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87.7%</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12.3%</a:t>
            </a:r>
            <a:endParaRPr lang="es-MX" sz="900" b="1" i="1" dirty="0">
              <a:latin typeface="Calibri" pitchFamily="34" charset="0"/>
            </a:endParaRPr>
          </a:p>
        </p:txBody>
      </p:sp>
      <p:sp>
        <p:nvSpPr>
          <p:cNvPr id="21" name="11 CuadroTexto"/>
          <p:cNvSpPr txBox="1"/>
          <p:nvPr/>
        </p:nvSpPr>
        <p:spPr>
          <a:xfrm>
            <a:off x="7418723"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2.7%</a:t>
            </a:r>
            <a:endParaRPr lang="es-MX" sz="900" b="1" i="1" dirty="0">
              <a:latin typeface="Calibri" pitchFamily="34" charset="0"/>
            </a:endParaRPr>
          </a:p>
        </p:txBody>
      </p:sp>
      <p:sp>
        <p:nvSpPr>
          <p:cNvPr id="22" name="11 CuadroTexto"/>
          <p:cNvSpPr txBox="1"/>
          <p:nvPr/>
        </p:nvSpPr>
        <p:spPr>
          <a:xfrm>
            <a:off x="8275209" y="601089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15</a:t>
            </a:fld>
            <a:endParaRPr lang="es-MX" dirty="0"/>
          </a:p>
        </p:txBody>
      </p:sp>
      <p:sp>
        <p:nvSpPr>
          <p:cNvPr id="8" name="7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Calidad de la respuesta recibida</a:t>
            </a:r>
          </a:p>
          <a:p>
            <a:r>
              <a:rPr lang="es-MX" sz="1400" b="1" i="1" dirty="0">
                <a:latin typeface="Calibri" pitchFamily="34" charset="0"/>
              </a:rPr>
              <a:t>Resultados por año y tipo de cuestionario</a:t>
            </a:r>
          </a:p>
        </p:txBody>
      </p:sp>
      <p:graphicFrame>
        <p:nvGraphicFramePr>
          <p:cNvPr id="5" name="5 Tabla"/>
          <p:cNvGraphicFramePr>
            <a:graphicFrameLocks noGrp="1"/>
          </p:cNvGraphicFramePr>
          <p:nvPr>
            <p:extLst>
              <p:ext uri="{D42A27DB-BD31-4B8C-83A1-F6EECF244321}">
                <p14:modId xmlns:p14="http://schemas.microsoft.com/office/powerpoint/2010/main" val="3903493213"/>
              </p:ext>
            </p:extLst>
          </p:nvPr>
        </p:nvGraphicFramePr>
        <p:xfrm>
          <a:off x="572210" y="1103768"/>
          <a:ext cx="7992000" cy="56448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Buena</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Regular</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Mala</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71.8%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325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2,399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520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2,751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661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3,965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1,983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67.4%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2,259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900" b="1" i="0" u="none" strike="noStrike" kern="1200" dirty="0" smtClean="0">
                          <a:solidFill>
                            <a:srgbClr val="000000"/>
                          </a:solidFill>
                          <a:effectLst/>
                          <a:latin typeface="Calibri" panose="020F0502020204030204" pitchFamily="34" charset="0"/>
                          <a:ea typeface="+mn-ea"/>
                          <a:cs typeface="+mn-cs"/>
                        </a:rPr>
                        <a:t>1,021</a:t>
                      </a:r>
                      <a:endParaRPr kumimoji="0" lang="es-ES" sz="9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900" b="1" i="0" u="none" strike="noStrike" kern="1200" dirty="0">
                          <a:solidFill>
                            <a:srgbClr val="000000"/>
                          </a:solidFill>
                          <a:effectLst/>
                          <a:latin typeface="Calibri" panose="020F0502020204030204" pitchFamily="34" charset="0"/>
                          <a:ea typeface="+mn-ea"/>
                          <a:cs typeface="+mn-cs"/>
                        </a:rPr>
                        <a:t>53.8%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900" b="1" i="0" u="none" strike="noStrike" kern="1200" dirty="0">
                          <a:solidFill>
                            <a:srgbClr val="000000"/>
                          </a:solidFill>
                          <a:effectLst/>
                          <a:latin typeface="Calibri" panose="020F0502020204030204" pitchFamily="34" charset="0"/>
                          <a:ea typeface="+mn-ea"/>
                          <a:cs typeface="+mn-cs"/>
                        </a:rPr>
                        <a:t>422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900" b="1" i="0" u="none" strike="noStrike" kern="1200" dirty="0">
                          <a:solidFill>
                            <a:srgbClr val="000000"/>
                          </a:solidFill>
                          <a:effectLst/>
                          <a:latin typeface="Calibri" panose="020F0502020204030204" pitchFamily="34" charset="0"/>
                          <a:ea typeface="+mn-ea"/>
                          <a:cs typeface="+mn-cs"/>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900" b="1" i="0" u="none" strike="noStrike" kern="1200" dirty="0">
                          <a:solidFill>
                            <a:srgbClr val="000000"/>
                          </a:solidFill>
                          <a:effectLst/>
                          <a:latin typeface="Calibri" panose="020F0502020204030204" pitchFamily="34" charset="0"/>
                          <a:ea typeface="+mn-ea"/>
                          <a:cs typeface="+mn-cs"/>
                        </a:rPr>
                        <a:t>456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900" b="1" i="0" u="none" strike="noStrike" kern="1200" dirty="0">
                          <a:solidFill>
                            <a:srgbClr val="000000"/>
                          </a:solidFill>
                          <a:effectLst/>
                          <a:latin typeface="Calibri" panose="020F0502020204030204" pitchFamily="34" charset="0"/>
                          <a:ea typeface="+mn-ea"/>
                          <a:cs typeface="+mn-cs"/>
                        </a:rPr>
                        <a:t>24.0%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marL="0" algn="ctr" rtl="0" eaLnBrk="1" fontAlgn="t" latinLnBrk="0" hangingPunct="1"/>
                      <a:r>
                        <a:rPr kumimoji="0" lang="es-ES" sz="900" b="1" i="0" u="none" strike="noStrike" kern="1200" dirty="0" smtClean="0">
                          <a:solidFill>
                            <a:srgbClr val="000000"/>
                          </a:solidFill>
                          <a:effectLst/>
                          <a:latin typeface="Calibri" panose="020F0502020204030204" pitchFamily="34" charset="0"/>
                          <a:ea typeface="+mn-ea"/>
                          <a:cs typeface="+mn-cs"/>
                        </a:rPr>
                        <a:t>1,899</a:t>
                      </a:r>
                      <a:endParaRPr kumimoji="0" lang="es-ES" sz="900" b="1" i="0" u="none" strike="noStrike" kern="1200" dirty="0">
                        <a:solidFill>
                          <a:srgbClr val="000000"/>
                        </a:solidFill>
                        <a:effectLst/>
                        <a:latin typeface="Calibri" panose="020F0502020204030204" pitchFamily="34" charset="0"/>
                        <a:ea typeface="+mn-ea"/>
                        <a:cs typeface="+mn-cs"/>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900" b="1" i="0" u="none" strike="noStrike" kern="1200" dirty="0" smtClean="0">
                          <a:solidFill>
                            <a:schemeClr val="bg1"/>
                          </a:solidFill>
                          <a:effectLst/>
                          <a:latin typeface="Calibri" panose="020F0502020204030204" pitchFamily="34" charset="0"/>
                          <a:ea typeface="+mn-ea"/>
                          <a:cs typeface="+mn-cs"/>
                        </a:rPr>
                        <a:t>1,021</a:t>
                      </a:r>
                      <a:endParaRPr kumimoji="0" lang="es-ES" sz="9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900" b="1" i="0" u="none" strike="noStrike" kern="1200" dirty="0">
                          <a:solidFill>
                            <a:schemeClr val="bg1"/>
                          </a:solidFill>
                          <a:effectLst/>
                          <a:latin typeface="Calibri" panose="020F0502020204030204" pitchFamily="34" charset="0"/>
                          <a:ea typeface="+mn-ea"/>
                          <a:cs typeface="+mn-cs"/>
                        </a:rPr>
                        <a:t>53.8%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900" b="1" i="0" u="none" strike="noStrike" kern="1200" dirty="0">
                          <a:solidFill>
                            <a:schemeClr val="bg1"/>
                          </a:solidFill>
                          <a:effectLst/>
                          <a:latin typeface="Calibri" panose="020F0502020204030204" pitchFamily="34" charset="0"/>
                          <a:ea typeface="+mn-ea"/>
                          <a:cs typeface="+mn-cs"/>
                        </a:rPr>
                        <a:t>422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900" b="1" i="0" u="none" strike="noStrike" kern="1200" dirty="0">
                          <a:solidFill>
                            <a:schemeClr val="bg1"/>
                          </a:solidFill>
                          <a:effectLst/>
                          <a:latin typeface="Calibri" panose="020F0502020204030204" pitchFamily="34" charset="0"/>
                          <a:ea typeface="+mn-ea"/>
                          <a:cs typeface="+mn-cs"/>
                        </a:rPr>
                        <a:t>22.2%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900" b="1" i="0" u="none" strike="noStrike" kern="1200" dirty="0">
                          <a:solidFill>
                            <a:schemeClr val="bg1"/>
                          </a:solidFill>
                          <a:effectLst/>
                          <a:latin typeface="Calibri" panose="020F0502020204030204" pitchFamily="34" charset="0"/>
                          <a:ea typeface="+mn-ea"/>
                          <a:cs typeface="+mn-cs"/>
                        </a:rPr>
                        <a:t>456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900" b="1" i="0" u="none" strike="noStrike" kern="1200" dirty="0">
                          <a:solidFill>
                            <a:schemeClr val="bg1"/>
                          </a:solidFill>
                          <a:effectLst/>
                          <a:latin typeface="Calibri" panose="020F0502020204030204" pitchFamily="34" charset="0"/>
                          <a:ea typeface="+mn-ea"/>
                          <a:cs typeface="+mn-cs"/>
                        </a:rPr>
                        <a:t>24.0%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marL="0" algn="ctr" rtl="0" eaLnBrk="1" fontAlgn="t" latinLnBrk="0" hangingPunct="1"/>
                      <a:r>
                        <a:rPr kumimoji="0" lang="es-ES" sz="900" b="1" i="0" u="none" strike="noStrike" kern="1200" dirty="0" smtClean="0">
                          <a:solidFill>
                            <a:schemeClr val="bg1"/>
                          </a:solidFill>
                          <a:effectLst/>
                          <a:latin typeface="Calibri" panose="020F0502020204030204" pitchFamily="34" charset="0"/>
                          <a:ea typeface="+mn-ea"/>
                          <a:cs typeface="+mn-cs"/>
                        </a:rPr>
                        <a:t>1,899</a:t>
                      </a:r>
                      <a:endParaRPr kumimoji="0" lang="es-ES" sz="900" b="1" i="0" u="none" strike="noStrike" kern="1200" dirty="0">
                        <a:solidFill>
                          <a:schemeClr val="bg1"/>
                        </a:solidFill>
                        <a:effectLst/>
                        <a:latin typeface="Calibri" panose="020F0502020204030204" pitchFamily="34" charset="0"/>
                        <a:ea typeface="+mn-ea"/>
                        <a:cs typeface="+mn-cs"/>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extLst>
      <p:ext uri="{BB962C8B-B14F-4D97-AF65-F5344CB8AC3E}">
        <p14:creationId xmlns:p14="http://schemas.microsoft.com/office/powerpoint/2010/main" val="17632695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16</a:t>
            </a:fld>
            <a:endParaRPr lang="es-MX" dirty="0"/>
          </a:p>
        </p:txBody>
      </p:sp>
      <p:graphicFrame>
        <p:nvGraphicFramePr>
          <p:cNvPr id="6" name="5 Gráfico"/>
          <p:cNvGraphicFramePr/>
          <p:nvPr>
            <p:extLst>
              <p:ext uri="{D42A27DB-BD31-4B8C-83A1-F6EECF244321}">
                <p14:modId xmlns:p14="http://schemas.microsoft.com/office/powerpoint/2010/main" val="3610082938"/>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El tiempo de respuesta a su solicitud de información fue:</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17</a:t>
            </a:fld>
            <a:endParaRPr lang="es-MX" dirty="0"/>
          </a:p>
        </p:txBody>
      </p:sp>
      <p:sp>
        <p:nvSpPr>
          <p:cNvPr id="19" name="18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1244548158"/>
              </p:ext>
            </p:extLst>
          </p:nvPr>
        </p:nvGraphicFramePr>
        <p:xfrm>
          <a:off x="143652" y="1916832"/>
          <a:ext cx="8856000" cy="4464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Adecuado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Excesivo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5,442</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1,701</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7,986</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4,283</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75.9%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965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393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5,641</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5,529</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69.5%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1,426</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17.9%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1,004</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12.6%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7,959</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277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70.8%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18.4%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42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10.7%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748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16.3%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971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825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74.5%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188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94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1,107</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4.5%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831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17,848</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71.7%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4,547</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18.3%</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2,491</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24,886</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
        <p:nvSpPr>
          <p:cNvPr id="7" name="6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El tiempo de respuesta a su solicitud de información fue: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18</a:t>
            </a:fld>
            <a:endParaRPr lang="es-MX" dirty="0"/>
          </a:p>
        </p:txBody>
      </p:sp>
      <p:sp>
        <p:nvSpPr>
          <p:cNvPr id="19" name="18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pPr lvl="0"/>
            <a:r>
              <a:rPr lang="es-MX" sz="1400" b="1" i="1" dirty="0" smtClean="0">
                <a:solidFill>
                  <a:prstClr val="black"/>
                </a:solidFill>
                <a:latin typeface="Calibri" pitchFamily="34" charset="0"/>
              </a:rPr>
              <a:t>Resultados por año</a:t>
            </a:r>
          </a:p>
        </p:txBody>
      </p:sp>
      <p:sp>
        <p:nvSpPr>
          <p:cNvPr id="11" name="10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El tiempo de respuesta a su solicitud de información fue:</a:t>
            </a:r>
          </a:p>
        </p:txBody>
      </p:sp>
      <p:graphicFrame>
        <p:nvGraphicFramePr>
          <p:cNvPr id="20" name="19 Gráfico"/>
          <p:cNvGraphicFramePr/>
          <p:nvPr>
            <p:extLst>
              <p:ext uri="{D42A27DB-BD31-4B8C-83A1-F6EECF244321}">
                <p14:modId xmlns:p14="http://schemas.microsoft.com/office/powerpoint/2010/main" val="1111111876"/>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1" name="20 CuadroTexto"/>
          <p:cNvSpPr txBox="1"/>
          <p:nvPr/>
        </p:nvSpPr>
        <p:spPr>
          <a:xfrm>
            <a:off x="243999" y="6007949"/>
            <a:ext cx="760022" cy="784830"/>
          </a:xfrm>
          <a:prstGeom prst="rect">
            <a:avLst/>
          </a:prstGeom>
          <a:noFill/>
        </p:spPr>
        <p:txBody>
          <a:bodyPr wrap="square" rtlCol="0">
            <a:spAutoFit/>
          </a:bodyPr>
          <a:lstStyle/>
          <a:p>
            <a:pPr algn="ctr"/>
            <a:r>
              <a:rPr lang="es-MX" sz="900" b="1" i="1" dirty="0" smtClean="0">
                <a:latin typeface="Calibri" pitchFamily="34" charset="0"/>
              </a:rPr>
              <a:t>INFOMEX: 97.4%</a:t>
            </a:r>
          </a:p>
          <a:p>
            <a:pPr algn="ctr"/>
            <a:endParaRPr lang="es-MX" sz="900" b="1" i="1" dirty="0" smtClean="0">
              <a:latin typeface="Calibri" pitchFamily="34" charset="0"/>
            </a:endParaRPr>
          </a:p>
          <a:p>
            <a:pPr algn="ctr"/>
            <a:r>
              <a:rPr lang="es-MX" sz="900" b="1" i="1" dirty="0" smtClean="0">
                <a:latin typeface="Calibri" pitchFamily="34" charset="0"/>
              </a:rPr>
              <a:t>Buzones: 2.6%</a:t>
            </a:r>
            <a:endParaRPr lang="es-MX" sz="900" b="1" i="1" dirty="0">
              <a:latin typeface="Calibri" pitchFamily="34" charset="0"/>
            </a:endParaRPr>
          </a:p>
        </p:txBody>
      </p:sp>
      <p:sp>
        <p:nvSpPr>
          <p:cNvPr id="22" name="21 CuadroTexto"/>
          <p:cNvSpPr txBox="1"/>
          <p:nvPr/>
        </p:nvSpPr>
        <p:spPr>
          <a:xfrm>
            <a:off x="1218797" y="601214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54.0%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46.0%</a:t>
            </a:r>
            <a:endParaRPr lang="es-MX" sz="900" b="1" i="1" dirty="0">
              <a:latin typeface="Calibri" pitchFamily="34" charset="0"/>
            </a:endParaRPr>
          </a:p>
        </p:txBody>
      </p:sp>
      <p:sp>
        <p:nvSpPr>
          <p:cNvPr id="23" name="22 CuadroTexto"/>
          <p:cNvSpPr txBox="1"/>
          <p:nvPr/>
        </p:nvSpPr>
        <p:spPr>
          <a:xfrm>
            <a:off x="2114066" y="601214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72.8%</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27.2%</a:t>
            </a:r>
            <a:endParaRPr lang="es-MX" sz="900" b="1" i="1" dirty="0">
              <a:latin typeface="Calibri" pitchFamily="34" charset="0"/>
            </a:endParaRPr>
          </a:p>
        </p:txBody>
      </p:sp>
      <p:sp>
        <p:nvSpPr>
          <p:cNvPr id="24" name="23 CuadroTexto"/>
          <p:cNvSpPr txBox="1"/>
          <p:nvPr/>
        </p:nvSpPr>
        <p:spPr>
          <a:xfrm>
            <a:off x="2998215" y="601214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77.3%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22.7%</a:t>
            </a:r>
            <a:endParaRPr lang="es-MX" sz="900" b="1" i="1" dirty="0">
              <a:latin typeface="Calibri" pitchFamily="34" charset="0"/>
            </a:endParaRPr>
          </a:p>
        </p:txBody>
      </p:sp>
      <p:sp>
        <p:nvSpPr>
          <p:cNvPr id="25" name="24 CuadroTexto"/>
          <p:cNvSpPr txBox="1"/>
          <p:nvPr/>
        </p:nvSpPr>
        <p:spPr>
          <a:xfrm>
            <a:off x="3872702" y="6007949"/>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13.7%</a:t>
            </a:r>
            <a:endParaRPr lang="es-MX" sz="900" b="1" i="1" dirty="0">
              <a:latin typeface="Calibri" pitchFamily="34" charset="0"/>
            </a:endParaRPr>
          </a:p>
        </p:txBody>
      </p:sp>
      <p:sp>
        <p:nvSpPr>
          <p:cNvPr id="26" name="25 CuadroTexto"/>
          <p:cNvSpPr txBox="1"/>
          <p:nvPr/>
        </p:nvSpPr>
        <p:spPr>
          <a:xfrm>
            <a:off x="4756851" y="6007949"/>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13.0%</a:t>
            </a:r>
            <a:endParaRPr lang="es-MX" sz="900" b="1" i="1" dirty="0">
              <a:latin typeface="Calibri" pitchFamily="34" charset="0"/>
            </a:endParaRPr>
          </a:p>
        </p:txBody>
      </p:sp>
      <p:sp>
        <p:nvSpPr>
          <p:cNvPr id="27" name="11 CuadroTexto"/>
          <p:cNvSpPr txBox="1"/>
          <p:nvPr/>
        </p:nvSpPr>
        <p:spPr>
          <a:xfrm>
            <a:off x="5641729" y="599456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8.6%</a:t>
            </a:r>
            <a:endParaRPr lang="es-MX" sz="900" b="1" i="1" dirty="0">
              <a:latin typeface="Calibri" pitchFamily="34" charset="0"/>
            </a:endParaRPr>
          </a:p>
        </p:txBody>
      </p:sp>
      <p:sp>
        <p:nvSpPr>
          <p:cNvPr id="28" name="11 CuadroTexto"/>
          <p:cNvSpPr txBox="1"/>
          <p:nvPr/>
        </p:nvSpPr>
        <p:spPr>
          <a:xfrm>
            <a:off x="6521836" y="598492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12.6%</a:t>
            </a:r>
            <a:endParaRPr lang="es-MX" sz="900" b="1" i="1" dirty="0">
              <a:latin typeface="Calibri" pitchFamily="34" charset="0"/>
            </a:endParaRPr>
          </a:p>
        </p:txBody>
      </p:sp>
      <p:sp>
        <p:nvSpPr>
          <p:cNvPr id="14" name="11 CuadroTexto"/>
          <p:cNvSpPr txBox="1"/>
          <p:nvPr/>
        </p:nvSpPr>
        <p:spPr>
          <a:xfrm>
            <a:off x="7421147"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97.2%</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2.8%</a:t>
            </a:r>
            <a:endParaRPr lang="es-MX" sz="900" b="1" i="1" dirty="0">
              <a:latin typeface="Calibri" pitchFamily="34" charset="0"/>
            </a:endParaRPr>
          </a:p>
        </p:txBody>
      </p:sp>
      <p:sp>
        <p:nvSpPr>
          <p:cNvPr id="15" name="11 CuadroTexto"/>
          <p:cNvSpPr txBox="1"/>
          <p:nvPr/>
        </p:nvSpPr>
        <p:spPr>
          <a:xfrm>
            <a:off x="8280472" y="601089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Tiempo de respuesta</a:t>
            </a:r>
          </a:p>
          <a:p>
            <a:r>
              <a:rPr lang="es-MX" sz="1400" b="1" i="1" dirty="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19</a:t>
            </a:fld>
            <a:endParaRPr lang="es-MX" dirty="0"/>
          </a:p>
        </p:txBody>
      </p:sp>
      <p:graphicFrame>
        <p:nvGraphicFramePr>
          <p:cNvPr id="5" name="5 Tabla"/>
          <p:cNvGraphicFramePr>
            <a:graphicFrameLocks noGrp="1"/>
          </p:cNvGraphicFramePr>
          <p:nvPr>
            <p:extLst>
              <p:ext uri="{D42A27DB-BD31-4B8C-83A1-F6EECF244321}">
                <p14:modId xmlns:p14="http://schemas.microsoft.com/office/powerpoint/2010/main" val="625466554"/>
              </p:ext>
            </p:extLst>
          </p:nvPr>
        </p:nvGraphicFramePr>
        <p:xfrm>
          <a:off x="572210" y="1103768"/>
          <a:ext cx="7992000" cy="56448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Adecuado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Regular</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Excesivo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155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1,466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1,091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2,284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1,850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2,590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78.9%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555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2,943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69.3%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2,437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1,480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2,254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2,269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2,725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1,755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smtClean="0">
                          <a:solidFill>
                            <a:srgbClr val="010205"/>
                          </a:solidFill>
                          <a:effectLst/>
                          <a:latin typeface="Calibri" panose="020F0502020204030204" pitchFamily="34" charset="0"/>
                          <a:cs typeface="Calibri" panose="020F0502020204030204" pitchFamily="34" charset="0"/>
                        </a:rPr>
                        <a:t>1,200</a:t>
                      </a:r>
                      <a:endParaRPr lang="es-ES" sz="9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63.6%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450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23.8%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237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12.6%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smtClean="0">
                          <a:solidFill>
                            <a:srgbClr val="010205"/>
                          </a:solidFill>
                          <a:effectLst/>
                          <a:latin typeface="Calibri" panose="020F0502020204030204" pitchFamily="34" charset="0"/>
                          <a:cs typeface="Calibri" panose="020F0502020204030204" pitchFamily="34" charset="0"/>
                        </a:rPr>
                        <a:t>1,887</a:t>
                      </a:r>
                      <a:endParaRPr lang="es-ES" sz="9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smtClean="0">
                          <a:solidFill>
                            <a:schemeClr val="bg1"/>
                          </a:solidFill>
                          <a:effectLst/>
                          <a:latin typeface="Calibri" panose="020F0502020204030204" pitchFamily="34" charset="0"/>
                          <a:cs typeface="Calibri" panose="020F0502020204030204" pitchFamily="34" charset="0"/>
                        </a:rPr>
                        <a:t>1,200</a:t>
                      </a:r>
                      <a:endParaRPr lang="es-ES" sz="9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63.6%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450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23.8%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237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12.6%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smtClean="0">
                          <a:solidFill>
                            <a:schemeClr val="bg1"/>
                          </a:solidFill>
                          <a:effectLst/>
                          <a:latin typeface="Calibri" panose="020F0502020204030204" pitchFamily="34" charset="0"/>
                          <a:cs typeface="Calibri" panose="020F0502020204030204" pitchFamily="34" charset="0"/>
                        </a:rPr>
                        <a:t>1,887</a:t>
                      </a:r>
                      <a:endParaRPr lang="es-ES" sz="9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a:t>
            </a:fld>
            <a:endParaRPr lang="es-MX" dirty="0"/>
          </a:p>
        </p:txBody>
      </p:sp>
      <p:sp>
        <p:nvSpPr>
          <p:cNvPr id="8" name="Rectangle 3"/>
          <p:cNvSpPr txBox="1">
            <a:spLocks noChangeArrowheads="1"/>
          </p:cNvSpPr>
          <p:nvPr/>
        </p:nvSpPr>
        <p:spPr>
          <a:xfrm>
            <a:off x="353757" y="1735964"/>
            <a:ext cx="8443972" cy="4213316"/>
          </a:xfrm>
          <a:prstGeom prst="rect">
            <a:avLst/>
          </a:prstGeom>
        </p:spPr>
        <p:txBody>
          <a:bodyPr/>
          <a:lstStyle/>
          <a:p>
            <a:pPr algn="just"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Conocer el grado de satisfacción de los solicitantes sobre la respuesta obtenida una vez ejercido el Derecho de Acceso a la Información Pública en la Ciudad de México.</a:t>
            </a:r>
          </a:p>
          <a:p>
            <a:pPr algn="just" fontAlgn="auto">
              <a:spcBef>
                <a:spcPts val="0"/>
              </a:spcBef>
              <a:spcAft>
                <a:spcPts val="0"/>
              </a:spcAft>
              <a:defRPr/>
            </a:pPr>
            <a:endParaRPr lang="es-MX" sz="2000" b="1" kern="0" dirty="0" smtClean="0">
              <a:solidFill>
                <a:sysClr val="windowText" lastClr="000000"/>
              </a:solidFill>
              <a:latin typeface="Calibri" pitchFamily="34" charset="0"/>
              <a:cs typeface="Arial" pitchFamily="34" charset="0"/>
            </a:endParaRPr>
          </a:p>
          <a:p>
            <a:pPr algn="just"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Mostrar un comparativo de acuerdo al tipo de cuestionario respondido: por INFOMEX o buzón, comparándolos por año.</a:t>
            </a:r>
          </a:p>
          <a:p>
            <a:pPr algn="just" fontAlgn="auto">
              <a:spcBef>
                <a:spcPts val="0"/>
              </a:spcBef>
              <a:spcAft>
                <a:spcPts val="0"/>
              </a:spcAft>
              <a:defRPr/>
            </a:pPr>
            <a:endParaRPr lang="es-MX" sz="2000" b="1" kern="0" dirty="0" smtClean="0">
              <a:solidFill>
                <a:sysClr val="windowText" lastClr="000000"/>
              </a:solidFill>
              <a:latin typeface="Calibri" pitchFamily="34" charset="0"/>
              <a:cs typeface="Arial" pitchFamily="34" charset="0"/>
            </a:endParaRPr>
          </a:p>
          <a:p>
            <a:pPr algn="just" fontAlgn="auto">
              <a:spcBef>
                <a:spcPts val="0"/>
              </a:spcBef>
              <a:spcAft>
                <a:spcPts val="0"/>
              </a:spcAft>
              <a:defRPr/>
            </a:pPr>
            <a:r>
              <a:rPr lang="es-MX" sz="2000" b="1" kern="0" dirty="0" smtClean="0">
                <a:solidFill>
                  <a:sysClr val="windowText" lastClr="000000"/>
                </a:solidFill>
                <a:latin typeface="Calibri" pitchFamily="34" charset="0"/>
                <a:cs typeface="Arial" pitchFamily="34" charset="0"/>
              </a:rPr>
              <a:t>Las respuestas de los solicitantes se obtuvo de la Encuesta de Satisfacción del Solicitante de Información Pública</a:t>
            </a:r>
            <a:r>
              <a:rPr lang="es-MX" sz="2000" b="1" kern="0" dirty="0">
                <a:solidFill>
                  <a:sysClr val="windowText" lastClr="000000"/>
                </a:solidFill>
                <a:latin typeface="Calibri" pitchFamily="34" charset="0"/>
                <a:cs typeface="Arial" pitchFamily="34" charset="0"/>
              </a:rPr>
              <a:t>, </a:t>
            </a:r>
            <a:r>
              <a:rPr lang="es-MX" sz="2000" b="1" kern="0" dirty="0" smtClean="0">
                <a:solidFill>
                  <a:sysClr val="windowText" lastClr="000000"/>
                </a:solidFill>
                <a:latin typeface="Calibri" pitchFamily="34" charset="0"/>
                <a:cs typeface="Arial" pitchFamily="34" charset="0"/>
              </a:rPr>
              <a:t>22,837 cuestionarios autoaplicados en INFOMEX y 4,407 cuestionarios depositados de manera personal en los buzones instalados en las Unidades de Transparencia de los Sujetos Obligados, correspondiente al periodo comprendido entre el año 2007 y 2016.</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pPr algn="ctr"/>
            <a:r>
              <a:rPr lang="es-MX" sz="2000" b="1" dirty="0" smtClean="0">
                <a:latin typeface="Calibri" pitchFamily="34" charset="0"/>
              </a:rPr>
              <a:t>O B J E T I V O</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20</a:t>
            </a:fld>
            <a:endParaRPr lang="es-MX" dirty="0"/>
          </a:p>
        </p:txBody>
      </p:sp>
      <p:graphicFrame>
        <p:nvGraphicFramePr>
          <p:cNvPr id="6" name="5 Gráfico"/>
          <p:cNvGraphicFramePr/>
          <p:nvPr>
            <p:extLst>
              <p:ext uri="{D42A27DB-BD31-4B8C-83A1-F6EECF244321}">
                <p14:modId xmlns:p14="http://schemas.microsoft.com/office/powerpoint/2010/main" val="2205172487"/>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La información que usted recibió fue:</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21</a:t>
            </a:fld>
            <a:endParaRPr lang="es-MX" dirty="0"/>
          </a:p>
        </p:txBody>
      </p:sp>
      <p:sp>
        <p:nvSpPr>
          <p:cNvPr id="6" name="5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La información que usted recibió fue:</a:t>
            </a:r>
          </a:p>
        </p:txBody>
      </p:sp>
      <p:graphicFrame>
        <p:nvGraphicFramePr>
          <p:cNvPr id="7" name="6 Tabla"/>
          <p:cNvGraphicFramePr>
            <a:graphicFrameLocks noGrp="1"/>
          </p:cNvGraphicFramePr>
          <p:nvPr>
            <p:extLst>
              <p:ext uri="{D42A27DB-BD31-4B8C-83A1-F6EECF244321}">
                <p14:modId xmlns:p14="http://schemas.microsoft.com/office/powerpoint/2010/main" val="2898704654"/>
              </p:ext>
            </p:extLst>
          </p:nvPr>
        </p:nvGraphicFramePr>
        <p:xfrm>
          <a:off x="143652" y="1916832"/>
          <a:ext cx="8856000" cy="4464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Clara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Confusa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4,805</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60.8%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1,679</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1,417</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17.9%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7,901</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4,062</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72.4%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15.2%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697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12.4%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5,609</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5,260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66.9%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1,271</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16.2%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1,333</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7,864</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17.9%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392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729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109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11.4%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115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953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803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73.3%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129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1,096</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715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87.3%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48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16,641</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67.6%</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4,176</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17.0%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3,817</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15.5%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24,634</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pPr lvl="0"/>
            <a:r>
              <a:rPr lang="es-MX" sz="1400" b="1" i="1" dirty="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22</a:t>
            </a:fld>
            <a:endParaRPr lang="es-MX" dirty="0"/>
          </a:p>
        </p:txBody>
      </p:sp>
      <p:sp>
        <p:nvSpPr>
          <p:cNvPr id="12" name="11 Rectángulo"/>
          <p:cNvSpPr/>
          <p:nvPr/>
        </p:nvSpPr>
        <p:spPr>
          <a:xfrm>
            <a:off x="810159" y="1336412"/>
            <a:ext cx="7510499" cy="292388"/>
          </a:xfrm>
          <a:prstGeom prst="rect">
            <a:avLst/>
          </a:prstGeom>
        </p:spPr>
        <p:txBody>
          <a:bodyPr wrap="square">
            <a:spAutoFit/>
          </a:bodyPr>
          <a:lstStyle/>
          <a:p>
            <a:pPr algn="ctr"/>
            <a:r>
              <a:rPr lang="es-MX" sz="1300" b="1" dirty="0" smtClean="0">
                <a:latin typeface="Calibri" pitchFamily="34" charset="0"/>
              </a:rPr>
              <a:t>La información que usted recibió fue:</a:t>
            </a:r>
          </a:p>
        </p:txBody>
      </p:sp>
      <p:graphicFrame>
        <p:nvGraphicFramePr>
          <p:cNvPr id="19" name="18 Gráfico"/>
          <p:cNvGraphicFramePr/>
          <p:nvPr>
            <p:extLst>
              <p:ext uri="{D42A27DB-BD31-4B8C-83A1-F6EECF244321}">
                <p14:modId xmlns:p14="http://schemas.microsoft.com/office/powerpoint/2010/main" val="3948642136"/>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0" name="19 CuadroTexto"/>
          <p:cNvSpPr txBox="1"/>
          <p:nvPr/>
        </p:nvSpPr>
        <p:spPr>
          <a:xfrm>
            <a:off x="251520" y="5998272"/>
            <a:ext cx="716356" cy="784830"/>
          </a:xfrm>
          <a:prstGeom prst="rect">
            <a:avLst/>
          </a:prstGeom>
          <a:noFill/>
        </p:spPr>
        <p:txBody>
          <a:bodyPr wrap="square" rtlCol="0">
            <a:spAutoFit/>
          </a:bodyPr>
          <a:lstStyle/>
          <a:p>
            <a:pPr algn="ctr"/>
            <a:r>
              <a:rPr lang="es-MX" sz="900" b="1" i="1" dirty="0" smtClean="0">
                <a:latin typeface="Calibri" pitchFamily="34" charset="0"/>
              </a:rPr>
              <a:t>INFOMEX: 97.3%</a:t>
            </a:r>
          </a:p>
          <a:p>
            <a:pPr algn="ctr"/>
            <a:endParaRPr lang="es-MX" sz="900" b="1" i="1" dirty="0" smtClean="0">
              <a:latin typeface="Calibri" pitchFamily="34" charset="0"/>
            </a:endParaRPr>
          </a:p>
          <a:p>
            <a:pPr algn="ctr"/>
            <a:r>
              <a:rPr lang="es-MX" sz="900" b="1" i="1" dirty="0" smtClean="0">
                <a:latin typeface="Calibri" pitchFamily="34" charset="0"/>
              </a:rPr>
              <a:t>Buzones: 2.7%</a:t>
            </a:r>
            <a:endParaRPr lang="es-MX" sz="900" b="1" i="1" dirty="0">
              <a:latin typeface="Calibri" pitchFamily="34" charset="0"/>
            </a:endParaRPr>
          </a:p>
        </p:txBody>
      </p:sp>
      <p:sp>
        <p:nvSpPr>
          <p:cNvPr id="21" name="20 CuadroTexto"/>
          <p:cNvSpPr txBox="1"/>
          <p:nvPr/>
        </p:nvSpPr>
        <p:spPr>
          <a:xfrm>
            <a:off x="1238850" y="600246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53.9%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46.1%</a:t>
            </a:r>
            <a:endParaRPr lang="es-MX" sz="900" b="1" i="1" dirty="0">
              <a:latin typeface="Calibri" pitchFamily="34" charset="0"/>
            </a:endParaRPr>
          </a:p>
        </p:txBody>
      </p:sp>
      <p:sp>
        <p:nvSpPr>
          <p:cNvPr id="22" name="21 CuadroTexto"/>
          <p:cNvSpPr txBox="1"/>
          <p:nvPr/>
        </p:nvSpPr>
        <p:spPr>
          <a:xfrm>
            <a:off x="2103675" y="600246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72.8%</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27.2%</a:t>
            </a:r>
            <a:endParaRPr lang="es-MX" sz="900" b="1" i="1" dirty="0">
              <a:latin typeface="Calibri" pitchFamily="34" charset="0"/>
            </a:endParaRPr>
          </a:p>
        </p:txBody>
      </p:sp>
      <p:sp>
        <p:nvSpPr>
          <p:cNvPr id="23" name="22 CuadroTexto"/>
          <p:cNvSpPr txBox="1"/>
          <p:nvPr/>
        </p:nvSpPr>
        <p:spPr>
          <a:xfrm>
            <a:off x="2998215" y="600246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77.4%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22.6%</a:t>
            </a:r>
            <a:endParaRPr lang="es-MX" sz="900" b="1" i="1" dirty="0">
              <a:latin typeface="Calibri" pitchFamily="34" charset="0"/>
            </a:endParaRPr>
          </a:p>
        </p:txBody>
      </p:sp>
      <p:sp>
        <p:nvSpPr>
          <p:cNvPr id="24" name="23 CuadroTexto"/>
          <p:cNvSpPr txBox="1"/>
          <p:nvPr/>
        </p:nvSpPr>
        <p:spPr>
          <a:xfrm>
            <a:off x="3871973" y="599827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13.6%</a:t>
            </a:r>
            <a:endParaRPr lang="es-MX" sz="900" b="1" i="1" dirty="0">
              <a:latin typeface="Calibri" pitchFamily="34" charset="0"/>
            </a:endParaRPr>
          </a:p>
        </p:txBody>
      </p:sp>
      <p:sp>
        <p:nvSpPr>
          <p:cNvPr id="25" name="24 CuadroTexto"/>
          <p:cNvSpPr txBox="1"/>
          <p:nvPr/>
        </p:nvSpPr>
        <p:spPr>
          <a:xfrm>
            <a:off x="4767971" y="599827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12.9%</a:t>
            </a:r>
            <a:endParaRPr lang="es-MX" sz="900" b="1" i="1" dirty="0">
              <a:latin typeface="Calibri" pitchFamily="34" charset="0"/>
            </a:endParaRPr>
          </a:p>
        </p:txBody>
      </p:sp>
      <p:sp>
        <p:nvSpPr>
          <p:cNvPr id="26" name="11 CuadroTexto"/>
          <p:cNvSpPr txBox="1"/>
          <p:nvPr/>
        </p:nvSpPr>
        <p:spPr>
          <a:xfrm>
            <a:off x="5647349" y="5984888"/>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8.6%</a:t>
            </a:r>
            <a:endParaRPr lang="es-MX" sz="900" b="1" i="1" dirty="0">
              <a:latin typeface="Calibri" pitchFamily="34" charset="0"/>
            </a:endParaRPr>
          </a:p>
        </p:txBody>
      </p:sp>
      <p:sp>
        <p:nvSpPr>
          <p:cNvPr id="27" name="11 CuadroTexto"/>
          <p:cNvSpPr txBox="1"/>
          <p:nvPr/>
        </p:nvSpPr>
        <p:spPr>
          <a:xfrm>
            <a:off x="6552280" y="598613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12.7%</a:t>
            </a:r>
            <a:endParaRPr lang="es-MX" sz="900" b="1" i="1" dirty="0">
              <a:latin typeface="Calibri" pitchFamily="34" charset="0"/>
            </a:endParaRPr>
          </a:p>
        </p:txBody>
      </p:sp>
      <p:sp>
        <p:nvSpPr>
          <p:cNvPr id="14" name="11 CuadroTexto"/>
          <p:cNvSpPr txBox="1"/>
          <p:nvPr/>
        </p:nvSpPr>
        <p:spPr>
          <a:xfrm>
            <a:off x="7405985" y="599084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97.2%</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2.8%</a:t>
            </a:r>
            <a:endParaRPr lang="es-MX" sz="900" b="1" i="1" dirty="0">
              <a:latin typeface="Calibri" pitchFamily="34" charset="0"/>
            </a:endParaRPr>
          </a:p>
        </p:txBody>
      </p:sp>
      <p:sp>
        <p:nvSpPr>
          <p:cNvPr id="15" name="11 CuadroTexto"/>
          <p:cNvSpPr txBox="1"/>
          <p:nvPr/>
        </p:nvSpPr>
        <p:spPr>
          <a:xfrm>
            <a:off x="8301983" y="599084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Claridad de la información</a:t>
            </a:r>
          </a:p>
          <a:p>
            <a:r>
              <a:rPr lang="es-MX" sz="1400" b="1" i="1" dirty="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23</a:t>
            </a:fld>
            <a:endParaRPr lang="es-MX" dirty="0"/>
          </a:p>
        </p:txBody>
      </p:sp>
      <p:graphicFrame>
        <p:nvGraphicFramePr>
          <p:cNvPr id="5" name="5 Tabla"/>
          <p:cNvGraphicFramePr>
            <a:graphicFrameLocks noGrp="1"/>
          </p:cNvGraphicFramePr>
          <p:nvPr>
            <p:extLst>
              <p:ext uri="{D42A27DB-BD31-4B8C-83A1-F6EECF244321}">
                <p14:modId xmlns:p14="http://schemas.microsoft.com/office/powerpoint/2010/main" val="3165608205"/>
              </p:ext>
            </p:extLst>
          </p:nvPr>
        </p:nvGraphicFramePr>
        <p:xfrm>
          <a:off x="572210" y="1103768"/>
          <a:ext cx="7992000" cy="56448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Clara</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Regular</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Confusa</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333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1,102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155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2,139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2,685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1,767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2,518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77.7%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2,810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3,920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1,986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536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1,604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66.1%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425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2,425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2,242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1,091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450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2,217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a:r>
                        <a:rPr lang="es-MX" sz="900" b="1" i="0" u="none" strike="noStrike" dirty="0" smtClean="0">
                          <a:solidFill>
                            <a:srgbClr val="FFFFFF"/>
                          </a:solidFill>
                          <a:latin typeface="Calibri" pitchFamily="34" charset="0"/>
                        </a:rPr>
                        <a:t>Total</a:t>
                      </a:r>
                      <a:endParaRPr lang="es-MX" sz="900" dirty="0"/>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smtClean="0">
                          <a:solidFill>
                            <a:srgbClr val="010205"/>
                          </a:solidFill>
                          <a:effectLst/>
                          <a:latin typeface="Calibri" panose="020F0502020204030204" pitchFamily="34" charset="0"/>
                          <a:cs typeface="Calibri" panose="020F0502020204030204" pitchFamily="34" charset="0"/>
                        </a:rPr>
                        <a:t>1,040</a:t>
                      </a:r>
                      <a:endParaRPr lang="es-ES" sz="9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55.7%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387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a:solidFill>
                            <a:srgbClr val="010205"/>
                          </a:solidFill>
                          <a:effectLst/>
                          <a:latin typeface="Calibri" panose="020F0502020204030204" pitchFamily="34" charset="0"/>
                          <a:cs typeface="Calibri" panose="020F0502020204030204" pitchFamily="34" charset="0"/>
                        </a:rPr>
                        <a:t>20.7%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a:solidFill>
                            <a:srgbClr val="010205"/>
                          </a:solidFill>
                          <a:effectLst/>
                          <a:latin typeface="Calibri" panose="020F0502020204030204" pitchFamily="34" charset="0"/>
                          <a:cs typeface="Calibri" panose="020F0502020204030204" pitchFamily="34" charset="0"/>
                        </a:rPr>
                        <a:t>439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a:solidFill>
                            <a:srgbClr val="010205"/>
                          </a:solidFill>
                          <a:effectLst/>
                          <a:latin typeface="Calibri" panose="020F0502020204030204" pitchFamily="34" charset="0"/>
                          <a:cs typeface="Calibri" panose="020F0502020204030204" pitchFamily="34" charset="0"/>
                        </a:rPr>
                        <a:t>23.5%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smtClean="0">
                          <a:solidFill>
                            <a:srgbClr val="010205"/>
                          </a:solidFill>
                          <a:effectLst/>
                          <a:latin typeface="Calibri" panose="020F0502020204030204" pitchFamily="34" charset="0"/>
                          <a:cs typeface="Calibri" panose="020F0502020204030204" pitchFamily="34" charset="0"/>
                        </a:rPr>
                        <a:t>1,866</a:t>
                      </a:r>
                      <a:endParaRPr lang="es-ES" sz="9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r>
                        <a:rPr lang="es-MX" sz="900" b="1" i="0" u="none" strike="noStrike" dirty="0">
                          <a:solidFill>
                            <a:srgbClr val="000000"/>
                          </a:solidFill>
                          <a:effectLst/>
                          <a:latin typeface="Calibri" panose="020F0502020204030204" pitchFamily="34" charset="0"/>
                        </a:rPr>
                        <a:t> </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smtClean="0">
                          <a:solidFill>
                            <a:srgbClr val="000000"/>
                          </a:solidFill>
                          <a:effectLst/>
                          <a:latin typeface="Calibri" panose="020F0502020204030204" pitchFamily="34" charset="0"/>
                        </a:rPr>
                        <a:t>-</a:t>
                      </a:r>
                      <a:endParaRPr lang="es-MX" sz="900" b="1" i="0" u="none" strike="noStrike" dirty="0">
                        <a:solidFill>
                          <a:srgbClr val="000000"/>
                        </a:solidFill>
                        <a:effectLst/>
                        <a:latin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smtClean="0">
                          <a:solidFill>
                            <a:schemeClr val="bg1"/>
                          </a:solidFill>
                          <a:effectLst/>
                          <a:latin typeface="Calibri" panose="020F0502020204030204" pitchFamily="34" charset="0"/>
                          <a:cs typeface="Calibri" panose="020F0502020204030204" pitchFamily="34" charset="0"/>
                        </a:rPr>
                        <a:t>1,040</a:t>
                      </a:r>
                      <a:endParaRPr lang="es-ES" sz="9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55.7%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387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a:solidFill>
                            <a:schemeClr val="bg1"/>
                          </a:solidFill>
                          <a:effectLst/>
                          <a:latin typeface="Calibri" panose="020F0502020204030204" pitchFamily="34" charset="0"/>
                          <a:cs typeface="Calibri" panose="020F0502020204030204" pitchFamily="34" charset="0"/>
                        </a:rPr>
                        <a:t>20.7%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a:solidFill>
                            <a:schemeClr val="bg1"/>
                          </a:solidFill>
                          <a:effectLst/>
                          <a:latin typeface="Calibri" panose="020F0502020204030204" pitchFamily="34" charset="0"/>
                          <a:cs typeface="Calibri" panose="020F0502020204030204" pitchFamily="34" charset="0"/>
                        </a:rPr>
                        <a:t>439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a:solidFill>
                            <a:schemeClr val="bg1"/>
                          </a:solidFill>
                          <a:effectLst/>
                          <a:latin typeface="Calibri" panose="020F0502020204030204" pitchFamily="34" charset="0"/>
                          <a:cs typeface="Calibri" panose="020F0502020204030204" pitchFamily="34" charset="0"/>
                        </a:rPr>
                        <a:t>23.5%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smtClean="0">
                          <a:solidFill>
                            <a:schemeClr val="bg1"/>
                          </a:solidFill>
                          <a:effectLst/>
                          <a:latin typeface="Calibri" panose="020F0502020204030204" pitchFamily="34" charset="0"/>
                          <a:cs typeface="Calibri" panose="020F0502020204030204" pitchFamily="34" charset="0"/>
                        </a:rPr>
                        <a:t>1,866</a:t>
                      </a:r>
                      <a:endParaRPr lang="es-ES" sz="9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24</a:t>
            </a:fld>
            <a:endParaRPr lang="es-MX" dirty="0"/>
          </a:p>
        </p:txBody>
      </p:sp>
      <p:graphicFrame>
        <p:nvGraphicFramePr>
          <p:cNvPr id="6" name="5 Gráfico"/>
          <p:cNvGraphicFramePr/>
          <p:nvPr>
            <p:extLst>
              <p:ext uri="{D42A27DB-BD31-4B8C-83A1-F6EECF244321}">
                <p14:modId xmlns:p14="http://schemas.microsoft.com/office/powerpoint/2010/main" val="165470706"/>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292388"/>
          </a:xfrm>
          <a:prstGeom prst="rect">
            <a:avLst/>
          </a:prstGeom>
        </p:spPr>
        <p:txBody>
          <a:bodyPr wrap="square">
            <a:spAutoFit/>
          </a:bodyPr>
          <a:lstStyle/>
          <a:p>
            <a:pPr algn="ctr"/>
            <a:r>
              <a:rPr lang="es-MX" sz="1300" b="1" dirty="0" smtClean="0">
                <a:latin typeface="Calibri" pitchFamily="34" charset="0"/>
              </a:rPr>
              <a:t>¿Qué tanto coincidió la información que usted recibió respecto de la que pidió?</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La información fue total o parcial</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La información fue total o parcial</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25</a:t>
            </a:fld>
            <a:endParaRPr lang="es-MX" dirty="0"/>
          </a:p>
        </p:txBody>
      </p:sp>
      <p:sp>
        <p:nvSpPr>
          <p:cNvPr id="6" name="5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¿Qué tanto coincidió la información que usted recibió respecto de la que pidió?</a:t>
            </a:r>
          </a:p>
        </p:txBody>
      </p:sp>
      <p:graphicFrame>
        <p:nvGraphicFramePr>
          <p:cNvPr id="7" name="6 Tabla"/>
          <p:cNvGraphicFramePr>
            <a:graphicFrameLocks noGrp="1"/>
          </p:cNvGraphicFramePr>
          <p:nvPr>
            <p:extLst>
              <p:ext uri="{D42A27DB-BD31-4B8C-83A1-F6EECF244321}">
                <p14:modId xmlns:p14="http://schemas.microsoft.com/office/powerpoint/2010/main" val="4083881071"/>
              </p:ext>
            </p:extLst>
          </p:nvPr>
        </p:nvGraphicFramePr>
        <p:xfrm>
          <a:off x="143652" y="1916832"/>
          <a:ext cx="8856000" cy="4464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Totalmente</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Parcialmente</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Nada</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3,809</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49.2%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2,533</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32.7%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1,405</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7,747</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3,479</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63.4%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1,358</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24.7%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5,491</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4,592</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2,058</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26.5%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1,116</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7,766</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100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25.8%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17.1%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387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66.8%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186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122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927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59.7%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284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1,063</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696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85.3%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14,051</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58.1%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6,585</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27.2%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3,561</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14.7%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24,197</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La información fue total o parcial</a:t>
            </a:r>
          </a:p>
          <a:p>
            <a:pPr lvl="0"/>
            <a:r>
              <a:rPr lang="es-MX" sz="1400" b="1" i="1" dirty="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26</a:t>
            </a:fld>
            <a:endParaRPr lang="es-MX" dirty="0"/>
          </a:p>
        </p:txBody>
      </p:sp>
      <p:sp>
        <p:nvSpPr>
          <p:cNvPr id="12" name="11 Rectángulo"/>
          <p:cNvSpPr/>
          <p:nvPr/>
        </p:nvSpPr>
        <p:spPr>
          <a:xfrm>
            <a:off x="810159" y="1197052"/>
            <a:ext cx="7510499" cy="292388"/>
          </a:xfrm>
          <a:prstGeom prst="rect">
            <a:avLst/>
          </a:prstGeom>
        </p:spPr>
        <p:txBody>
          <a:bodyPr wrap="square">
            <a:spAutoFit/>
          </a:bodyPr>
          <a:lstStyle/>
          <a:p>
            <a:pPr algn="ctr"/>
            <a:r>
              <a:rPr lang="es-MX" sz="1300" b="1" dirty="0" smtClean="0">
                <a:latin typeface="Calibri" pitchFamily="34" charset="0"/>
              </a:rPr>
              <a:t>¿Qué tanto coincidió la información que usted recibió respecto de la que pidió?</a:t>
            </a:r>
          </a:p>
        </p:txBody>
      </p:sp>
      <p:graphicFrame>
        <p:nvGraphicFramePr>
          <p:cNvPr id="19" name="18 Gráfico"/>
          <p:cNvGraphicFramePr/>
          <p:nvPr>
            <p:extLst>
              <p:ext uri="{D42A27DB-BD31-4B8C-83A1-F6EECF244321}">
                <p14:modId xmlns:p14="http://schemas.microsoft.com/office/powerpoint/2010/main" val="3829374353"/>
              </p:ext>
            </p:extLst>
          </p:nvPr>
        </p:nvGraphicFramePr>
        <p:xfrm>
          <a:off x="18212" y="1700808"/>
          <a:ext cx="9125788"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20" name="19 CuadroTexto"/>
          <p:cNvSpPr txBox="1"/>
          <p:nvPr/>
        </p:nvSpPr>
        <p:spPr>
          <a:xfrm>
            <a:off x="274677" y="6001257"/>
            <a:ext cx="684000" cy="784830"/>
          </a:xfrm>
          <a:prstGeom prst="rect">
            <a:avLst/>
          </a:prstGeom>
          <a:noFill/>
        </p:spPr>
        <p:txBody>
          <a:bodyPr wrap="square" rtlCol="0">
            <a:spAutoFit/>
          </a:bodyPr>
          <a:lstStyle/>
          <a:p>
            <a:pPr algn="ctr"/>
            <a:r>
              <a:rPr lang="es-MX" sz="900" b="1" i="1" dirty="0" smtClean="0">
                <a:latin typeface="Calibri" pitchFamily="34" charset="0"/>
              </a:rPr>
              <a:t>INFOMEX: 97.0%</a:t>
            </a:r>
          </a:p>
          <a:p>
            <a:pPr algn="ctr"/>
            <a:endParaRPr lang="es-MX" sz="900" b="1" i="1" dirty="0" smtClean="0">
              <a:latin typeface="Calibri" pitchFamily="34" charset="0"/>
            </a:endParaRPr>
          </a:p>
          <a:p>
            <a:pPr algn="ctr"/>
            <a:r>
              <a:rPr lang="es-MX" sz="900" b="1" i="1" dirty="0" smtClean="0">
                <a:latin typeface="Calibri" pitchFamily="34" charset="0"/>
              </a:rPr>
              <a:t>Buzones: 3.0%</a:t>
            </a:r>
            <a:endParaRPr lang="es-MX" sz="900" b="1" i="1" dirty="0">
              <a:latin typeface="Calibri" pitchFamily="34" charset="0"/>
            </a:endParaRPr>
          </a:p>
        </p:txBody>
      </p:sp>
      <p:sp>
        <p:nvSpPr>
          <p:cNvPr id="21" name="20 CuadroTexto"/>
          <p:cNvSpPr txBox="1"/>
          <p:nvPr/>
        </p:nvSpPr>
        <p:spPr>
          <a:xfrm>
            <a:off x="1218797" y="599456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54.2%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45.8%</a:t>
            </a:r>
            <a:endParaRPr lang="es-MX" sz="900" b="1" i="1" dirty="0">
              <a:latin typeface="Calibri" pitchFamily="34" charset="0"/>
            </a:endParaRPr>
          </a:p>
        </p:txBody>
      </p:sp>
      <p:sp>
        <p:nvSpPr>
          <p:cNvPr id="22" name="21 CuadroTexto"/>
          <p:cNvSpPr txBox="1"/>
          <p:nvPr/>
        </p:nvSpPr>
        <p:spPr>
          <a:xfrm>
            <a:off x="2113337" y="599456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72.7%</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27.3%</a:t>
            </a:r>
            <a:endParaRPr lang="es-MX" sz="900" b="1" i="1" dirty="0">
              <a:latin typeface="Calibri" pitchFamily="34" charset="0"/>
            </a:endParaRPr>
          </a:p>
        </p:txBody>
      </p:sp>
      <p:sp>
        <p:nvSpPr>
          <p:cNvPr id="23" name="22 CuadroTexto"/>
          <p:cNvSpPr txBox="1"/>
          <p:nvPr/>
        </p:nvSpPr>
        <p:spPr>
          <a:xfrm>
            <a:off x="2987824" y="598787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22.8%</a:t>
            </a:r>
            <a:endParaRPr lang="es-MX" sz="900" b="1" i="1" dirty="0">
              <a:latin typeface="Calibri" pitchFamily="34" charset="0"/>
            </a:endParaRPr>
          </a:p>
        </p:txBody>
      </p:sp>
      <p:sp>
        <p:nvSpPr>
          <p:cNvPr id="24" name="23 CuadroTexto"/>
          <p:cNvSpPr txBox="1"/>
          <p:nvPr/>
        </p:nvSpPr>
        <p:spPr>
          <a:xfrm>
            <a:off x="3872702" y="5983679"/>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86.5%</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13.5%</a:t>
            </a:r>
            <a:endParaRPr lang="es-MX" sz="900" b="1" i="1" dirty="0">
              <a:latin typeface="Calibri" pitchFamily="34" charset="0"/>
            </a:endParaRPr>
          </a:p>
        </p:txBody>
      </p:sp>
      <p:sp>
        <p:nvSpPr>
          <p:cNvPr id="25" name="24 CuadroTexto"/>
          <p:cNvSpPr txBox="1"/>
          <p:nvPr/>
        </p:nvSpPr>
        <p:spPr>
          <a:xfrm>
            <a:off x="4747189" y="599456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12.9%</a:t>
            </a:r>
            <a:endParaRPr lang="es-MX" sz="900" b="1" i="1" dirty="0">
              <a:latin typeface="Calibri" pitchFamily="34" charset="0"/>
            </a:endParaRPr>
          </a:p>
        </p:txBody>
      </p:sp>
      <p:sp>
        <p:nvSpPr>
          <p:cNvPr id="26" name="11 CuadroTexto"/>
          <p:cNvSpPr txBox="1"/>
          <p:nvPr/>
        </p:nvSpPr>
        <p:spPr>
          <a:xfrm>
            <a:off x="5636958" y="599206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91.2%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8.8%</a:t>
            </a:r>
            <a:endParaRPr lang="es-MX" sz="900" b="1" i="1" dirty="0">
              <a:latin typeface="Calibri" pitchFamily="34" charset="0"/>
            </a:endParaRPr>
          </a:p>
        </p:txBody>
      </p:sp>
      <p:sp>
        <p:nvSpPr>
          <p:cNvPr id="27" name="11 CuadroTexto"/>
          <p:cNvSpPr txBox="1"/>
          <p:nvPr/>
        </p:nvSpPr>
        <p:spPr>
          <a:xfrm>
            <a:off x="6526607" y="5982425"/>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87.3%</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12.7%</a:t>
            </a:r>
            <a:endParaRPr lang="es-MX" sz="900" b="1" i="1" dirty="0">
              <a:latin typeface="Calibri" pitchFamily="34" charset="0"/>
            </a:endParaRPr>
          </a:p>
        </p:txBody>
      </p:sp>
      <p:sp>
        <p:nvSpPr>
          <p:cNvPr id="14" name="11 CuadroTexto"/>
          <p:cNvSpPr txBox="1"/>
          <p:nvPr/>
        </p:nvSpPr>
        <p:spPr>
          <a:xfrm>
            <a:off x="7401094"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97.1%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2.9%</a:t>
            </a:r>
            <a:endParaRPr lang="es-MX" sz="900" b="1" i="1" dirty="0">
              <a:latin typeface="Calibri" pitchFamily="34" charset="0"/>
            </a:endParaRPr>
          </a:p>
        </p:txBody>
      </p:sp>
      <p:sp>
        <p:nvSpPr>
          <p:cNvPr id="15" name="11 CuadroTexto"/>
          <p:cNvSpPr txBox="1"/>
          <p:nvPr/>
        </p:nvSpPr>
        <p:spPr>
          <a:xfrm>
            <a:off x="8280472" y="601089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La información fue total o parcial</a:t>
            </a:r>
          </a:p>
          <a:p>
            <a:r>
              <a:rPr lang="es-MX" sz="1400" b="1" i="1" dirty="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27</a:t>
            </a:fld>
            <a:endParaRPr lang="es-MX" dirty="0"/>
          </a:p>
        </p:txBody>
      </p:sp>
      <p:graphicFrame>
        <p:nvGraphicFramePr>
          <p:cNvPr id="7" name="5 Tabla"/>
          <p:cNvGraphicFramePr>
            <a:graphicFrameLocks noGrp="1"/>
          </p:cNvGraphicFramePr>
          <p:nvPr>
            <p:extLst>
              <p:ext uri="{D42A27DB-BD31-4B8C-83A1-F6EECF244321}">
                <p14:modId xmlns:p14="http://schemas.microsoft.com/office/powerpoint/2010/main" val="1119014017"/>
              </p:ext>
            </p:extLst>
          </p:nvPr>
        </p:nvGraphicFramePr>
        <p:xfrm>
          <a:off x="572210" y="1103768"/>
          <a:ext cx="7992000" cy="5644800"/>
        </p:xfrm>
        <a:graphic>
          <a:graphicData uri="http://schemas.openxmlformats.org/drawingml/2006/table">
            <a:tbl>
              <a:tblPr/>
              <a:tblGrid>
                <a:gridCol w="900000"/>
                <a:gridCol w="900000"/>
                <a:gridCol w="828000"/>
                <a:gridCol w="72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Totalmente</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Parcialmente</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Nada</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rtl="0" fontAlgn="ctr"/>
                      <a:endParaRPr lang="es-MX" sz="11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904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73.3%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513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2,651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1,583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2,312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2,248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304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2,953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1,031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3,823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2,493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389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2,883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15.8%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1,333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943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658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2,180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721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1,233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2,651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2,729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807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44.1%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610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33.3%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415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22.7%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smtClean="0">
                          <a:solidFill>
                            <a:srgbClr val="010205"/>
                          </a:solidFill>
                          <a:effectLst/>
                          <a:latin typeface="Calibri" panose="020F0502020204030204" pitchFamily="34" charset="0"/>
                          <a:cs typeface="Calibri" panose="020F0502020204030204" pitchFamily="34" charset="0"/>
                        </a:rPr>
                        <a:t>1,832</a:t>
                      </a:r>
                      <a:endParaRPr lang="es-ES" sz="9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807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44.1%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610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33.3%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415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22.7%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smtClean="0">
                          <a:solidFill>
                            <a:schemeClr val="bg1"/>
                          </a:solidFill>
                          <a:effectLst/>
                          <a:latin typeface="Calibri" panose="020F0502020204030204" pitchFamily="34" charset="0"/>
                          <a:cs typeface="Calibri" panose="020F0502020204030204" pitchFamily="34" charset="0"/>
                        </a:rPr>
                        <a:t>1,832</a:t>
                      </a:r>
                      <a:endParaRPr lang="es-ES" sz="9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28</a:t>
            </a:fld>
            <a:endParaRPr lang="es-MX" dirty="0"/>
          </a:p>
        </p:txBody>
      </p:sp>
      <p:graphicFrame>
        <p:nvGraphicFramePr>
          <p:cNvPr id="6" name="5 Gráfico"/>
          <p:cNvGraphicFramePr/>
          <p:nvPr>
            <p:extLst>
              <p:ext uri="{D42A27DB-BD31-4B8C-83A1-F6EECF244321}">
                <p14:modId xmlns:p14="http://schemas.microsoft.com/office/powerpoint/2010/main" val="2080578966"/>
              </p:ext>
            </p:extLst>
          </p:nvPr>
        </p:nvGraphicFramePr>
        <p:xfrm>
          <a:off x="1691680" y="2740472"/>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1174441" y="1268760"/>
            <a:ext cx="6781936" cy="1092607"/>
          </a:xfrm>
          <a:prstGeom prst="rect">
            <a:avLst/>
          </a:prstGeom>
        </p:spPr>
        <p:txBody>
          <a:bodyPr wrap="square">
            <a:spAutoFit/>
          </a:bodyPr>
          <a:lstStyle/>
          <a:p>
            <a:pPr algn="ctr"/>
            <a:r>
              <a:rPr lang="es-MX" sz="1300" b="1" dirty="0" smtClean="0">
                <a:latin typeface="Calibri" pitchFamily="34" charset="0"/>
              </a:rPr>
              <a:t>En caso de que la respuesta haya sido parcial</a:t>
            </a:r>
          </a:p>
          <a:p>
            <a:pPr algn="ctr"/>
            <a:r>
              <a:rPr lang="es-MX" sz="1300" b="1" dirty="0" smtClean="0">
                <a:latin typeface="Calibri" pitchFamily="34" charset="0"/>
              </a:rPr>
              <a:t>¿le señalaron las razones de ello?</a:t>
            </a:r>
          </a:p>
          <a:p>
            <a:pPr algn="ctr"/>
            <a:endParaRPr lang="es-MX" sz="1300" b="1" dirty="0" smtClean="0">
              <a:latin typeface="Calibri" pitchFamily="34" charset="0"/>
            </a:endParaRPr>
          </a:p>
          <a:p>
            <a:pPr algn="ctr"/>
            <a:r>
              <a:rPr lang="es-MX" sz="1300" b="1" dirty="0" smtClean="0">
                <a:latin typeface="Calibri" pitchFamily="34" charset="0"/>
              </a:rPr>
              <a:t>(SÓLO AQUELLOS CASOS EN LOS QUE LA INFORMACIÓN RECIBIDA RESPECTO DE LA SOLICITADA NO COINCIDIÓ O FUE PARCIAL)</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29</a:t>
            </a:fld>
            <a:endParaRPr lang="es-MX" dirty="0"/>
          </a:p>
        </p:txBody>
      </p:sp>
      <p:graphicFrame>
        <p:nvGraphicFramePr>
          <p:cNvPr id="7" name="6 Tabla"/>
          <p:cNvGraphicFramePr>
            <a:graphicFrameLocks noGrp="1"/>
          </p:cNvGraphicFramePr>
          <p:nvPr>
            <p:extLst>
              <p:ext uri="{D42A27DB-BD31-4B8C-83A1-F6EECF244321}">
                <p14:modId xmlns:p14="http://schemas.microsoft.com/office/powerpoint/2010/main" val="1655268557"/>
              </p:ext>
            </p:extLst>
          </p:nvPr>
        </p:nvGraphicFramePr>
        <p:xfrm>
          <a:off x="980565" y="2187782"/>
          <a:ext cx="7164000" cy="4464000"/>
        </p:xfrm>
        <a:graphic>
          <a:graphicData uri="http://schemas.openxmlformats.org/drawingml/2006/table">
            <a:tbl>
              <a:tblPr/>
              <a:tblGrid>
                <a:gridCol w="2088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Sí</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No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2,128</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60.2%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1,408</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39.8%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3,536</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1,047</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58.6%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41.4%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1,788</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1,241</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45.0%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1,518</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2,759</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62.3%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37.7%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146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148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126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46.0%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274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62.1%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37.9%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a:t>
                      </a:r>
                      <a:r>
                        <a:rPr lang="es-MX" sz="1200" b="1" i="0" u="none" strike="noStrike" baseline="0" dirty="0" smtClean="0">
                          <a:solidFill>
                            <a:srgbClr val="000000"/>
                          </a:solidFill>
                          <a:latin typeface="Calibri"/>
                        </a:rPr>
                        <a:t>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44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41.1%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58.9%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107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4,935</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54.9%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4,055</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45.1%</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8,990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
        <p:nvSpPr>
          <p:cNvPr id="8" name="7 Rectángulo"/>
          <p:cNvSpPr/>
          <p:nvPr/>
        </p:nvSpPr>
        <p:spPr>
          <a:xfrm>
            <a:off x="1174441" y="1013386"/>
            <a:ext cx="6781936" cy="1092607"/>
          </a:xfrm>
          <a:prstGeom prst="rect">
            <a:avLst/>
          </a:prstGeom>
        </p:spPr>
        <p:txBody>
          <a:bodyPr wrap="square">
            <a:spAutoFit/>
          </a:bodyPr>
          <a:lstStyle/>
          <a:p>
            <a:pPr algn="ctr"/>
            <a:r>
              <a:rPr lang="es-MX" sz="1300" b="1" dirty="0" smtClean="0">
                <a:latin typeface="Calibri" pitchFamily="34" charset="0"/>
              </a:rPr>
              <a:t>En caso de que la respuesta haya sido parcial</a:t>
            </a:r>
          </a:p>
          <a:p>
            <a:pPr algn="ctr"/>
            <a:r>
              <a:rPr lang="es-MX" sz="1300" b="1" dirty="0" smtClean="0">
                <a:latin typeface="Calibri" pitchFamily="34" charset="0"/>
              </a:rPr>
              <a:t>¿le señalaron las razones de ello?</a:t>
            </a:r>
          </a:p>
          <a:p>
            <a:pPr algn="ctr"/>
            <a:endParaRPr lang="es-MX" sz="1300" b="1" dirty="0" smtClean="0">
              <a:latin typeface="Calibri" pitchFamily="34" charset="0"/>
            </a:endParaRPr>
          </a:p>
          <a:p>
            <a:pPr algn="ctr"/>
            <a:r>
              <a:rPr lang="es-MX" sz="1300" b="1" dirty="0">
                <a:latin typeface="Calibri" pitchFamily="34" charset="0"/>
              </a:rPr>
              <a:t>(SÓLO AQUELLOS CASOS EN LOS QUE LA INFORMACIÓN RECIBIDA RESPECTO DE LA SOLICITADA NO COINCIDIÓ O FUE PARCIAL)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9 CuadroTexto"/>
          <p:cNvSpPr txBox="1"/>
          <p:nvPr/>
        </p:nvSpPr>
        <p:spPr>
          <a:xfrm>
            <a:off x="76169" y="85702"/>
            <a:ext cx="8388000" cy="864000"/>
          </a:xfrm>
          <a:prstGeom prst="rect">
            <a:avLst/>
          </a:prstGeom>
          <a:noFill/>
        </p:spPr>
        <p:txBody>
          <a:bodyPr wrap="square" rtlCol="0" anchor="ctr">
            <a:noAutofit/>
          </a:bodyPr>
          <a:lstStyle/>
          <a:p>
            <a:pPr algn="ctr"/>
            <a:r>
              <a:rPr lang="es-MX" sz="2000" b="1" dirty="0" smtClean="0">
                <a:latin typeface="Calibri" pitchFamily="34" charset="0"/>
              </a:rPr>
              <a:t>Í N D I C E</a:t>
            </a:r>
            <a:endParaRPr lang="es-ES" sz="1400" b="1" i="1" dirty="0">
              <a:latin typeface="Calibri" pitchFamily="34" charset="0"/>
            </a:endParaRPr>
          </a:p>
        </p:txBody>
      </p:sp>
      <p:sp>
        <p:nvSpPr>
          <p:cNvPr id="11" name="10 Marcador de número de diapositiva"/>
          <p:cNvSpPr>
            <a:spLocks noGrp="1"/>
          </p:cNvSpPr>
          <p:nvPr>
            <p:ph type="sldNum" sz="quarter" idx="12"/>
          </p:nvPr>
        </p:nvSpPr>
        <p:spPr/>
        <p:txBody>
          <a:bodyPr/>
          <a:lstStyle/>
          <a:p>
            <a:pPr>
              <a:defRPr/>
            </a:pPr>
            <a:fld id="{BD43386B-512A-4F48-AC60-1F2A615D5642}" type="slidenum">
              <a:rPr lang="es-MX" b="1" smtClean="0">
                <a:latin typeface="Calibri" pitchFamily="34" charset="0"/>
              </a:rPr>
              <a:pPr>
                <a:defRPr/>
              </a:pPr>
              <a:t>3</a:t>
            </a:fld>
            <a:endParaRPr lang="es-MX" b="1" dirty="0">
              <a:latin typeface="Calibri" pitchFamily="34" charset="0"/>
            </a:endParaRPr>
          </a:p>
        </p:txBody>
      </p:sp>
      <p:sp>
        <p:nvSpPr>
          <p:cNvPr id="5" name="Rectangle 3"/>
          <p:cNvSpPr txBox="1">
            <a:spLocks noChangeArrowheads="1"/>
          </p:cNvSpPr>
          <p:nvPr/>
        </p:nvSpPr>
        <p:spPr>
          <a:xfrm>
            <a:off x="957313" y="1124745"/>
            <a:ext cx="7215088" cy="5544615"/>
          </a:xfrm>
          <a:prstGeom prst="rect">
            <a:avLst/>
          </a:prstGeom>
        </p:spPr>
        <p:txBody>
          <a:bodyPr anchor="ctr"/>
          <a:lstStyle/>
          <a:p>
            <a:pPr marL="358775" indent="-358775" fontAlgn="auto">
              <a:spcBef>
                <a:spcPts val="0"/>
              </a:spcBef>
              <a:spcAft>
                <a:spcPts val="0"/>
              </a:spcAft>
              <a:buFont typeface="+mj-lt"/>
              <a:buAutoNum type="arabicPeriod"/>
              <a:defRPr/>
            </a:pPr>
            <a:r>
              <a:rPr lang="es-MX" b="1" kern="0" dirty="0" smtClean="0">
                <a:solidFill>
                  <a:sysClr val="windowText" lastClr="000000"/>
                </a:solidFill>
                <a:latin typeface="Calibri" pitchFamily="34" charset="0"/>
                <a:cs typeface="Arial" pitchFamily="34" charset="0"/>
              </a:rPr>
              <a:t>Introducción ……………………………………………………..……………..……………. 4</a:t>
            </a:r>
          </a:p>
          <a:p>
            <a:pPr marL="358775" indent="-358775" fontAlgn="auto">
              <a:spcBef>
                <a:spcPts val="0"/>
              </a:spcBef>
              <a:spcAft>
                <a:spcPts val="0"/>
              </a:spcAft>
              <a:buFont typeface="+mj-lt"/>
              <a:buAutoNum type="arabicPeriod"/>
              <a:defRPr/>
            </a:pPr>
            <a:endParaRPr lang="es-MX" b="1" kern="0" dirty="0" smtClean="0">
              <a:solidFill>
                <a:sysClr val="windowText" lastClr="000000"/>
              </a:solidFill>
              <a:latin typeface="Calibri" pitchFamily="34" charset="0"/>
              <a:cs typeface="Arial" pitchFamily="34" charset="0"/>
            </a:endParaRPr>
          </a:p>
          <a:p>
            <a:pPr marL="358775" lvl="0" indent="-358775">
              <a:buFont typeface="+mj-lt"/>
              <a:buAutoNum type="arabicPeriod"/>
            </a:pPr>
            <a:r>
              <a:rPr lang="es-MX" b="1" dirty="0" smtClean="0">
                <a:latin typeface="Calibri" pitchFamily="34" charset="0"/>
              </a:rPr>
              <a:t>Opinión </a:t>
            </a:r>
            <a:r>
              <a:rPr lang="es-MX" b="1" dirty="0">
                <a:latin typeface="Calibri" pitchFamily="34" charset="0"/>
              </a:rPr>
              <a:t>del portal INFOMEX / la atención recibida en la </a:t>
            </a:r>
            <a:r>
              <a:rPr lang="es-MX" b="1" dirty="0" smtClean="0">
                <a:latin typeface="Calibri" pitchFamily="34" charset="0"/>
              </a:rPr>
              <a:t>UT ………..</a:t>
            </a:r>
            <a:r>
              <a:rPr lang="es-MX" b="1" kern="0" dirty="0" smtClean="0">
                <a:solidFill>
                  <a:sysClr val="windowText" lastClr="000000"/>
                </a:solidFill>
                <a:latin typeface="Calibri" pitchFamily="34" charset="0"/>
                <a:cs typeface="Arial" pitchFamily="34" charset="0"/>
              </a:rPr>
              <a:t>… 6</a:t>
            </a:r>
          </a:p>
          <a:p>
            <a:pPr marL="358775" indent="-358775" fontAlgn="auto">
              <a:spcBef>
                <a:spcPts val="0"/>
              </a:spcBef>
              <a:spcAft>
                <a:spcPts val="0"/>
              </a:spcAft>
              <a:buFont typeface="+mj-lt"/>
              <a:buAutoNum type="arabicPeriod"/>
              <a:defRPr/>
            </a:pPr>
            <a:endParaRPr lang="es-MX" b="1" kern="0" dirty="0">
              <a:solidFill>
                <a:sysClr val="windowText" lastClr="000000"/>
              </a:solidFill>
              <a:latin typeface="Calibri" pitchFamily="34" charset="0"/>
              <a:cs typeface="Arial"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Calidad de la respuesta </a:t>
            </a:r>
            <a:r>
              <a:rPr lang="es-MX" b="1" dirty="0" smtClean="0">
                <a:latin typeface="Calibri" pitchFamily="34" charset="0"/>
              </a:rPr>
              <a:t>recibida …………………………………………....……… 12</a:t>
            </a: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Tiempo de </a:t>
            </a:r>
            <a:r>
              <a:rPr lang="es-MX" b="1" dirty="0" smtClean="0">
                <a:latin typeface="Calibri" pitchFamily="34" charset="0"/>
              </a:rPr>
              <a:t>respuesta …………………………………………....…………………….… 16</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smtClean="0">
              <a:latin typeface="Calibri" pitchFamily="34" charset="0"/>
            </a:endParaRPr>
          </a:p>
          <a:p>
            <a:pPr marL="358775" indent="-358775" fontAlgn="auto">
              <a:spcBef>
                <a:spcPts val="0"/>
              </a:spcBef>
              <a:spcAft>
                <a:spcPts val="0"/>
              </a:spcAft>
              <a:buFont typeface="+mj-lt"/>
              <a:buAutoNum type="arabicPeriod"/>
              <a:defRPr/>
            </a:pPr>
            <a:r>
              <a:rPr lang="es-MX" b="1" dirty="0" smtClean="0">
                <a:latin typeface="Calibri" pitchFamily="34" charset="0"/>
              </a:rPr>
              <a:t>Claridad </a:t>
            </a:r>
            <a:r>
              <a:rPr lang="es-MX" b="1" dirty="0">
                <a:latin typeface="Calibri" pitchFamily="34" charset="0"/>
              </a:rPr>
              <a:t>de la </a:t>
            </a:r>
            <a:r>
              <a:rPr lang="es-MX" b="1" dirty="0" smtClean="0">
                <a:latin typeface="Calibri" pitchFamily="34" charset="0"/>
              </a:rPr>
              <a:t>información</a:t>
            </a:r>
            <a:r>
              <a:rPr lang="es-MX" b="1" dirty="0">
                <a:latin typeface="Calibri" pitchFamily="34" charset="0"/>
              </a:rPr>
              <a:t> </a:t>
            </a:r>
            <a:r>
              <a:rPr lang="es-MX" b="1" dirty="0" smtClean="0">
                <a:latin typeface="Calibri" pitchFamily="34" charset="0"/>
              </a:rPr>
              <a:t>………………………………………….……………….… 20</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La información fue total o </a:t>
            </a:r>
            <a:r>
              <a:rPr lang="es-MX" b="1" dirty="0" smtClean="0">
                <a:latin typeface="Calibri" pitchFamily="34" charset="0"/>
              </a:rPr>
              <a:t>parcial</a:t>
            </a:r>
            <a:r>
              <a:rPr lang="es-MX" b="1" dirty="0">
                <a:latin typeface="Calibri" pitchFamily="34" charset="0"/>
              </a:rPr>
              <a:t> </a:t>
            </a:r>
            <a:r>
              <a:rPr lang="es-MX" b="1" dirty="0" smtClean="0">
                <a:latin typeface="Calibri" pitchFamily="34" charset="0"/>
              </a:rPr>
              <a:t>……………………………….……………….… 24</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Explicación de información </a:t>
            </a:r>
            <a:r>
              <a:rPr lang="es-MX" b="1" dirty="0" smtClean="0">
                <a:latin typeface="Calibri" pitchFamily="34" charset="0"/>
              </a:rPr>
              <a:t>parcial</a:t>
            </a:r>
            <a:r>
              <a:rPr lang="es-MX" b="1" dirty="0">
                <a:latin typeface="Calibri" pitchFamily="34" charset="0"/>
              </a:rPr>
              <a:t> </a:t>
            </a:r>
            <a:r>
              <a:rPr lang="es-MX" b="1" dirty="0" smtClean="0">
                <a:latin typeface="Calibri" pitchFamily="34" charset="0"/>
              </a:rPr>
              <a:t>……………………………..……………….… 28</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kern="0" dirty="0" smtClean="0">
              <a:solidFill>
                <a:sysClr val="windowText" lastClr="000000"/>
              </a:solidFill>
              <a:latin typeface="Calibri" pitchFamily="34" charset="0"/>
              <a:cs typeface="Arial"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Derecho de interponer un Recurso de </a:t>
            </a:r>
            <a:r>
              <a:rPr lang="es-MX" b="1" dirty="0" smtClean="0">
                <a:latin typeface="Calibri" pitchFamily="34" charset="0"/>
              </a:rPr>
              <a:t>Revisión</a:t>
            </a:r>
            <a:r>
              <a:rPr lang="es-MX" b="1" dirty="0">
                <a:latin typeface="Calibri" pitchFamily="34" charset="0"/>
              </a:rPr>
              <a:t> </a:t>
            </a:r>
            <a:r>
              <a:rPr lang="es-MX" b="1" dirty="0" smtClean="0">
                <a:latin typeface="Calibri" pitchFamily="34" charset="0"/>
              </a:rPr>
              <a:t>………………………..….… 32</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kern="0" dirty="0" smtClean="0">
              <a:solidFill>
                <a:sysClr val="windowText" lastClr="000000"/>
              </a:solidFill>
              <a:latin typeface="Calibri" pitchFamily="34" charset="0"/>
              <a:cs typeface="Arial" pitchFamily="34" charset="0"/>
            </a:endParaRPr>
          </a:p>
          <a:p>
            <a:pPr marL="358775" indent="-358775" fontAlgn="auto">
              <a:spcBef>
                <a:spcPts val="0"/>
              </a:spcBef>
              <a:spcAft>
                <a:spcPts val="0"/>
              </a:spcAft>
              <a:buFont typeface="+mj-lt"/>
              <a:buAutoNum type="arabicPeriod"/>
              <a:defRPr/>
            </a:pPr>
            <a:r>
              <a:rPr lang="es-MX" b="1" dirty="0">
                <a:latin typeface="Calibri" pitchFamily="34" charset="0"/>
              </a:rPr>
              <a:t>Medio por el que se enteró del derecho a la información </a:t>
            </a:r>
            <a:r>
              <a:rPr lang="es-MX" b="1" dirty="0" smtClean="0">
                <a:latin typeface="Calibri" pitchFamily="34" charset="0"/>
              </a:rPr>
              <a:t>pública</a:t>
            </a:r>
            <a:r>
              <a:rPr lang="es-MX" b="1" dirty="0">
                <a:latin typeface="Calibri" pitchFamily="34" charset="0"/>
              </a:rPr>
              <a:t> </a:t>
            </a:r>
            <a:r>
              <a:rPr lang="es-MX" b="1" dirty="0" smtClean="0">
                <a:latin typeface="Calibri" pitchFamily="34" charset="0"/>
              </a:rPr>
              <a:t>….. 36</a:t>
            </a:r>
            <a:endParaRPr lang="es-MX" b="1" dirty="0">
              <a:latin typeface="Calibri" pitchFamily="34" charset="0"/>
            </a:endParaRPr>
          </a:p>
          <a:p>
            <a:pPr marL="358775" indent="-358775" fontAlgn="auto">
              <a:spcBef>
                <a:spcPts val="0"/>
              </a:spcBef>
              <a:spcAft>
                <a:spcPts val="0"/>
              </a:spcAft>
              <a:buFont typeface="+mj-lt"/>
              <a:buAutoNum type="arabicPeriod"/>
              <a:defRPr/>
            </a:pPr>
            <a:endParaRPr lang="es-MX" b="1" dirty="0">
              <a:latin typeface="Calibri" pitchFamily="34" charset="0"/>
            </a:endParaRPr>
          </a:p>
          <a:p>
            <a:pPr marL="358775" indent="-358775" fontAlgn="auto">
              <a:spcBef>
                <a:spcPts val="0"/>
              </a:spcBef>
              <a:spcAft>
                <a:spcPts val="0"/>
              </a:spcAft>
              <a:buFont typeface="+mj-lt"/>
              <a:buAutoNum type="arabicPeriod"/>
              <a:defRPr/>
            </a:pPr>
            <a:r>
              <a:rPr lang="es-MX" b="1" dirty="0" smtClean="0">
                <a:latin typeface="Calibri" pitchFamily="34" charset="0"/>
              </a:rPr>
              <a:t>Sociodemográficos</a:t>
            </a:r>
            <a:r>
              <a:rPr lang="es-MX" b="1" dirty="0">
                <a:latin typeface="Calibri" pitchFamily="34" charset="0"/>
              </a:rPr>
              <a:t> </a:t>
            </a:r>
            <a:r>
              <a:rPr lang="es-MX" b="1" dirty="0" smtClean="0">
                <a:latin typeface="Calibri" pitchFamily="34" charset="0"/>
              </a:rPr>
              <a:t>………………………………………….………………….……….… 37</a:t>
            </a:r>
            <a:endParaRPr lang="es-MX" b="1" kern="0" dirty="0" smtClean="0">
              <a:solidFill>
                <a:sysClr val="windowText" lastClr="000000"/>
              </a:solidFill>
              <a:latin typeface="Calibri" pitchFamily="34" charset="0"/>
              <a:cs typeface="Arial" pitchFamily="34" charset="0"/>
            </a:endParaRPr>
          </a:p>
        </p:txBody>
      </p:sp>
    </p:spTree>
    <p:extLst>
      <p:ext uri="{BB962C8B-B14F-4D97-AF65-F5344CB8AC3E}">
        <p14:creationId xmlns:p14="http://schemas.microsoft.com/office/powerpoint/2010/main" val="13259663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pPr lvl="0"/>
            <a:r>
              <a:rPr lang="es-MX" sz="1400" b="1" i="1" dirty="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30</a:t>
            </a:fld>
            <a:endParaRPr lang="es-MX" dirty="0"/>
          </a:p>
        </p:txBody>
      </p:sp>
      <p:graphicFrame>
        <p:nvGraphicFramePr>
          <p:cNvPr id="18" name="17 Gráfico"/>
          <p:cNvGraphicFramePr/>
          <p:nvPr>
            <p:extLst>
              <p:ext uri="{D42A27DB-BD31-4B8C-83A1-F6EECF244321}">
                <p14:modId xmlns:p14="http://schemas.microsoft.com/office/powerpoint/2010/main" val="2880761796"/>
              </p:ext>
            </p:extLst>
          </p:nvPr>
        </p:nvGraphicFramePr>
        <p:xfrm>
          <a:off x="206407" y="2708920"/>
          <a:ext cx="8712968" cy="3312742"/>
        </p:xfrm>
        <a:graphic>
          <a:graphicData uri="http://schemas.openxmlformats.org/drawingml/2006/chart">
            <c:chart xmlns:c="http://schemas.openxmlformats.org/drawingml/2006/chart" xmlns:r="http://schemas.openxmlformats.org/officeDocument/2006/relationships" r:id="rId3"/>
          </a:graphicData>
        </a:graphic>
      </p:graphicFrame>
      <p:sp>
        <p:nvSpPr>
          <p:cNvPr id="15" name="14 Rectángulo"/>
          <p:cNvSpPr/>
          <p:nvPr/>
        </p:nvSpPr>
        <p:spPr>
          <a:xfrm>
            <a:off x="1174441" y="1268760"/>
            <a:ext cx="6781936" cy="1092607"/>
          </a:xfrm>
          <a:prstGeom prst="rect">
            <a:avLst/>
          </a:prstGeom>
        </p:spPr>
        <p:txBody>
          <a:bodyPr wrap="square">
            <a:spAutoFit/>
          </a:bodyPr>
          <a:lstStyle/>
          <a:p>
            <a:pPr algn="ctr"/>
            <a:r>
              <a:rPr lang="es-MX" sz="1300" b="1" dirty="0" smtClean="0">
                <a:latin typeface="Calibri" pitchFamily="34" charset="0"/>
              </a:rPr>
              <a:t>En caso de que la respuesta haya sido parcial</a:t>
            </a:r>
          </a:p>
          <a:p>
            <a:pPr algn="ctr"/>
            <a:r>
              <a:rPr lang="es-MX" sz="1300" b="1" dirty="0" smtClean="0">
                <a:latin typeface="Calibri" pitchFamily="34" charset="0"/>
              </a:rPr>
              <a:t>¿le señalaron las razones de ello?</a:t>
            </a:r>
          </a:p>
          <a:p>
            <a:pPr algn="ctr"/>
            <a:endParaRPr lang="es-MX" sz="1300" b="1" dirty="0" smtClean="0">
              <a:latin typeface="Calibri" pitchFamily="34" charset="0"/>
            </a:endParaRPr>
          </a:p>
          <a:p>
            <a:pPr algn="ctr"/>
            <a:r>
              <a:rPr lang="es-MX" sz="1300" b="1" dirty="0">
                <a:latin typeface="Calibri" pitchFamily="34" charset="0"/>
              </a:rPr>
              <a:t>(SÓLO AQUELLOS CASOS EN LOS QUE LA INFORMACIÓN RECIBIDA RESPECTO DE LA SOLICITADA NO COINCIDIÓ O FUE PARCIAL</a:t>
            </a:r>
            <a:r>
              <a:rPr lang="es-MX" sz="1300" b="1" dirty="0" smtClean="0">
                <a:latin typeface="Calibri" pitchFamily="34" charset="0"/>
              </a:rPr>
              <a:t>)</a:t>
            </a:r>
            <a:endParaRPr lang="es-MX" sz="1300" b="1" dirty="0">
              <a:latin typeface="Calibri" pitchFamily="34" charset="0"/>
            </a:endParaRPr>
          </a:p>
        </p:txBody>
      </p:sp>
      <p:sp>
        <p:nvSpPr>
          <p:cNvPr id="17" name="16 CuadroTexto"/>
          <p:cNvSpPr txBox="1"/>
          <p:nvPr/>
        </p:nvSpPr>
        <p:spPr>
          <a:xfrm>
            <a:off x="429833" y="6000770"/>
            <a:ext cx="684000" cy="784830"/>
          </a:xfrm>
          <a:prstGeom prst="rect">
            <a:avLst/>
          </a:prstGeom>
          <a:noFill/>
        </p:spPr>
        <p:txBody>
          <a:bodyPr wrap="square" rtlCol="0">
            <a:spAutoFit/>
          </a:bodyPr>
          <a:lstStyle/>
          <a:p>
            <a:pPr algn="ctr"/>
            <a:r>
              <a:rPr lang="es-MX" sz="900" b="1" i="1" dirty="0" smtClean="0">
                <a:latin typeface="Calibri" pitchFamily="34" charset="0"/>
              </a:rPr>
              <a:t>INFOMEX: 97.4%</a:t>
            </a:r>
          </a:p>
          <a:p>
            <a:pPr algn="ctr"/>
            <a:endParaRPr lang="es-MX" sz="900" b="1" i="1" dirty="0" smtClean="0">
              <a:latin typeface="Calibri" pitchFamily="34" charset="0"/>
            </a:endParaRPr>
          </a:p>
          <a:p>
            <a:pPr algn="ctr"/>
            <a:r>
              <a:rPr lang="es-MX" sz="900" b="1" i="1" dirty="0" smtClean="0">
                <a:latin typeface="Calibri" pitchFamily="34" charset="0"/>
              </a:rPr>
              <a:t>Buzones: 2.6%</a:t>
            </a:r>
            <a:endParaRPr lang="es-MX" sz="900" b="1" i="1" dirty="0">
              <a:latin typeface="Calibri" pitchFamily="34" charset="0"/>
            </a:endParaRPr>
          </a:p>
        </p:txBody>
      </p:sp>
      <p:sp>
        <p:nvSpPr>
          <p:cNvPr id="20" name="19 CuadroTexto"/>
          <p:cNvSpPr txBox="1"/>
          <p:nvPr/>
        </p:nvSpPr>
        <p:spPr>
          <a:xfrm>
            <a:off x="1360104"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55.6%</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44.4%</a:t>
            </a:r>
            <a:endParaRPr lang="es-MX" sz="900" b="1" i="1" dirty="0">
              <a:latin typeface="Calibri" pitchFamily="34" charset="0"/>
            </a:endParaRPr>
          </a:p>
        </p:txBody>
      </p:sp>
      <p:sp>
        <p:nvSpPr>
          <p:cNvPr id="21" name="20 CuadroTexto"/>
          <p:cNvSpPr txBox="1"/>
          <p:nvPr/>
        </p:nvSpPr>
        <p:spPr>
          <a:xfrm>
            <a:off x="2185345"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79.4%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20.6%</a:t>
            </a:r>
            <a:endParaRPr lang="es-MX" sz="900" b="1" i="1" dirty="0">
              <a:latin typeface="Calibri" pitchFamily="34" charset="0"/>
            </a:endParaRPr>
          </a:p>
        </p:txBody>
      </p:sp>
      <p:sp>
        <p:nvSpPr>
          <p:cNvPr id="22" name="21 CuadroTexto"/>
          <p:cNvSpPr txBox="1"/>
          <p:nvPr/>
        </p:nvSpPr>
        <p:spPr>
          <a:xfrm>
            <a:off x="3029388" y="60049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87.9%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12.1%</a:t>
            </a:r>
            <a:endParaRPr lang="es-MX" sz="900" b="1" i="1" dirty="0">
              <a:latin typeface="Calibri" pitchFamily="34" charset="0"/>
            </a:endParaRPr>
          </a:p>
        </p:txBody>
      </p:sp>
      <p:sp>
        <p:nvSpPr>
          <p:cNvPr id="23" name="22 CuadroTexto"/>
          <p:cNvSpPr txBox="1"/>
          <p:nvPr/>
        </p:nvSpPr>
        <p:spPr>
          <a:xfrm>
            <a:off x="3893484" y="6000770"/>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92.1%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7.9%</a:t>
            </a:r>
            <a:endParaRPr lang="es-MX" sz="900" b="1" i="1" dirty="0">
              <a:latin typeface="Calibri" pitchFamily="34" charset="0"/>
            </a:endParaRPr>
          </a:p>
        </p:txBody>
      </p:sp>
      <p:sp>
        <p:nvSpPr>
          <p:cNvPr id="24" name="23 CuadroTexto"/>
          <p:cNvSpPr txBox="1"/>
          <p:nvPr/>
        </p:nvSpPr>
        <p:spPr>
          <a:xfrm>
            <a:off x="4716016" y="6000770"/>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92.5%</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7.5%</a:t>
            </a:r>
            <a:endParaRPr lang="es-MX" sz="900" b="1" i="1" dirty="0">
              <a:latin typeface="Calibri" pitchFamily="34" charset="0"/>
            </a:endParaRPr>
          </a:p>
        </p:txBody>
      </p:sp>
      <p:sp>
        <p:nvSpPr>
          <p:cNvPr id="25" name="11 CuadroTexto"/>
          <p:cNvSpPr txBox="1"/>
          <p:nvPr/>
        </p:nvSpPr>
        <p:spPr>
          <a:xfrm>
            <a:off x="5569721" y="5987386"/>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96.4%</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3.6%</a:t>
            </a:r>
            <a:endParaRPr lang="es-MX" sz="900" b="1" i="1" dirty="0">
              <a:latin typeface="Calibri" pitchFamily="34" charset="0"/>
            </a:endParaRPr>
          </a:p>
        </p:txBody>
      </p:sp>
      <p:sp>
        <p:nvSpPr>
          <p:cNvPr id="26" name="11 CuadroTexto"/>
          <p:cNvSpPr txBox="1"/>
          <p:nvPr/>
        </p:nvSpPr>
        <p:spPr>
          <a:xfrm>
            <a:off x="6423426" y="597774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96.9%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3.1%</a:t>
            </a:r>
            <a:endParaRPr lang="es-MX" sz="900" b="1" i="1" dirty="0">
              <a:latin typeface="Calibri" pitchFamily="34" charset="0"/>
            </a:endParaRPr>
          </a:p>
        </p:txBody>
      </p:sp>
      <p:sp>
        <p:nvSpPr>
          <p:cNvPr id="14" name="11 CuadroTexto"/>
          <p:cNvSpPr txBox="1"/>
          <p:nvPr/>
        </p:nvSpPr>
        <p:spPr>
          <a:xfrm>
            <a:off x="7257078"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99.5%</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0.5%</a:t>
            </a:r>
            <a:endParaRPr lang="es-MX" sz="900" b="1" i="1" dirty="0">
              <a:latin typeface="Calibri" pitchFamily="34" charset="0"/>
            </a:endParaRPr>
          </a:p>
        </p:txBody>
      </p:sp>
      <p:sp>
        <p:nvSpPr>
          <p:cNvPr id="16" name="11 CuadroTexto"/>
          <p:cNvSpPr txBox="1"/>
          <p:nvPr/>
        </p:nvSpPr>
        <p:spPr>
          <a:xfrm>
            <a:off x="8085230" y="601089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Explicación de información parcial</a:t>
            </a:r>
          </a:p>
          <a:p>
            <a:r>
              <a:rPr lang="es-MX" sz="1400" b="1" i="1" dirty="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31</a:t>
            </a:fld>
            <a:endParaRPr lang="es-MX" dirty="0"/>
          </a:p>
        </p:txBody>
      </p:sp>
      <p:graphicFrame>
        <p:nvGraphicFramePr>
          <p:cNvPr id="5" name="5 Tabla"/>
          <p:cNvGraphicFramePr>
            <a:graphicFrameLocks noGrp="1"/>
          </p:cNvGraphicFramePr>
          <p:nvPr>
            <p:extLst>
              <p:ext uri="{D42A27DB-BD31-4B8C-83A1-F6EECF244321}">
                <p14:modId xmlns:p14="http://schemas.microsoft.com/office/powerpoint/2010/main" val="628057163"/>
              </p:ext>
            </p:extLst>
          </p:nvPr>
        </p:nvGraphicFramePr>
        <p:xfrm>
          <a:off x="1357474" y="1103768"/>
          <a:ext cx="6444000" cy="5644800"/>
        </p:xfrm>
        <a:graphic>
          <a:graphicData uri="http://schemas.openxmlformats.org/drawingml/2006/table">
            <a:tbl>
              <a:tblPr/>
              <a:tblGrid>
                <a:gridCol w="900000"/>
                <a:gridCol w="90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Si</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No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58.4%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276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42.8%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57.2%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645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49.8%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812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805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40.9%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1,362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75.3%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646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428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1,074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407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870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512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54.4%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45.6%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467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49.2%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536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43.7%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952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57.0%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422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982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51.4%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1,283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666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624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1,290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495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54.6%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411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45.4%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906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495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54.6%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411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45.4%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906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extLst>
      <p:ext uri="{BB962C8B-B14F-4D97-AF65-F5344CB8AC3E}">
        <p14:creationId xmlns:p14="http://schemas.microsoft.com/office/powerpoint/2010/main" val="8440845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32</a:t>
            </a:fld>
            <a:endParaRPr lang="es-MX" dirty="0"/>
          </a:p>
        </p:txBody>
      </p:sp>
      <p:graphicFrame>
        <p:nvGraphicFramePr>
          <p:cNvPr id="6" name="5 Gráfico"/>
          <p:cNvGraphicFramePr/>
          <p:nvPr>
            <p:extLst>
              <p:ext uri="{D42A27DB-BD31-4B8C-83A1-F6EECF244321}">
                <p14:modId xmlns:p14="http://schemas.microsoft.com/office/powerpoint/2010/main" val="3622726942"/>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10" name="9 Rectángulo"/>
          <p:cNvSpPr/>
          <p:nvPr/>
        </p:nvSpPr>
        <p:spPr>
          <a:xfrm>
            <a:off x="810159" y="1498358"/>
            <a:ext cx="7510499" cy="492443"/>
          </a:xfrm>
          <a:prstGeom prst="rect">
            <a:avLst/>
          </a:prstGeom>
        </p:spPr>
        <p:txBody>
          <a:bodyPr wrap="square">
            <a:spAutoFit/>
          </a:bodyPr>
          <a:lstStyle/>
          <a:p>
            <a:pPr algn="ctr"/>
            <a:r>
              <a:rPr lang="es-MX" sz="1300" b="1" dirty="0" smtClean="0">
                <a:latin typeface="Calibri" pitchFamily="34" charset="0"/>
              </a:rPr>
              <a:t>De no quedar conforme con la respuesta que recibió, ¿sabe que tiene derecho a interponer un recurso de revisión ante el INFODF?</a:t>
            </a:r>
          </a:p>
        </p:txBody>
      </p:sp>
      <p:sp>
        <p:nvSpPr>
          <p:cNvPr id="11" name="10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pPr lvl="0"/>
            <a:r>
              <a:rPr lang="es-MX" sz="1400" b="1" i="1" dirty="0" smtClean="0">
                <a:solidFill>
                  <a:prstClr val="black"/>
                </a:solidFill>
                <a:latin typeface="Calibri" pitchFamily="34" charset="0"/>
              </a:rPr>
              <a:t>General</a:t>
            </a:r>
            <a:endParaRPr lang="es-MX" sz="1400" b="1" dirty="0" smtClean="0">
              <a:latin typeface="Calibri"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pPr lvl="0"/>
            <a:r>
              <a:rPr lang="es-MX" sz="1400" b="1" i="1" dirty="0" smtClean="0">
                <a:solidFill>
                  <a:prstClr val="black"/>
                </a:solidFill>
                <a:latin typeface="Calibri" pitchFamily="34" charset="0"/>
              </a:rPr>
              <a:t>General por Órgano de gobierno</a:t>
            </a:r>
            <a:endParaRPr lang="es-MX" sz="1400" b="1" dirty="0" smtClean="0">
              <a:solidFill>
                <a:prstClr val="black"/>
              </a:solidFill>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33</a:t>
            </a:fld>
            <a:endParaRPr lang="es-MX" dirty="0"/>
          </a:p>
        </p:txBody>
      </p:sp>
      <p:graphicFrame>
        <p:nvGraphicFramePr>
          <p:cNvPr id="7" name="6 Tabla"/>
          <p:cNvGraphicFramePr>
            <a:graphicFrameLocks noGrp="1"/>
          </p:cNvGraphicFramePr>
          <p:nvPr>
            <p:extLst>
              <p:ext uri="{D42A27DB-BD31-4B8C-83A1-F6EECF244321}">
                <p14:modId xmlns:p14="http://schemas.microsoft.com/office/powerpoint/2010/main" val="920139065"/>
              </p:ext>
            </p:extLst>
          </p:nvPr>
        </p:nvGraphicFramePr>
        <p:xfrm>
          <a:off x="980565" y="1916832"/>
          <a:ext cx="7164000" cy="4464000"/>
        </p:xfrm>
        <a:graphic>
          <a:graphicData uri="http://schemas.openxmlformats.org/drawingml/2006/table">
            <a:tbl>
              <a:tblPr/>
              <a:tblGrid>
                <a:gridCol w="2088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smtClean="0">
                          <a:solidFill>
                            <a:srgbClr val="FFFFFF"/>
                          </a:solidFill>
                          <a:latin typeface="Calibri"/>
                        </a:rPr>
                        <a:t>Sí</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No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5,614</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1,415</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7,029</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3,821</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4,664</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6,128</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88.1%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11.9%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6,958</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16.9%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733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139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15.9%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872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777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82.0%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18.0%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947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141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61.6%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38.4%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229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17,490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83.2%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3,541</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16.8%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21,031</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
        <p:nvSpPr>
          <p:cNvPr id="8" name="7 Rectángulo"/>
          <p:cNvSpPr/>
          <p:nvPr/>
        </p:nvSpPr>
        <p:spPr>
          <a:xfrm>
            <a:off x="810159" y="1197052"/>
            <a:ext cx="7510499" cy="461665"/>
          </a:xfrm>
          <a:prstGeom prst="rect">
            <a:avLst/>
          </a:prstGeom>
        </p:spPr>
        <p:txBody>
          <a:bodyPr wrap="square">
            <a:spAutoFit/>
          </a:bodyPr>
          <a:lstStyle/>
          <a:p>
            <a:pPr algn="ctr"/>
            <a:r>
              <a:rPr lang="es-MX" sz="1200" b="1" dirty="0" smtClean="0">
                <a:latin typeface="Calibri" pitchFamily="34" charset="0"/>
              </a:rPr>
              <a:t>De no quedar conforme con la respuesta que recibió, ¿sabe que tiene derecho a interponer un recurso de revisión ante el INFODF?</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pPr lvl="0"/>
            <a:r>
              <a:rPr lang="es-MX" sz="1400" b="1" i="1" dirty="0">
                <a:solidFill>
                  <a:prstClr val="black"/>
                </a:solidFill>
                <a:latin typeface="Calibri" pitchFamily="34" charset="0"/>
              </a:rPr>
              <a:t>Resultados por año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34</a:t>
            </a:fld>
            <a:endParaRPr lang="es-MX" dirty="0"/>
          </a:p>
        </p:txBody>
      </p:sp>
      <p:sp>
        <p:nvSpPr>
          <p:cNvPr id="18" name="17 Rectángulo"/>
          <p:cNvSpPr/>
          <p:nvPr/>
        </p:nvSpPr>
        <p:spPr>
          <a:xfrm>
            <a:off x="810159" y="1197052"/>
            <a:ext cx="7510499" cy="461665"/>
          </a:xfrm>
          <a:prstGeom prst="rect">
            <a:avLst/>
          </a:prstGeom>
        </p:spPr>
        <p:txBody>
          <a:bodyPr wrap="square">
            <a:spAutoFit/>
          </a:bodyPr>
          <a:lstStyle/>
          <a:p>
            <a:pPr algn="ctr"/>
            <a:r>
              <a:rPr lang="es-MX" sz="1200" b="1" dirty="0" smtClean="0">
                <a:latin typeface="Calibri" pitchFamily="34" charset="0"/>
              </a:rPr>
              <a:t>De no quedar conforme con la respuesta que recibió, ¿sabe que tiene derecho a interponer un recurso de revisión ante el INFODF?</a:t>
            </a:r>
          </a:p>
        </p:txBody>
      </p:sp>
      <p:graphicFrame>
        <p:nvGraphicFramePr>
          <p:cNvPr id="19" name="18 Gráfico"/>
          <p:cNvGraphicFramePr/>
          <p:nvPr>
            <p:extLst>
              <p:ext uri="{D42A27DB-BD31-4B8C-83A1-F6EECF244321}">
                <p14:modId xmlns:p14="http://schemas.microsoft.com/office/powerpoint/2010/main" val="1690523156"/>
              </p:ext>
            </p:extLst>
          </p:nvPr>
        </p:nvGraphicFramePr>
        <p:xfrm>
          <a:off x="206407" y="1844824"/>
          <a:ext cx="8712968" cy="4176838"/>
        </p:xfrm>
        <a:graphic>
          <a:graphicData uri="http://schemas.openxmlformats.org/drawingml/2006/chart">
            <c:chart xmlns:c="http://schemas.openxmlformats.org/drawingml/2006/chart" xmlns:r="http://schemas.openxmlformats.org/officeDocument/2006/relationships" r:id="rId3"/>
          </a:graphicData>
        </a:graphic>
      </p:graphicFrame>
      <p:sp>
        <p:nvSpPr>
          <p:cNvPr id="20" name="19 CuadroTexto"/>
          <p:cNvSpPr txBox="1"/>
          <p:nvPr/>
        </p:nvSpPr>
        <p:spPr>
          <a:xfrm>
            <a:off x="419442" y="5997063"/>
            <a:ext cx="720000" cy="784830"/>
          </a:xfrm>
          <a:prstGeom prst="rect">
            <a:avLst/>
          </a:prstGeom>
          <a:noFill/>
        </p:spPr>
        <p:txBody>
          <a:bodyPr wrap="square" rtlCol="0">
            <a:spAutoFit/>
          </a:bodyPr>
          <a:lstStyle/>
          <a:p>
            <a:pPr algn="ctr"/>
            <a:r>
              <a:rPr lang="es-MX" sz="900" b="1" i="1" dirty="0" smtClean="0">
                <a:latin typeface="Calibri" pitchFamily="34" charset="0"/>
              </a:rPr>
              <a:t>INFOMEX: 95.1%</a:t>
            </a:r>
          </a:p>
          <a:p>
            <a:pPr algn="ctr"/>
            <a:endParaRPr lang="es-MX" sz="900" b="1" i="1" dirty="0" smtClean="0">
              <a:latin typeface="Calibri" pitchFamily="34" charset="0"/>
            </a:endParaRPr>
          </a:p>
          <a:p>
            <a:pPr algn="ctr"/>
            <a:r>
              <a:rPr lang="es-MX" sz="900" b="1" i="1" dirty="0" smtClean="0">
                <a:latin typeface="Calibri" pitchFamily="34" charset="0"/>
              </a:rPr>
              <a:t>Buzones: 4.9%</a:t>
            </a:r>
            <a:endParaRPr lang="es-MX" sz="900" b="1" i="1" dirty="0">
              <a:latin typeface="Calibri" pitchFamily="34" charset="0"/>
            </a:endParaRPr>
          </a:p>
        </p:txBody>
      </p:sp>
      <p:sp>
        <p:nvSpPr>
          <p:cNvPr id="21" name="20 CuadroTexto"/>
          <p:cNvSpPr txBox="1"/>
          <p:nvPr/>
        </p:nvSpPr>
        <p:spPr>
          <a:xfrm>
            <a:off x="1364793" y="600125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47.2%</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52.8%</a:t>
            </a:r>
            <a:endParaRPr lang="es-MX" sz="900" b="1" i="1" dirty="0">
              <a:latin typeface="Calibri" pitchFamily="34" charset="0"/>
            </a:endParaRPr>
          </a:p>
        </p:txBody>
      </p:sp>
      <p:sp>
        <p:nvSpPr>
          <p:cNvPr id="22" name="21 CuadroTexto"/>
          <p:cNvSpPr txBox="1"/>
          <p:nvPr/>
        </p:nvSpPr>
        <p:spPr>
          <a:xfrm>
            <a:off x="2196987" y="600125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67.9%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32.1%</a:t>
            </a:r>
            <a:endParaRPr lang="es-MX" sz="900" b="1" i="1" dirty="0">
              <a:latin typeface="Calibri" pitchFamily="34" charset="0"/>
            </a:endParaRPr>
          </a:p>
        </p:txBody>
      </p:sp>
      <p:sp>
        <p:nvSpPr>
          <p:cNvPr id="23" name="22 CuadroTexto"/>
          <p:cNvSpPr txBox="1"/>
          <p:nvPr/>
        </p:nvSpPr>
        <p:spPr>
          <a:xfrm>
            <a:off x="3048973" y="6001257"/>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75.8%</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24.2%</a:t>
            </a:r>
            <a:endParaRPr lang="es-MX" sz="900" b="1" i="1" dirty="0">
              <a:latin typeface="Calibri" pitchFamily="34" charset="0"/>
            </a:endParaRPr>
          </a:p>
        </p:txBody>
      </p:sp>
      <p:sp>
        <p:nvSpPr>
          <p:cNvPr id="24" name="23 CuadroTexto"/>
          <p:cNvSpPr txBox="1"/>
          <p:nvPr/>
        </p:nvSpPr>
        <p:spPr>
          <a:xfrm>
            <a:off x="3897260" y="599706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86.1%</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13.9%</a:t>
            </a:r>
            <a:endParaRPr lang="es-MX" sz="900" b="1" i="1" dirty="0">
              <a:latin typeface="Calibri" pitchFamily="34" charset="0"/>
            </a:endParaRPr>
          </a:p>
        </p:txBody>
      </p:sp>
      <p:sp>
        <p:nvSpPr>
          <p:cNvPr id="25" name="24 CuadroTexto"/>
          <p:cNvSpPr txBox="1"/>
          <p:nvPr/>
        </p:nvSpPr>
        <p:spPr>
          <a:xfrm>
            <a:off x="4736798" y="5997063"/>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85.7%</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14.3%</a:t>
            </a:r>
            <a:endParaRPr lang="es-MX" sz="900" b="1" i="1" dirty="0">
              <a:latin typeface="Calibri" pitchFamily="34" charset="0"/>
            </a:endParaRPr>
          </a:p>
        </p:txBody>
      </p:sp>
      <p:sp>
        <p:nvSpPr>
          <p:cNvPr id="26" name="11 CuadroTexto"/>
          <p:cNvSpPr txBox="1"/>
          <p:nvPr/>
        </p:nvSpPr>
        <p:spPr>
          <a:xfrm>
            <a:off x="5587794" y="5983679"/>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90.9%</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9.1%</a:t>
            </a:r>
            <a:endParaRPr lang="es-MX" sz="900" b="1" i="1" dirty="0">
              <a:latin typeface="Calibri" pitchFamily="34" charset="0"/>
            </a:endParaRPr>
          </a:p>
        </p:txBody>
      </p:sp>
      <p:sp>
        <p:nvSpPr>
          <p:cNvPr id="27" name="11 CuadroTexto"/>
          <p:cNvSpPr txBox="1"/>
          <p:nvPr/>
        </p:nvSpPr>
        <p:spPr>
          <a:xfrm>
            <a:off x="6413035" y="5995809"/>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86.3%</a:t>
            </a:r>
          </a:p>
          <a:p>
            <a:pPr algn="ctr"/>
            <a:endParaRPr lang="es-MX" sz="900" b="1" i="1" dirty="0" smtClean="0">
              <a:latin typeface="Calibri" pitchFamily="34" charset="0"/>
            </a:endParaRPr>
          </a:p>
          <a:p>
            <a:pPr algn="ctr"/>
            <a:endParaRPr lang="es-MX" sz="900" b="1" i="1" dirty="0">
              <a:latin typeface="Calibri" pitchFamily="34" charset="0"/>
            </a:endParaRPr>
          </a:p>
          <a:p>
            <a:pPr algn="ctr"/>
            <a:r>
              <a:rPr lang="es-MX" sz="900" b="1" i="1" dirty="0" smtClean="0">
                <a:latin typeface="Calibri" pitchFamily="34" charset="0"/>
              </a:rPr>
              <a:t>13.7%</a:t>
            </a:r>
            <a:endParaRPr lang="es-MX" sz="900" b="1" i="1" dirty="0">
              <a:latin typeface="Calibri" pitchFamily="34" charset="0"/>
            </a:endParaRPr>
          </a:p>
        </p:txBody>
      </p:sp>
      <p:sp>
        <p:nvSpPr>
          <p:cNvPr id="14" name="11 CuadroTexto"/>
          <p:cNvSpPr txBox="1"/>
          <p:nvPr/>
        </p:nvSpPr>
        <p:spPr>
          <a:xfrm>
            <a:off x="7236296" y="6010402"/>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96.9%</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3.1%</a:t>
            </a:r>
            <a:endParaRPr lang="es-MX" sz="900" b="1" i="1" dirty="0">
              <a:latin typeface="Calibri" pitchFamily="34" charset="0"/>
            </a:endParaRPr>
          </a:p>
        </p:txBody>
      </p:sp>
      <p:sp>
        <p:nvSpPr>
          <p:cNvPr id="15" name="11 CuadroTexto"/>
          <p:cNvSpPr txBox="1"/>
          <p:nvPr/>
        </p:nvSpPr>
        <p:spPr>
          <a:xfrm>
            <a:off x="8079610" y="6007764"/>
            <a:ext cx="540000" cy="784830"/>
          </a:xfrm>
          <a:prstGeom prst="rect">
            <a:avLst/>
          </a:prstGeom>
          <a:noFill/>
        </p:spPr>
        <p:txBody>
          <a:bodyPr wrap="square" rtlCol="0">
            <a:spAutoFit/>
          </a:bodyPr>
          <a:lstStyle/>
          <a:p>
            <a:pPr algn="ctr"/>
            <a:endParaRPr lang="es-MX" sz="900" b="1" i="1" dirty="0" smtClean="0">
              <a:latin typeface="Calibri" pitchFamily="34" charset="0"/>
            </a:endParaRPr>
          </a:p>
          <a:p>
            <a:pPr algn="ctr"/>
            <a:r>
              <a:rPr lang="es-MX" sz="900" b="1" i="1" dirty="0" smtClean="0">
                <a:latin typeface="Calibri" pitchFamily="34" charset="0"/>
              </a:rPr>
              <a:t>100.0%</a:t>
            </a:r>
          </a:p>
          <a:p>
            <a:pPr algn="ctr"/>
            <a:endParaRPr lang="es-MX" sz="900" b="1" i="1" dirty="0" smtClean="0">
              <a:latin typeface="Calibri" pitchFamily="34" charset="0"/>
            </a:endParaRPr>
          </a:p>
          <a:p>
            <a:pPr algn="ctr"/>
            <a:endParaRPr lang="es-MX" sz="900" b="1" i="1" dirty="0" smtClean="0">
              <a:latin typeface="Calibri" pitchFamily="34" charset="0"/>
            </a:endParaRPr>
          </a:p>
          <a:p>
            <a:pPr algn="ctr"/>
            <a:r>
              <a:rPr lang="es-MX" sz="900" b="1" i="1" dirty="0" smtClean="0">
                <a:latin typeface="Calibri" pitchFamily="34" charset="0"/>
              </a:rPr>
              <a:t>0.0%</a:t>
            </a:r>
            <a:endParaRPr lang="es-MX" sz="900" b="1" i="1" dirty="0">
              <a:latin typeface="Calibri"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Derecho de interponer un Recurso de Revisión</a:t>
            </a:r>
          </a:p>
          <a:p>
            <a:r>
              <a:rPr lang="es-MX" sz="1400" b="1" i="1" dirty="0">
                <a:latin typeface="Calibri" pitchFamily="34" charset="0"/>
              </a:rPr>
              <a:t>Resultados por año y tipo de cuestionario</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35</a:t>
            </a:fld>
            <a:endParaRPr lang="es-MX" dirty="0"/>
          </a:p>
        </p:txBody>
      </p:sp>
      <p:graphicFrame>
        <p:nvGraphicFramePr>
          <p:cNvPr id="6" name="5 Tabla"/>
          <p:cNvGraphicFramePr>
            <a:graphicFrameLocks noGrp="1"/>
          </p:cNvGraphicFramePr>
          <p:nvPr>
            <p:extLst>
              <p:ext uri="{D42A27DB-BD31-4B8C-83A1-F6EECF244321}">
                <p14:modId xmlns:p14="http://schemas.microsoft.com/office/powerpoint/2010/main" val="3385879275"/>
              </p:ext>
            </p:extLst>
          </p:nvPr>
        </p:nvGraphicFramePr>
        <p:xfrm>
          <a:off x="1357474" y="1103768"/>
          <a:ext cx="6444000" cy="5644800"/>
        </p:xfrm>
        <a:graphic>
          <a:graphicData uri="http://schemas.openxmlformats.org/drawingml/2006/table">
            <a:tbl>
              <a:tblPr/>
              <a:tblGrid>
                <a:gridCol w="900000"/>
                <a:gridCol w="900000"/>
                <a:gridCol w="828000"/>
                <a:gridCol w="720000"/>
                <a:gridCol w="828000"/>
                <a:gridCol w="720000"/>
                <a:gridCol w="828000"/>
                <a:gridCol w="720000"/>
              </a:tblGrid>
              <a:tr h="176400">
                <a:tc rowSpan="2" gridSpan="2">
                  <a:txBody>
                    <a:bodyPr/>
                    <a:lstStyle/>
                    <a:p>
                      <a:pPr algn="ctr" rtl="0" fontAlgn="ctr"/>
                      <a:r>
                        <a:rPr lang="es-MX" sz="900" b="1" i="0" u="none" strike="noStrike" dirty="0">
                          <a:solidFill>
                            <a:srgbClr val="FFFFFF"/>
                          </a:solidFill>
                          <a:latin typeface="Calibri" pitchFamily="34" charset="0"/>
                        </a:rPr>
                        <a:t> </a:t>
                      </a:r>
                    </a:p>
                  </a:txBody>
                  <a:tcPr marL="8460" marR="8460" marT="8460"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rowSpan="2"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Si</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c gridSpan="2">
                  <a:txBody>
                    <a:bodyPr/>
                    <a:lstStyle/>
                    <a:p>
                      <a:pPr algn="ctr" rtl="0" fontAlgn="ctr"/>
                      <a:r>
                        <a:rPr lang="es-MX" sz="900" b="1" i="0" u="none" strike="noStrike" dirty="0" smtClean="0">
                          <a:solidFill>
                            <a:srgbClr val="FFFFFF"/>
                          </a:solidFill>
                          <a:latin typeface="Calibri" pitchFamily="34" charset="0"/>
                        </a:rPr>
                        <a:t>No</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gridSpan="2">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endParaRPr lang="es-MX"/>
                    </a:p>
                  </a:txBody>
                  <a:tcPr/>
                </a:tc>
              </a:tr>
              <a:tr h="176400">
                <a:tc gridSpan="2" vMerge="1">
                  <a:txBody>
                    <a:bodyPr/>
                    <a:lstStyle/>
                    <a:p>
                      <a:endParaRPr lang="es-MX"/>
                    </a:p>
                  </a:txBody>
                  <a:tcPr/>
                </a:tc>
                <a:tc hMerge="1" vMerge="1">
                  <a:txBody>
                    <a:bodyPr/>
                    <a:lstStyle/>
                    <a:p>
                      <a:endParaRPr lang="es-MX"/>
                    </a:p>
                  </a:txBody>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smtClean="0">
                          <a:solidFill>
                            <a:srgbClr val="FFFFFF"/>
                          </a:solidFill>
                          <a:latin typeface="Calibri" pitchFamily="34" charset="0"/>
                        </a:rPr>
                        <a:t>Respuestas </a:t>
                      </a:r>
                      <a:endParaRPr lang="es-MX" sz="900" b="1" i="0" u="none" strike="noStrike" dirty="0">
                        <a:solidFill>
                          <a:srgbClr val="FFFFFF"/>
                        </a:solidFill>
                        <a:latin typeface="Calibri" pitchFamily="34" charset="0"/>
                      </a:endParaRPr>
                    </a:p>
                  </a:txBody>
                  <a:tcPr marL="8460" marR="8460" marT="8460"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rtl="0" fontAlgn="ctr"/>
                      <a:r>
                        <a:rPr lang="es-MX" sz="900" b="1" i="0" u="none" strike="noStrike" dirty="0">
                          <a:solidFill>
                            <a:srgbClr val="FFFFFF"/>
                          </a:solidFill>
                          <a:latin typeface="Calibri" pitchFamily="34" charset="0"/>
                        </a:rPr>
                        <a:t>%</a:t>
                      </a:r>
                    </a:p>
                  </a:txBody>
                  <a:tcPr marL="8460" marR="8460" marT="8460"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2007</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196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83.0%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17.0%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2008</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1,061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1,098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92.6%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1,186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2,059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91.6%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2,247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algn="ctr" rtl="0" fontAlgn="ctr"/>
                      <a:r>
                        <a:rPr lang="es-MX" sz="900" b="1" i="0" u="none" strike="noStrike" dirty="0" smtClean="0">
                          <a:solidFill>
                            <a:srgbClr val="000000"/>
                          </a:solidFill>
                          <a:latin typeface="Calibri" pitchFamily="34" charset="0"/>
                        </a:rPr>
                        <a:t>2009</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1,448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319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1,767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91.1%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834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r>
              <a:tr h="176400">
                <a:tc vMerge="1">
                  <a:txBody>
                    <a:bodyPr/>
                    <a:lstStyle/>
                    <a:p>
                      <a:endParaRPr lang="es-MX"/>
                    </a:p>
                  </a:txBody>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84.9%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2,601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2010</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2,149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83.2%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434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2,583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754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91.6%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823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2,903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85.2%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503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3,406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900" b="1" i="0" u="none" strike="noStrike" dirty="0" smtClean="0">
                          <a:solidFill>
                            <a:srgbClr val="000000"/>
                          </a:solidFill>
                          <a:latin typeface="Calibri" pitchFamily="34" charset="0"/>
                        </a:rPr>
                        <a:t>2011</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83.1%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2,284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344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93.5%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368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2,241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84.5%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15.5%</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2,652</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2012</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78.3%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382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1,628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429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2013</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1,328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77.3%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22.7%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86.0%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14.0%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172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algn="ctr" rtl="0" fontAlgn="ctr"/>
                      <a:endParaRPr lang="es-MX" sz="1100" b="1" i="0" u="none" strike="noStrike" dirty="0">
                        <a:solidFill>
                          <a:srgbClr val="000000"/>
                        </a:solidFill>
                        <a:latin typeface="Calibri" pitchFamily="34" charset="0"/>
                      </a:endParaRPr>
                    </a:p>
                  </a:txBody>
                  <a:tcPr marL="8460" marR="8460" marT="8460" marB="0" anchor="ctr">
                    <a:lnL w="9525" cap="flat" cmpd="sng" algn="ctr">
                      <a:solidFill>
                        <a:srgbClr val="0099CC"/>
                      </a:solidFill>
                      <a:prstDash val="solid"/>
                      <a:round/>
                      <a:headEnd type="none" w="med" len="med"/>
                      <a:tailEnd type="none" w="med" len="med"/>
                    </a:lnL>
                    <a:lnR w="9525" cap="flat" cmpd="sng" algn="ctr">
                      <a:solidFill>
                        <a:srgbClr val="0099CC"/>
                      </a:solidFill>
                      <a:prstDash val="solid"/>
                      <a:round/>
                      <a:headEnd type="none" w="med" len="med"/>
                      <a:tailEnd type="none" w="med" len="med"/>
                    </a:lnR>
                    <a:lnT w="9525" cap="flat" cmpd="sng" algn="ctr">
                      <a:solidFill>
                        <a:srgbClr val="0099CC"/>
                      </a:solidFill>
                      <a:prstDash val="solid"/>
                      <a:round/>
                      <a:headEnd type="none" w="med" len="med"/>
                      <a:tailEnd type="none" w="med" len="med"/>
                    </a:lnT>
                    <a:lnB w="9525" cap="flat" cmpd="sng" algn="ctr">
                      <a:solidFill>
                        <a:srgbClr val="0099CC"/>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1,476</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78.1%</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414</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21.9%</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1,890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2014</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1,350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338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1,688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78.1%</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59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21.9%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269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9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1,560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79.7%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397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20.3%</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1,957</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2015</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1,862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80.3%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456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19.7%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2,318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67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90.5%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9.5%</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74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1,929</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80.6%</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463</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19.4%</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2,392</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solidFill>
                      <a:srgbClr val="2DA2BF"/>
                    </a:solidFill>
                  </a:tcPr>
                </a:tc>
              </a:tr>
              <a:tr h="176400">
                <a:tc rowSpan="3">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kumimoji="0" lang="es-MX" sz="900" b="1" i="0" u="none" strike="noStrike" kern="1200" dirty="0" smtClean="0">
                          <a:solidFill>
                            <a:schemeClr val="tx1"/>
                          </a:solidFill>
                          <a:effectLst/>
                          <a:latin typeface="Calibri" pitchFamily="34" charset="0"/>
                          <a:ea typeface="+mn-ea"/>
                          <a:cs typeface="Calibri" pitchFamily="34" charset="0"/>
                        </a:rPr>
                        <a:t>2016</a:t>
                      </a: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INFOMEX</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smtClean="0">
                          <a:solidFill>
                            <a:srgbClr val="010205"/>
                          </a:solidFill>
                          <a:effectLst/>
                          <a:latin typeface="Calibri" panose="020F0502020204030204" pitchFamily="34" charset="0"/>
                          <a:cs typeface="Calibri" panose="020F0502020204030204" pitchFamily="34" charset="0"/>
                        </a:rPr>
                        <a:t>1,315</a:t>
                      </a:r>
                      <a:endParaRPr lang="es-ES" sz="9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81.0%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308</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a:solidFill>
                            <a:srgbClr val="010205"/>
                          </a:solidFill>
                          <a:effectLst/>
                          <a:latin typeface="Calibri" panose="020F0502020204030204" pitchFamily="34" charset="0"/>
                          <a:cs typeface="Calibri" panose="020F0502020204030204" pitchFamily="34" charset="0"/>
                        </a:rPr>
                        <a:t>19.0%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ES" sz="900" b="1" i="0" u="none" strike="noStrike" dirty="0" smtClean="0">
                          <a:solidFill>
                            <a:srgbClr val="010205"/>
                          </a:solidFill>
                          <a:effectLst/>
                          <a:latin typeface="Calibri" panose="020F0502020204030204" pitchFamily="34" charset="0"/>
                          <a:cs typeface="Calibri" panose="020F0502020204030204" pitchFamily="34" charset="0"/>
                        </a:rPr>
                        <a:t>1,623</a:t>
                      </a:r>
                      <a:endParaRPr lang="es-ES" sz="9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100%</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smtClean="0">
                          <a:solidFill>
                            <a:srgbClr val="000000"/>
                          </a:solidFill>
                          <a:latin typeface="Calibri" pitchFamily="34" charset="0"/>
                        </a:rPr>
                        <a:t>Buzones</a:t>
                      </a:r>
                      <a:endParaRPr lang="es-MX" sz="900" b="1" i="0" u="none" strike="noStrike" dirty="0">
                        <a:solidFill>
                          <a:srgbClr val="000000"/>
                        </a:solidFill>
                        <a:latin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c>
                  <a:txBody>
                    <a:bodyPr/>
                    <a:lstStyle/>
                    <a:p>
                      <a:pPr algn="ctr" fontAlgn="t"/>
                      <a:r>
                        <a:rPr lang="es-MX" sz="900" b="1" i="0" u="none" strike="noStrike" dirty="0">
                          <a:solidFill>
                            <a:srgbClr val="000000"/>
                          </a:solidFill>
                          <a:effectLst/>
                          <a:latin typeface="Calibri" panose="020F0502020204030204" pitchFamily="34" charset="0"/>
                        </a:rPr>
                        <a:t>-</a:t>
                      </a:r>
                    </a:p>
                  </a:txBody>
                  <a:tcPr marL="9525" marR="9525" marT="9525"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noFill/>
                  </a:tcPr>
                </a:tc>
              </a:tr>
              <a:tr h="176400">
                <a:tc vMerge="1">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kumimoji="0" lang="es-MX" sz="1000" b="1" i="0" u="none" strike="noStrike" kern="1200" dirty="0" smtClean="0">
                        <a:solidFill>
                          <a:schemeClr val="tx1"/>
                        </a:solidFill>
                        <a:effectLst/>
                        <a:latin typeface="Calibri" pitchFamily="34" charset="0"/>
                        <a:ea typeface="+mn-ea"/>
                        <a:cs typeface="Calibri" pitchFamily="34" charset="0"/>
                      </a:endParaRPr>
                    </a:p>
                  </a:txBody>
                  <a:tcPr marL="8460" marR="8460" marT="8460" marB="0" anchor="ctr">
                    <a:lnL w="6350" cap="flat" cmpd="sng" algn="ctr">
                      <a:solidFill>
                        <a:srgbClr val="2DA2BF"/>
                      </a:solidFill>
                      <a:prstDash val="solid"/>
                      <a:round/>
                      <a:headEnd type="none" w="med" len="med"/>
                      <a:tailEnd type="none" w="med" len="med"/>
                    </a:lnL>
                    <a:lnR w="6350"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6350" cap="flat" cmpd="sng" algn="ctr">
                      <a:solidFill>
                        <a:srgbClr val="2DA2BF"/>
                      </a:solidFill>
                      <a:prstDash val="solid"/>
                      <a:round/>
                      <a:headEnd type="none" w="med" len="med"/>
                      <a:tailEnd type="none" w="med" len="med"/>
                    </a:lnB>
                  </a:tcPr>
                </a:tc>
                <a:tc>
                  <a:txBody>
                    <a:bodyPr/>
                    <a:lstStyle/>
                    <a:p>
                      <a:pPr algn="ctr" rtl="0" fontAlgn="ctr"/>
                      <a:r>
                        <a:rPr lang="es-MX" sz="900" b="1" i="0" u="none" strike="noStrike" dirty="0">
                          <a:solidFill>
                            <a:srgbClr val="FFFFFF"/>
                          </a:solidFill>
                          <a:latin typeface="Calibri" pitchFamily="34" charset="0"/>
                        </a:rPr>
                        <a:t>Total</a:t>
                      </a:r>
                    </a:p>
                  </a:txBody>
                  <a:tcPr marL="8460" marR="8460" marT="8460" marB="0" anchor="ctr">
                    <a:lnL w="6350"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smtClean="0">
                          <a:solidFill>
                            <a:schemeClr val="bg1"/>
                          </a:solidFill>
                          <a:effectLst/>
                          <a:latin typeface="Calibri" panose="020F0502020204030204" pitchFamily="34" charset="0"/>
                          <a:cs typeface="Calibri" panose="020F0502020204030204" pitchFamily="34" charset="0"/>
                        </a:rPr>
                        <a:t>1,315</a:t>
                      </a:r>
                      <a:endParaRPr lang="es-ES" sz="9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81.0%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308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a:solidFill>
                            <a:schemeClr val="bg1"/>
                          </a:solidFill>
                          <a:effectLst/>
                          <a:latin typeface="Calibri" panose="020F0502020204030204" pitchFamily="34" charset="0"/>
                          <a:cs typeface="Calibri" panose="020F0502020204030204" pitchFamily="34" charset="0"/>
                        </a:rPr>
                        <a:t>19.0%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900" b="1" i="0" u="none" strike="noStrike" dirty="0" smtClean="0">
                          <a:solidFill>
                            <a:schemeClr val="bg1"/>
                          </a:solidFill>
                          <a:effectLst/>
                          <a:latin typeface="Calibri" panose="020F0502020204030204" pitchFamily="34" charset="0"/>
                          <a:cs typeface="Calibri" panose="020F0502020204030204" pitchFamily="34" charset="0"/>
                        </a:rPr>
                        <a:t>1,623</a:t>
                      </a:r>
                      <a:endParaRPr lang="es-ES" sz="9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MX" sz="900" b="1" i="0" u="none" strike="noStrike" dirty="0">
                          <a:solidFill>
                            <a:schemeClr val="bg1"/>
                          </a:solidFill>
                          <a:effectLst/>
                          <a:latin typeface="Calibri" panose="020F0502020204030204" pitchFamily="34" charset="0"/>
                        </a:rPr>
                        <a:t>100%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6350"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Medio por el que se enteró del derecho a la información pública</a:t>
            </a: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36</a:t>
            </a:fld>
            <a:endParaRPr lang="es-MX" dirty="0"/>
          </a:p>
        </p:txBody>
      </p:sp>
      <p:graphicFrame>
        <p:nvGraphicFramePr>
          <p:cNvPr id="8" name="7 Tabla"/>
          <p:cNvGraphicFramePr>
            <a:graphicFrameLocks noGrp="1"/>
          </p:cNvGraphicFramePr>
          <p:nvPr>
            <p:extLst>
              <p:ext uri="{D42A27DB-BD31-4B8C-83A1-F6EECF244321}">
                <p14:modId xmlns:p14="http://schemas.microsoft.com/office/powerpoint/2010/main" val="2010804551"/>
              </p:ext>
            </p:extLst>
          </p:nvPr>
        </p:nvGraphicFramePr>
        <p:xfrm>
          <a:off x="405281" y="1484784"/>
          <a:ext cx="8316000" cy="5292000"/>
        </p:xfrm>
        <a:graphic>
          <a:graphicData uri="http://schemas.openxmlformats.org/drawingml/2006/table">
            <a:tbl>
              <a:tblPr/>
              <a:tblGrid>
                <a:gridCol w="3240000"/>
                <a:gridCol w="900000"/>
                <a:gridCol w="792000"/>
                <a:gridCol w="900000"/>
                <a:gridCol w="792000"/>
                <a:gridCol w="900000"/>
                <a:gridCol w="792000"/>
              </a:tblGrid>
              <a:tr h="252000">
                <a:tc rowSpan="2">
                  <a:txBody>
                    <a:bodyPr/>
                    <a:lstStyle/>
                    <a:p>
                      <a:pPr algn="ctr" fontAlgn="ctr"/>
                      <a:r>
                        <a:rPr lang="es-ES" sz="1100" b="1" i="0" u="none" strike="noStrike" dirty="0">
                          <a:solidFill>
                            <a:srgbClr val="FFFFFF"/>
                          </a:solidFill>
                          <a:latin typeface="Calibri" pitchFamily="34" charset="0"/>
                        </a:rPr>
                        <a:t> </a:t>
                      </a:r>
                      <a:r>
                        <a:rPr lang="es-ES" sz="1100" b="1" i="0" u="none" strike="noStrike" dirty="0" smtClean="0">
                          <a:solidFill>
                            <a:srgbClr val="FFFFFF"/>
                          </a:solidFill>
                          <a:latin typeface="Calibri" pitchFamily="34" charset="0"/>
                        </a:rPr>
                        <a:t>Medio</a:t>
                      </a:r>
                      <a:endParaRPr lang="es-ES" sz="11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100" b="1" i="0" u="none" strike="noStrike" dirty="0" smtClean="0">
                          <a:solidFill>
                            <a:srgbClr val="FFFFFF"/>
                          </a:solidFill>
                          <a:latin typeface="Calibri" pitchFamily="34" charset="0"/>
                        </a:rPr>
                        <a:t>INFOMEX</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100" b="1" i="0" u="none" strike="noStrike" dirty="0" smtClean="0">
                          <a:solidFill>
                            <a:srgbClr val="FFFFFF"/>
                          </a:solidFill>
                          <a:latin typeface="Calibri" pitchFamily="34" charset="0"/>
                        </a:rPr>
                        <a:t>Buzones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100" b="1" i="0" u="none" strike="noStrike" dirty="0" smtClean="0">
                          <a:solidFill>
                            <a:srgbClr val="FFFFFF"/>
                          </a:solidFill>
                          <a:latin typeface="Calibri" pitchFamily="34" charset="0"/>
                        </a:rPr>
                        <a:t>Total</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252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100" b="1" i="0" u="none" strike="noStrike" dirty="0" smtClean="0">
                          <a:solidFill>
                            <a:srgbClr val="FFFFFF"/>
                          </a:solidFill>
                          <a:latin typeface="Calibri" pitchFamily="34" charset="0"/>
                        </a:rPr>
                        <a:t>Respuestas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Respuestas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Respuestas</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100" b="1" i="0" u="none" strike="noStrike" dirty="0" smtClean="0">
                          <a:solidFill>
                            <a:srgbClr val="FFFFFF"/>
                          </a:solidFill>
                          <a:latin typeface="Calibri" pitchFamily="34" charset="0"/>
                        </a:rPr>
                        <a:t>%</a:t>
                      </a:r>
                      <a:endParaRPr lang="es-ES" sz="11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Internet</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8,957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783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9,740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Amigos o conocidos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2,164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987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3,151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14.6%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Televisión</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2,719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Publicidad en vía pública o en transportes públicos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1,001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Radio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1,139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1,294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Periódicos o revistas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1,149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Por los Entes Públicos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398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En la escuela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377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Por conocimiento de la LTAIPDF</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268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En el trabajo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156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pt-BR" sz="1100" b="1" i="0" u="none" strike="noStrike" dirty="0">
                          <a:solidFill>
                            <a:schemeClr val="tx1"/>
                          </a:solidFill>
                          <a:effectLst/>
                          <a:latin typeface="Calibri" panose="020F0502020204030204" pitchFamily="34" charset="0"/>
                          <a:cs typeface="Calibri" panose="020F0502020204030204" pitchFamily="34" charset="0"/>
                        </a:rPr>
                        <a:t>Diplomado, curso, </a:t>
                      </a:r>
                      <a:r>
                        <a:rPr lang="pt-BR" sz="1100" b="1" i="0" u="none" strike="noStrike" dirty="0" err="1">
                          <a:solidFill>
                            <a:schemeClr val="tx1"/>
                          </a:solidFill>
                          <a:effectLst/>
                          <a:latin typeface="Calibri" panose="020F0502020204030204" pitchFamily="34" charset="0"/>
                          <a:cs typeface="Calibri" panose="020F0502020204030204" pitchFamily="34" charset="0"/>
                        </a:rPr>
                        <a:t>taller</a:t>
                      </a:r>
                      <a:r>
                        <a:rPr lang="pt-BR" sz="1100" b="1" i="0" u="none" strike="noStrike" dirty="0">
                          <a:solidFill>
                            <a:schemeClr val="tx1"/>
                          </a:solidFill>
                          <a:effectLst/>
                          <a:latin typeface="Calibri" panose="020F0502020204030204" pitchFamily="34" charset="0"/>
                          <a:cs typeface="Calibri" panose="020F0502020204030204" pitchFamily="34" charset="0"/>
                        </a:rPr>
                        <a:t> o conferencia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121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Interés propio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Por medio del </a:t>
                      </a:r>
                      <a:r>
                        <a:rPr lang="es-ES" sz="1100" b="1" i="0" u="none" strike="noStrike" dirty="0" err="1">
                          <a:solidFill>
                            <a:schemeClr val="tx1"/>
                          </a:solidFill>
                          <a:effectLst/>
                          <a:latin typeface="Calibri" panose="020F0502020204030204" pitchFamily="34" charset="0"/>
                          <a:cs typeface="Calibri" panose="020F0502020204030204" pitchFamily="34" charset="0"/>
                        </a:rPr>
                        <a:t>InfoDF</a:t>
                      </a:r>
                      <a:endParaRPr lang="es-ES" sz="1100" b="1" i="0" u="none" strike="noStrike" dirty="0">
                        <a:solidFill>
                          <a:schemeClr val="tx1"/>
                        </a:solidFill>
                        <a:effectLst/>
                        <a:latin typeface="Calibri" panose="020F0502020204030204" pitchFamily="34" charset="0"/>
                        <a:cs typeface="Calibri" panose="020F0502020204030204" pitchFamily="34" charset="0"/>
                      </a:endParaRP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43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Organismos de la Sociedad Civil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Por medio del IFAI</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Por dependencias del Gobierno Federal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En la GODF - Diario de la Federación</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Feria de la Transparencia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Debate de Diputados</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Estación del metro Etiopía-Plaza de la Transparencia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16000">
                <a:tc>
                  <a:txBody>
                    <a:bodyPr/>
                    <a:lstStyle/>
                    <a:p>
                      <a:pPr algn="l" fontAlgn="t"/>
                      <a:r>
                        <a:rPr lang="es-ES" sz="1100" b="1" i="0" u="none" strike="noStrike" dirty="0">
                          <a:solidFill>
                            <a:schemeClr val="tx1"/>
                          </a:solidFill>
                          <a:effectLst/>
                          <a:latin typeface="Calibri" panose="020F0502020204030204" pitchFamily="34" charset="0"/>
                          <a:cs typeface="Calibri" panose="020F0502020204030204" pitchFamily="34" charset="0"/>
                        </a:rPr>
                        <a:t>Otro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2.2%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a:solidFill>
                            <a:schemeClr val="tx1"/>
                          </a:solidFill>
                          <a:effectLst/>
                          <a:latin typeface="Calibri" panose="020F0502020204030204" pitchFamily="34" charset="0"/>
                          <a:cs typeface="Calibri" panose="020F0502020204030204" pitchFamily="34" charset="0"/>
                        </a:rPr>
                        <a:t>363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100" b="1" i="0" u="none" strike="noStrike" dirty="0">
                          <a:solidFill>
                            <a:schemeClr val="tx1"/>
                          </a:solidFill>
                          <a:effectLst/>
                          <a:latin typeface="Calibri" panose="020F0502020204030204" pitchFamily="34" charset="0"/>
                          <a:cs typeface="Calibri" panose="020F0502020204030204" pitchFamily="34" charset="0"/>
                        </a:rPr>
                        <a:t>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100" b="1" i="0" u="none" strike="noStrike" dirty="0">
                          <a:solidFill>
                            <a:schemeClr val="bg1"/>
                          </a:solidFill>
                          <a:effectLst/>
                          <a:latin typeface="Calibri" panose="020F0502020204030204" pitchFamily="34" charset="0"/>
                        </a:rPr>
                        <a:t>Total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17,602</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4,045</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21,647</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1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1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7" name="6 Rectángulo"/>
          <p:cNvSpPr/>
          <p:nvPr/>
        </p:nvSpPr>
        <p:spPr>
          <a:xfrm>
            <a:off x="810159" y="1063769"/>
            <a:ext cx="7510499" cy="276999"/>
          </a:xfrm>
          <a:prstGeom prst="rect">
            <a:avLst/>
          </a:prstGeom>
        </p:spPr>
        <p:txBody>
          <a:bodyPr wrap="square">
            <a:spAutoFit/>
          </a:bodyPr>
          <a:lstStyle/>
          <a:p>
            <a:pPr algn="ctr"/>
            <a:r>
              <a:rPr lang="es-MX" sz="1200" b="1" dirty="0" smtClean="0">
                <a:latin typeface="Calibri" pitchFamily="34" charset="0"/>
              </a:rPr>
              <a:t>¿Por cuál medio se enteró del derecho de acceso a la información pública?</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Gráfico"/>
          <p:cNvGraphicFramePr/>
          <p:nvPr>
            <p:extLst>
              <p:ext uri="{D42A27DB-BD31-4B8C-83A1-F6EECF244321}">
                <p14:modId xmlns:p14="http://schemas.microsoft.com/office/powerpoint/2010/main" val="808452609"/>
              </p:ext>
            </p:extLst>
          </p:nvPr>
        </p:nvGraphicFramePr>
        <p:xfrm>
          <a:off x="495271" y="1785926"/>
          <a:ext cx="8148696" cy="4714908"/>
        </p:xfrm>
        <a:graphic>
          <a:graphicData uri="http://schemas.openxmlformats.org/drawingml/2006/chart">
            <c:chart xmlns:c="http://schemas.openxmlformats.org/drawingml/2006/chart" xmlns:r="http://schemas.openxmlformats.org/officeDocument/2006/relationships" r:id="rId3"/>
          </a:graphicData>
        </a:graphic>
      </p:graphicFrame>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37</a:t>
            </a:fld>
            <a:endParaRPr lang="es-MX" dirty="0"/>
          </a:p>
        </p:txBody>
      </p:sp>
      <p:sp>
        <p:nvSpPr>
          <p:cNvPr id="7" name="6 Rectángulo"/>
          <p:cNvSpPr/>
          <p:nvPr/>
        </p:nvSpPr>
        <p:spPr>
          <a:xfrm>
            <a:off x="838158" y="1495817"/>
            <a:ext cx="7448618" cy="276999"/>
          </a:xfrm>
          <a:prstGeom prst="rect">
            <a:avLst/>
          </a:prstGeom>
        </p:spPr>
        <p:txBody>
          <a:bodyPr wrap="square">
            <a:spAutoFit/>
          </a:bodyPr>
          <a:lstStyle/>
          <a:p>
            <a:pPr algn="ctr"/>
            <a:r>
              <a:rPr lang="es-MX" sz="1200" b="1" dirty="0" smtClean="0">
                <a:latin typeface="Calibri" pitchFamily="34" charset="0"/>
              </a:rPr>
              <a:t>Sexo</a:t>
            </a:r>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38</a:t>
            </a:fld>
            <a:endParaRPr lang="es-MX" dirty="0"/>
          </a:p>
        </p:txBody>
      </p:sp>
      <p:sp>
        <p:nvSpPr>
          <p:cNvPr id="14" name="13 Rectángulo"/>
          <p:cNvSpPr/>
          <p:nvPr/>
        </p:nvSpPr>
        <p:spPr>
          <a:xfrm>
            <a:off x="738721" y="1495817"/>
            <a:ext cx="7653375" cy="276999"/>
          </a:xfrm>
          <a:prstGeom prst="rect">
            <a:avLst/>
          </a:prstGeom>
        </p:spPr>
        <p:txBody>
          <a:bodyPr wrap="square">
            <a:spAutoFit/>
          </a:bodyPr>
          <a:lstStyle/>
          <a:p>
            <a:pPr algn="ctr"/>
            <a:r>
              <a:rPr lang="es-MX" sz="1200" b="1" dirty="0" smtClean="0">
                <a:latin typeface="Calibri" pitchFamily="34" charset="0"/>
              </a:rPr>
              <a:t>Grupos de edad</a:t>
            </a:r>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p:txBody>
      </p:sp>
      <p:graphicFrame>
        <p:nvGraphicFramePr>
          <p:cNvPr id="7" name="6 Tabla"/>
          <p:cNvGraphicFramePr>
            <a:graphicFrameLocks noGrp="1"/>
          </p:cNvGraphicFramePr>
          <p:nvPr>
            <p:extLst>
              <p:ext uri="{D42A27DB-BD31-4B8C-83A1-F6EECF244321}">
                <p14:modId xmlns:p14="http://schemas.microsoft.com/office/powerpoint/2010/main" val="1978883551"/>
              </p:ext>
            </p:extLst>
          </p:nvPr>
        </p:nvGraphicFramePr>
        <p:xfrm>
          <a:off x="1161024" y="2357430"/>
          <a:ext cx="6840000" cy="3240000"/>
        </p:xfrm>
        <a:graphic>
          <a:graphicData uri="http://schemas.openxmlformats.org/drawingml/2006/table">
            <a:tbl>
              <a:tblPr/>
              <a:tblGrid>
                <a:gridCol w="1440000"/>
                <a:gridCol w="972000"/>
                <a:gridCol w="828000"/>
                <a:gridCol w="972000"/>
                <a:gridCol w="828000"/>
                <a:gridCol w="972000"/>
                <a:gridCol w="828000"/>
              </a:tblGrid>
              <a:tr h="324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Grupo de edad</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324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324000">
                <a:tc>
                  <a:txBody>
                    <a:bodyPr/>
                    <a:lstStyle/>
                    <a:p>
                      <a:pPr marL="50800" indent="0" algn="l" fontAlgn="ctr"/>
                      <a:r>
                        <a:rPr lang="es-MX" sz="1200" b="1" i="0" u="none" strike="noStrike" dirty="0" smtClean="0">
                          <a:solidFill>
                            <a:srgbClr val="000000"/>
                          </a:solidFill>
                          <a:latin typeface="Calibri"/>
                        </a:rPr>
                        <a:t>Hasta 19 </a:t>
                      </a:r>
                      <a:r>
                        <a:rPr lang="es-MX" sz="1200" b="1" i="0" u="none" strike="noStrike" dirty="0">
                          <a:solidFill>
                            <a:srgbClr val="000000"/>
                          </a:solidFill>
                          <a:latin typeface="Calibri"/>
                        </a:rPr>
                        <a:t>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106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20 a 29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5,141</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41.6%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491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14.3%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5,632</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35.7%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30 a 39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3,337</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27.0%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769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22.5%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4,106</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26.0%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40 a 49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2,167</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17.6%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25.4%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3,038</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19.3%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50 a 59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1,241</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22.3%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2,006</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12.7%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De 60 a 69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298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10.7%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663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4.2%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a:solidFill>
                            <a:srgbClr val="000000"/>
                          </a:solidFill>
                          <a:latin typeface="Calibri"/>
                        </a:rPr>
                        <a:t>70 o más años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2.9%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154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b"/>
                      <a:r>
                        <a:rPr lang="es-MX" sz="1200" b="1" i="0" u="none" strike="noStrike" dirty="0" smtClean="0">
                          <a:solidFill>
                            <a:schemeClr val="bg1"/>
                          </a:solidFill>
                          <a:latin typeface="Calibri" pitchFamily="34" charset="0"/>
                        </a:rPr>
                        <a:t> Total</a:t>
                      </a:r>
                      <a:endParaRPr lang="es-MX" sz="1200" b="1" i="0" u="none" strike="noStrike" dirty="0">
                        <a:solidFill>
                          <a:schemeClr val="bg1"/>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12,345</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3,425</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15,770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39</a:t>
            </a:fld>
            <a:endParaRPr lang="es-MX" dirty="0"/>
          </a:p>
        </p:txBody>
      </p:sp>
      <p:sp>
        <p:nvSpPr>
          <p:cNvPr id="14" name="13 Rectángulo"/>
          <p:cNvSpPr/>
          <p:nvPr/>
        </p:nvSpPr>
        <p:spPr>
          <a:xfrm>
            <a:off x="738721" y="1074508"/>
            <a:ext cx="7653375" cy="276999"/>
          </a:xfrm>
          <a:prstGeom prst="rect">
            <a:avLst/>
          </a:prstGeom>
        </p:spPr>
        <p:txBody>
          <a:bodyPr wrap="square">
            <a:spAutoFit/>
          </a:bodyPr>
          <a:lstStyle/>
          <a:p>
            <a:pPr algn="ctr"/>
            <a:r>
              <a:rPr lang="es-MX" sz="1200" b="1" dirty="0" smtClean="0">
                <a:latin typeface="Calibri" pitchFamily="34" charset="0"/>
              </a:rPr>
              <a:t>Ocupación</a:t>
            </a:r>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p:txBody>
      </p:sp>
      <p:graphicFrame>
        <p:nvGraphicFramePr>
          <p:cNvPr id="7" name="6 Tabla"/>
          <p:cNvGraphicFramePr>
            <a:graphicFrameLocks noGrp="1"/>
          </p:cNvGraphicFramePr>
          <p:nvPr>
            <p:extLst>
              <p:ext uri="{D42A27DB-BD31-4B8C-83A1-F6EECF244321}">
                <p14:modId xmlns:p14="http://schemas.microsoft.com/office/powerpoint/2010/main" val="1863480992"/>
              </p:ext>
            </p:extLst>
          </p:nvPr>
        </p:nvGraphicFramePr>
        <p:xfrm>
          <a:off x="522026" y="1491476"/>
          <a:ext cx="8100000" cy="5148000"/>
        </p:xfrm>
        <a:graphic>
          <a:graphicData uri="http://schemas.openxmlformats.org/drawingml/2006/table">
            <a:tbl>
              <a:tblPr/>
              <a:tblGrid>
                <a:gridCol w="2700000"/>
                <a:gridCol w="972000"/>
                <a:gridCol w="828000"/>
                <a:gridCol w="972000"/>
                <a:gridCol w="828000"/>
                <a:gridCol w="972000"/>
                <a:gridCol w="828000"/>
              </a:tblGrid>
              <a:tr h="288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Ocupación</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288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Académico o Estudiante</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6,459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44.3%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503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13.3%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6,962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37.9%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Empleado u obrero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2,026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13.9%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18.5%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2,725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14.8%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Servidor Público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1,458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932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24.7%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2,390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Empresario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930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1,119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Comerciante</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495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927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5.1%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Medios de comunicación</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847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5.8%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75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922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ONG</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chemeClr val="tx1"/>
                          </a:solidFill>
                          <a:effectLst/>
                          <a:latin typeface="Calibri" panose="020F0502020204030204" pitchFamily="34" charset="0"/>
                          <a:cs typeface="Calibri" panose="020F0502020204030204" pitchFamily="34" charset="0"/>
                        </a:rPr>
                        <a:t>830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5.7%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901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Hogar</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chemeClr val="tx1"/>
                          </a:solidFill>
                          <a:effectLst/>
                          <a:latin typeface="Calibri" panose="020F0502020204030204" pitchFamily="34" charset="0"/>
                          <a:cs typeface="Calibri" panose="020F0502020204030204" pitchFamily="34" charset="0"/>
                        </a:rPr>
                        <a:t>436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255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691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Consultor / Profesionista independiente</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chemeClr val="tx1"/>
                          </a:solidFill>
                          <a:effectLst/>
                          <a:latin typeface="Calibri" panose="020F0502020204030204" pitchFamily="34" charset="0"/>
                          <a:cs typeface="Calibri" panose="020F0502020204030204" pitchFamily="34" charset="0"/>
                        </a:rPr>
                        <a:t>379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150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529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Jubilado / Pensionado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172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298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Desempleado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chemeClr val="tx1"/>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287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Abogado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153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chemeClr val="tx1"/>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220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Asociación política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124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chemeClr val="tx1"/>
                          </a:solidFill>
                          <a:effectLst/>
                          <a:latin typeface="Calibri" panose="020F0502020204030204" pitchFamily="34" charset="0"/>
                          <a:cs typeface="Calibri" panose="020F0502020204030204" pitchFamily="34" charset="0"/>
                        </a:rPr>
                        <a:t>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64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188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Comité Vecinal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chemeClr val="tx1"/>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Contralor Ciudadano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chemeClr val="tx1"/>
                          </a:solidFill>
                          <a:effectLst/>
                          <a:latin typeface="Calibri" panose="020F0502020204030204" pitchFamily="34" charset="0"/>
                          <a:cs typeface="Calibri" panose="020F0502020204030204" pitchFamily="34" charset="0"/>
                        </a:rPr>
                        <a:t>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Asociación de padres de familia</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chemeClr val="tx1"/>
                          </a:solidFill>
                          <a:effectLst/>
                          <a:latin typeface="Calibri" panose="020F0502020204030204" pitchFamily="34" charset="0"/>
                          <a:cs typeface="Calibri" panose="020F0502020204030204" pitchFamily="34" charset="0"/>
                        </a:rPr>
                        <a:t>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52000">
                <a:tc>
                  <a:txBody>
                    <a:bodyPr/>
                    <a:lstStyle/>
                    <a:p>
                      <a:pPr algn="l" fontAlgn="t"/>
                      <a:r>
                        <a:rPr lang="es-ES" sz="1200" b="1" i="0" u="none" strike="noStrike" dirty="0">
                          <a:solidFill>
                            <a:schemeClr val="tx1"/>
                          </a:solidFill>
                          <a:effectLst/>
                          <a:latin typeface="Calibri" panose="020F0502020204030204" pitchFamily="34" charset="0"/>
                          <a:cs typeface="Calibri" panose="020F0502020204030204" pitchFamily="34" charset="0"/>
                        </a:rPr>
                        <a:t>Otro</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chemeClr val="tx1"/>
                          </a:solidFill>
                          <a:effectLst/>
                          <a:latin typeface="Calibri" panose="020F0502020204030204" pitchFamily="34" charset="0"/>
                          <a:cs typeface="Calibri" panose="020F0502020204030204" pitchFamily="34" charset="0"/>
                        </a:rPr>
                        <a:t>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chemeClr val="tx1"/>
                          </a:solidFill>
                          <a:effectLst/>
                          <a:latin typeface="Calibri" panose="020F0502020204030204" pitchFamily="34" charset="0"/>
                          <a:cs typeface="Calibri" panose="020F0502020204030204" pitchFamily="34" charset="0"/>
                        </a:rPr>
                        <a:t>146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a:solidFill>
                            <a:schemeClr val="tx1"/>
                          </a:solidFill>
                          <a:effectLst/>
                          <a:latin typeface="Calibri" panose="020F0502020204030204" pitchFamily="34" charset="0"/>
                          <a:cs typeface="Calibri" panose="020F0502020204030204" pitchFamily="34" charset="0"/>
                        </a:rPr>
                        <a:t>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288000">
                <a:tc>
                  <a:txBody>
                    <a:bodyPr/>
                    <a:lstStyle/>
                    <a:p>
                      <a:pPr algn="l" fontAlgn="t"/>
                      <a:r>
                        <a:rPr lang="es-ES" sz="1200" b="1" i="0" u="none" strike="noStrike" dirty="0">
                          <a:solidFill>
                            <a:schemeClr val="bg1"/>
                          </a:solidFill>
                          <a:effectLst/>
                          <a:latin typeface="Calibri" panose="020F0502020204030204" pitchFamily="34" charset="0"/>
                        </a:rPr>
                        <a:t>Total</a:t>
                      </a:r>
                    </a:p>
                  </a:txBody>
                  <a:tcPr marL="36000"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14,573</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3778</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18,351</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680964" y="2710661"/>
            <a:ext cx="7762576" cy="646331"/>
          </a:xfrm>
          <a:prstGeom prst="rect">
            <a:avLst/>
          </a:prstGeom>
        </p:spPr>
        <p:txBody>
          <a:bodyPr wrap="square">
            <a:spAutoFit/>
          </a:bodyPr>
          <a:lstStyle/>
          <a:p>
            <a:pPr algn="ctr"/>
            <a:r>
              <a:rPr lang="es-MX" sz="3600" b="1" dirty="0" smtClean="0">
                <a:latin typeface="Calibri" pitchFamily="34" charset="0"/>
              </a:rPr>
              <a:t>Introducción</a:t>
            </a:r>
            <a:endParaRPr lang="es-ES" sz="1200" i="1" dirty="0" smtClean="0">
              <a:latin typeface="Calibri" pitchFamily="34" charset="0"/>
            </a:endParaRPr>
          </a:p>
        </p:txBody>
      </p:sp>
    </p:spTree>
    <p:extLst>
      <p:ext uri="{BB962C8B-B14F-4D97-AF65-F5344CB8AC3E}">
        <p14:creationId xmlns:p14="http://schemas.microsoft.com/office/powerpoint/2010/main" val="25864047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40</a:t>
            </a:fld>
            <a:endParaRPr lang="es-MX" dirty="0"/>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p:txBody>
      </p:sp>
      <p:graphicFrame>
        <p:nvGraphicFramePr>
          <p:cNvPr id="10" name="9 Tabla"/>
          <p:cNvGraphicFramePr>
            <a:graphicFrameLocks noGrp="1"/>
          </p:cNvGraphicFramePr>
          <p:nvPr>
            <p:extLst>
              <p:ext uri="{D42A27DB-BD31-4B8C-83A1-F6EECF244321}">
                <p14:modId xmlns:p14="http://schemas.microsoft.com/office/powerpoint/2010/main" val="2309832963"/>
              </p:ext>
            </p:extLst>
          </p:nvPr>
        </p:nvGraphicFramePr>
        <p:xfrm>
          <a:off x="862233" y="2571744"/>
          <a:ext cx="7380000" cy="2916000"/>
        </p:xfrm>
        <a:graphic>
          <a:graphicData uri="http://schemas.openxmlformats.org/drawingml/2006/table">
            <a:tbl>
              <a:tblPr/>
              <a:tblGrid>
                <a:gridCol w="1980000"/>
                <a:gridCol w="972000"/>
                <a:gridCol w="828000"/>
                <a:gridCol w="972000"/>
                <a:gridCol w="828000"/>
                <a:gridCol w="972000"/>
                <a:gridCol w="828000"/>
              </a:tblGrid>
              <a:tr h="324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Escolaridad</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324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324000">
                <a:tc>
                  <a:txBody>
                    <a:bodyPr/>
                    <a:lstStyle/>
                    <a:p>
                      <a:pPr algn="l" fontAlgn="ctr"/>
                      <a:r>
                        <a:rPr lang="es-MX" sz="1200" b="1" i="0" u="none" strike="noStrike" dirty="0" smtClean="0">
                          <a:solidFill>
                            <a:srgbClr val="000000"/>
                          </a:solidFill>
                          <a:latin typeface="Calibri"/>
                        </a:rPr>
                        <a:t> Sin </a:t>
                      </a:r>
                      <a:r>
                        <a:rPr lang="es-MX" sz="1200" b="1" i="0" u="none" strike="noStrike" dirty="0">
                          <a:solidFill>
                            <a:srgbClr val="000000"/>
                          </a:solidFill>
                          <a:latin typeface="Calibri"/>
                        </a:rPr>
                        <a:t>estudios</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0.8%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 Primaria</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0.4%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234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299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 Secundaria</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949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24.4%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1,193</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 Bachillerato </a:t>
                      </a:r>
                      <a:r>
                        <a:rPr lang="es-MX" sz="1200" b="1" i="0" u="none" strike="noStrike" dirty="0">
                          <a:solidFill>
                            <a:srgbClr val="000000"/>
                          </a:solidFill>
                          <a:latin typeface="Calibri"/>
                        </a:rPr>
                        <a:t>o Carrera Técnica</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1,442</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9.7%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989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25.4%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2,431</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 Licenciatura</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10,738</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72.6%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1,426</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36.6%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12,164</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65.1%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ctr"/>
                      <a:r>
                        <a:rPr lang="es-MX" sz="1200" b="1" i="0" u="none" strike="noStrike" dirty="0" smtClean="0">
                          <a:solidFill>
                            <a:srgbClr val="000000"/>
                          </a:solidFill>
                          <a:latin typeface="Calibri"/>
                        </a:rPr>
                        <a:t> Maestría </a:t>
                      </a:r>
                      <a:r>
                        <a:rPr lang="es-MX" sz="1200" b="1" i="0" u="none" strike="noStrike" dirty="0">
                          <a:solidFill>
                            <a:srgbClr val="000000"/>
                          </a:solidFill>
                          <a:latin typeface="Calibri"/>
                        </a:rPr>
                        <a:t>o Doctorado</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2,268</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15.3%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262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2,530</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13.5%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algn="l" fontAlgn="b"/>
                      <a:r>
                        <a:rPr lang="es-MX" sz="1200" b="1" i="0" u="none" strike="noStrike" dirty="0" smtClean="0">
                          <a:solidFill>
                            <a:schemeClr val="bg1"/>
                          </a:solidFill>
                          <a:latin typeface="Calibri" pitchFamily="34" charset="0"/>
                        </a:rPr>
                        <a:t> Total</a:t>
                      </a:r>
                      <a:endParaRPr lang="es-MX" sz="1200" b="1" i="0" u="none" strike="noStrike" dirty="0">
                        <a:solidFill>
                          <a:schemeClr val="bg1"/>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14,791</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3,892</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18,683</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8" name="7 Rectángulo"/>
          <p:cNvSpPr/>
          <p:nvPr/>
        </p:nvSpPr>
        <p:spPr>
          <a:xfrm>
            <a:off x="738721" y="1495817"/>
            <a:ext cx="7653375" cy="276999"/>
          </a:xfrm>
          <a:prstGeom prst="rect">
            <a:avLst/>
          </a:prstGeom>
        </p:spPr>
        <p:txBody>
          <a:bodyPr wrap="square">
            <a:spAutoFit/>
          </a:bodyPr>
          <a:lstStyle/>
          <a:p>
            <a:pPr algn="ctr"/>
            <a:r>
              <a:rPr lang="es-MX" sz="1200" b="1" dirty="0" smtClean="0">
                <a:latin typeface="Calibri" pitchFamily="34" charset="0"/>
              </a:rPr>
              <a:t>Último grado de estudios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41</a:t>
            </a:fld>
            <a:endParaRPr lang="es-MX" dirty="0"/>
          </a:p>
        </p:txBody>
      </p:sp>
      <p:sp>
        <p:nvSpPr>
          <p:cNvPr id="6" name="5 CuadroTexto"/>
          <p:cNvSpPr txBox="1"/>
          <p:nvPr/>
        </p:nvSpPr>
        <p:spPr>
          <a:xfrm>
            <a:off x="76169" y="85702"/>
            <a:ext cx="8388000" cy="864000"/>
          </a:xfrm>
          <a:prstGeom prst="rect">
            <a:avLst/>
          </a:prstGeom>
          <a:noFill/>
        </p:spPr>
        <p:txBody>
          <a:bodyPr wrap="square" rtlCol="0" anchor="ctr">
            <a:noAutofit/>
          </a:bodyPr>
          <a:lstStyle/>
          <a:p>
            <a:r>
              <a:rPr lang="es-MX" b="1" dirty="0" smtClean="0">
                <a:latin typeface="Calibri" pitchFamily="34" charset="0"/>
              </a:rPr>
              <a:t>Sociodemográficos</a:t>
            </a:r>
          </a:p>
        </p:txBody>
      </p:sp>
      <p:graphicFrame>
        <p:nvGraphicFramePr>
          <p:cNvPr id="7" name="6 Tabla"/>
          <p:cNvGraphicFramePr>
            <a:graphicFrameLocks noGrp="1"/>
          </p:cNvGraphicFramePr>
          <p:nvPr>
            <p:extLst>
              <p:ext uri="{D42A27DB-BD31-4B8C-83A1-F6EECF244321}">
                <p14:modId xmlns:p14="http://schemas.microsoft.com/office/powerpoint/2010/main" val="2035882540"/>
              </p:ext>
            </p:extLst>
          </p:nvPr>
        </p:nvGraphicFramePr>
        <p:xfrm>
          <a:off x="961830" y="2462426"/>
          <a:ext cx="7200000" cy="3564000"/>
        </p:xfrm>
        <a:graphic>
          <a:graphicData uri="http://schemas.openxmlformats.org/drawingml/2006/table">
            <a:tbl>
              <a:tblPr/>
              <a:tblGrid>
                <a:gridCol w="1800000"/>
                <a:gridCol w="972000"/>
                <a:gridCol w="828000"/>
                <a:gridCol w="972000"/>
                <a:gridCol w="828000"/>
                <a:gridCol w="972000"/>
                <a:gridCol w="828000"/>
              </a:tblGrid>
              <a:tr h="324000">
                <a:tc rowSpan="2">
                  <a:txBody>
                    <a:bodyPr/>
                    <a:lstStyle/>
                    <a:p>
                      <a:pPr algn="ctr" fontAlgn="ctr"/>
                      <a:r>
                        <a:rPr lang="es-ES" sz="1200" b="1" i="0" u="none" strike="noStrike" dirty="0">
                          <a:solidFill>
                            <a:srgbClr val="FFFFFF"/>
                          </a:solidFill>
                          <a:latin typeface="Calibri" pitchFamily="34" charset="0"/>
                        </a:rPr>
                        <a:t> </a:t>
                      </a:r>
                      <a:r>
                        <a:rPr lang="es-ES" sz="1200" b="1" i="0" u="none" strike="noStrike" dirty="0" smtClean="0">
                          <a:solidFill>
                            <a:srgbClr val="FFFFFF"/>
                          </a:solidFill>
                          <a:latin typeface="Calibri" pitchFamily="34" charset="0"/>
                        </a:rPr>
                        <a:t>Ingreso mensual</a:t>
                      </a:r>
                      <a:endParaRPr lang="es-ES" sz="1200" b="1" i="0" u="none" strike="noStrike" dirty="0">
                        <a:solidFill>
                          <a:srgbClr val="FFFFFF"/>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gridSpan="2">
                  <a:txBody>
                    <a:bodyPr/>
                    <a:lstStyle/>
                    <a:p>
                      <a:pPr algn="ctr" fontAlgn="ctr"/>
                      <a:r>
                        <a:rPr lang="es-ES" sz="1200" b="1" i="0" u="none" strike="noStrike" dirty="0" smtClean="0">
                          <a:solidFill>
                            <a:srgbClr val="FFFFFF"/>
                          </a:solidFill>
                          <a:latin typeface="Calibri" pitchFamily="34" charset="0"/>
                        </a:rPr>
                        <a:t>INFOMEX</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Buzones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gridSpan="2">
                  <a:txBody>
                    <a:bodyPr/>
                    <a:lstStyle/>
                    <a:p>
                      <a:pPr algn="ctr" fontAlgn="ctr"/>
                      <a:r>
                        <a:rPr lang="es-ES" sz="1200" b="1" i="0" u="none" strike="noStrike" dirty="0" smtClean="0">
                          <a:solidFill>
                            <a:srgbClr val="FFFFFF"/>
                          </a:solidFill>
                          <a:latin typeface="Calibri" pitchFamily="34" charset="0"/>
                        </a:rPr>
                        <a:t>Total</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2DA2BF"/>
                    </a:solidFill>
                  </a:tcPr>
                </a:tc>
                <a:tc hMerge="1">
                  <a:txBody>
                    <a:bodyPr/>
                    <a:lstStyle/>
                    <a:p>
                      <a:pPr algn="ctr"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r>
              <a:tr h="324000">
                <a:tc vMerge="1">
                  <a:txBody>
                    <a:bodyPr/>
                    <a:lstStyle/>
                    <a:p>
                      <a:pPr algn="l" fontAlgn="ctr"/>
                      <a:endParaRPr lang="es-ES" sz="1100" b="1" i="0" u="none" strike="noStrike" dirty="0">
                        <a:solidFill>
                          <a:srgbClr val="FFFFFF"/>
                        </a:solidFill>
                        <a:latin typeface="Calibri"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8080"/>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Respuestas</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ctr"/>
                      <a:r>
                        <a:rPr lang="es-ES" sz="1200" b="1" i="0" u="none" strike="noStrike" dirty="0" smtClean="0">
                          <a:solidFill>
                            <a:srgbClr val="FFFFFF"/>
                          </a:solidFill>
                          <a:latin typeface="Calibri" pitchFamily="34" charset="0"/>
                        </a:rPr>
                        <a:t>%</a:t>
                      </a:r>
                      <a:endParaRPr lang="es-ES" sz="1200" b="1" i="0" u="none" strike="noStrike" dirty="0">
                        <a:solidFill>
                          <a:srgbClr val="FFFFFF"/>
                        </a:solidFill>
                        <a:latin typeface="Calibri"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r h="324000">
                <a:tc>
                  <a:txBody>
                    <a:bodyPr/>
                    <a:lstStyle/>
                    <a:p>
                      <a:pPr marL="50800" indent="0" algn="l" fontAlgn="ctr"/>
                      <a:r>
                        <a:rPr lang="es-MX" sz="1200" b="1" i="0" u="none" strike="noStrike" dirty="0" smtClean="0">
                          <a:solidFill>
                            <a:srgbClr val="000000"/>
                          </a:solidFill>
                          <a:latin typeface="Calibri"/>
                        </a:rPr>
                        <a:t> Hasta $1,577</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621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405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12.5%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1,026</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$1,578 a $4,731</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1,275</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11.4%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858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26.4%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2,133</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14.8%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$4,732 a $7,885</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3,511</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892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4,403</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30.6%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$7,886 a $11,039</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1,276</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11.5%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388</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1,664</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$11,040 a $15,770</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1,524</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13.7%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240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7.4%</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1,764</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12.3%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$15,771 a $20,000</a:t>
                      </a:r>
                      <a:endParaRPr lang="es-MX" sz="1200" b="1" i="0" u="none" strike="noStrike" dirty="0">
                        <a:solidFill>
                          <a:srgbClr val="000000"/>
                        </a:solidFill>
                        <a:latin typeface="Calibri"/>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1,083</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9.7%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210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6.5%</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1,293</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9.0%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De </a:t>
                      </a:r>
                      <a:r>
                        <a:rPr lang="es-MX" sz="1200" b="1" i="0" u="none" strike="noStrike" dirty="0">
                          <a:solidFill>
                            <a:srgbClr val="000000"/>
                          </a:solidFill>
                          <a:latin typeface="Calibri"/>
                        </a:rPr>
                        <a:t>$20,001 a $50,000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1,452</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13.0%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219</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6.7%</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1,671</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11.6%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ctr"/>
                      <a:r>
                        <a:rPr lang="es-MX" sz="1200" b="1" i="0" u="none" strike="noStrike" dirty="0" smtClean="0">
                          <a:solidFill>
                            <a:srgbClr val="000000"/>
                          </a:solidFill>
                          <a:latin typeface="Calibri"/>
                        </a:rPr>
                        <a:t> Más </a:t>
                      </a:r>
                      <a:r>
                        <a:rPr lang="es-MX" sz="1200" b="1" i="0" u="none" strike="noStrike" dirty="0">
                          <a:solidFill>
                            <a:srgbClr val="000000"/>
                          </a:solidFill>
                          <a:latin typeface="Calibri"/>
                        </a:rPr>
                        <a:t>de $50,000</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402</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3.6%</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41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443</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3.1%</a:t>
                      </a:r>
                    </a:p>
                  </a:txBody>
                  <a:tcPr marL="9525" marR="9525" marT="9525" marB="0" anchor="ctr">
                    <a:lnL w="9525" cap="flat" cmpd="sng" algn="ctr">
                      <a:solidFill>
                        <a:srgbClr val="2DA2BF"/>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tcPr>
                </a:tc>
              </a:tr>
              <a:tr h="324000">
                <a:tc>
                  <a:txBody>
                    <a:bodyPr/>
                    <a:lstStyle/>
                    <a:p>
                      <a:pPr marL="50800" indent="0" algn="l" fontAlgn="b"/>
                      <a:r>
                        <a:rPr lang="es-MX" sz="1200" b="1" i="0" u="none" strike="noStrike" dirty="0" smtClean="0">
                          <a:solidFill>
                            <a:schemeClr val="bg1"/>
                          </a:solidFill>
                          <a:latin typeface="Calibri" pitchFamily="34" charset="0"/>
                        </a:rPr>
                        <a:t> Total</a:t>
                      </a:r>
                      <a:endParaRPr lang="es-MX" sz="1200" b="1" i="0" u="none" strike="noStrike" dirty="0">
                        <a:solidFill>
                          <a:schemeClr val="bg1"/>
                        </a:solidFill>
                        <a:latin typeface="Calibri" pitchFamily="34" charset="0"/>
                      </a:endParaRPr>
                    </a:p>
                  </a:txBody>
                  <a:tcPr marL="9525" marR="9525" marT="9525" marB="0" anchor="ctr">
                    <a:lnL w="9525" cap="flat" cmpd="sng" algn="ctr">
                      <a:solidFill>
                        <a:srgbClr val="2DA2BF"/>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11,144</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100.0%</a:t>
                      </a: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3,253</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14,397</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100%</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9525" cap="flat" cmpd="sng" algn="ctr">
                      <a:solidFill>
                        <a:schemeClr val="bg1"/>
                      </a:solidFill>
                      <a:prstDash val="solid"/>
                      <a:round/>
                      <a:headEnd type="none" w="med" len="med"/>
                      <a:tailEnd type="none" w="med" len="med"/>
                    </a:lnL>
                    <a:lnR w="9525" cap="flat" cmpd="sng" algn="ctr">
                      <a:solidFill>
                        <a:srgbClr val="2DA2BF"/>
                      </a:solidFill>
                      <a:prstDash val="solid"/>
                      <a:round/>
                      <a:headEnd type="none" w="med" len="med"/>
                      <a:tailEnd type="none" w="med" len="med"/>
                    </a:lnR>
                    <a:lnT w="9525" cap="flat" cmpd="sng" algn="ctr">
                      <a:solidFill>
                        <a:srgbClr val="2DA2BF"/>
                      </a:solidFill>
                      <a:prstDash val="solid"/>
                      <a:round/>
                      <a:headEnd type="none" w="med" len="med"/>
                      <a:tailEnd type="none" w="med" len="med"/>
                    </a:lnT>
                    <a:lnB w="9525" cap="flat" cmpd="sng" algn="ctr">
                      <a:solidFill>
                        <a:srgbClr val="2DA2BF"/>
                      </a:solidFill>
                      <a:prstDash val="solid"/>
                      <a:round/>
                      <a:headEnd type="none" w="med" len="med"/>
                      <a:tailEnd type="none" w="med" len="med"/>
                    </a:lnB>
                    <a:solidFill>
                      <a:srgbClr val="2DA2BF"/>
                    </a:solidFill>
                  </a:tcPr>
                </a:tc>
              </a:tr>
            </a:tbl>
          </a:graphicData>
        </a:graphic>
      </p:graphicFrame>
      <p:sp>
        <p:nvSpPr>
          <p:cNvPr id="8" name="7 Rectángulo"/>
          <p:cNvSpPr/>
          <p:nvPr/>
        </p:nvSpPr>
        <p:spPr>
          <a:xfrm>
            <a:off x="738721" y="1495817"/>
            <a:ext cx="7653375" cy="276999"/>
          </a:xfrm>
          <a:prstGeom prst="rect">
            <a:avLst/>
          </a:prstGeom>
        </p:spPr>
        <p:txBody>
          <a:bodyPr wrap="square">
            <a:spAutoFit/>
          </a:bodyPr>
          <a:lstStyle/>
          <a:p>
            <a:pPr algn="ctr"/>
            <a:r>
              <a:rPr lang="es-MX" sz="1200" b="1" dirty="0" smtClean="0">
                <a:latin typeface="Calibri" pitchFamily="34" charset="0"/>
              </a:rPr>
              <a:t>Ingreso familiar mensual aproximado</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algn="ctr"/>
            <a:r>
              <a:rPr lang="es-MX" sz="2000" b="1" dirty="0" smtClean="0">
                <a:latin typeface="Calibri" pitchFamily="34" charset="0"/>
              </a:rPr>
              <a:t>I N T R O D U C C I Ó N</a:t>
            </a:r>
            <a:endParaRPr lang="es-ES" sz="1600" b="1" i="1" dirty="0">
              <a:latin typeface="Calibri" pitchFamily="34" charset="0"/>
            </a:endParaRPr>
          </a:p>
        </p:txBody>
      </p:sp>
      <p:sp>
        <p:nvSpPr>
          <p:cNvPr id="14" name="13 Marcador de número de diapositiva"/>
          <p:cNvSpPr>
            <a:spLocks noGrp="1"/>
          </p:cNvSpPr>
          <p:nvPr>
            <p:ph type="sldNum" sz="quarter" idx="12"/>
          </p:nvPr>
        </p:nvSpPr>
        <p:spPr/>
        <p:txBody>
          <a:bodyPr vert="horz" anchor="b"/>
          <a:lstStyle/>
          <a:p>
            <a:pPr>
              <a:defRPr/>
            </a:pPr>
            <a:fld id="{BD43386B-512A-4F48-AC60-1F2A615D5642}" type="slidenum">
              <a:rPr lang="es-MX" b="1" smtClean="0">
                <a:latin typeface="Calibri" pitchFamily="34" charset="0"/>
              </a:rPr>
              <a:pPr>
                <a:defRPr/>
              </a:pPr>
              <a:t>5</a:t>
            </a:fld>
            <a:endParaRPr lang="es-MX" b="1" dirty="0">
              <a:latin typeface="Calibri" pitchFamily="34" charset="0"/>
            </a:endParaRPr>
          </a:p>
        </p:txBody>
      </p:sp>
      <p:sp>
        <p:nvSpPr>
          <p:cNvPr id="4" name="3 Rectángulo"/>
          <p:cNvSpPr/>
          <p:nvPr/>
        </p:nvSpPr>
        <p:spPr>
          <a:xfrm>
            <a:off x="251520" y="1268760"/>
            <a:ext cx="8640960" cy="5355312"/>
          </a:xfrm>
          <a:prstGeom prst="rect">
            <a:avLst/>
          </a:prstGeom>
        </p:spPr>
        <p:txBody>
          <a:bodyPr wrap="square">
            <a:spAutoFit/>
          </a:bodyPr>
          <a:lstStyle/>
          <a:p>
            <a:pPr algn="just"/>
            <a:r>
              <a:rPr lang="es-MX" b="1" dirty="0">
                <a:latin typeface="Calibri" pitchFamily="34" charset="0"/>
                <a:cs typeface="Calibri" pitchFamily="34" charset="0"/>
              </a:rPr>
              <a:t>A fin de contar con </a:t>
            </a:r>
            <a:r>
              <a:rPr lang="es-MX" b="1" dirty="0" smtClean="0">
                <a:latin typeface="Calibri" pitchFamily="34" charset="0"/>
                <a:cs typeface="Calibri" pitchFamily="34" charset="0"/>
              </a:rPr>
              <a:t>indicadores </a:t>
            </a:r>
            <a:r>
              <a:rPr lang="es-MX" b="1" dirty="0">
                <a:latin typeface="Calibri" pitchFamily="34" charset="0"/>
                <a:cs typeface="Calibri" pitchFamily="34" charset="0"/>
              </a:rPr>
              <a:t>que permitan conocer </a:t>
            </a:r>
            <a:r>
              <a:rPr lang="es-MX" b="1" dirty="0" smtClean="0">
                <a:latin typeface="Calibri" pitchFamily="34" charset="0"/>
                <a:cs typeface="Calibri" pitchFamily="34" charset="0"/>
              </a:rPr>
              <a:t>el </a:t>
            </a:r>
            <a:r>
              <a:rPr lang="es-MX" b="1" dirty="0">
                <a:latin typeface="Calibri" pitchFamily="34" charset="0"/>
                <a:cs typeface="Calibri" pitchFamily="34" charset="0"/>
              </a:rPr>
              <a:t>grado de satisfacción que manifiestan los solicitantes sobre diversos aspectos relacionados con las respuestas que les dan los </a:t>
            </a:r>
            <a:r>
              <a:rPr lang="es-MX" b="1" dirty="0" smtClean="0">
                <a:latin typeface="Calibri" pitchFamily="34" charset="0"/>
                <a:cs typeface="Calibri" pitchFamily="34" charset="0"/>
              </a:rPr>
              <a:t>Sujetos Obligados </a:t>
            </a:r>
            <a:r>
              <a:rPr lang="es-MX" b="1" dirty="0">
                <a:latin typeface="Calibri" pitchFamily="34" charset="0"/>
                <a:cs typeface="Calibri" pitchFamily="34" charset="0"/>
              </a:rPr>
              <a:t>a sus solicitudes de información pública, el </a:t>
            </a:r>
            <a:r>
              <a:rPr lang="es-MX" b="1" dirty="0" smtClean="0">
                <a:latin typeface="Calibri" pitchFamily="34" charset="0"/>
                <a:cs typeface="Calibri" pitchFamily="34" charset="0"/>
              </a:rPr>
              <a:t>Instituto de Acceso a la Información Pública y Protección de Datos Personales del Distrito Federal (INFODF) instrumentó </a:t>
            </a:r>
            <a:r>
              <a:rPr lang="es-MX" b="1" dirty="0">
                <a:latin typeface="Calibri" pitchFamily="34" charset="0"/>
                <a:cs typeface="Calibri" pitchFamily="34" charset="0"/>
              </a:rPr>
              <a:t>la Encuesta de Satisfacción </a:t>
            </a:r>
            <a:r>
              <a:rPr lang="es-MX" b="1" dirty="0" smtClean="0">
                <a:latin typeface="Calibri" pitchFamily="34" charset="0"/>
                <a:cs typeface="Calibri" pitchFamily="34" charset="0"/>
              </a:rPr>
              <a:t>del Solicitante </a:t>
            </a:r>
            <a:r>
              <a:rPr lang="es-MX" b="1" dirty="0">
                <a:latin typeface="Calibri" pitchFamily="34" charset="0"/>
                <a:cs typeface="Calibri" pitchFamily="34" charset="0"/>
              </a:rPr>
              <a:t>de Información </a:t>
            </a:r>
            <a:r>
              <a:rPr lang="es-MX" b="1" dirty="0" smtClean="0">
                <a:latin typeface="Calibri" pitchFamily="34" charset="0"/>
                <a:cs typeface="Calibri" pitchFamily="34" charset="0"/>
              </a:rPr>
              <a:t>Pública (ESSIP), </a:t>
            </a:r>
            <a:r>
              <a:rPr lang="es-MX" b="1" dirty="0">
                <a:latin typeface="Calibri" pitchFamily="34" charset="0"/>
                <a:cs typeface="Calibri" pitchFamily="34" charset="0"/>
              </a:rPr>
              <a:t>tanto en el sistema </a:t>
            </a:r>
            <a:r>
              <a:rPr lang="es-MX" b="1" dirty="0" smtClean="0">
                <a:latin typeface="Calibri" pitchFamily="34" charset="0"/>
                <a:cs typeface="Calibri" pitchFamily="34" charset="0"/>
              </a:rPr>
              <a:t>INFOMEX como </a:t>
            </a:r>
            <a:r>
              <a:rPr lang="es-MX" b="1" dirty="0">
                <a:latin typeface="Calibri" pitchFamily="34" charset="0"/>
                <a:cs typeface="Calibri" pitchFamily="34" charset="0"/>
              </a:rPr>
              <a:t>a través de la instalación </a:t>
            </a:r>
            <a:r>
              <a:rPr lang="es-MX" b="1" dirty="0" smtClean="0">
                <a:latin typeface="Calibri" pitchFamily="34" charset="0"/>
                <a:cs typeface="Calibri" pitchFamily="34" charset="0"/>
              </a:rPr>
              <a:t>de </a:t>
            </a:r>
            <a:r>
              <a:rPr lang="es-MX" b="1" dirty="0">
                <a:latin typeface="Calibri" pitchFamily="34" charset="0"/>
                <a:cs typeface="Calibri" pitchFamily="34" charset="0"/>
              </a:rPr>
              <a:t>buzones en cada una de las </a:t>
            </a:r>
            <a:r>
              <a:rPr lang="es-MX" b="1" dirty="0" smtClean="0">
                <a:latin typeface="Calibri" pitchFamily="34" charset="0"/>
                <a:cs typeface="Calibri" pitchFamily="34" charset="0"/>
              </a:rPr>
              <a:t>Unidades de Transparencia </a:t>
            </a:r>
            <a:r>
              <a:rPr lang="es-MX" b="1" dirty="0">
                <a:latin typeface="Calibri" pitchFamily="34" charset="0"/>
                <a:cs typeface="Calibri" pitchFamily="34" charset="0"/>
              </a:rPr>
              <a:t>de los </a:t>
            </a:r>
            <a:r>
              <a:rPr lang="es-MX" b="1" dirty="0" smtClean="0">
                <a:latin typeface="Calibri" pitchFamily="34" charset="0"/>
                <a:cs typeface="Calibri" pitchFamily="34" charset="0"/>
              </a:rPr>
              <a:t>Sujetos Obligados</a:t>
            </a:r>
            <a:r>
              <a:rPr lang="es-MX" b="1" dirty="0">
                <a:latin typeface="Calibri" pitchFamily="34" charset="0"/>
                <a:cs typeface="Calibri" pitchFamily="34" charset="0"/>
              </a:rPr>
              <a:t>, para aquellos casos en los que los solicitantes reciben su respuesta en dichas oficinas.</a:t>
            </a:r>
          </a:p>
          <a:p>
            <a:pPr algn="just"/>
            <a:endParaRPr lang="es-MX" b="1" dirty="0">
              <a:latin typeface="Calibri" pitchFamily="34" charset="0"/>
              <a:cs typeface="Calibri" pitchFamily="34" charset="0"/>
            </a:endParaRPr>
          </a:p>
          <a:p>
            <a:pPr algn="just"/>
            <a:r>
              <a:rPr lang="es-MX" b="1" dirty="0">
                <a:latin typeface="Calibri" pitchFamily="34" charset="0"/>
                <a:cs typeface="Calibri" pitchFamily="34" charset="0"/>
              </a:rPr>
              <a:t>Para lograr una mayor objetividad para dicho estudio, en el caso de las encuestas que se aplican directamente en las Unidades de Transparencia , una vez que el solicitante recibe su respuesta, todos los requirentes reciben </a:t>
            </a:r>
            <a:r>
              <a:rPr lang="es-MX" b="1" dirty="0" smtClean="0">
                <a:latin typeface="Calibri" pitchFamily="34" charset="0"/>
                <a:cs typeface="Calibri" pitchFamily="34" charset="0"/>
              </a:rPr>
              <a:t>el </a:t>
            </a:r>
            <a:r>
              <a:rPr lang="es-MX" b="1" dirty="0">
                <a:latin typeface="Calibri" pitchFamily="34" charset="0"/>
                <a:cs typeface="Calibri" pitchFamily="34" charset="0"/>
              </a:rPr>
              <a:t>cuestionario, en el que no se solicita ni un solo dato de identificación, y lo responden con toda privacidad para después depositarlo a manera de voto con la hoja de papel doblada, en los buzones que para tal efecto ha instalado el </a:t>
            </a:r>
            <a:r>
              <a:rPr lang="es-MX" b="1" dirty="0" smtClean="0">
                <a:latin typeface="Calibri" pitchFamily="34" charset="0"/>
                <a:cs typeface="Calibri" pitchFamily="34" charset="0"/>
              </a:rPr>
              <a:t>INFODF en </a:t>
            </a:r>
            <a:r>
              <a:rPr lang="es-MX" b="1" dirty="0">
                <a:latin typeface="Calibri" pitchFamily="34" charset="0"/>
                <a:cs typeface="Calibri" pitchFamily="34" charset="0"/>
              </a:rPr>
              <a:t>cada una de las Unidades de </a:t>
            </a:r>
            <a:r>
              <a:rPr lang="es-MX" b="1" dirty="0" smtClean="0">
                <a:latin typeface="Calibri" pitchFamily="34" charset="0"/>
                <a:cs typeface="Calibri" pitchFamily="34" charset="0"/>
              </a:rPr>
              <a:t>Transparencia, </a:t>
            </a:r>
            <a:r>
              <a:rPr lang="es-MX" b="1" dirty="0">
                <a:latin typeface="Calibri" pitchFamily="34" charset="0"/>
                <a:cs typeface="Calibri" pitchFamily="34" charset="0"/>
              </a:rPr>
              <a:t>y de los cuales las </a:t>
            </a:r>
            <a:r>
              <a:rPr lang="es-MX" b="1" dirty="0" smtClean="0">
                <a:latin typeface="Calibri" pitchFamily="34" charset="0"/>
                <a:cs typeface="Calibri" pitchFamily="34" charset="0"/>
              </a:rPr>
              <a:t>UT </a:t>
            </a:r>
            <a:r>
              <a:rPr lang="es-MX" b="1" dirty="0">
                <a:latin typeface="Calibri" pitchFamily="34" charset="0"/>
                <a:cs typeface="Calibri" pitchFamily="34" charset="0"/>
              </a:rPr>
              <a:t>no cuentan con llave. En el caso de las encuestas que los solicitantes responden a través de </a:t>
            </a:r>
            <a:r>
              <a:rPr lang="es-MX" b="1" dirty="0" smtClean="0">
                <a:latin typeface="Calibri" pitchFamily="34" charset="0"/>
                <a:cs typeface="Calibri" pitchFamily="34" charset="0"/>
              </a:rPr>
              <a:t>INFOMEX, </a:t>
            </a:r>
            <a:r>
              <a:rPr lang="es-MX" b="1" dirty="0">
                <a:latin typeface="Calibri" pitchFamily="34" charset="0"/>
                <a:cs typeface="Calibri" pitchFamily="34" charset="0"/>
              </a:rPr>
              <a:t>después de que reciben su respuesta, esta privacidad es aún mayor, pues los requirentes la responden directamente en el Sistema por medio de sus computadoras dentro de sus espacios personales, ya sea del hogar o el trabajo.</a:t>
            </a:r>
          </a:p>
        </p:txBody>
      </p:sp>
    </p:spTree>
    <p:extLst>
      <p:ext uri="{BB962C8B-B14F-4D97-AF65-F5344CB8AC3E}">
        <p14:creationId xmlns:p14="http://schemas.microsoft.com/office/powerpoint/2010/main" val="25569145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6</a:t>
            </a:fld>
            <a:endParaRPr lang="es-MX" dirty="0"/>
          </a:p>
        </p:txBody>
      </p:sp>
      <p:sp>
        <p:nvSpPr>
          <p:cNvPr id="8" name="7 Rectángulo"/>
          <p:cNvSpPr/>
          <p:nvPr/>
        </p:nvSpPr>
        <p:spPr>
          <a:xfrm>
            <a:off x="342029" y="1197440"/>
            <a:ext cx="8453778" cy="707886"/>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Unidad </a:t>
            </a:r>
            <a:r>
              <a:rPr lang="es-MX" sz="1300" b="1" dirty="0">
                <a:latin typeface="Calibri" pitchFamily="34" charset="0"/>
              </a:rPr>
              <a:t>de Transparencia </a:t>
            </a:r>
            <a:r>
              <a:rPr lang="es-MX" sz="1300" b="1" dirty="0" smtClean="0">
                <a:latin typeface="Calibri" pitchFamily="34" charset="0"/>
              </a:rPr>
              <a:t>que recibió y dio respuesta a su solicitud de información?</a:t>
            </a:r>
          </a:p>
        </p:txBody>
      </p:sp>
      <p:graphicFrame>
        <p:nvGraphicFramePr>
          <p:cNvPr id="6" name="5 Gráfico"/>
          <p:cNvGraphicFramePr/>
          <p:nvPr>
            <p:extLst>
              <p:ext uri="{D42A27DB-BD31-4B8C-83A1-F6EECF244321}">
                <p14:modId xmlns:p14="http://schemas.microsoft.com/office/powerpoint/2010/main" val="220182604"/>
              </p:ext>
            </p:extLst>
          </p:nvPr>
        </p:nvGraphicFramePr>
        <p:xfrm>
          <a:off x="1691680" y="2492896"/>
          <a:ext cx="5760640" cy="3568848"/>
        </p:xfrm>
        <a:graphic>
          <a:graphicData uri="http://schemas.openxmlformats.org/drawingml/2006/chart">
            <c:chart xmlns:c="http://schemas.openxmlformats.org/drawingml/2006/chart" xmlns:r="http://schemas.openxmlformats.org/officeDocument/2006/relationships" r:id="rId3"/>
          </a:graphicData>
        </a:graphic>
      </p:graphicFrame>
      <p:sp>
        <p:nvSpPr>
          <p:cNvPr id="7" name="6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UT</a:t>
            </a:r>
          </a:p>
          <a:p>
            <a:pPr lvl="0"/>
            <a:r>
              <a:rPr lang="es-MX" sz="1400" b="1" i="1" dirty="0" smtClean="0">
                <a:solidFill>
                  <a:prstClr val="black"/>
                </a:solidFill>
                <a:latin typeface="Calibri" pitchFamily="34" charset="0"/>
              </a:rPr>
              <a:t>General</a:t>
            </a:r>
            <a:endParaRPr lang="es-MX" sz="2000" b="1" dirty="0" smtClean="0">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UT</a:t>
            </a:r>
          </a:p>
          <a:p>
            <a:pPr lvl="0"/>
            <a:r>
              <a:rPr lang="es-MX" sz="1400" b="1" i="1" dirty="0" smtClean="0">
                <a:solidFill>
                  <a:prstClr val="black"/>
                </a:solidFill>
                <a:latin typeface="Calibri" pitchFamily="34" charset="0"/>
              </a:rPr>
              <a:t>General por Órgano de gobierno</a:t>
            </a:r>
            <a:endParaRPr lang="es-MX" sz="2000" b="1" dirty="0" smtClean="0">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7</a:t>
            </a:fld>
            <a:endParaRPr lang="es-MX" dirty="0"/>
          </a:p>
        </p:txBody>
      </p:sp>
      <p:sp>
        <p:nvSpPr>
          <p:cNvPr id="8" name="7 Rectángulo"/>
          <p:cNvSpPr/>
          <p:nvPr/>
        </p:nvSpPr>
        <p:spPr>
          <a:xfrm>
            <a:off x="342029" y="1197440"/>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Unidad de Transparencia que recibió y dio respuesta a su solicitud de información?</a:t>
            </a:r>
          </a:p>
        </p:txBody>
      </p:sp>
      <p:graphicFrame>
        <p:nvGraphicFramePr>
          <p:cNvPr id="10" name="9 Tabla"/>
          <p:cNvGraphicFramePr>
            <a:graphicFrameLocks noGrp="1"/>
          </p:cNvGraphicFramePr>
          <p:nvPr>
            <p:extLst>
              <p:ext uri="{D42A27DB-BD31-4B8C-83A1-F6EECF244321}">
                <p14:modId xmlns:p14="http://schemas.microsoft.com/office/powerpoint/2010/main" val="2071790487"/>
              </p:ext>
            </p:extLst>
          </p:nvPr>
        </p:nvGraphicFramePr>
        <p:xfrm>
          <a:off x="143652" y="2081377"/>
          <a:ext cx="8856000" cy="4464000"/>
        </p:xfrm>
        <a:graphic>
          <a:graphicData uri="http://schemas.openxmlformats.org/drawingml/2006/table">
            <a:tbl>
              <a:tblPr/>
              <a:tblGrid>
                <a:gridCol w="2088000"/>
                <a:gridCol w="972000"/>
                <a:gridCol w="720000"/>
                <a:gridCol w="972000"/>
                <a:gridCol w="720000"/>
                <a:gridCol w="972000"/>
                <a:gridCol w="720000"/>
                <a:gridCol w="972000"/>
                <a:gridCol w="720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a:solidFill>
                            <a:srgbClr val="FFFFFF"/>
                          </a:solidFill>
                          <a:latin typeface="Calibri"/>
                        </a:rPr>
                        <a:t>Bueno</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Malo</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Total</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a:solidFill>
                            <a:srgbClr val="FFFFFF"/>
                          </a:solidFill>
                          <a:latin typeface="Calibri"/>
                        </a:rPr>
                        <a:t>%</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Respuestas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smtClean="0">
                          <a:solidFill>
                            <a:srgbClr val="000000"/>
                          </a:solidFill>
                          <a:latin typeface="Calibri"/>
                          <a:ea typeface="+mn-ea"/>
                          <a:cs typeface="+mn-cs"/>
                        </a:rPr>
                        <a:t>6,489</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80.6%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smtClean="0">
                          <a:solidFill>
                            <a:srgbClr val="000000"/>
                          </a:solidFill>
                          <a:latin typeface="Calibri"/>
                          <a:ea typeface="+mn-ea"/>
                          <a:cs typeface="+mn-cs"/>
                        </a:rPr>
                        <a:t>1,127</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14.0%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431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5.4%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smtClean="0">
                          <a:solidFill>
                            <a:srgbClr val="000000"/>
                          </a:solidFill>
                          <a:latin typeface="Calibri"/>
                          <a:ea typeface="+mn-ea"/>
                          <a:cs typeface="+mn-cs"/>
                        </a:rPr>
                        <a:t>8,047</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smtClean="0">
                          <a:solidFill>
                            <a:srgbClr val="000000"/>
                          </a:solidFill>
                          <a:latin typeface="Calibri"/>
                          <a:ea typeface="+mn-ea"/>
                          <a:cs typeface="+mn-cs"/>
                        </a:rPr>
                        <a:t>100%</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smtClean="0">
                          <a:solidFill>
                            <a:srgbClr val="000000"/>
                          </a:solidFill>
                          <a:latin typeface="Calibri"/>
                          <a:ea typeface="+mn-ea"/>
                          <a:cs typeface="+mn-cs"/>
                        </a:rPr>
                        <a:t>4,899</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86.1%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582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10.2%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211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3.7%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smtClean="0">
                          <a:solidFill>
                            <a:srgbClr val="000000"/>
                          </a:solidFill>
                          <a:latin typeface="Calibri"/>
                          <a:ea typeface="+mn-ea"/>
                          <a:cs typeface="+mn-cs"/>
                        </a:rPr>
                        <a:t>5,692</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smtClean="0">
                          <a:solidFill>
                            <a:srgbClr val="000000"/>
                          </a:solidFill>
                          <a:latin typeface="Calibri"/>
                          <a:ea typeface="+mn-ea"/>
                          <a:cs typeface="+mn-cs"/>
                        </a:rPr>
                        <a:t>100%</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smtClean="0">
                          <a:solidFill>
                            <a:srgbClr val="000000"/>
                          </a:solidFill>
                          <a:latin typeface="Calibri"/>
                          <a:ea typeface="+mn-ea"/>
                          <a:cs typeface="+mn-cs"/>
                        </a:rPr>
                        <a:t>7,323</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86.7%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822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9.7%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299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smtClean="0">
                          <a:solidFill>
                            <a:srgbClr val="000000"/>
                          </a:solidFill>
                          <a:latin typeface="Calibri"/>
                          <a:ea typeface="+mn-ea"/>
                          <a:cs typeface="+mn-cs"/>
                        </a:rPr>
                        <a:t>8,444</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smtClean="0">
                          <a:solidFill>
                            <a:srgbClr val="000000"/>
                          </a:solidFill>
                          <a:latin typeface="Calibri"/>
                          <a:ea typeface="+mn-ea"/>
                          <a:cs typeface="+mn-cs"/>
                        </a:rPr>
                        <a:t>100%</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324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82.7%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51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13.0%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17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4.3%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392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smtClean="0">
                          <a:solidFill>
                            <a:srgbClr val="000000"/>
                          </a:solidFill>
                          <a:latin typeface="Calibri"/>
                          <a:ea typeface="+mn-ea"/>
                          <a:cs typeface="+mn-cs"/>
                        </a:rPr>
                        <a:t>100%</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828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85.1%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112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11.5%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33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3.4%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973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smtClean="0">
                          <a:solidFill>
                            <a:srgbClr val="000000"/>
                          </a:solidFill>
                          <a:latin typeface="Calibri"/>
                          <a:ea typeface="+mn-ea"/>
                          <a:cs typeface="+mn-cs"/>
                        </a:rPr>
                        <a:t>100%</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900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81.0%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150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13.5%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5.5%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smtClean="0">
                          <a:solidFill>
                            <a:srgbClr val="000000"/>
                          </a:solidFill>
                          <a:latin typeface="Calibri"/>
                          <a:ea typeface="+mn-ea"/>
                          <a:cs typeface="+mn-cs"/>
                        </a:rPr>
                        <a:t>1,111</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smtClean="0">
                          <a:solidFill>
                            <a:srgbClr val="000000"/>
                          </a:solidFill>
                          <a:latin typeface="Calibri"/>
                          <a:ea typeface="+mn-ea"/>
                          <a:cs typeface="+mn-cs"/>
                        </a:rPr>
                        <a:t>100%</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770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75.0%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a:solidFill>
                            <a:srgbClr val="000000"/>
                          </a:solidFill>
                          <a:latin typeface="Calibri"/>
                          <a:ea typeface="+mn-ea"/>
                          <a:cs typeface="+mn-cs"/>
                        </a:rPr>
                        <a:t>33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223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a:solidFill>
                            <a:srgbClr val="000000"/>
                          </a:solidFill>
                          <a:latin typeface="Calibri"/>
                          <a:ea typeface="+mn-ea"/>
                          <a:cs typeface="+mn-cs"/>
                        </a:rPr>
                        <a:t>21.7%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smtClean="0">
                          <a:solidFill>
                            <a:srgbClr val="000000"/>
                          </a:solidFill>
                          <a:latin typeface="Calibri"/>
                          <a:ea typeface="+mn-ea"/>
                          <a:cs typeface="+mn-cs"/>
                        </a:rPr>
                        <a:t>1,026</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kumimoji="0" lang="es-ES" sz="1200" b="1" i="0" u="none" strike="noStrike" kern="1200" dirty="0" smtClean="0">
                          <a:solidFill>
                            <a:srgbClr val="000000"/>
                          </a:solidFill>
                          <a:latin typeface="Calibri"/>
                          <a:ea typeface="+mn-ea"/>
                          <a:cs typeface="+mn-cs"/>
                        </a:rPr>
                        <a:t>100%</a:t>
                      </a:r>
                      <a:endParaRPr kumimoji="0" lang="es-ES" sz="1200" b="1" i="0" u="none" strike="noStrike" kern="1200" dirty="0">
                        <a:solidFill>
                          <a:srgbClr val="000000"/>
                        </a:solidFill>
                        <a:latin typeface="Calibri"/>
                        <a:ea typeface="+mn-ea"/>
                        <a:cs typeface="+mn-cs"/>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ES" sz="1200" b="1" i="0" u="none" strike="noStrike" kern="1200" dirty="0" smtClean="0">
                          <a:solidFill>
                            <a:schemeClr val="bg1"/>
                          </a:solidFill>
                          <a:latin typeface="Calibri"/>
                          <a:ea typeface="+mn-ea"/>
                          <a:cs typeface="+mn-cs"/>
                        </a:rPr>
                        <a:t>21,533</a:t>
                      </a:r>
                      <a:endParaRPr kumimoji="0" lang="es-ES"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ES" sz="1200" b="1" i="0" u="none" strike="noStrike" kern="1200" dirty="0">
                          <a:solidFill>
                            <a:schemeClr val="bg1"/>
                          </a:solidFill>
                          <a:latin typeface="Calibri"/>
                          <a:ea typeface="+mn-ea"/>
                          <a:cs typeface="+mn-cs"/>
                        </a:rPr>
                        <a:t>83.8%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ES" sz="1200" b="1" i="0" u="none" strike="noStrike" kern="1200" dirty="0" smtClean="0">
                          <a:solidFill>
                            <a:schemeClr val="bg1"/>
                          </a:solidFill>
                          <a:latin typeface="Calibri"/>
                          <a:ea typeface="+mn-ea"/>
                          <a:cs typeface="+mn-cs"/>
                        </a:rPr>
                        <a:t>2,877</a:t>
                      </a:r>
                      <a:endParaRPr kumimoji="0" lang="es-ES"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ES" sz="1200" b="1" i="0" u="none" strike="noStrike" kern="1200" dirty="0">
                          <a:solidFill>
                            <a:schemeClr val="bg1"/>
                          </a:solidFill>
                          <a:latin typeface="Calibri"/>
                          <a:ea typeface="+mn-ea"/>
                          <a:cs typeface="+mn-cs"/>
                        </a:rPr>
                        <a:t>11.2%</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ES" sz="1200" b="1" i="0" u="none" strike="noStrike" kern="1200" dirty="0" smtClean="0">
                          <a:solidFill>
                            <a:schemeClr val="bg1"/>
                          </a:solidFill>
                          <a:latin typeface="Calibri"/>
                          <a:ea typeface="+mn-ea"/>
                          <a:cs typeface="+mn-cs"/>
                        </a:rPr>
                        <a:t>1,275</a:t>
                      </a:r>
                      <a:endParaRPr kumimoji="0" lang="es-ES"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ES" sz="1200" b="1" i="0" u="none" strike="noStrike" kern="1200" dirty="0">
                          <a:solidFill>
                            <a:schemeClr val="bg1"/>
                          </a:solidFill>
                          <a:latin typeface="Calibri"/>
                          <a:ea typeface="+mn-ea"/>
                          <a:cs typeface="+mn-cs"/>
                        </a:rPr>
                        <a:t>5.0%</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ES" sz="1200" b="1" i="0" u="none" strike="noStrike" kern="1200" dirty="0" smtClean="0">
                          <a:solidFill>
                            <a:schemeClr val="bg1"/>
                          </a:solidFill>
                          <a:latin typeface="Calibri"/>
                          <a:ea typeface="+mn-ea"/>
                          <a:cs typeface="+mn-cs"/>
                        </a:rPr>
                        <a:t>25,685</a:t>
                      </a:r>
                      <a:endParaRPr kumimoji="0" lang="es-ES"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kumimoji="0" lang="es-ES" sz="1200" b="1" i="0" u="none" strike="noStrike" kern="1200" dirty="0" smtClean="0">
                          <a:solidFill>
                            <a:schemeClr val="bg1"/>
                          </a:solidFill>
                          <a:latin typeface="Calibri"/>
                          <a:ea typeface="+mn-ea"/>
                          <a:cs typeface="+mn-cs"/>
                        </a:rPr>
                        <a:t>100%</a:t>
                      </a:r>
                      <a:endParaRPr kumimoji="0" lang="es-ES" sz="1200" b="1" i="0" u="none" strike="noStrike" kern="1200" dirty="0">
                        <a:solidFill>
                          <a:schemeClr val="bg1"/>
                        </a:solidFill>
                        <a:latin typeface="Calibri"/>
                        <a:ea typeface="+mn-ea"/>
                        <a:cs typeface="+mn-cs"/>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8</a:t>
            </a:fld>
            <a:endParaRPr lang="es-MX" dirty="0"/>
          </a:p>
        </p:txBody>
      </p:sp>
      <p:sp>
        <p:nvSpPr>
          <p:cNvPr id="8" name="7 Rectángulo"/>
          <p:cNvSpPr/>
          <p:nvPr/>
        </p:nvSpPr>
        <p:spPr>
          <a:xfrm>
            <a:off x="190398" y="1275452"/>
            <a:ext cx="4443062" cy="109260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a:t>
            </a:r>
          </a:p>
          <a:p>
            <a:pPr algn="ctr"/>
            <a:endParaRPr lang="es-MX" sz="1300" b="1" dirty="0">
              <a:latin typeface="Calibri" pitchFamily="34" charset="0"/>
            </a:endParaRPr>
          </a:p>
          <a:p>
            <a:pPr algn="ctr"/>
            <a:r>
              <a:rPr lang="es-MX" sz="1300" b="1" dirty="0" smtClean="0">
                <a:latin typeface="Calibri" pitchFamily="34" charset="0"/>
              </a:rPr>
              <a:t>(INFOMEX)</a:t>
            </a:r>
          </a:p>
        </p:txBody>
      </p:sp>
      <p:graphicFrame>
        <p:nvGraphicFramePr>
          <p:cNvPr id="6" name="5 Gráfico"/>
          <p:cNvGraphicFramePr/>
          <p:nvPr>
            <p:extLst>
              <p:ext uri="{D42A27DB-BD31-4B8C-83A1-F6EECF244321}">
                <p14:modId xmlns:p14="http://schemas.microsoft.com/office/powerpoint/2010/main" val="2755533283"/>
              </p:ext>
            </p:extLst>
          </p:nvPr>
        </p:nvGraphicFramePr>
        <p:xfrm>
          <a:off x="384650" y="2752856"/>
          <a:ext cx="4068000" cy="3528000"/>
        </p:xfrm>
        <a:graphic>
          <a:graphicData uri="http://schemas.openxmlformats.org/drawingml/2006/chart">
            <c:chart xmlns:c="http://schemas.openxmlformats.org/drawingml/2006/chart" xmlns:r="http://schemas.openxmlformats.org/officeDocument/2006/relationships" r:id="rId3"/>
          </a:graphicData>
        </a:graphic>
      </p:graphicFrame>
      <p:sp>
        <p:nvSpPr>
          <p:cNvPr id="7" name="6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UT (DESGLOSADO)</a:t>
            </a:r>
          </a:p>
          <a:p>
            <a:pPr lvl="0"/>
            <a:r>
              <a:rPr lang="es-MX" sz="1400" b="1" i="1" dirty="0" smtClean="0">
                <a:solidFill>
                  <a:prstClr val="black"/>
                </a:solidFill>
                <a:latin typeface="Calibri" pitchFamily="34" charset="0"/>
              </a:rPr>
              <a:t>General</a:t>
            </a:r>
            <a:endParaRPr lang="es-MX" sz="2000" b="1" dirty="0" smtClean="0">
              <a:latin typeface="Calibri" pitchFamily="34" charset="0"/>
            </a:endParaRPr>
          </a:p>
        </p:txBody>
      </p:sp>
      <p:sp>
        <p:nvSpPr>
          <p:cNvPr id="10" name="9 Rectángulo"/>
          <p:cNvSpPr/>
          <p:nvPr/>
        </p:nvSpPr>
        <p:spPr>
          <a:xfrm>
            <a:off x="4578164" y="1272962"/>
            <a:ext cx="4314316" cy="1092607"/>
          </a:xfrm>
          <a:prstGeom prst="rect">
            <a:avLst/>
          </a:prstGeom>
        </p:spPr>
        <p:txBody>
          <a:bodyPr wrap="square">
            <a:spAutoFit/>
          </a:bodyPr>
          <a:lstStyle/>
          <a:p>
            <a:pPr algn="ctr"/>
            <a:r>
              <a:rPr lang="es-MX" sz="1300" b="1" dirty="0" smtClean="0">
                <a:latin typeface="Calibri" pitchFamily="34" charset="0"/>
              </a:rPr>
              <a:t>En general, ¿cómo califica usted la atención que le dio el personal de la Unidad de Transparencia que recibió y dio respuesta a su solicitud de información?</a:t>
            </a:r>
          </a:p>
          <a:p>
            <a:pPr algn="ctr"/>
            <a:endParaRPr lang="es-MX" sz="1300" b="1" dirty="0" smtClean="0">
              <a:latin typeface="Calibri" pitchFamily="34" charset="0"/>
            </a:endParaRPr>
          </a:p>
          <a:p>
            <a:pPr algn="ctr"/>
            <a:r>
              <a:rPr lang="es-MX" sz="1300" b="1" dirty="0" smtClean="0">
                <a:latin typeface="Calibri" pitchFamily="34" charset="0"/>
              </a:rPr>
              <a:t>(Buzones)</a:t>
            </a:r>
          </a:p>
        </p:txBody>
      </p:sp>
      <p:graphicFrame>
        <p:nvGraphicFramePr>
          <p:cNvPr id="11" name="10 Gráfico"/>
          <p:cNvGraphicFramePr/>
          <p:nvPr>
            <p:extLst>
              <p:ext uri="{D42A27DB-BD31-4B8C-83A1-F6EECF244321}">
                <p14:modId xmlns:p14="http://schemas.microsoft.com/office/powerpoint/2010/main" val="3157033137"/>
              </p:ext>
            </p:extLst>
          </p:nvPr>
        </p:nvGraphicFramePr>
        <p:xfrm>
          <a:off x="4705130" y="2730692"/>
          <a:ext cx="4068000" cy="3528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903392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6169" y="85702"/>
            <a:ext cx="8388000" cy="864000"/>
          </a:xfrm>
          <a:prstGeom prst="rect">
            <a:avLst/>
          </a:prstGeom>
          <a:noFill/>
        </p:spPr>
        <p:txBody>
          <a:bodyPr wrap="square" rtlCol="0" anchor="ctr">
            <a:noAutofit/>
          </a:bodyPr>
          <a:lstStyle/>
          <a:p>
            <a:pPr lvl="0"/>
            <a:r>
              <a:rPr lang="es-MX" b="1" dirty="0" smtClean="0">
                <a:latin typeface="Calibri" pitchFamily="34" charset="0"/>
              </a:rPr>
              <a:t>Opinión del portal INFOMEX / la atención recibida en la UT (DESGLOSADO)</a:t>
            </a:r>
          </a:p>
          <a:p>
            <a:pPr lvl="0"/>
            <a:r>
              <a:rPr lang="es-MX" sz="1400" b="1" i="1" dirty="0" smtClean="0">
                <a:solidFill>
                  <a:prstClr val="black"/>
                </a:solidFill>
                <a:latin typeface="Calibri" pitchFamily="34" charset="0"/>
              </a:rPr>
              <a:t>General por Órgano de gobierno</a:t>
            </a:r>
            <a:endParaRPr lang="es-MX" sz="2000" b="1" dirty="0" smtClean="0">
              <a:latin typeface="Calibri" pitchFamily="34" charset="0"/>
            </a:endParaRPr>
          </a:p>
        </p:txBody>
      </p:sp>
      <p:sp>
        <p:nvSpPr>
          <p:cNvPr id="9" name="8 Marcador de número de diapositiva"/>
          <p:cNvSpPr>
            <a:spLocks noGrp="1"/>
          </p:cNvSpPr>
          <p:nvPr>
            <p:ph type="sldNum" sz="quarter" idx="12"/>
          </p:nvPr>
        </p:nvSpPr>
        <p:spPr/>
        <p:txBody>
          <a:bodyPr/>
          <a:lstStyle/>
          <a:p>
            <a:pPr>
              <a:defRPr/>
            </a:pPr>
            <a:fld id="{BD43386B-512A-4F48-AC60-1F2A615D5642}" type="slidenum">
              <a:rPr lang="es-MX" smtClean="0"/>
              <a:pPr>
                <a:defRPr/>
              </a:pPr>
              <a:t>9</a:t>
            </a:fld>
            <a:endParaRPr lang="es-MX" dirty="0"/>
          </a:p>
        </p:txBody>
      </p:sp>
      <p:sp>
        <p:nvSpPr>
          <p:cNvPr id="8" name="7 Rectángulo"/>
          <p:cNvSpPr/>
          <p:nvPr/>
        </p:nvSpPr>
        <p:spPr>
          <a:xfrm>
            <a:off x="342029" y="1197440"/>
            <a:ext cx="8453778" cy="692497"/>
          </a:xfrm>
          <a:prstGeom prst="rect">
            <a:avLst/>
          </a:prstGeom>
        </p:spPr>
        <p:txBody>
          <a:bodyPr wrap="square">
            <a:spAutoFit/>
          </a:bodyPr>
          <a:lstStyle/>
          <a:p>
            <a:pPr algn="ctr"/>
            <a:r>
              <a:rPr lang="es-MX" sz="1300" b="1" dirty="0" smtClean="0">
                <a:latin typeface="Calibri" pitchFamily="34" charset="0"/>
              </a:rPr>
              <a:t>En general, ¿cómo califica usted al portal de internet de INFOMEX como medio para realizar solicitudes de información pública?  /  ¿cómo califica usted la atención que le dio el personal de la Unidad de Transparencia que recibió y dio respuesta a su solicitud de información?</a:t>
            </a:r>
          </a:p>
        </p:txBody>
      </p:sp>
      <p:graphicFrame>
        <p:nvGraphicFramePr>
          <p:cNvPr id="10" name="9 Tabla"/>
          <p:cNvGraphicFramePr>
            <a:graphicFrameLocks noGrp="1"/>
          </p:cNvGraphicFramePr>
          <p:nvPr>
            <p:extLst>
              <p:ext uri="{D42A27DB-BD31-4B8C-83A1-F6EECF244321}">
                <p14:modId xmlns:p14="http://schemas.microsoft.com/office/powerpoint/2010/main" val="4009341874"/>
              </p:ext>
            </p:extLst>
          </p:nvPr>
        </p:nvGraphicFramePr>
        <p:xfrm>
          <a:off x="299358" y="2081377"/>
          <a:ext cx="8532000" cy="4464000"/>
        </p:xfrm>
        <a:graphic>
          <a:graphicData uri="http://schemas.openxmlformats.org/drawingml/2006/table">
            <a:tbl>
              <a:tblPr/>
              <a:tblGrid>
                <a:gridCol w="2700000"/>
                <a:gridCol w="972000"/>
                <a:gridCol w="972000"/>
                <a:gridCol w="972000"/>
                <a:gridCol w="972000"/>
                <a:gridCol w="972000"/>
                <a:gridCol w="972000"/>
              </a:tblGrid>
              <a:tr h="360000">
                <a:tc rowSpan="2">
                  <a:txBody>
                    <a:bodyPr/>
                    <a:lstStyle/>
                    <a:p>
                      <a:pPr algn="ctr" fontAlgn="ctr"/>
                      <a:r>
                        <a:rPr lang="es-MX" sz="1200" b="1" i="0" u="none" strike="noStrike" dirty="0">
                          <a:solidFill>
                            <a:srgbClr val="FFFFFF"/>
                          </a:solidFill>
                          <a:latin typeface="Calibri"/>
                        </a:rPr>
                        <a:t>Órgano </a:t>
                      </a:r>
                      <a:r>
                        <a:rPr lang="es-MX" sz="1200" b="1" i="0" u="none" strike="noStrike" dirty="0" smtClean="0">
                          <a:solidFill>
                            <a:srgbClr val="FFFFFF"/>
                          </a:solidFill>
                          <a:latin typeface="Calibri"/>
                        </a:rPr>
                        <a:t>de</a:t>
                      </a:r>
                    </a:p>
                    <a:p>
                      <a:pPr algn="ctr" fontAlgn="ctr"/>
                      <a:r>
                        <a:rPr lang="es-MX" sz="1200" b="1" i="0" u="none" strike="noStrike" dirty="0" smtClean="0">
                          <a:solidFill>
                            <a:srgbClr val="FFFFFF"/>
                          </a:solidFill>
                          <a:latin typeface="Calibri"/>
                        </a:rPr>
                        <a:t> gobierno</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gridSpan="2">
                  <a:txBody>
                    <a:bodyPr/>
                    <a:lstStyle/>
                    <a:p>
                      <a:pPr algn="ctr" fontAlgn="ctr"/>
                      <a:r>
                        <a:rPr lang="es-MX" sz="1200" b="1" i="0" u="none" strike="noStrike" dirty="0">
                          <a:solidFill>
                            <a:srgbClr val="FFFFFF"/>
                          </a:solidFill>
                          <a:latin typeface="Calibri"/>
                        </a:rPr>
                        <a:t>Bueno</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a:solidFill>
                            <a:srgbClr val="FFFFFF"/>
                          </a:solidFill>
                          <a:latin typeface="Calibri"/>
                        </a:rPr>
                        <a:t>Regular</a:t>
                      </a: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c gridSpan="2">
                  <a:txBody>
                    <a:bodyPr/>
                    <a:lstStyle/>
                    <a:p>
                      <a:pPr algn="ctr" fontAlgn="ctr"/>
                      <a:r>
                        <a:rPr lang="es-MX" sz="1200" b="1" i="0" u="none" strike="noStrike" dirty="0" smtClean="0">
                          <a:solidFill>
                            <a:srgbClr val="FFFFFF"/>
                          </a:solidFill>
                          <a:latin typeface="Calibri"/>
                        </a:rPr>
                        <a:t>Malo</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9999"/>
                    </a:solidFill>
                  </a:tcPr>
                </a:tc>
                <a:tc hMerge="1">
                  <a:txBody>
                    <a:bodyPr/>
                    <a:lstStyle/>
                    <a:p>
                      <a:endParaRPr lang="es-MX"/>
                    </a:p>
                  </a:txBody>
                  <a:tcPr/>
                </a:tc>
              </a:tr>
              <a:tr h="360000">
                <a:tc vMerge="1">
                  <a:txBody>
                    <a:bodyPr/>
                    <a:lstStyle/>
                    <a:p>
                      <a:endParaRPr lang="es-MX"/>
                    </a:p>
                  </a:txBody>
                  <a:tcPr/>
                </a:tc>
                <a:tc>
                  <a:txBody>
                    <a:bodyPr/>
                    <a:lstStyle/>
                    <a:p>
                      <a:pPr algn="ctr" fontAlgn="ctr"/>
                      <a:r>
                        <a:rPr lang="es-MX" sz="1200" b="1" i="0" u="none" strike="noStrike" dirty="0" smtClean="0">
                          <a:solidFill>
                            <a:srgbClr val="FFFFFF"/>
                          </a:solidFill>
                          <a:latin typeface="Calibri"/>
                        </a:rPr>
                        <a:t>INFOMEX</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Buzones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INFOMEX</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Buzones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INFOMEX</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ctr"/>
                      <a:r>
                        <a:rPr lang="es-MX" sz="1200" b="1" i="0" u="none" strike="noStrike" dirty="0" smtClean="0">
                          <a:solidFill>
                            <a:srgbClr val="FFFFFF"/>
                          </a:solidFill>
                          <a:latin typeface="Calibri"/>
                        </a:rPr>
                        <a:t>Buzones</a:t>
                      </a:r>
                      <a:endParaRPr lang="es-MX" sz="1200" b="1" i="0" u="none" strike="noStrike" dirty="0">
                        <a:solidFill>
                          <a:srgbClr val="FFFFFF"/>
                        </a:solidFill>
                        <a:latin typeface="Calibri"/>
                      </a:endParaRPr>
                    </a:p>
                  </a:txBody>
                  <a:tcPr marL="6220" marR="6220" marT="6220"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r h="468000">
                <a:tc>
                  <a:txBody>
                    <a:bodyPr/>
                    <a:lstStyle/>
                    <a:p>
                      <a:pPr marL="88900" indent="0" algn="l" fontAlgn="ctr"/>
                      <a:r>
                        <a:rPr lang="es-MX" sz="1200" b="1" i="0" u="none" strike="noStrike" dirty="0">
                          <a:solidFill>
                            <a:srgbClr val="000000"/>
                          </a:solidFill>
                          <a:latin typeface="Calibri"/>
                        </a:rPr>
                        <a:t>Administración Pública Central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77.6%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96.6%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Desconcentrados y Paraestatales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81.4%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96.4%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13.4%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5.1%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0.6%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Delegaciones Políticas</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86.1%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91.3%</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10.1%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6.7%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3.7%</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2.0%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Judicial</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79.9%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92.9%</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15.6%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4.5%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3.6%</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Legislativo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89.5%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11.5%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10.5%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3.5%</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Autónomo</a:t>
                      </a: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76.4%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99.1%</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16.8%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6.8%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0.4%</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000000"/>
                          </a:solidFill>
                          <a:latin typeface="Calibri"/>
                        </a:rPr>
                        <a:t>Partidos Políticos en el </a:t>
                      </a:r>
                      <a:r>
                        <a:rPr lang="es-MX" sz="1200" b="1" i="0" u="none" strike="noStrike" dirty="0" smtClean="0">
                          <a:solidFill>
                            <a:srgbClr val="000000"/>
                          </a:solidFill>
                          <a:latin typeface="Calibri"/>
                        </a:rPr>
                        <a:t>Distrito  Federal</a:t>
                      </a:r>
                      <a:endParaRPr lang="es-MX" sz="1200" b="1" i="0" u="none" strike="noStrike" dirty="0">
                        <a:solidFill>
                          <a:srgbClr val="000000"/>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75.0%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a:solidFill>
                            <a:srgbClr val="010205"/>
                          </a:solidFill>
                          <a:effectLst/>
                          <a:latin typeface="Calibri" panose="020F0502020204030204" pitchFamily="34" charset="0"/>
                          <a:cs typeface="Calibri" panose="020F0502020204030204" pitchFamily="34" charset="0"/>
                        </a:rPr>
                        <a:t>100.0%</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3.2%</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MX" sz="1200" b="1" i="0" u="none" strike="noStrike" dirty="0" smtClean="0">
                          <a:solidFill>
                            <a:srgbClr val="010205"/>
                          </a:solidFill>
                          <a:effectLst/>
                          <a:latin typeface="Calibri" panose="020F0502020204030204" pitchFamily="34" charset="0"/>
                          <a:cs typeface="Calibri" panose="020F0502020204030204" pitchFamily="34" charset="0"/>
                        </a:rPr>
                        <a:t>-</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a:solidFill>
                            <a:srgbClr val="010205"/>
                          </a:solidFill>
                          <a:effectLst/>
                          <a:latin typeface="Calibri" panose="020F0502020204030204" pitchFamily="34" charset="0"/>
                          <a:cs typeface="Calibri" panose="020F0502020204030204" pitchFamily="34" charset="0"/>
                        </a:rPr>
                        <a:t>21.8%</a:t>
                      </a: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c>
                  <a:txBody>
                    <a:bodyPr/>
                    <a:lstStyle/>
                    <a:p>
                      <a:pPr algn="ctr" fontAlgn="t"/>
                      <a:r>
                        <a:rPr lang="es-ES" sz="1200" b="1" i="0" u="none" strike="noStrike" dirty="0" smtClean="0">
                          <a:solidFill>
                            <a:srgbClr val="010205"/>
                          </a:solidFill>
                          <a:effectLst/>
                          <a:latin typeface="Calibri" panose="020F0502020204030204" pitchFamily="34" charset="0"/>
                          <a:cs typeface="Calibri" panose="020F0502020204030204" pitchFamily="34" charset="0"/>
                        </a:rPr>
                        <a:t>-</a:t>
                      </a:r>
                      <a:endParaRPr lang="es-ES" sz="1200" b="1" i="0" u="none" strike="noStrike" dirty="0">
                        <a:solidFill>
                          <a:srgbClr val="010205"/>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008080"/>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tcPr>
                </a:tc>
              </a:tr>
              <a:tr h="468000">
                <a:tc>
                  <a:txBody>
                    <a:bodyPr/>
                    <a:lstStyle/>
                    <a:p>
                      <a:pPr marL="88900" indent="0" algn="l" fontAlgn="ctr"/>
                      <a:r>
                        <a:rPr lang="es-MX" sz="1200" b="1" i="0" u="none" strike="noStrike" dirty="0">
                          <a:solidFill>
                            <a:srgbClr val="FFFFFF"/>
                          </a:solidFill>
                          <a:latin typeface="Calibri"/>
                        </a:rPr>
                        <a:t> </a:t>
                      </a:r>
                      <a:r>
                        <a:rPr lang="es-MX" sz="1200" b="1" i="0" u="none" strike="noStrike" dirty="0" smtClean="0">
                          <a:solidFill>
                            <a:srgbClr val="FFFFFF"/>
                          </a:solidFill>
                          <a:latin typeface="Calibri"/>
                        </a:rPr>
                        <a:t>Total</a:t>
                      </a:r>
                      <a:endParaRPr lang="es-MX" sz="1200" b="1" i="0" u="none" strike="noStrike" dirty="0">
                        <a:solidFill>
                          <a:srgbClr val="FFFFFF"/>
                        </a:solidFill>
                        <a:latin typeface="Calibri"/>
                      </a:endParaRPr>
                    </a:p>
                  </a:txBody>
                  <a:tcPr marL="6220" marR="6220" marT="6220" marB="0" anchor="ctr">
                    <a:lnL w="6350" cap="flat" cmpd="sng" algn="ctr">
                      <a:solidFill>
                        <a:srgbClr val="008080"/>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81.5%</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95.4%</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12.7%</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smtClean="0">
                          <a:solidFill>
                            <a:schemeClr val="bg1"/>
                          </a:solidFill>
                          <a:effectLst/>
                          <a:latin typeface="Calibri" panose="020F0502020204030204" pitchFamily="34" charset="0"/>
                          <a:cs typeface="Calibri" panose="020F0502020204030204" pitchFamily="34" charset="0"/>
                        </a:rPr>
                        <a:t>3.7</a:t>
                      </a:r>
                      <a:endParaRPr lang="es-ES" sz="1200" b="1" i="0" u="none" strike="noStrike" dirty="0">
                        <a:solidFill>
                          <a:schemeClr val="bg1"/>
                        </a:solidFill>
                        <a:effectLst/>
                        <a:latin typeface="Calibri" panose="020F0502020204030204" pitchFamily="34" charset="0"/>
                        <a:cs typeface="Calibri" panose="020F0502020204030204" pitchFamily="34" charset="0"/>
                      </a:endParaRP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5.8%</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c>
                  <a:txBody>
                    <a:bodyPr/>
                    <a:lstStyle/>
                    <a:p>
                      <a:pPr algn="ctr" fontAlgn="t"/>
                      <a:r>
                        <a:rPr lang="es-ES" sz="1200" b="1" i="0" u="none" strike="noStrike" dirty="0">
                          <a:solidFill>
                            <a:schemeClr val="bg1"/>
                          </a:solidFill>
                          <a:effectLst/>
                          <a:latin typeface="Calibri" panose="020F0502020204030204" pitchFamily="34" charset="0"/>
                          <a:cs typeface="Calibri" panose="020F0502020204030204" pitchFamily="34" charset="0"/>
                        </a:rPr>
                        <a:t>0.9%</a:t>
                      </a:r>
                    </a:p>
                  </a:txBody>
                  <a:tcPr marL="9525" marR="9525" marT="9525" marB="0" anchor="ctr">
                    <a:lnL w="6350" cap="flat" cmpd="sng" algn="ctr">
                      <a:solidFill>
                        <a:srgbClr val="FFFFFF"/>
                      </a:solidFill>
                      <a:prstDash val="solid"/>
                      <a:round/>
                      <a:headEnd type="none" w="med" len="med"/>
                      <a:tailEnd type="none" w="med" len="med"/>
                    </a:lnL>
                    <a:lnR w="6350" cap="flat" cmpd="sng" algn="ctr">
                      <a:solidFill>
                        <a:srgbClr val="008080"/>
                      </a:solidFill>
                      <a:prstDash val="solid"/>
                      <a:round/>
                      <a:headEnd type="none" w="med" len="med"/>
                      <a:tailEnd type="none" w="med" len="med"/>
                    </a:lnR>
                    <a:lnT w="6350" cap="flat" cmpd="sng" algn="ctr">
                      <a:solidFill>
                        <a:srgbClr val="008080"/>
                      </a:solidFill>
                      <a:prstDash val="solid"/>
                      <a:round/>
                      <a:headEnd type="none" w="med" len="med"/>
                      <a:tailEnd type="none" w="med" len="med"/>
                    </a:lnT>
                    <a:lnB w="6350" cap="flat" cmpd="sng" algn="ctr">
                      <a:solidFill>
                        <a:srgbClr val="008080"/>
                      </a:solidFill>
                      <a:prstDash val="solid"/>
                      <a:round/>
                      <a:headEnd type="none" w="med" len="med"/>
                      <a:tailEnd type="none" w="med" len="med"/>
                    </a:lnB>
                    <a:solidFill>
                      <a:srgbClr val="009999"/>
                    </a:solidFill>
                  </a:tcPr>
                </a:tc>
              </a:tr>
            </a:tbl>
          </a:graphicData>
        </a:graphic>
      </p:graphicFrame>
    </p:spTree>
    <p:extLst>
      <p:ext uri="{BB962C8B-B14F-4D97-AF65-F5344CB8AC3E}">
        <p14:creationId xmlns:p14="http://schemas.microsoft.com/office/powerpoint/2010/main" val="34442574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0.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11.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5.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6.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7.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8.xml.rels><?xml version="1.0" encoding="UTF-8" standalone="yes"?>
<Relationships xmlns="http://schemas.openxmlformats.org/package/2006/relationships"><Relationship Id="rId1" Type="http://schemas.openxmlformats.org/officeDocument/2006/relationships/image" Target="../media/image1.jpeg"/></Relationships>
</file>

<file path=ppt/theme/_rels/themeOverrid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10.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11.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2.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5.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6.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7.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8.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ppt/theme/themeOverride9.xml><?xml version="1.0" encoding="utf-8"?>
<a:themeOverride xmlns:a="http://schemas.openxmlformats.org/drawingml/2006/main">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Override>
</file>

<file path=docProps/app.xml><?xml version="1.0" encoding="utf-8"?>
<Properties xmlns="http://schemas.openxmlformats.org/officeDocument/2006/extended-properties" xmlns:vt="http://schemas.openxmlformats.org/officeDocument/2006/docPropsVTypes">
  <Template>Concourse</Template>
  <TotalTime>14996</TotalTime>
  <Words>6359</Words>
  <Application>Microsoft Office PowerPoint</Application>
  <PresentationFormat>Presentación en pantalla (4:3)</PresentationFormat>
  <Paragraphs>3634</Paragraphs>
  <Slides>41</Slides>
  <Notes>38</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41</vt:i4>
      </vt:variant>
    </vt:vector>
  </HeadingPairs>
  <TitlesOfParts>
    <vt:vector size="49" baseType="lpstr">
      <vt:lpstr>Arial</vt:lpstr>
      <vt:lpstr>Calibri</vt:lpstr>
      <vt:lpstr>Lucida Sans Unicode</vt:lpstr>
      <vt:lpstr>Verdana</vt:lpstr>
      <vt:lpstr>Wingdings 2</vt:lpstr>
      <vt:lpstr>Wingdings 3</vt:lpstr>
      <vt:lpstr>Concurrencia</vt:lpstr>
      <vt:lpstr>Diseño personalizado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David Mondragón Centeno</dc:creator>
  <cp:lastModifiedBy>Monica Gabriela Huesca Perez</cp:lastModifiedBy>
  <cp:revision>2566</cp:revision>
  <cp:lastPrinted>2016-08-09T22:47:15Z</cp:lastPrinted>
  <dcterms:created xsi:type="dcterms:W3CDTF">2007-08-06T19:42:12Z</dcterms:created>
  <dcterms:modified xsi:type="dcterms:W3CDTF">2017-08-17T19:31:28Z</dcterms:modified>
</cp:coreProperties>
</file>