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theme/themeOverride5.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7.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8.xml" ContentType="application/vnd.openxmlformats-officedocument.drawingml.chart+xml"/>
  <Override PartName="/ppt/theme/themeOverride7.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9.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0.xml" ContentType="application/vnd.openxmlformats-officedocument.drawingml.chart+xml"/>
  <Override PartName="/ppt/theme/themeOverride8.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1.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2.xml" ContentType="application/vnd.openxmlformats-officedocument.drawingml.chart+xml"/>
  <Override PartName="/ppt/theme/themeOverride9.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3.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4.xml" ContentType="application/vnd.openxmlformats-officedocument.drawingml.chart+xml"/>
  <Override PartName="/ppt/theme/themeOverride10.xml" ContentType="application/vnd.openxmlformats-officedocument.themeOverr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5.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6.xml" ContentType="application/vnd.openxmlformats-officedocument.drawingml.chart+xml"/>
  <Override PartName="/ppt/theme/themeOverride11.xml" ContentType="application/vnd.openxmlformats-officedocument.themeOverr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17.xml" ContentType="application/vnd.openxmlformats-officedocument.drawingml.chart+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26" r:id="rId2"/>
  </p:sldMasterIdLst>
  <p:notesMasterIdLst>
    <p:notesMasterId r:id="rId44"/>
  </p:notesMasterIdLst>
  <p:sldIdLst>
    <p:sldId id="258" r:id="rId3"/>
    <p:sldId id="304" r:id="rId4"/>
    <p:sldId id="360" r:id="rId5"/>
    <p:sldId id="363" r:id="rId6"/>
    <p:sldId id="362" r:id="rId7"/>
    <p:sldId id="332" r:id="rId8"/>
    <p:sldId id="348" r:id="rId9"/>
    <p:sldId id="357" r:id="rId10"/>
    <p:sldId id="358" r:id="rId11"/>
    <p:sldId id="341" r:id="rId12"/>
    <p:sldId id="366" r:id="rId13"/>
    <p:sldId id="349" r:id="rId14"/>
    <p:sldId id="342" r:id="rId15"/>
    <p:sldId id="326" r:id="rId16"/>
    <p:sldId id="359" r:id="rId17"/>
    <p:sldId id="350" r:id="rId18"/>
    <p:sldId id="333" r:id="rId19"/>
    <p:sldId id="343" r:id="rId20"/>
    <p:sldId id="336" r:id="rId21"/>
    <p:sldId id="351" r:id="rId22"/>
    <p:sldId id="328" r:id="rId23"/>
    <p:sldId id="344" r:id="rId24"/>
    <p:sldId id="337" r:id="rId25"/>
    <p:sldId id="352" r:id="rId26"/>
    <p:sldId id="329" r:id="rId27"/>
    <p:sldId id="345" r:id="rId28"/>
    <p:sldId id="338" r:id="rId29"/>
    <p:sldId id="353" r:id="rId30"/>
    <p:sldId id="330" r:id="rId31"/>
    <p:sldId id="346" r:id="rId32"/>
    <p:sldId id="356" r:id="rId33"/>
    <p:sldId id="354" r:id="rId34"/>
    <p:sldId id="347" r:id="rId35"/>
    <p:sldId id="331" r:id="rId36"/>
    <p:sldId id="367" r:id="rId37"/>
    <p:sldId id="309" r:id="rId38"/>
    <p:sldId id="321" r:id="rId39"/>
    <p:sldId id="322" r:id="rId40"/>
    <p:sldId id="323" r:id="rId41"/>
    <p:sldId id="324" r:id="rId42"/>
    <p:sldId id="325" r:id="rId43"/>
  </p:sldIdLst>
  <p:sldSz cx="9144000" cy="6858000" type="screen4x3"/>
  <p:notesSz cx="7010400" cy="92964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A2BF"/>
    <a:srgbClr val="009999"/>
    <a:srgbClr val="FF99CC"/>
    <a:srgbClr val="0066CC"/>
    <a:srgbClr val="0099CC"/>
    <a:srgbClr val="FFFF99"/>
    <a:srgbClr val="339933"/>
    <a:srgbClr val="33CCCC"/>
    <a:srgbClr val="00808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01" autoAdjust="0"/>
    <p:restoredTop sz="95501" autoAdjust="0"/>
  </p:normalViewPr>
  <p:slideViewPr>
    <p:cSldViewPr>
      <p:cViewPr varScale="1">
        <p:scale>
          <a:sx n="92" d="100"/>
          <a:sy n="92" d="100"/>
        </p:scale>
        <p:origin x="176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632"/>
    </p:cViewPr>
  </p:sorterViewPr>
  <p:notesViewPr>
    <p:cSldViewPr>
      <p:cViewPr varScale="1">
        <p:scale>
          <a:sx n="83" d="100"/>
          <a:sy n="83" d="100"/>
        </p:scale>
        <p:origin x="-1992" y="-84"/>
      </p:cViewPr>
      <p:guideLst>
        <p:guide orient="horz" pos="3110"/>
        <p:guide pos="2141"/>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_rels/chart10.xml.rels><?xml version="1.0" encoding="UTF-8" standalone="yes"?>
<Relationships xmlns="http://schemas.openxmlformats.org/package/2006/relationships"><Relationship Id="rId2" Type="http://schemas.openxmlformats.org/officeDocument/2006/relationships/package" Target="../embeddings/Hoja_de_c_lculo_de_Microsoft_Excel10.xlsx"/><Relationship Id="rId1" Type="http://schemas.openxmlformats.org/officeDocument/2006/relationships/themeOverride" Target="../theme/themeOverride8.xml"/></Relationships>
</file>

<file path=ppt/charts/_rels/chart11.xml.rels><?xml version="1.0" encoding="UTF-8" standalone="yes"?>
<Relationships xmlns="http://schemas.openxmlformats.org/package/2006/relationships"><Relationship Id="rId1" Type="http://schemas.openxmlformats.org/officeDocument/2006/relationships/package" Target="../embeddings/Hoja_de_c_lculo_de_Microsoft_Excel11.xlsx"/></Relationships>
</file>

<file path=ppt/charts/_rels/chart12.xml.rels><?xml version="1.0" encoding="UTF-8" standalone="yes"?>
<Relationships xmlns="http://schemas.openxmlformats.org/package/2006/relationships"><Relationship Id="rId2" Type="http://schemas.openxmlformats.org/officeDocument/2006/relationships/package" Target="../embeddings/Hoja_de_c_lculo_de_Microsoft_Excel12.xlsx"/><Relationship Id="rId1" Type="http://schemas.openxmlformats.org/officeDocument/2006/relationships/themeOverride" Target="../theme/themeOverride9.xml"/></Relationships>
</file>

<file path=ppt/charts/_rels/chart13.xml.rels><?xml version="1.0" encoding="UTF-8" standalone="yes"?>
<Relationships xmlns="http://schemas.openxmlformats.org/package/2006/relationships"><Relationship Id="rId1" Type="http://schemas.openxmlformats.org/officeDocument/2006/relationships/package" Target="../embeddings/Hoja_de_c_lculo_de_Microsoft_Excel13.xlsx"/></Relationships>
</file>

<file path=ppt/charts/_rels/chart14.xml.rels><?xml version="1.0" encoding="UTF-8" standalone="yes"?>
<Relationships xmlns="http://schemas.openxmlformats.org/package/2006/relationships"><Relationship Id="rId2" Type="http://schemas.openxmlformats.org/officeDocument/2006/relationships/package" Target="../embeddings/Hoja_de_c_lculo_de_Microsoft_Excel14.xlsx"/><Relationship Id="rId1" Type="http://schemas.openxmlformats.org/officeDocument/2006/relationships/themeOverride" Target="../theme/themeOverride10.xml"/></Relationships>
</file>

<file path=ppt/charts/_rels/chart15.xml.rels><?xml version="1.0" encoding="UTF-8" standalone="yes"?>
<Relationships xmlns="http://schemas.openxmlformats.org/package/2006/relationships"><Relationship Id="rId1" Type="http://schemas.openxmlformats.org/officeDocument/2006/relationships/package" Target="../embeddings/Hoja_de_c_lculo_de_Microsoft_Excel15.xlsx"/></Relationships>
</file>

<file path=ppt/charts/_rels/chart16.xml.rels><?xml version="1.0" encoding="UTF-8" standalone="yes"?>
<Relationships xmlns="http://schemas.openxmlformats.org/package/2006/relationships"><Relationship Id="rId2" Type="http://schemas.openxmlformats.org/officeDocument/2006/relationships/package" Target="../embeddings/Hoja_de_c_lculo_de_Microsoft_Excel16.xlsx"/><Relationship Id="rId1" Type="http://schemas.openxmlformats.org/officeDocument/2006/relationships/themeOverride" Target="../theme/themeOverride11.xml"/></Relationships>
</file>

<file path=ppt/charts/_rels/chart17.xml.rels><?xml version="1.0" encoding="UTF-8" standalone="yes"?>
<Relationships xmlns="http://schemas.openxmlformats.org/package/2006/relationships"><Relationship Id="rId1" Type="http://schemas.openxmlformats.org/officeDocument/2006/relationships/package" Target="../embeddings/Hoja_de_c_lculo_de_Microsoft_Excel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Excel3.xlsx"/></Relationships>
</file>

<file path=ppt/charts/_rels/chart4.xml.rels><?xml version="1.0" encoding="UTF-8" standalone="yes"?>
<Relationships xmlns="http://schemas.openxmlformats.org/package/2006/relationships"><Relationship Id="rId2" Type="http://schemas.openxmlformats.org/officeDocument/2006/relationships/package" Target="../embeddings/Hoja_de_c_lculo_de_Microsoft_Excel4.xlsx"/><Relationship Id="rId1" Type="http://schemas.openxmlformats.org/officeDocument/2006/relationships/themeOverride" Target="../theme/themeOverride5.xml"/></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de_Microsoft_Excel5.xlsx"/></Relationships>
</file>

<file path=ppt/charts/_rels/chart6.xml.rels><?xml version="1.0" encoding="UTF-8" standalone="yes"?>
<Relationships xmlns="http://schemas.openxmlformats.org/package/2006/relationships"><Relationship Id="rId2" Type="http://schemas.openxmlformats.org/officeDocument/2006/relationships/package" Target="../embeddings/Hoja_de_c_lculo_de_Microsoft_Excel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1" Type="http://schemas.openxmlformats.org/officeDocument/2006/relationships/package" Target="../embeddings/Hoja_de_c_lculo_de_Microsoft_Excel7.xlsx"/></Relationships>
</file>

<file path=ppt/charts/_rels/chart8.xml.rels><?xml version="1.0" encoding="UTF-8" standalone="yes"?>
<Relationships xmlns="http://schemas.openxmlformats.org/package/2006/relationships"><Relationship Id="rId2" Type="http://schemas.openxmlformats.org/officeDocument/2006/relationships/package" Target="../embeddings/Hoja_de_c_lculo_de_Microsoft_Excel8.xlsx"/><Relationship Id="rId1" Type="http://schemas.openxmlformats.org/officeDocument/2006/relationships/themeOverride" Target="../theme/themeOverride7.xml"/></Relationships>
</file>

<file path=ppt/charts/_rels/chart9.xml.rels><?xml version="1.0" encoding="UTF-8" standalone="yes"?>
<Relationships xmlns="http://schemas.openxmlformats.org/package/2006/relationships"><Relationship Id="rId1" Type="http://schemas.openxmlformats.org/officeDocument/2006/relationships/package" Target="../embeddings/Hoja_de_c_lculo_de_Microsoft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a:pPr>
          <a:endParaRPr lang="es-MX"/>
        </a:p>
      </c:txPr>
    </c:title>
    <c:autoTitleDeleted val="0"/>
    <c:view3D>
      <c:rotX val="30"/>
      <c:rotY val="149"/>
      <c:rAngAx val="0"/>
    </c:view3D>
    <c:floor>
      <c:thickness val="0"/>
    </c:floor>
    <c:sideWall>
      <c:thickness val="0"/>
    </c:sideWall>
    <c:backWall>
      <c:thickness val="0"/>
    </c:backWall>
    <c:plotArea>
      <c:layout>
        <c:manualLayout>
          <c:layoutTarget val="inner"/>
          <c:xMode val="edge"/>
          <c:yMode val="edge"/>
          <c:x val="0.22570617153649664"/>
          <c:y val="0.38009632239871288"/>
          <c:w val="0.54858765692700806"/>
          <c:h val="0.53160992006384244"/>
        </c:manualLayout>
      </c:layout>
      <c:pie3DChart>
        <c:varyColors val="1"/>
        <c:ser>
          <c:idx val="0"/>
          <c:order val="0"/>
          <c:tx>
            <c:strRef>
              <c:f>Hoja1!$B$1</c:f>
              <c:strCache>
                <c:ptCount val="1"/>
                <c:pt idx="0">
                  <c:v>26,694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5.0844697811354291E-2"/>
                  <c:y val="-3.5584311800334452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3.1119979724474896E-2"/>
                  <c:y val="-6.596694507583406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3.0487931896456082E-2"/>
                  <c:y val="2.0738344698345242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Bueno</c:v>
                </c:pt>
                <c:pt idx="1">
                  <c:v>Regular</c:v>
                </c:pt>
                <c:pt idx="2">
                  <c:v>Malo</c:v>
                </c:pt>
              </c:strCache>
            </c:strRef>
          </c:cat>
          <c:val>
            <c:numRef>
              <c:f>Hoja1!$B$2:$B$4</c:f>
              <c:numCache>
                <c:formatCode>#,##0</c:formatCode>
                <c:ptCount val="3"/>
                <c:pt idx="0">
                  <c:v>22346</c:v>
                </c:pt>
                <c:pt idx="1">
                  <c:v>3016</c:v>
                </c:pt>
                <c:pt idx="2">
                  <c:v>1332</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25"/>
          <c:y val="0.13116767320449318"/>
        </c:manualLayout>
      </c:layout>
      <c:overlay val="0"/>
    </c:title>
    <c:autoTitleDeleted val="0"/>
    <c:plotArea>
      <c:layout>
        <c:manualLayout>
          <c:layoutTarget val="inner"/>
          <c:xMode val="edge"/>
          <c:yMode val="edge"/>
          <c:x val="1.71438345926949E-2"/>
          <c:y val="0.23395633923938391"/>
          <c:w val="0.96571230537990349"/>
          <c:h val="0.58470159545896649"/>
        </c:manualLayout>
      </c:layout>
      <c:barChart>
        <c:barDir val="col"/>
        <c:grouping val="clustered"/>
        <c:varyColors val="0"/>
        <c:ser>
          <c:idx val="0"/>
          <c:order val="0"/>
          <c:tx>
            <c:strRef>
              <c:f>Hoja1!$A$2</c:f>
              <c:strCache>
                <c:ptCount val="1"/>
                <c:pt idx="0">
                  <c:v>Clara</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Hoja1!$B$1:$G$1</c:f>
              <c:strCache>
                <c:ptCount val="6"/>
                <c:pt idx="0">
                  <c:v>2012:
2,425
respuestas</c:v>
                </c:pt>
                <c:pt idx="1">
                  <c:v>2013:
2,242
respuestas</c:v>
                </c:pt>
                <c:pt idx="2">
                  <c:v>2014:
2,217
respuestas</c:v>
                </c:pt>
                <c:pt idx="3">
                  <c:v>2015:
2,789
respuestas</c:v>
                </c:pt>
                <c:pt idx="4">
                  <c:v>2016:
1,866
 respuestas</c:v>
                </c:pt>
                <c:pt idx="5">
                  <c:v>Ene-Jun’2017:
1,001
 respuestas</c:v>
                </c:pt>
              </c:strCache>
            </c:strRef>
          </c:cat>
          <c:val>
            <c:numRef>
              <c:f>Hoja1!$B$2:$G$2</c:f>
              <c:numCache>
                <c:formatCode>0.0</c:formatCode>
                <c:ptCount val="6"/>
                <c:pt idx="0">
                  <c:v>66.144329896907223</c:v>
                </c:pt>
                <c:pt idx="1">
                  <c:v>60.731816153502905</c:v>
                </c:pt>
                <c:pt idx="2">
                  <c:v>60.2</c:v>
                </c:pt>
                <c:pt idx="3">
                  <c:v>57.6</c:v>
                </c:pt>
                <c:pt idx="4">
                  <c:v>55.734190782422289</c:v>
                </c:pt>
                <c:pt idx="5">
                  <c:v>59.740259740259738</c:v>
                </c:pt>
              </c:numCache>
            </c:numRef>
          </c:val>
        </c:ser>
        <c:ser>
          <c:idx val="1"/>
          <c:order val="1"/>
          <c:tx>
            <c:strRef>
              <c:f>Hoja1!$A$3</c:f>
              <c:strCache>
                <c:ptCount val="1"/>
                <c:pt idx="0">
                  <c:v>Regular</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dLbl>
              <c:idx val="5"/>
              <c:layout>
                <c:manualLayout>
                  <c:x val="1.3916606434425172E-3"/>
                  <c:y val="-2.0239099116491611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1.156519949513806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Hoja1!$B$1:$G$1</c:f>
              <c:strCache>
                <c:ptCount val="6"/>
                <c:pt idx="0">
                  <c:v>2012:
2,425
respuestas</c:v>
                </c:pt>
                <c:pt idx="1">
                  <c:v>2013:
2,242
respuestas</c:v>
                </c:pt>
                <c:pt idx="2">
                  <c:v>2014:
2,217
respuestas</c:v>
                </c:pt>
                <c:pt idx="3">
                  <c:v>2015:
2,789
respuestas</c:v>
                </c:pt>
                <c:pt idx="4">
                  <c:v>2016:
1,866
 respuestas</c:v>
                </c:pt>
                <c:pt idx="5">
                  <c:v>Ene-Jun’2017:
1,001
 respuestas</c:v>
                </c:pt>
              </c:strCache>
            </c:strRef>
          </c:cat>
          <c:val>
            <c:numRef>
              <c:f>Hoja1!$B$3:$G$3</c:f>
              <c:numCache>
                <c:formatCode>0.0</c:formatCode>
                <c:ptCount val="6"/>
                <c:pt idx="0">
                  <c:v>17.525773195876287</c:v>
                </c:pt>
                <c:pt idx="1">
                  <c:v>19.232485497545738</c:v>
                </c:pt>
                <c:pt idx="2">
                  <c:v>19.5</c:v>
                </c:pt>
                <c:pt idx="3">
                  <c:v>21.1</c:v>
                </c:pt>
                <c:pt idx="4">
                  <c:v>20.739549839228296</c:v>
                </c:pt>
                <c:pt idx="5">
                  <c:v>18.981018981018984</c:v>
                </c:pt>
              </c:numCache>
            </c:numRef>
          </c:val>
        </c:ser>
        <c:ser>
          <c:idx val="2"/>
          <c:order val="2"/>
          <c:tx>
            <c:strRef>
              <c:f>Hoja1!$A$4</c:f>
              <c:strCache>
                <c:ptCount val="1"/>
                <c:pt idx="0">
                  <c:v>Confusa</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dLbl>
              <c:idx val="2"/>
              <c:layout>
                <c:manualLayout>
                  <c:x val="4.1749819303275506E-3"/>
                  <c:y val="0"/>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5.5666425737700169E-3"/>
                  <c:y val="0"/>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8.3499638606551012E-3"/>
                  <c:y val="8.673899621353549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5.5666425737700698E-3"/>
                  <c:y val="0"/>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5.5666425737699657E-3"/>
                  <c:y val="0"/>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6.9583032172125846E-3"/>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Hoja1!$B$1:$G$1</c:f>
              <c:strCache>
                <c:ptCount val="6"/>
                <c:pt idx="0">
                  <c:v>2012:
2,425
respuestas</c:v>
                </c:pt>
                <c:pt idx="1">
                  <c:v>2013:
2,242
respuestas</c:v>
                </c:pt>
                <c:pt idx="2">
                  <c:v>2014:
2,217
respuestas</c:v>
                </c:pt>
                <c:pt idx="3">
                  <c:v>2015:
2,789
respuestas</c:v>
                </c:pt>
                <c:pt idx="4">
                  <c:v>2016:
1,866
 respuestas</c:v>
                </c:pt>
                <c:pt idx="5">
                  <c:v>Ene-Jun’2017:
1,001
 respuestas</c:v>
                </c:pt>
              </c:strCache>
            </c:strRef>
          </c:cat>
          <c:val>
            <c:numRef>
              <c:f>Hoja1!$B$4:$G$4</c:f>
              <c:numCache>
                <c:formatCode>0.0</c:formatCode>
                <c:ptCount val="6"/>
                <c:pt idx="0">
                  <c:v>16.329896907216497</c:v>
                </c:pt>
                <c:pt idx="1">
                  <c:v>20.03569834895136</c:v>
                </c:pt>
                <c:pt idx="2">
                  <c:v>20.3</c:v>
                </c:pt>
                <c:pt idx="3">
                  <c:v>21.3</c:v>
                </c:pt>
                <c:pt idx="4">
                  <c:v>23.526259378349408</c:v>
                </c:pt>
                <c:pt idx="5">
                  <c:v>21.278721278721278</c:v>
                </c:pt>
              </c:numCache>
            </c:numRef>
          </c:val>
        </c:ser>
        <c:dLbls>
          <c:showLegendKey val="0"/>
          <c:showVal val="1"/>
          <c:showCatName val="0"/>
          <c:showSerName val="0"/>
          <c:showPercent val="0"/>
          <c:showBubbleSize val="0"/>
        </c:dLbls>
        <c:gapWidth val="150"/>
        <c:overlap val="-25"/>
        <c:axId val="256975736"/>
        <c:axId val="256972992"/>
      </c:barChart>
      <c:catAx>
        <c:axId val="256975736"/>
        <c:scaling>
          <c:orientation val="minMax"/>
        </c:scaling>
        <c:delete val="0"/>
        <c:axPos val="b"/>
        <c:numFmt formatCode="General" sourceLinked="1"/>
        <c:majorTickMark val="cross"/>
        <c:minorTickMark val="none"/>
        <c:tickLblPos val="nextTo"/>
        <c:crossAx val="256972992"/>
        <c:crosses val="autoZero"/>
        <c:auto val="1"/>
        <c:lblAlgn val="ctr"/>
        <c:lblOffset val="100"/>
        <c:noMultiLvlLbl val="0"/>
      </c:catAx>
      <c:valAx>
        <c:axId val="256972992"/>
        <c:scaling>
          <c:orientation val="minMax"/>
        </c:scaling>
        <c:delete val="1"/>
        <c:axPos val="l"/>
        <c:numFmt formatCode="#,##0" sourceLinked="0"/>
        <c:majorTickMark val="none"/>
        <c:minorTickMark val="none"/>
        <c:tickLblPos val="none"/>
        <c:crossAx val="256975736"/>
        <c:crosses val="autoZero"/>
        <c:crossBetween val="between"/>
        <c:majorUnit val="20"/>
      </c:valAx>
    </c:plotArea>
    <c:legend>
      <c:legendPos val="t"/>
      <c:layout>
        <c:manualLayout>
          <c:xMode val="edge"/>
          <c:yMode val="edge"/>
          <c:x val="0.16958948592662076"/>
          <c:y val="1.7544014851269572E-2"/>
          <c:w val="0.6551042094893883"/>
          <c:h val="7.8225651244996891E-2"/>
        </c:manualLayout>
      </c:layout>
      <c:overlay val="0"/>
    </c:legend>
    <c:plotVisOnly val="1"/>
    <c:dispBlanksAs val="gap"/>
    <c:showDLblsOverMax val="0"/>
  </c:chart>
  <c:txPr>
    <a:bodyPr/>
    <a:lstStyle/>
    <a:p>
      <a:pPr>
        <a:defRPr sz="1100" b="1">
          <a:latin typeface="Calibri" pitchFamily="34" charset="0"/>
        </a:defRPr>
      </a:pPr>
      <a:endParaRPr lang="es-MX"/>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1"/>
      <c:txPr>
        <a:bodyPr/>
        <a:lstStyle/>
        <a:p>
          <a:pPr>
            <a:defRPr sz="1200"/>
          </a:pPr>
          <a:endParaRPr lang="es-MX"/>
        </a:p>
      </c:txPr>
    </c:title>
    <c:autoTitleDeleted val="0"/>
    <c:view3D>
      <c:rotX val="30"/>
      <c:rotY val="147"/>
      <c:rAngAx val="0"/>
    </c:view3D>
    <c:floor>
      <c:thickness val="0"/>
    </c:floor>
    <c:sideWall>
      <c:thickness val="0"/>
    </c:sideWall>
    <c:backWall>
      <c:thickness val="0"/>
    </c:backWall>
    <c:plotArea>
      <c:layout>
        <c:manualLayout>
          <c:layoutTarget val="inner"/>
          <c:xMode val="edge"/>
          <c:yMode val="edge"/>
          <c:x val="0.2257061715364968"/>
          <c:y val="0.38009632239871288"/>
          <c:w val="0.54858765692700806"/>
          <c:h val="0.53160992006384344"/>
        </c:manualLayout>
      </c:layout>
      <c:pie3DChart>
        <c:varyColors val="1"/>
        <c:ser>
          <c:idx val="0"/>
          <c:order val="0"/>
          <c:tx>
            <c:strRef>
              <c:f>Hoja1!$B$1</c:f>
              <c:strCache>
                <c:ptCount val="1"/>
                <c:pt idx="0">
                  <c:v>25,186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2.4389477558049117E-2"/>
                  <c:y val="1.06771148561103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6.3584948894567271E-3"/>
                  <c:y val="-9.7994086607218908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2.3874083435173891E-2"/>
                  <c:y val="1.0062630854550262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Totalmente</c:v>
                </c:pt>
                <c:pt idx="1">
                  <c:v>Parcialmente</c:v>
                </c:pt>
                <c:pt idx="2">
                  <c:v>Nada</c:v>
                </c:pt>
              </c:strCache>
            </c:strRef>
          </c:cat>
          <c:val>
            <c:numRef>
              <c:f>Hoja1!$B$2:$B$4</c:f>
              <c:numCache>
                <c:formatCode>#,##0</c:formatCode>
                <c:ptCount val="3"/>
                <c:pt idx="0">
                  <c:v>14561</c:v>
                </c:pt>
                <c:pt idx="1">
                  <c:v>6861</c:v>
                </c:pt>
                <c:pt idx="2">
                  <c:v>3764</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14"/>
          <c:y val="0.13116767320449318"/>
        </c:manualLayout>
      </c:layout>
      <c:overlay val="0"/>
    </c:title>
    <c:autoTitleDeleted val="0"/>
    <c:plotArea>
      <c:layout>
        <c:manualLayout>
          <c:layoutTarget val="inner"/>
          <c:xMode val="edge"/>
          <c:yMode val="edge"/>
          <c:x val="1.71438345926949E-2"/>
          <c:y val="0.23395633923938391"/>
          <c:w val="0.96571230537990349"/>
          <c:h val="0.58470159545896649"/>
        </c:manualLayout>
      </c:layout>
      <c:barChart>
        <c:barDir val="col"/>
        <c:grouping val="clustered"/>
        <c:varyColors val="0"/>
        <c:ser>
          <c:idx val="0"/>
          <c:order val="0"/>
          <c:tx>
            <c:strRef>
              <c:f>Hoja1!$A$2</c:f>
              <c:strCache>
                <c:ptCount val="1"/>
                <c:pt idx="0">
                  <c:v>Totalmente</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Hoja1!$B$1:$G$1</c:f>
              <c:strCache>
                <c:ptCount val="6"/>
                <c:pt idx="0">
                  <c:v>2012:
2,395
respuestas</c:v>
                </c:pt>
                <c:pt idx="1">
                  <c:v>2013:
2,180
respuestas</c:v>
                </c:pt>
                <c:pt idx="2">
                  <c:v>2014:
2,191
respuestas</c:v>
                </c:pt>
                <c:pt idx="3">
                  <c:v>2015:
2,729
respuestas</c:v>
                </c:pt>
                <c:pt idx="4">
                  <c:v>2016:
1,832
respuestas</c:v>
                </c:pt>
                <c:pt idx="5">
                  <c:v>Ene-Jun’2017:
989
respuestas</c:v>
                </c:pt>
              </c:strCache>
            </c:strRef>
          </c:cat>
          <c:val>
            <c:numRef>
              <c:f>Hoja1!$B$2:$G$2</c:f>
              <c:numCache>
                <c:formatCode>0.0</c:formatCode>
                <c:ptCount val="6"/>
                <c:pt idx="0">
                  <c:v>55.657620041753653</c:v>
                </c:pt>
                <c:pt idx="1">
                  <c:v>50.068838916934375</c:v>
                </c:pt>
                <c:pt idx="2">
                  <c:v>49.2</c:v>
                </c:pt>
                <c:pt idx="3">
                  <c:v>47.5</c:v>
                </c:pt>
                <c:pt idx="4">
                  <c:v>44.050218340611352</c:v>
                </c:pt>
                <c:pt idx="5">
                  <c:v>51.567239635995954</c:v>
                </c:pt>
              </c:numCache>
            </c:numRef>
          </c:val>
        </c:ser>
        <c:ser>
          <c:idx val="1"/>
          <c:order val="1"/>
          <c:tx>
            <c:strRef>
              <c:f>Hoja1!$A$3</c:f>
              <c:strCache>
                <c:ptCount val="1"/>
                <c:pt idx="0">
                  <c:v>Parcialmente</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Hoja1!$B$1:$G$1</c:f>
              <c:strCache>
                <c:ptCount val="6"/>
                <c:pt idx="0">
                  <c:v>2012:
2,395
respuestas</c:v>
                </c:pt>
                <c:pt idx="1">
                  <c:v>2013:
2,180
respuestas</c:v>
                </c:pt>
                <c:pt idx="2">
                  <c:v>2014:
2,191
respuestas</c:v>
                </c:pt>
                <c:pt idx="3">
                  <c:v>2015:
2,729
respuestas</c:v>
                </c:pt>
                <c:pt idx="4">
                  <c:v>2016:
1,832
respuestas</c:v>
                </c:pt>
                <c:pt idx="5">
                  <c:v>Ene-Jun’2017:
989
respuestas</c:v>
                </c:pt>
              </c:strCache>
            </c:strRef>
          </c:cat>
          <c:val>
            <c:numRef>
              <c:f>Hoja1!$B$3:$G$3</c:f>
              <c:numCache>
                <c:formatCode>0.0</c:formatCode>
                <c:ptCount val="6"/>
                <c:pt idx="0">
                  <c:v>29.519832985386223</c:v>
                </c:pt>
                <c:pt idx="1">
                  <c:v>30.197338228545206</c:v>
                </c:pt>
                <c:pt idx="2">
                  <c:v>32.9</c:v>
                </c:pt>
                <c:pt idx="3">
                  <c:v>31.2</c:v>
                </c:pt>
                <c:pt idx="4">
                  <c:v>33.296943231441048</c:v>
                </c:pt>
                <c:pt idx="5">
                  <c:v>27.906976744186046</c:v>
                </c:pt>
              </c:numCache>
            </c:numRef>
          </c:val>
        </c:ser>
        <c:ser>
          <c:idx val="2"/>
          <c:order val="2"/>
          <c:tx>
            <c:strRef>
              <c:f>Hoja1!$A$4</c:f>
              <c:strCache>
                <c:ptCount val="1"/>
                <c:pt idx="0">
                  <c:v>Nada</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Hoja1!$B$1:$G$1</c:f>
              <c:strCache>
                <c:ptCount val="6"/>
                <c:pt idx="0">
                  <c:v>2012:
2,395
respuestas</c:v>
                </c:pt>
                <c:pt idx="1">
                  <c:v>2013:
2,180
respuestas</c:v>
                </c:pt>
                <c:pt idx="2">
                  <c:v>2014:
2,191
respuestas</c:v>
                </c:pt>
                <c:pt idx="3">
                  <c:v>2015:
2,729
respuestas</c:v>
                </c:pt>
                <c:pt idx="4">
                  <c:v>2016:
1,832
respuestas</c:v>
                </c:pt>
                <c:pt idx="5">
                  <c:v>Ene-Jun’2017:
989
respuestas</c:v>
                </c:pt>
              </c:strCache>
            </c:strRef>
          </c:cat>
          <c:val>
            <c:numRef>
              <c:f>Hoja1!$B$4:$G$4</c:f>
              <c:numCache>
                <c:formatCode>0.0</c:formatCode>
                <c:ptCount val="6"/>
                <c:pt idx="0">
                  <c:v>14.822546972860126</c:v>
                </c:pt>
                <c:pt idx="1">
                  <c:v>19.733822854520422</c:v>
                </c:pt>
                <c:pt idx="2">
                  <c:v>17.899999999999999</c:v>
                </c:pt>
                <c:pt idx="3">
                  <c:v>21.3</c:v>
                </c:pt>
                <c:pt idx="4">
                  <c:v>22.652838427947597</c:v>
                </c:pt>
                <c:pt idx="5">
                  <c:v>20.525783619817997</c:v>
                </c:pt>
              </c:numCache>
            </c:numRef>
          </c:val>
        </c:ser>
        <c:dLbls>
          <c:showLegendKey val="0"/>
          <c:showVal val="1"/>
          <c:showCatName val="0"/>
          <c:showSerName val="0"/>
          <c:showPercent val="0"/>
          <c:showBubbleSize val="0"/>
        </c:dLbls>
        <c:gapWidth val="150"/>
        <c:overlap val="-25"/>
        <c:axId val="256973384"/>
        <c:axId val="256973776"/>
      </c:barChart>
      <c:catAx>
        <c:axId val="256973384"/>
        <c:scaling>
          <c:orientation val="minMax"/>
        </c:scaling>
        <c:delete val="0"/>
        <c:axPos val="b"/>
        <c:numFmt formatCode="General" sourceLinked="1"/>
        <c:majorTickMark val="cross"/>
        <c:minorTickMark val="none"/>
        <c:tickLblPos val="nextTo"/>
        <c:crossAx val="256973776"/>
        <c:crosses val="autoZero"/>
        <c:auto val="1"/>
        <c:lblAlgn val="ctr"/>
        <c:lblOffset val="100"/>
        <c:noMultiLvlLbl val="0"/>
      </c:catAx>
      <c:valAx>
        <c:axId val="256973776"/>
        <c:scaling>
          <c:orientation val="minMax"/>
        </c:scaling>
        <c:delete val="1"/>
        <c:axPos val="l"/>
        <c:numFmt formatCode="#,##0" sourceLinked="0"/>
        <c:majorTickMark val="none"/>
        <c:minorTickMark val="none"/>
        <c:tickLblPos val="none"/>
        <c:crossAx val="256973384"/>
        <c:crosses val="autoZero"/>
        <c:crossBetween val="between"/>
        <c:majorUnit val="20"/>
      </c:valAx>
    </c:plotArea>
    <c:legend>
      <c:legendPos val="t"/>
      <c:layout>
        <c:manualLayout>
          <c:xMode val="edge"/>
          <c:yMode val="edge"/>
          <c:x val="0.16958948592662082"/>
          <c:y val="1.7544014851269572E-2"/>
          <c:w val="0.65510420948938874"/>
          <c:h val="7.8225651244996891E-2"/>
        </c:manualLayout>
      </c:layout>
      <c:overlay val="0"/>
    </c:legend>
    <c:plotVisOnly val="1"/>
    <c:dispBlanksAs val="gap"/>
    <c:showDLblsOverMax val="0"/>
  </c:chart>
  <c:txPr>
    <a:bodyPr/>
    <a:lstStyle/>
    <a:p>
      <a:pPr>
        <a:defRPr sz="1100" b="1">
          <a:latin typeface="Calibri" pitchFamily="34" charset="0"/>
        </a:defRPr>
      </a:pPr>
      <a:endParaRPr lang="es-MX"/>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1"/>
      <c:txPr>
        <a:bodyPr/>
        <a:lstStyle/>
        <a:p>
          <a:pPr>
            <a:defRPr sz="1200"/>
          </a:pPr>
          <a:endParaRPr lang="es-MX"/>
        </a:p>
      </c:txPr>
    </c:title>
    <c:autoTitleDeleted val="0"/>
    <c:view3D>
      <c:rotX val="30"/>
      <c:rotY val="153"/>
      <c:rAngAx val="0"/>
    </c:view3D>
    <c:floor>
      <c:thickness val="0"/>
    </c:floor>
    <c:sideWall>
      <c:thickness val="0"/>
    </c:sideWall>
    <c:backWall>
      <c:thickness val="0"/>
    </c:backWall>
    <c:plotArea>
      <c:layout>
        <c:manualLayout>
          <c:layoutTarget val="inner"/>
          <c:xMode val="edge"/>
          <c:yMode val="edge"/>
          <c:x val="0.22570617153649636"/>
          <c:y val="0.29469061164835281"/>
          <c:w val="0.54858765692700806"/>
          <c:h val="0.53160992006384378"/>
        </c:manualLayout>
      </c:layout>
      <c:pie3DChart>
        <c:varyColors val="1"/>
        <c:ser>
          <c:idx val="0"/>
          <c:order val="0"/>
          <c:tx>
            <c:strRef>
              <c:f>Hoja1!$B$1</c:f>
              <c:strCache>
                <c:ptCount val="1"/>
                <c:pt idx="0">
                  <c:v>9,426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2.6593920119986649E-2"/>
                  <c:y val="-4.2701454362864495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6.8692020331074409E-3"/>
                  <c:y val="-1.2588375856859143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2.3874097769028896E-2"/>
                  <c:y val="-3.9757381889763882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Hoja1!$A$2:$A$3</c:f>
              <c:strCache>
                <c:ptCount val="2"/>
                <c:pt idx="0">
                  <c:v>Sí</c:v>
                </c:pt>
                <c:pt idx="1">
                  <c:v>No</c:v>
                </c:pt>
              </c:strCache>
            </c:strRef>
          </c:cat>
          <c:val>
            <c:numRef>
              <c:f>Hoja1!$B$2:$B$3</c:f>
              <c:numCache>
                <c:formatCode>#,##0</c:formatCode>
                <c:ptCount val="2"/>
                <c:pt idx="0">
                  <c:v>5153</c:v>
                </c:pt>
                <c:pt idx="1">
                  <c:v>4273</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smtClean="0"/>
              <a:t>Porcentaje</a:t>
            </a:r>
            <a:endParaRPr lang="es-ES" sz="1100" u="sng" dirty="0"/>
          </a:p>
        </c:rich>
      </c:tx>
      <c:layout>
        <c:manualLayout>
          <c:xMode val="edge"/>
          <c:yMode val="edge"/>
          <c:x val="0.44741217708386927"/>
          <c:y val="0.11138098289088688"/>
        </c:manualLayout>
      </c:layout>
      <c:overlay val="0"/>
    </c:title>
    <c:autoTitleDeleted val="0"/>
    <c:plotArea>
      <c:layout>
        <c:manualLayout>
          <c:layoutTarget val="inner"/>
          <c:xMode val="edge"/>
          <c:yMode val="edge"/>
          <c:x val="1.6608270229039612E-2"/>
          <c:y val="0.23561268067130695"/>
          <c:w val="0.9667834595419208"/>
          <c:h val="0.54775137937092599"/>
        </c:manualLayout>
      </c:layout>
      <c:lineChart>
        <c:grouping val="standard"/>
        <c:varyColors val="0"/>
        <c:ser>
          <c:idx val="0"/>
          <c:order val="0"/>
          <c:tx>
            <c:strRef>
              <c:f>Hoja1!$A$2</c:f>
              <c:strCache>
                <c:ptCount val="1"/>
                <c:pt idx="0">
                  <c:v>Sí</c:v>
                </c:pt>
              </c:strCache>
            </c:strRef>
          </c:tx>
          <c:spPr>
            <a:effectLst>
              <a:outerShdw blurRad="76200" dir="18900000" sy="23000" kx="-1200000" algn="bl" rotWithShape="0">
                <a:prstClr val="black">
                  <a:alpha val="20000"/>
                </a:prstClr>
              </a:outerShdw>
            </a:effectLst>
          </c:spPr>
          <c:marker>
            <c:spPr>
              <a:scene3d>
                <a:camera prst="orthographicFront"/>
                <a:lightRig rig="threePt" dir="t"/>
              </a:scene3d>
              <a:sp3d>
                <a:bevelT/>
                <a:bevelB/>
              </a:sp3d>
            </c:spPr>
          </c:marker>
          <c:dLbls>
            <c:dLbl>
              <c:idx val="0"/>
              <c:layout>
                <c:manualLayout>
                  <c:x val="-3.0933890724722045E-2"/>
                  <c:y val="-7.7919439545850538E-2"/>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3.3849085638785775E-2"/>
                  <c:y val="-5.4917346415748816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Hoja1!$B$1:$G$1</c:f>
              <c:strCache>
                <c:ptCount val="6"/>
                <c:pt idx="0">
                  <c:v>2012:
941
respuestas</c:v>
                </c:pt>
                <c:pt idx="1">
                  <c:v>2013:
949
respuestas</c:v>
                </c:pt>
                <c:pt idx="2">
                  <c:v>2014:
982
respuestas</c:v>
                </c:pt>
                <c:pt idx="3">
                  <c:v>2015:
1,290
respuestas</c:v>
                </c:pt>
                <c:pt idx="4">
                  <c:v>2016:
906
respuestas</c:v>
                </c:pt>
                <c:pt idx="5">
                  <c:v>Ene-Jun’2017:
436
respuestas</c:v>
                </c:pt>
              </c:strCache>
            </c:strRef>
          </c:cat>
          <c:val>
            <c:numRef>
              <c:f>Hoja1!$B$2:$G$2</c:f>
              <c:numCache>
                <c:formatCode>0.0</c:formatCode>
                <c:ptCount val="6"/>
                <c:pt idx="0">
                  <c:v>54.41020191285866</c:v>
                </c:pt>
                <c:pt idx="1">
                  <c:v>50.790305584826136</c:v>
                </c:pt>
                <c:pt idx="2">
                  <c:v>56.951596292481973</c:v>
                </c:pt>
                <c:pt idx="3">
                  <c:v>51.6</c:v>
                </c:pt>
                <c:pt idx="4">
                  <c:v>54.635761589403977</c:v>
                </c:pt>
                <c:pt idx="5" formatCode="#,##0.0">
                  <c:v>50</c:v>
                </c:pt>
              </c:numCache>
            </c:numRef>
          </c:val>
          <c:smooth val="0"/>
        </c:ser>
        <c:ser>
          <c:idx val="1"/>
          <c:order val="1"/>
          <c:tx>
            <c:strRef>
              <c:f>Hoja1!$A$3</c:f>
              <c:strCache>
                <c:ptCount val="1"/>
                <c:pt idx="0">
                  <c:v>No</c:v>
                </c:pt>
              </c:strCache>
            </c:strRef>
          </c:tx>
          <c:spPr>
            <a:effectLst>
              <a:outerShdw blurRad="76200" dir="18900000" sy="23000" kx="-1200000" algn="bl" rotWithShape="0">
                <a:prstClr val="black">
                  <a:alpha val="20000"/>
                </a:prstClr>
              </a:outerShdw>
            </a:effectLst>
          </c:spPr>
          <c:marker>
            <c:spPr>
              <a:scene3d>
                <a:camera prst="orthographicFront"/>
                <a:lightRig rig="threePt" dir="t"/>
              </a:scene3d>
              <a:sp3d>
                <a:bevelT/>
                <a:bevelB/>
              </a:sp3d>
            </c:spPr>
          </c:marker>
          <c:dLbls>
            <c:dLbl>
              <c:idx val="0"/>
              <c:layout>
                <c:manualLayout>
                  <c:x val="-2.9476293267690183E-2"/>
                  <c:y val="5.875133046883820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3.3849085638785775E-2"/>
                  <c:y val="6.6418694845538959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a:pPr>
                <a:endParaRPr lang="es-MX"/>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Hoja1!$B$1:$G$1</c:f>
              <c:strCache>
                <c:ptCount val="6"/>
                <c:pt idx="0">
                  <c:v>2012:
941
respuestas</c:v>
                </c:pt>
                <c:pt idx="1">
                  <c:v>2013:
949
respuestas</c:v>
                </c:pt>
                <c:pt idx="2">
                  <c:v>2014:
982
respuestas</c:v>
                </c:pt>
                <c:pt idx="3">
                  <c:v>2015:
1,290
respuestas</c:v>
                </c:pt>
                <c:pt idx="4">
                  <c:v>2016:
906
respuestas</c:v>
                </c:pt>
                <c:pt idx="5">
                  <c:v>Ene-Jun’2017:
436
respuestas</c:v>
                </c:pt>
              </c:strCache>
            </c:strRef>
          </c:cat>
          <c:val>
            <c:numRef>
              <c:f>Hoja1!$B$3:$G$3</c:f>
              <c:numCache>
                <c:formatCode>0.0</c:formatCode>
                <c:ptCount val="6"/>
                <c:pt idx="0">
                  <c:v>45.58979808714134</c:v>
                </c:pt>
                <c:pt idx="1">
                  <c:v>49.209694415173864</c:v>
                </c:pt>
                <c:pt idx="2">
                  <c:v>43.048403707518027</c:v>
                </c:pt>
                <c:pt idx="3">
                  <c:v>48.4</c:v>
                </c:pt>
                <c:pt idx="4">
                  <c:v>45.364238410596023</c:v>
                </c:pt>
                <c:pt idx="5" formatCode="#,##0.0">
                  <c:v>50</c:v>
                </c:pt>
              </c:numCache>
            </c:numRef>
          </c:val>
          <c:smooth val="0"/>
        </c:ser>
        <c:dLbls>
          <c:showLegendKey val="0"/>
          <c:showVal val="1"/>
          <c:showCatName val="0"/>
          <c:showSerName val="0"/>
          <c:showPercent val="0"/>
          <c:showBubbleSize val="0"/>
        </c:dLbls>
        <c:marker val="1"/>
        <c:smooth val="0"/>
        <c:axId val="252331600"/>
        <c:axId val="252333952"/>
      </c:lineChart>
      <c:catAx>
        <c:axId val="252331600"/>
        <c:scaling>
          <c:orientation val="minMax"/>
        </c:scaling>
        <c:delete val="0"/>
        <c:axPos val="b"/>
        <c:numFmt formatCode="General" sourceLinked="1"/>
        <c:majorTickMark val="cross"/>
        <c:minorTickMark val="none"/>
        <c:tickLblPos val="nextTo"/>
        <c:txPr>
          <a:bodyPr/>
          <a:lstStyle/>
          <a:p>
            <a:pPr>
              <a:defRPr sz="1100"/>
            </a:pPr>
            <a:endParaRPr lang="es-MX"/>
          </a:p>
        </c:txPr>
        <c:crossAx val="252333952"/>
        <c:crosses val="autoZero"/>
        <c:auto val="1"/>
        <c:lblAlgn val="ctr"/>
        <c:lblOffset val="100"/>
        <c:noMultiLvlLbl val="0"/>
      </c:catAx>
      <c:valAx>
        <c:axId val="252333952"/>
        <c:scaling>
          <c:orientation val="minMax"/>
        </c:scaling>
        <c:delete val="1"/>
        <c:axPos val="l"/>
        <c:numFmt formatCode="#,##0" sourceLinked="0"/>
        <c:majorTickMark val="none"/>
        <c:minorTickMark val="none"/>
        <c:tickLblPos val="none"/>
        <c:crossAx val="252331600"/>
        <c:crosses val="autoZero"/>
        <c:crossBetween val="between"/>
        <c:majorUnit val="20"/>
      </c:valAx>
    </c:plotArea>
    <c:legend>
      <c:legendPos val="t"/>
      <c:layout>
        <c:manualLayout>
          <c:xMode val="edge"/>
          <c:yMode val="edge"/>
          <c:x val="0.37033458590838902"/>
          <c:y val="1.5748033414294867E-2"/>
          <c:w val="0.25480118105368482"/>
          <c:h val="7.090939210637226E-2"/>
        </c:manualLayout>
      </c:layout>
      <c:overlay val="0"/>
      <c:txPr>
        <a:bodyPr/>
        <a:lstStyle/>
        <a:p>
          <a:pPr>
            <a:defRPr sz="1100"/>
          </a:pPr>
          <a:endParaRPr lang="es-MX"/>
        </a:p>
      </c:txPr>
    </c:legend>
    <c:plotVisOnly val="1"/>
    <c:dispBlanksAs val="gap"/>
    <c:showDLblsOverMax val="0"/>
  </c:chart>
  <c:txPr>
    <a:bodyPr/>
    <a:lstStyle/>
    <a:p>
      <a:pPr>
        <a:defRPr sz="1200" b="1">
          <a:latin typeface="Calibri" pitchFamily="34" charset="0"/>
        </a:defRPr>
      </a:pPr>
      <a:endParaRPr lang="es-MX"/>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1"/>
      <c:txPr>
        <a:bodyPr/>
        <a:lstStyle/>
        <a:p>
          <a:pPr>
            <a:defRPr sz="1200"/>
          </a:pPr>
          <a:endParaRPr lang="es-MX"/>
        </a:p>
      </c:txPr>
    </c:title>
    <c:autoTitleDeleted val="0"/>
    <c:view3D>
      <c:rotX val="30"/>
      <c:rotY val="151"/>
      <c:rAngAx val="0"/>
    </c:view3D>
    <c:floor>
      <c:thickness val="0"/>
    </c:floor>
    <c:sideWall>
      <c:thickness val="0"/>
    </c:sideWall>
    <c:backWall>
      <c:thickness val="0"/>
    </c:backWall>
    <c:plotArea>
      <c:layout>
        <c:manualLayout>
          <c:layoutTarget val="inner"/>
          <c:xMode val="edge"/>
          <c:yMode val="edge"/>
          <c:x val="0.22570617153649697"/>
          <c:y val="0.38009632239871288"/>
          <c:w val="0.54858765692700806"/>
          <c:h val="0.531609920063844"/>
        </c:manualLayout>
      </c:layout>
      <c:pie3DChart>
        <c:varyColors val="1"/>
        <c:ser>
          <c:idx val="0"/>
          <c:order val="0"/>
          <c:tx>
            <c:strRef>
              <c:f>Hoja1!$B$1</c:f>
              <c:strCache>
                <c:ptCount val="1"/>
                <c:pt idx="0">
                  <c:v>21,931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2.4389303966226013E-2"/>
                  <c:y val="-4.6260025644129385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3.1119979724475128E-2"/>
                  <c:y val="-4.4615517388244083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2.3874097769028896E-2"/>
                  <c:y val="-3.9757381889763882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Hoja1!$A$2:$A$3</c:f>
              <c:strCache>
                <c:ptCount val="2"/>
                <c:pt idx="0">
                  <c:v>Sí</c:v>
                </c:pt>
                <c:pt idx="1">
                  <c:v>No</c:v>
                </c:pt>
              </c:strCache>
            </c:strRef>
          </c:cat>
          <c:val>
            <c:numRef>
              <c:f>Hoja1!$B$2:$B$3</c:f>
              <c:numCache>
                <c:formatCode>#,##0</c:formatCode>
                <c:ptCount val="2"/>
                <c:pt idx="0">
                  <c:v>18275</c:v>
                </c:pt>
                <c:pt idx="1">
                  <c:v>3656</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smtClean="0"/>
              <a:t>Porcentaje</a:t>
            </a:r>
            <a:endParaRPr lang="es-ES" sz="1100" u="sng" dirty="0"/>
          </a:p>
        </c:rich>
      </c:tx>
      <c:layout>
        <c:manualLayout>
          <c:xMode val="edge"/>
          <c:yMode val="edge"/>
          <c:x val="0.44741217708386943"/>
          <c:y val="0.11138098289088685"/>
        </c:manualLayout>
      </c:layout>
      <c:overlay val="0"/>
    </c:title>
    <c:autoTitleDeleted val="0"/>
    <c:plotArea>
      <c:layout>
        <c:manualLayout>
          <c:layoutTarget val="inner"/>
          <c:xMode val="edge"/>
          <c:yMode val="edge"/>
          <c:x val="1.6608270229039618E-2"/>
          <c:y val="0.235612680671307"/>
          <c:w val="0.9667834595419208"/>
          <c:h val="0.54775137937092599"/>
        </c:manualLayout>
      </c:layout>
      <c:lineChart>
        <c:grouping val="standard"/>
        <c:varyColors val="0"/>
        <c:ser>
          <c:idx val="0"/>
          <c:order val="0"/>
          <c:tx>
            <c:strRef>
              <c:f>Hoja1!$A$2</c:f>
              <c:strCache>
                <c:ptCount val="1"/>
                <c:pt idx="0">
                  <c:v>Sí</c:v>
                </c:pt>
              </c:strCache>
            </c:strRef>
          </c:tx>
          <c:spPr>
            <a:effectLst>
              <a:outerShdw blurRad="76200" dir="18900000" sy="23000" kx="-1200000" algn="bl" rotWithShape="0">
                <a:prstClr val="black">
                  <a:alpha val="20000"/>
                </a:prstClr>
              </a:outerShdw>
            </a:effectLst>
          </c:spPr>
          <c:marker>
            <c:spPr>
              <a:scene3d>
                <a:camera prst="orthographicFront"/>
                <a:lightRig rig="threePt" dir="t"/>
              </a:scene3d>
              <a:sp3d>
                <a:bevelT/>
                <a:bevelB/>
              </a:sp3d>
            </c:spPr>
          </c:marker>
          <c:dLbls>
            <c:spPr>
              <a:noFill/>
              <a:ln>
                <a:noFill/>
              </a:ln>
              <a:effectLst/>
            </c:spPr>
            <c:txPr>
              <a:bodyPr/>
              <a:lstStyle/>
              <a:p>
                <a:pPr>
                  <a:defRPr sz="1100"/>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Hoja1!$B$1:$G$1</c:f>
              <c:strCache>
                <c:ptCount val="6"/>
                <c:pt idx="0">
                  <c:v>2012:
2,057
respuestas</c:v>
                </c:pt>
                <c:pt idx="1">
                  <c:v>2013:
1,890
respuestas</c:v>
                </c:pt>
                <c:pt idx="2">
                  <c:v>2014:
1,957
respuestas</c:v>
                </c:pt>
                <c:pt idx="3">
                  <c:v>2015:
2,392
respuestas</c:v>
                </c:pt>
                <c:pt idx="4">
                  <c:v>2016:
1,623
respuestas</c:v>
                </c:pt>
                <c:pt idx="5">
                  <c:v>Ene-Jun’2017:
900
respuestas</c:v>
                </c:pt>
              </c:strCache>
            </c:strRef>
          </c:cat>
          <c:val>
            <c:numRef>
              <c:f>Hoja1!$B$2:$G$2</c:f>
              <c:numCache>
                <c:formatCode>0.0</c:formatCode>
                <c:ptCount val="6"/>
                <c:pt idx="0">
                  <c:v>79.144385026737979</c:v>
                </c:pt>
                <c:pt idx="1">
                  <c:v>78.083642138697726</c:v>
                </c:pt>
                <c:pt idx="2">
                  <c:v>79.7</c:v>
                </c:pt>
                <c:pt idx="3">
                  <c:v>80.599999999999994</c:v>
                </c:pt>
                <c:pt idx="4">
                  <c:v>81.022797288971034</c:v>
                </c:pt>
                <c:pt idx="5">
                  <c:v>87.222222222222229</c:v>
                </c:pt>
              </c:numCache>
            </c:numRef>
          </c:val>
          <c:smooth val="0"/>
        </c:ser>
        <c:ser>
          <c:idx val="1"/>
          <c:order val="1"/>
          <c:tx>
            <c:strRef>
              <c:f>Hoja1!$A$3</c:f>
              <c:strCache>
                <c:ptCount val="1"/>
                <c:pt idx="0">
                  <c:v>No</c:v>
                </c:pt>
              </c:strCache>
            </c:strRef>
          </c:tx>
          <c:spPr>
            <a:effectLst>
              <a:outerShdw blurRad="76200" dir="18900000" sy="23000" kx="-1200000" algn="bl" rotWithShape="0">
                <a:prstClr val="black">
                  <a:alpha val="20000"/>
                </a:prstClr>
              </a:outerShdw>
            </a:effectLst>
          </c:spPr>
          <c:marker>
            <c:spPr>
              <a:scene3d>
                <a:camera prst="orthographicFront"/>
                <a:lightRig rig="threePt" dir="t"/>
              </a:scene3d>
              <a:sp3d>
                <a:bevelT/>
                <a:bevelB/>
              </a:sp3d>
            </c:spPr>
          </c:marker>
          <c:dLbls>
            <c:spPr>
              <a:noFill/>
              <a:ln>
                <a:noFill/>
              </a:ln>
              <a:effectLst/>
            </c:spPr>
            <c:txPr>
              <a:bodyPr/>
              <a:lstStyle/>
              <a:p>
                <a:pPr>
                  <a:defRPr sz="1100"/>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Hoja1!$B$1:$G$1</c:f>
              <c:strCache>
                <c:ptCount val="6"/>
                <c:pt idx="0">
                  <c:v>2012:
2,057
respuestas</c:v>
                </c:pt>
                <c:pt idx="1">
                  <c:v>2013:
1,890
respuestas</c:v>
                </c:pt>
                <c:pt idx="2">
                  <c:v>2014:
1,957
respuestas</c:v>
                </c:pt>
                <c:pt idx="3">
                  <c:v>2015:
2,392
respuestas</c:v>
                </c:pt>
                <c:pt idx="4">
                  <c:v>2016:
1,623
respuestas</c:v>
                </c:pt>
                <c:pt idx="5">
                  <c:v>Ene-Jun’2017:
900
respuestas</c:v>
                </c:pt>
              </c:strCache>
            </c:strRef>
          </c:cat>
          <c:val>
            <c:numRef>
              <c:f>Hoja1!$B$3:$G$3</c:f>
              <c:numCache>
                <c:formatCode>0.0</c:formatCode>
                <c:ptCount val="6"/>
                <c:pt idx="0">
                  <c:v>20.855614973262032</c:v>
                </c:pt>
                <c:pt idx="1">
                  <c:v>21.916357861302277</c:v>
                </c:pt>
                <c:pt idx="2">
                  <c:v>20.3</c:v>
                </c:pt>
                <c:pt idx="3">
                  <c:v>19.399999999999999</c:v>
                </c:pt>
                <c:pt idx="4">
                  <c:v>18.977202711028959</c:v>
                </c:pt>
                <c:pt idx="5">
                  <c:v>12.777777777777777</c:v>
                </c:pt>
              </c:numCache>
            </c:numRef>
          </c:val>
          <c:smooth val="0"/>
        </c:ser>
        <c:dLbls>
          <c:showLegendKey val="0"/>
          <c:showVal val="1"/>
          <c:showCatName val="0"/>
          <c:showSerName val="0"/>
          <c:showPercent val="0"/>
          <c:showBubbleSize val="0"/>
        </c:dLbls>
        <c:marker val="1"/>
        <c:smooth val="0"/>
        <c:axId val="289496944"/>
        <c:axId val="289499296"/>
      </c:lineChart>
      <c:catAx>
        <c:axId val="289496944"/>
        <c:scaling>
          <c:orientation val="minMax"/>
        </c:scaling>
        <c:delete val="0"/>
        <c:axPos val="b"/>
        <c:numFmt formatCode="General" sourceLinked="1"/>
        <c:majorTickMark val="cross"/>
        <c:minorTickMark val="none"/>
        <c:tickLblPos val="nextTo"/>
        <c:txPr>
          <a:bodyPr/>
          <a:lstStyle/>
          <a:p>
            <a:pPr>
              <a:defRPr sz="1100"/>
            </a:pPr>
            <a:endParaRPr lang="es-MX"/>
          </a:p>
        </c:txPr>
        <c:crossAx val="289499296"/>
        <c:crosses val="autoZero"/>
        <c:auto val="1"/>
        <c:lblAlgn val="ctr"/>
        <c:lblOffset val="100"/>
        <c:noMultiLvlLbl val="0"/>
      </c:catAx>
      <c:valAx>
        <c:axId val="289499296"/>
        <c:scaling>
          <c:orientation val="minMax"/>
        </c:scaling>
        <c:delete val="1"/>
        <c:axPos val="l"/>
        <c:numFmt formatCode="#,##0" sourceLinked="0"/>
        <c:majorTickMark val="none"/>
        <c:minorTickMark val="none"/>
        <c:tickLblPos val="none"/>
        <c:crossAx val="289496944"/>
        <c:crosses val="autoZero"/>
        <c:crossBetween val="between"/>
        <c:majorUnit val="20"/>
      </c:valAx>
    </c:plotArea>
    <c:legend>
      <c:legendPos val="t"/>
      <c:layout>
        <c:manualLayout>
          <c:xMode val="edge"/>
          <c:yMode val="edge"/>
          <c:x val="0.37033458590838914"/>
          <c:y val="1.5748033414294867E-2"/>
          <c:w val="0.25480118105368482"/>
          <c:h val="7.090939210637226E-2"/>
        </c:manualLayout>
      </c:layout>
      <c:overlay val="0"/>
      <c:txPr>
        <a:bodyPr/>
        <a:lstStyle/>
        <a:p>
          <a:pPr>
            <a:defRPr sz="1100"/>
          </a:pPr>
          <a:endParaRPr lang="es-MX"/>
        </a:p>
      </c:txPr>
    </c:legend>
    <c:plotVisOnly val="1"/>
    <c:dispBlanksAs val="gap"/>
    <c:showDLblsOverMax val="0"/>
  </c:chart>
  <c:txPr>
    <a:bodyPr/>
    <a:lstStyle/>
    <a:p>
      <a:pPr>
        <a:defRPr sz="1200" b="1">
          <a:latin typeface="Calibri" pitchFamily="34" charset="0"/>
        </a:defRPr>
      </a:pPr>
      <a:endParaRPr lang="es-MX"/>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sz="1200" u="sng"/>
            </a:pPr>
            <a:r>
              <a:rPr lang="es-ES" sz="1200" u="sng" dirty="0" smtClean="0"/>
              <a:t>Porcentaje</a:t>
            </a:r>
            <a:endParaRPr lang="es-ES" sz="1200" u="sng" dirty="0"/>
          </a:p>
        </c:rich>
      </c:tx>
      <c:layout>
        <c:manualLayout>
          <c:xMode val="edge"/>
          <c:yMode val="edge"/>
          <c:x val="0.4554453865992793"/>
          <c:y val="0.13903664716257474"/>
        </c:manualLayout>
      </c:layout>
      <c:overlay val="0"/>
    </c:title>
    <c:autoTitleDeleted val="0"/>
    <c:plotArea>
      <c:layout>
        <c:manualLayout>
          <c:layoutTarget val="inner"/>
          <c:xMode val="edge"/>
          <c:yMode val="edge"/>
          <c:x val="1.714384731004814E-2"/>
          <c:y val="0.22926025284033164"/>
          <c:w val="0.96571230537990349"/>
          <c:h val="0.61944580891080114"/>
        </c:manualLayout>
      </c:layout>
      <c:barChart>
        <c:barDir val="col"/>
        <c:grouping val="clustered"/>
        <c:varyColors val="0"/>
        <c:ser>
          <c:idx val="0"/>
          <c:order val="0"/>
          <c:tx>
            <c:strRef>
              <c:f>Hoja1!$A$2</c:f>
              <c:strCache>
                <c:ptCount val="1"/>
                <c:pt idx="0">
                  <c:v>Masculino</c:v>
                </c:pt>
              </c:strCache>
            </c:strRef>
          </c:tx>
          <c:spPr>
            <a:solidFill>
              <a:srgbClr val="00B0F0"/>
            </a:solidFill>
            <a:effectLst>
              <a:outerShdw blurRad="76200" dir="18900000" sy="23000" kx="-1200000" algn="bl" rotWithShape="0">
                <a:prstClr val="black">
                  <a:alpha val="20000"/>
                </a:prstClr>
              </a:outerShdw>
            </a:effectLst>
            <a:scene3d>
              <a:camera prst="orthographicFront"/>
              <a:lightRig rig="threePt" dir="t"/>
            </a:scene3d>
            <a:sp3d>
              <a:bevelT/>
              <a:bevelB/>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Hoja1!$B$1:$D$1</c:f>
              <c:strCache>
                <c:ptCount val="3"/>
                <c:pt idx="0">
                  <c:v>INFOMEX:
17,024
respuestas</c:v>
                </c:pt>
                <c:pt idx="1">
                  <c:v>Buzones:
4,001
respuestas</c:v>
                </c:pt>
                <c:pt idx="2">
                  <c:v>Total:
21,025
respuestas</c:v>
                </c:pt>
              </c:strCache>
            </c:strRef>
          </c:cat>
          <c:val>
            <c:numRef>
              <c:f>Hoja1!$B$2:$D$2</c:f>
              <c:numCache>
                <c:formatCode>0.0</c:formatCode>
                <c:ptCount val="3"/>
                <c:pt idx="0">
                  <c:v>68.227208646616546</c:v>
                </c:pt>
                <c:pt idx="1">
                  <c:v>56.935766058485385</c:v>
                </c:pt>
                <c:pt idx="2">
                  <c:v>66.07847800237812</c:v>
                </c:pt>
              </c:numCache>
            </c:numRef>
          </c:val>
        </c:ser>
        <c:ser>
          <c:idx val="1"/>
          <c:order val="1"/>
          <c:tx>
            <c:strRef>
              <c:f>Hoja1!$A$3</c:f>
              <c:strCache>
                <c:ptCount val="1"/>
                <c:pt idx="0">
                  <c:v>Femenino</c:v>
                </c:pt>
              </c:strCache>
            </c:strRef>
          </c:tx>
          <c:spPr>
            <a:solidFill>
              <a:srgbClr val="FF99CC"/>
            </a:solidFill>
            <a:effectLst>
              <a:outerShdw blurRad="76200" dir="18900000" sy="23000" kx="-1200000" algn="bl" rotWithShape="0">
                <a:prstClr val="black">
                  <a:alpha val="20000"/>
                </a:prstClr>
              </a:outerShdw>
            </a:effectLst>
            <a:scene3d>
              <a:camera prst="orthographicFront"/>
              <a:lightRig rig="soft" dir="t"/>
            </a:scene3d>
            <a:sp3d>
              <a:bevelT/>
              <a:bevelB/>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Hoja1!$B$1:$D$1</c:f>
              <c:strCache>
                <c:ptCount val="3"/>
                <c:pt idx="0">
                  <c:v>INFOMEX:
17,024
respuestas</c:v>
                </c:pt>
                <c:pt idx="1">
                  <c:v>Buzones:
4,001
respuestas</c:v>
                </c:pt>
                <c:pt idx="2">
                  <c:v>Total:
21,025
respuestas</c:v>
                </c:pt>
              </c:strCache>
            </c:strRef>
          </c:cat>
          <c:val>
            <c:numRef>
              <c:f>Hoja1!$B$3:$D$3</c:f>
              <c:numCache>
                <c:formatCode>0.0</c:formatCode>
                <c:ptCount val="3"/>
                <c:pt idx="0">
                  <c:v>31.772791353383457</c:v>
                </c:pt>
                <c:pt idx="1">
                  <c:v>43.064233941514622</c:v>
                </c:pt>
                <c:pt idx="2">
                  <c:v>33.92152199762188</c:v>
                </c:pt>
              </c:numCache>
            </c:numRef>
          </c:val>
        </c:ser>
        <c:dLbls>
          <c:showLegendKey val="0"/>
          <c:showVal val="1"/>
          <c:showCatName val="0"/>
          <c:showSerName val="0"/>
          <c:showPercent val="0"/>
          <c:showBubbleSize val="0"/>
        </c:dLbls>
        <c:gapWidth val="150"/>
        <c:overlap val="-25"/>
        <c:axId val="289496552"/>
        <c:axId val="289498512"/>
      </c:barChart>
      <c:catAx>
        <c:axId val="289496552"/>
        <c:scaling>
          <c:orientation val="minMax"/>
        </c:scaling>
        <c:delete val="0"/>
        <c:axPos val="b"/>
        <c:numFmt formatCode="General" sourceLinked="1"/>
        <c:majorTickMark val="cross"/>
        <c:minorTickMark val="none"/>
        <c:tickLblPos val="nextTo"/>
        <c:crossAx val="289498512"/>
        <c:crosses val="autoZero"/>
        <c:auto val="1"/>
        <c:lblAlgn val="ctr"/>
        <c:lblOffset val="100"/>
        <c:noMultiLvlLbl val="0"/>
      </c:catAx>
      <c:valAx>
        <c:axId val="289498512"/>
        <c:scaling>
          <c:orientation val="minMax"/>
        </c:scaling>
        <c:delete val="1"/>
        <c:axPos val="l"/>
        <c:numFmt formatCode="#,##0" sourceLinked="0"/>
        <c:majorTickMark val="none"/>
        <c:minorTickMark val="none"/>
        <c:tickLblPos val="none"/>
        <c:crossAx val="289496552"/>
        <c:crosses val="autoZero"/>
        <c:crossBetween val="between"/>
        <c:majorUnit val="20"/>
      </c:valAx>
    </c:plotArea>
    <c:legend>
      <c:legendPos val="t"/>
      <c:layout>
        <c:manualLayout>
          <c:xMode val="edge"/>
          <c:yMode val="edge"/>
          <c:x val="0.14494343634858894"/>
          <c:y val="3.2360360535175492E-2"/>
          <c:w val="0.70723168467691022"/>
          <c:h val="6.5730724078045255E-2"/>
        </c:manualLayout>
      </c:layout>
      <c:overlay val="0"/>
    </c:legend>
    <c:plotVisOnly val="1"/>
    <c:dispBlanksAs val="gap"/>
    <c:showDLblsOverMax val="0"/>
  </c:chart>
  <c:txPr>
    <a:bodyPr/>
    <a:lstStyle/>
    <a:p>
      <a:pPr>
        <a:defRPr sz="1200" b="1">
          <a:latin typeface="Calibri" pitchFamily="34" charset="0"/>
        </a:defRPr>
      </a:pPr>
      <a:endParaRPr lang="es-MX"/>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a:pPr>
          <a:endParaRPr lang="es-MX"/>
        </a:p>
      </c:txPr>
    </c:title>
    <c:autoTitleDeleted val="0"/>
    <c:view3D>
      <c:rotX val="30"/>
      <c:rotY val="149"/>
      <c:rAngAx val="0"/>
    </c:view3D>
    <c:floor>
      <c:thickness val="0"/>
    </c:floor>
    <c:sideWall>
      <c:thickness val="0"/>
    </c:sideWall>
    <c:backWall>
      <c:thickness val="0"/>
    </c:backWall>
    <c:plotArea>
      <c:layout>
        <c:manualLayout>
          <c:layoutTarget val="inner"/>
          <c:xMode val="edge"/>
          <c:yMode val="edge"/>
          <c:x val="0.22570617153649644"/>
          <c:y val="0.38009632239871288"/>
          <c:w val="0.54858765692700806"/>
          <c:h val="0.53160992006384244"/>
        </c:manualLayout>
      </c:layout>
      <c:pie3DChart>
        <c:varyColors val="1"/>
        <c:ser>
          <c:idx val="0"/>
          <c:order val="0"/>
          <c:tx>
            <c:strRef>
              <c:f>Hoja1!$B$1</c:f>
              <c:strCache>
                <c:ptCount val="1"/>
                <c:pt idx="0">
                  <c:v>22,349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4.3385939036381528E-2"/>
                  <c:y val="-1.6569444444444446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2.2864798426745329E-2"/>
                  <c:y val="-3.9902210884353743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2.3262045231071778E-2"/>
                  <c:y val="3.072108843537415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dLblPos val="bestFit"/>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Bueno</c:v>
                </c:pt>
                <c:pt idx="1">
                  <c:v>Regular</c:v>
                </c:pt>
                <c:pt idx="2">
                  <c:v>Malo</c:v>
                </c:pt>
              </c:strCache>
            </c:strRef>
          </c:cat>
          <c:val>
            <c:numRef>
              <c:f>Hoja1!$B$2:$B$4</c:f>
              <c:numCache>
                <c:formatCode>#,##0</c:formatCode>
                <c:ptCount val="3"/>
                <c:pt idx="0">
                  <c:v>18203</c:v>
                </c:pt>
                <c:pt idx="1">
                  <c:v>2855</c:v>
                </c:pt>
                <c:pt idx="2">
                  <c:v>1291</c:v>
                </c:pt>
              </c:numCache>
            </c:numRef>
          </c:val>
        </c:ser>
        <c:dLbls>
          <c:dLblPos val="bestFit"/>
          <c:showLegendKey val="0"/>
          <c:showVal val="1"/>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a:pPr>
          <a:endParaRPr lang="es-MX"/>
        </a:p>
      </c:txPr>
    </c:title>
    <c:autoTitleDeleted val="0"/>
    <c:view3D>
      <c:rotX val="30"/>
      <c:rotY val="120"/>
      <c:rAngAx val="0"/>
    </c:view3D>
    <c:floor>
      <c:thickness val="0"/>
    </c:floor>
    <c:sideWall>
      <c:thickness val="0"/>
    </c:sideWall>
    <c:backWall>
      <c:thickness val="0"/>
    </c:backWall>
    <c:plotArea>
      <c:layout>
        <c:manualLayout>
          <c:layoutTarget val="inner"/>
          <c:xMode val="edge"/>
          <c:yMode val="edge"/>
          <c:x val="0.22570617153649644"/>
          <c:y val="0.38009632239871288"/>
          <c:w val="0.54858765692700806"/>
          <c:h val="0.53160992006384244"/>
        </c:manualLayout>
      </c:layout>
      <c:pie3DChart>
        <c:varyColors val="1"/>
        <c:ser>
          <c:idx val="0"/>
          <c:order val="0"/>
          <c:tx>
            <c:strRef>
              <c:f>Hoja1!$B$1</c:f>
              <c:strCache>
                <c:ptCount val="1"/>
                <c:pt idx="0">
                  <c:v>4,345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3.6684365781710929E-2"/>
                  <c:y val="-2.7684240362811856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3.111996066863312E-2"/>
                  <c:y val="-5.9220521541950177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1.4878318584070797E-2"/>
                  <c:y val="9.273384353741497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Buena</c:v>
                </c:pt>
                <c:pt idx="1">
                  <c:v>Regular</c:v>
                </c:pt>
                <c:pt idx="2">
                  <c:v>Mala</c:v>
                </c:pt>
              </c:strCache>
            </c:strRef>
          </c:cat>
          <c:val>
            <c:numRef>
              <c:f>Hoja1!$B$2:$B$4</c:f>
              <c:numCache>
                <c:formatCode>#,##0</c:formatCode>
                <c:ptCount val="3"/>
                <c:pt idx="0">
                  <c:v>4143</c:v>
                </c:pt>
                <c:pt idx="1">
                  <c:v>161</c:v>
                </c:pt>
                <c:pt idx="2">
                  <c:v>41</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7"/>
          <c:y val="0.13116767320449318"/>
        </c:manualLayout>
      </c:layout>
      <c:overlay val="0"/>
    </c:title>
    <c:autoTitleDeleted val="0"/>
    <c:plotArea>
      <c:layout>
        <c:manualLayout>
          <c:layoutTarget val="inner"/>
          <c:xMode val="edge"/>
          <c:yMode val="edge"/>
          <c:x val="1.71438345926949E-2"/>
          <c:y val="0.23395633923938391"/>
          <c:w val="0.93251931832353374"/>
          <c:h val="0.56717732272060684"/>
        </c:manualLayout>
      </c:layout>
      <c:barChart>
        <c:barDir val="col"/>
        <c:grouping val="clustered"/>
        <c:varyColors val="0"/>
        <c:ser>
          <c:idx val="0"/>
          <c:order val="0"/>
          <c:tx>
            <c:strRef>
              <c:f>Hoja1!$A$2</c:f>
              <c:strCache>
                <c:ptCount val="1"/>
                <c:pt idx="0">
                  <c:v>Bueno</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Hoja1!$B$1:$G$1</c:f>
              <c:strCache>
                <c:ptCount val="6"/>
                <c:pt idx="0">
                  <c:v>2012:
2,424
respuestas</c:v>
                </c:pt>
                <c:pt idx="1">
                  <c:v>2013:
2,282
respuestas</c:v>
                </c:pt>
                <c:pt idx="2">
                  <c:v>2014:
2,300
respuestas</c:v>
                </c:pt>
                <c:pt idx="3">
                  <c:v>2015:
2,894
respuestas</c:v>
                </c:pt>
                <c:pt idx="4">
                  <c:v>2016:
1,890
respuestas</c:v>
                </c:pt>
                <c:pt idx="5">
                  <c:v>Ene-Jun’2017:
1,009
respuestas</c:v>
                </c:pt>
              </c:strCache>
            </c:strRef>
          </c:cat>
          <c:val>
            <c:numRef>
              <c:f>Hoja1!$B$2:$G$2</c:f>
              <c:numCache>
                <c:formatCode>0.0</c:formatCode>
                <c:ptCount val="6"/>
                <c:pt idx="0">
                  <c:v>83.415841584158414</c:v>
                </c:pt>
                <c:pt idx="1">
                  <c:v>79.921087242437522</c:v>
                </c:pt>
                <c:pt idx="2">
                  <c:v>83</c:v>
                </c:pt>
                <c:pt idx="3">
                  <c:v>75.599999999999994</c:v>
                </c:pt>
                <c:pt idx="4">
                  <c:v>79.153439153439194</c:v>
                </c:pt>
                <c:pt idx="5">
                  <c:v>80.574826560951436</c:v>
                </c:pt>
              </c:numCache>
            </c:numRef>
          </c:val>
        </c:ser>
        <c:ser>
          <c:idx val="1"/>
          <c:order val="1"/>
          <c:tx>
            <c:strRef>
              <c:f>Hoja1!$A$3</c:f>
              <c:strCache>
                <c:ptCount val="1"/>
                <c:pt idx="0">
                  <c:v>Regular</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Hoja1!$B$1:$G$1</c:f>
              <c:strCache>
                <c:ptCount val="6"/>
                <c:pt idx="0">
                  <c:v>2012:
2,424
respuestas</c:v>
                </c:pt>
                <c:pt idx="1">
                  <c:v>2013:
2,282
respuestas</c:v>
                </c:pt>
                <c:pt idx="2">
                  <c:v>2014:
2,300
respuestas</c:v>
                </c:pt>
                <c:pt idx="3">
                  <c:v>2015:
2,894
respuestas</c:v>
                </c:pt>
                <c:pt idx="4">
                  <c:v>2016:
1,890
respuestas</c:v>
                </c:pt>
                <c:pt idx="5">
                  <c:v>Ene-Jun’2017:
1,009
respuestas</c:v>
                </c:pt>
              </c:strCache>
            </c:strRef>
          </c:cat>
          <c:val>
            <c:numRef>
              <c:f>Hoja1!$B$3:$G$3</c:f>
              <c:numCache>
                <c:formatCode>0.0</c:formatCode>
                <c:ptCount val="6"/>
                <c:pt idx="0">
                  <c:v>13.366336633663368</c:v>
                </c:pt>
                <c:pt idx="1">
                  <c:v>13.809732573432704</c:v>
                </c:pt>
                <c:pt idx="2">
                  <c:v>13</c:v>
                </c:pt>
                <c:pt idx="3">
                  <c:v>16.2</c:v>
                </c:pt>
                <c:pt idx="4">
                  <c:v>13.915343915343914</c:v>
                </c:pt>
                <c:pt idx="5">
                  <c:v>13.77601585728444</c:v>
                </c:pt>
              </c:numCache>
            </c:numRef>
          </c:val>
        </c:ser>
        <c:ser>
          <c:idx val="2"/>
          <c:order val="2"/>
          <c:tx>
            <c:strRef>
              <c:f>Hoja1!$A$4</c:f>
              <c:strCache>
                <c:ptCount val="1"/>
                <c:pt idx="0">
                  <c:v>Malo</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Hoja1!$B$1:$G$1</c:f>
              <c:strCache>
                <c:ptCount val="6"/>
                <c:pt idx="0">
                  <c:v>2012:
2,424
respuestas</c:v>
                </c:pt>
                <c:pt idx="1">
                  <c:v>2013:
2,282
respuestas</c:v>
                </c:pt>
                <c:pt idx="2">
                  <c:v>2014:
2,300
respuestas</c:v>
                </c:pt>
                <c:pt idx="3">
                  <c:v>2015:
2,894
respuestas</c:v>
                </c:pt>
                <c:pt idx="4">
                  <c:v>2016:
1,890
respuestas</c:v>
                </c:pt>
                <c:pt idx="5">
                  <c:v>Ene-Jun’2017:
1,009
respuestas</c:v>
                </c:pt>
              </c:strCache>
            </c:strRef>
          </c:cat>
          <c:val>
            <c:numRef>
              <c:f>Hoja1!$B$4:$G$4</c:f>
              <c:numCache>
                <c:formatCode>0.0</c:formatCode>
                <c:ptCount val="6"/>
                <c:pt idx="0">
                  <c:v>3.217821782178218</c:v>
                </c:pt>
                <c:pt idx="1">
                  <c:v>6.2691801841297679</c:v>
                </c:pt>
                <c:pt idx="2">
                  <c:v>4</c:v>
                </c:pt>
                <c:pt idx="3">
                  <c:v>8.1999999999999993</c:v>
                </c:pt>
                <c:pt idx="4">
                  <c:v>6.9312169312169312</c:v>
                </c:pt>
                <c:pt idx="5">
                  <c:v>5.6491575817641229</c:v>
                </c:pt>
              </c:numCache>
            </c:numRef>
          </c:val>
        </c:ser>
        <c:dLbls>
          <c:showLegendKey val="0"/>
          <c:showVal val="1"/>
          <c:showCatName val="0"/>
          <c:showSerName val="0"/>
          <c:showPercent val="0"/>
          <c:showBubbleSize val="0"/>
        </c:dLbls>
        <c:gapWidth val="150"/>
        <c:overlap val="-25"/>
        <c:axId val="251014504"/>
        <c:axId val="251013328"/>
      </c:barChart>
      <c:catAx>
        <c:axId val="251014504"/>
        <c:scaling>
          <c:orientation val="minMax"/>
        </c:scaling>
        <c:delete val="0"/>
        <c:axPos val="b"/>
        <c:numFmt formatCode="General" sourceLinked="1"/>
        <c:majorTickMark val="cross"/>
        <c:minorTickMark val="none"/>
        <c:tickLblPos val="nextTo"/>
        <c:crossAx val="251013328"/>
        <c:crosses val="autoZero"/>
        <c:auto val="1"/>
        <c:lblAlgn val="ctr"/>
        <c:lblOffset val="100"/>
        <c:noMultiLvlLbl val="0"/>
      </c:catAx>
      <c:valAx>
        <c:axId val="251013328"/>
        <c:scaling>
          <c:orientation val="minMax"/>
        </c:scaling>
        <c:delete val="1"/>
        <c:axPos val="l"/>
        <c:numFmt formatCode="#,##0" sourceLinked="0"/>
        <c:majorTickMark val="none"/>
        <c:minorTickMark val="none"/>
        <c:tickLblPos val="none"/>
        <c:crossAx val="251014504"/>
        <c:crosses val="autoZero"/>
        <c:crossBetween val="between"/>
        <c:majorUnit val="20"/>
      </c:valAx>
    </c:plotArea>
    <c:legend>
      <c:legendPos val="t"/>
      <c:layout>
        <c:manualLayout>
          <c:xMode val="edge"/>
          <c:yMode val="edge"/>
          <c:x val="0.16958948592662051"/>
          <c:y val="1.7544014851269572E-2"/>
          <c:w val="0.65510420948938708"/>
          <c:h val="7.8225651244996891E-2"/>
        </c:manualLayout>
      </c:layout>
      <c:overlay val="0"/>
    </c:legend>
    <c:plotVisOnly val="1"/>
    <c:dispBlanksAs val="gap"/>
    <c:showDLblsOverMax val="0"/>
  </c:chart>
  <c:txPr>
    <a:bodyPr/>
    <a:lstStyle/>
    <a:p>
      <a:pPr>
        <a:defRPr sz="1100" b="1">
          <a:latin typeface="Calibri" pitchFamily="34" charset="0"/>
        </a:defRPr>
      </a:pPr>
      <a:endParaRPr lang="es-MX"/>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a:pPr>
          <a:endParaRPr lang="es-MX"/>
        </a:p>
      </c:txPr>
    </c:title>
    <c:autoTitleDeleted val="0"/>
    <c:view3D>
      <c:rotX val="30"/>
      <c:rotY val="147"/>
      <c:rAngAx val="0"/>
    </c:view3D>
    <c:floor>
      <c:thickness val="0"/>
    </c:floor>
    <c:sideWall>
      <c:thickness val="0"/>
    </c:sideWall>
    <c:backWall>
      <c:thickness val="0"/>
    </c:backWall>
    <c:plotArea>
      <c:layout>
        <c:manualLayout>
          <c:layoutTarget val="inner"/>
          <c:xMode val="edge"/>
          <c:yMode val="edge"/>
          <c:x val="0.22570617153649647"/>
          <c:y val="0.38009632239871288"/>
          <c:w val="0.54858765692700806"/>
          <c:h val="0.53160992006384278"/>
        </c:manualLayout>
      </c:layout>
      <c:pie3DChart>
        <c:varyColors val="1"/>
        <c:ser>
          <c:idx val="0"/>
          <c:order val="0"/>
          <c:tx>
            <c:strRef>
              <c:f>Hoja1!$B$1</c:f>
              <c:strCache>
                <c:ptCount val="1"/>
                <c:pt idx="0">
                  <c:v>25,967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8.956990889901149E-3"/>
                  <c:y val="-7.1170024612984356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4.1538787356960134E-3"/>
                  <c:y val="-6.2408373794568997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2.607869958893461E-2"/>
                  <c:y val="1.0062630854550262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Buena</c:v>
                </c:pt>
                <c:pt idx="1">
                  <c:v>Regular</c:v>
                </c:pt>
                <c:pt idx="2">
                  <c:v>Mala</c:v>
                </c:pt>
              </c:strCache>
            </c:strRef>
          </c:cat>
          <c:val>
            <c:numRef>
              <c:f>Hoja1!$B$2:$B$4</c:f>
              <c:numCache>
                <c:formatCode>#,##0</c:formatCode>
                <c:ptCount val="3"/>
                <c:pt idx="0">
                  <c:v>16915</c:v>
                </c:pt>
                <c:pt idx="1">
                  <c:v>4776</c:v>
                </c:pt>
                <c:pt idx="2">
                  <c:v>4276</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lang="es-MX" sz="1200" b="1">
          <a:latin typeface="Calibri" pitchFamily="34" charset="0"/>
        </a:defRPr>
      </a:pPr>
      <a:endParaRPr lang="es-MX"/>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59"/>
          <c:y val="0.13116767320449318"/>
        </c:manualLayout>
      </c:layout>
      <c:overlay val="0"/>
    </c:title>
    <c:autoTitleDeleted val="0"/>
    <c:plotArea>
      <c:layout>
        <c:manualLayout>
          <c:layoutTarget val="inner"/>
          <c:xMode val="edge"/>
          <c:yMode val="edge"/>
          <c:x val="1.71438345926949E-2"/>
          <c:y val="0.23395633923938391"/>
          <c:w val="0.96571230537990349"/>
          <c:h val="0.58470159545896649"/>
        </c:manualLayout>
      </c:layout>
      <c:barChart>
        <c:barDir val="col"/>
        <c:grouping val="clustered"/>
        <c:varyColors val="0"/>
        <c:ser>
          <c:idx val="0"/>
          <c:order val="0"/>
          <c:tx>
            <c:strRef>
              <c:f>Hoja1!$A$2</c:f>
              <c:strCache>
                <c:ptCount val="1"/>
                <c:pt idx="0">
                  <c:v>Buena</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Hoja1!$B$1:$G$1</c:f>
              <c:strCache>
                <c:ptCount val="6"/>
                <c:pt idx="0">
                  <c:v>2012:
2,431
respuestas</c:v>
                </c:pt>
                <c:pt idx="1">
                  <c:v>2013:
2,259
respuestas</c:v>
                </c:pt>
                <c:pt idx="2">
                  <c:v>2014:
2,279
respuestas</c:v>
                </c:pt>
                <c:pt idx="3">
                  <c:v>2015:
2,887
respuestas</c:v>
                </c:pt>
                <c:pt idx="4">
                  <c:v>2016:
1,899
respuestas</c:v>
                </c:pt>
                <c:pt idx="5">
                  <c:v>Ene-Jun’2017:
1,004
respuestas</c:v>
                </c:pt>
              </c:strCache>
            </c:strRef>
          </c:cat>
          <c:val>
            <c:numRef>
              <c:f>Hoja1!$B$2:$G$2</c:f>
              <c:numCache>
                <c:formatCode>0.0</c:formatCode>
                <c:ptCount val="6"/>
                <c:pt idx="0">
                  <c:v>64.952694364459077</c:v>
                </c:pt>
                <c:pt idx="1">
                  <c:v>57.617360496014172</c:v>
                </c:pt>
                <c:pt idx="2">
                  <c:v>58.6</c:v>
                </c:pt>
                <c:pt idx="3">
                  <c:v>55.7</c:v>
                </c:pt>
                <c:pt idx="4">
                  <c:v>53.765139547130069</c:v>
                </c:pt>
                <c:pt idx="5">
                  <c:v>57.669322709163353</c:v>
                </c:pt>
              </c:numCache>
            </c:numRef>
          </c:val>
        </c:ser>
        <c:ser>
          <c:idx val="1"/>
          <c:order val="1"/>
          <c:tx>
            <c:strRef>
              <c:f>Hoja1!$A$3</c:f>
              <c:strCache>
                <c:ptCount val="1"/>
                <c:pt idx="0">
                  <c:v>Regular</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Hoja1!$B$1:$G$1</c:f>
              <c:strCache>
                <c:ptCount val="6"/>
                <c:pt idx="0">
                  <c:v>2012:
2,431
respuestas</c:v>
                </c:pt>
                <c:pt idx="1">
                  <c:v>2013:
2,259
respuestas</c:v>
                </c:pt>
                <c:pt idx="2">
                  <c:v>2014:
2,279
respuestas</c:v>
                </c:pt>
                <c:pt idx="3">
                  <c:v>2015:
2,887
respuestas</c:v>
                </c:pt>
                <c:pt idx="4">
                  <c:v>2016:
1,899
respuestas</c:v>
                </c:pt>
                <c:pt idx="5">
                  <c:v>Ene-Jun’2017:
1,004
respuestas</c:v>
                </c:pt>
              </c:strCache>
            </c:strRef>
          </c:cat>
          <c:val>
            <c:numRef>
              <c:f>Hoja1!$B$3:$G$3</c:f>
              <c:numCache>
                <c:formatCode>0.0</c:formatCode>
                <c:ptCount val="6"/>
                <c:pt idx="0">
                  <c:v>17.893870835047306</c:v>
                </c:pt>
                <c:pt idx="1">
                  <c:v>21.87776793622675</c:v>
                </c:pt>
                <c:pt idx="2">
                  <c:v>22.073732718894011</c:v>
                </c:pt>
                <c:pt idx="3">
                  <c:v>20.9</c:v>
                </c:pt>
                <c:pt idx="4">
                  <c:v>22.222222222222221</c:v>
                </c:pt>
                <c:pt idx="5">
                  <c:v>20.717131474103585</c:v>
                </c:pt>
              </c:numCache>
            </c:numRef>
          </c:val>
        </c:ser>
        <c:ser>
          <c:idx val="2"/>
          <c:order val="2"/>
          <c:tx>
            <c:strRef>
              <c:f>Hoja1!$A$4</c:f>
              <c:strCache>
                <c:ptCount val="1"/>
                <c:pt idx="0">
                  <c:v>Mala</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dLbl>
              <c:idx val="2"/>
              <c:layout>
                <c:manualLayout>
                  <c:x val="5.566642573770068E-3"/>
                  <c:y val="5.7825997475690312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6.9583032172125334E-3"/>
                  <c:y val="5.7825997475690312E-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8.3499638606551012E-3"/>
                  <c:y val="-5.7825997475690312E-3"/>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5.566642573770068E-3"/>
                  <c:y val="-2.8912998737845156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5.566642573770068E-3"/>
                  <c:y val="5.7825997475690312E-3"/>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6.9583032172124831E-3"/>
                  <c:y val="-1.0601310403300801E-16"/>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6.9583032172125846E-3"/>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Hoja1!$B$1:$G$1</c:f>
              <c:strCache>
                <c:ptCount val="6"/>
                <c:pt idx="0">
                  <c:v>2012:
2,431
respuestas</c:v>
                </c:pt>
                <c:pt idx="1">
                  <c:v>2013:
2,259
respuestas</c:v>
                </c:pt>
                <c:pt idx="2">
                  <c:v>2014:
2,279
respuestas</c:v>
                </c:pt>
                <c:pt idx="3">
                  <c:v>2015:
2,887
respuestas</c:v>
                </c:pt>
                <c:pt idx="4">
                  <c:v>2016:
1,899
respuestas</c:v>
                </c:pt>
                <c:pt idx="5">
                  <c:v>Ene-Jun’2017:
1,004
respuestas</c:v>
                </c:pt>
              </c:strCache>
            </c:strRef>
          </c:cat>
          <c:val>
            <c:numRef>
              <c:f>Hoja1!$B$4:$G$4</c:f>
              <c:numCache>
                <c:formatCode>0.0</c:formatCode>
                <c:ptCount val="6"/>
                <c:pt idx="0">
                  <c:v>17.153434800493624</c:v>
                </c:pt>
                <c:pt idx="1">
                  <c:v>20.504871567759078</c:v>
                </c:pt>
                <c:pt idx="2">
                  <c:v>19.3</c:v>
                </c:pt>
                <c:pt idx="3">
                  <c:v>23.5</c:v>
                </c:pt>
                <c:pt idx="4">
                  <c:v>24.01263823064771</c:v>
                </c:pt>
                <c:pt idx="5">
                  <c:v>21.613545816733069</c:v>
                </c:pt>
              </c:numCache>
            </c:numRef>
          </c:val>
        </c:ser>
        <c:dLbls>
          <c:showLegendKey val="0"/>
          <c:showVal val="1"/>
          <c:showCatName val="0"/>
          <c:showSerName val="0"/>
          <c:showPercent val="0"/>
          <c:showBubbleSize val="0"/>
        </c:dLbls>
        <c:gapWidth val="150"/>
        <c:overlap val="-25"/>
        <c:axId val="251012544"/>
        <c:axId val="251011760"/>
      </c:barChart>
      <c:catAx>
        <c:axId val="251012544"/>
        <c:scaling>
          <c:orientation val="minMax"/>
        </c:scaling>
        <c:delete val="0"/>
        <c:axPos val="b"/>
        <c:numFmt formatCode="General" sourceLinked="1"/>
        <c:majorTickMark val="cross"/>
        <c:minorTickMark val="none"/>
        <c:tickLblPos val="nextTo"/>
        <c:crossAx val="251011760"/>
        <c:crosses val="autoZero"/>
        <c:auto val="1"/>
        <c:lblAlgn val="ctr"/>
        <c:lblOffset val="100"/>
        <c:noMultiLvlLbl val="0"/>
      </c:catAx>
      <c:valAx>
        <c:axId val="251011760"/>
        <c:scaling>
          <c:orientation val="minMax"/>
        </c:scaling>
        <c:delete val="1"/>
        <c:axPos val="l"/>
        <c:numFmt formatCode="#,##0" sourceLinked="0"/>
        <c:majorTickMark val="none"/>
        <c:minorTickMark val="none"/>
        <c:tickLblPos val="none"/>
        <c:crossAx val="251012544"/>
        <c:crosses val="autoZero"/>
        <c:crossBetween val="between"/>
        <c:majorUnit val="20"/>
      </c:valAx>
    </c:plotArea>
    <c:legend>
      <c:legendPos val="t"/>
      <c:layout>
        <c:manualLayout>
          <c:xMode val="edge"/>
          <c:yMode val="edge"/>
          <c:x val="0.16958948592662057"/>
          <c:y val="1.7544014851269572E-2"/>
          <c:w val="0.65510420948938752"/>
          <c:h val="7.8225651244996891E-2"/>
        </c:manualLayout>
      </c:layout>
      <c:overlay val="0"/>
    </c:legend>
    <c:plotVisOnly val="1"/>
    <c:dispBlanksAs val="gap"/>
    <c:showDLblsOverMax val="0"/>
  </c:chart>
  <c:txPr>
    <a:bodyPr/>
    <a:lstStyle/>
    <a:p>
      <a:pPr>
        <a:defRPr sz="1100" b="1">
          <a:latin typeface="Calibri" pitchFamily="34" charset="0"/>
        </a:defRPr>
      </a:pPr>
      <a:endParaRPr lang="es-MX"/>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a:pPr>
          <a:endParaRPr lang="es-MX"/>
        </a:p>
      </c:txPr>
    </c:title>
    <c:autoTitleDeleted val="0"/>
    <c:view3D>
      <c:rotX val="30"/>
      <c:rotY val="160"/>
      <c:rAngAx val="0"/>
    </c:view3D>
    <c:floor>
      <c:thickness val="0"/>
    </c:floor>
    <c:sideWall>
      <c:thickness val="0"/>
    </c:sideWall>
    <c:backWall>
      <c:thickness val="0"/>
    </c:backWall>
    <c:plotArea>
      <c:layout>
        <c:manualLayout>
          <c:layoutTarget val="inner"/>
          <c:xMode val="edge"/>
          <c:yMode val="edge"/>
          <c:x val="0.22570617153649658"/>
          <c:y val="0.38009632239871288"/>
          <c:w val="0.54858765692700806"/>
          <c:h val="0.531609920063843"/>
        </c:manualLayout>
      </c:layout>
      <c:pie3DChart>
        <c:varyColors val="1"/>
        <c:ser>
          <c:idx val="0"/>
          <c:order val="0"/>
          <c:tx>
            <c:strRef>
              <c:f>Hoja1!$B$1</c:f>
              <c:strCache>
                <c:ptCount val="1"/>
                <c:pt idx="0">
                  <c:v>25,884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1.7775455504943895E-2"/>
                  <c:y val="-4.6260025644129406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9.073818186868126E-3"/>
                  <c:y val="-5.1732940153237227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2.8283315742695412E-2"/>
                  <c:y val="6.504059573285273E-3"/>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Adecuado</c:v>
                </c:pt>
                <c:pt idx="1">
                  <c:v>Regular</c:v>
                </c:pt>
                <c:pt idx="2">
                  <c:v>Excesivo</c:v>
                </c:pt>
              </c:strCache>
            </c:strRef>
          </c:cat>
          <c:val>
            <c:numRef>
              <c:f>Hoja1!$B$2:$B$4</c:f>
              <c:numCache>
                <c:formatCode>#,##0</c:formatCode>
                <c:ptCount val="3"/>
                <c:pt idx="0">
                  <c:v>18538</c:v>
                </c:pt>
                <c:pt idx="1">
                  <c:v>4756</c:v>
                </c:pt>
                <c:pt idx="2">
                  <c:v>2590</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48"/>
          <c:y val="0.13116767320449318"/>
        </c:manualLayout>
      </c:layout>
      <c:overlay val="0"/>
    </c:title>
    <c:autoTitleDeleted val="0"/>
    <c:plotArea>
      <c:layout>
        <c:manualLayout>
          <c:layoutTarget val="inner"/>
          <c:xMode val="edge"/>
          <c:yMode val="edge"/>
          <c:x val="1.71438345926949E-2"/>
          <c:y val="0.23395633923938391"/>
          <c:w val="0.96571230537990349"/>
          <c:h val="0.58470159545896649"/>
        </c:manualLayout>
      </c:layout>
      <c:barChart>
        <c:barDir val="col"/>
        <c:grouping val="clustered"/>
        <c:varyColors val="0"/>
        <c:ser>
          <c:idx val="0"/>
          <c:order val="0"/>
          <c:tx>
            <c:strRef>
              <c:f>Hoja1!$A$2</c:f>
              <c:strCache>
                <c:ptCount val="1"/>
                <c:pt idx="0">
                  <c:v>Adecuado</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Hoja1!$B$1:$G$1</c:f>
              <c:strCache>
                <c:ptCount val="6"/>
                <c:pt idx="0">
                  <c:v>2012:
2,437
respuestas</c:v>
                </c:pt>
                <c:pt idx="1">
                  <c:v>2013:
2,254
respuestas</c:v>
                </c:pt>
                <c:pt idx="2">
                  <c:v>2014:
2,269
respuestas</c:v>
                </c:pt>
                <c:pt idx="3">
                  <c:v>2015:
2,804
respuestas</c:v>
                </c:pt>
                <c:pt idx="4">
                  <c:v>2016:
1,887
respuestas</c:v>
                </c:pt>
                <c:pt idx="5">
                  <c:v>Ene-Jun’2017:
998
respuestas</c:v>
                </c:pt>
              </c:strCache>
            </c:strRef>
          </c:cat>
          <c:val>
            <c:numRef>
              <c:f>Hoja1!$B$2:$G$2</c:f>
              <c:numCache>
                <c:formatCode>0.0</c:formatCode>
                <c:ptCount val="6"/>
                <c:pt idx="0">
                  <c:v>69.347558473533027</c:v>
                </c:pt>
                <c:pt idx="1">
                  <c:v>65.7</c:v>
                </c:pt>
                <c:pt idx="2">
                  <c:v>68.133395090319596</c:v>
                </c:pt>
                <c:pt idx="3">
                  <c:v>62.6</c:v>
                </c:pt>
                <c:pt idx="4">
                  <c:v>63.593004769475357</c:v>
                </c:pt>
                <c:pt idx="5">
                  <c:v>69.138276553106209</c:v>
                </c:pt>
              </c:numCache>
            </c:numRef>
          </c:val>
        </c:ser>
        <c:ser>
          <c:idx val="1"/>
          <c:order val="1"/>
          <c:tx>
            <c:strRef>
              <c:f>Hoja1!$A$3</c:f>
              <c:strCache>
                <c:ptCount val="1"/>
                <c:pt idx="0">
                  <c:v>Regular</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Hoja1!$B$1:$G$1</c:f>
              <c:strCache>
                <c:ptCount val="6"/>
                <c:pt idx="0">
                  <c:v>2012:
2,437
respuestas</c:v>
                </c:pt>
                <c:pt idx="1">
                  <c:v>2013:
2,254
respuestas</c:v>
                </c:pt>
                <c:pt idx="2">
                  <c:v>2014:
2,269
respuestas</c:v>
                </c:pt>
                <c:pt idx="3">
                  <c:v>2015:
2,804
respuestas</c:v>
                </c:pt>
                <c:pt idx="4">
                  <c:v>2016:
1,887
respuestas</c:v>
                </c:pt>
                <c:pt idx="5">
                  <c:v>Ene-Jun’2017:
998
respuestas</c:v>
                </c:pt>
              </c:strCache>
            </c:strRef>
          </c:cat>
          <c:val>
            <c:numRef>
              <c:f>Hoja1!$B$3:$G$3</c:f>
              <c:numCache>
                <c:formatCode>0.0</c:formatCode>
                <c:ptCount val="6"/>
                <c:pt idx="0">
                  <c:v>21.132540008206814</c:v>
                </c:pt>
                <c:pt idx="1">
                  <c:v>20.195295162006214</c:v>
                </c:pt>
                <c:pt idx="2">
                  <c:v>19.2</c:v>
                </c:pt>
                <c:pt idx="3">
                  <c:v>22.8</c:v>
                </c:pt>
                <c:pt idx="4">
                  <c:v>23.847376788553259</c:v>
                </c:pt>
                <c:pt idx="5">
                  <c:v>20.941883767535067</c:v>
                </c:pt>
              </c:numCache>
            </c:numRef>
          </c:val>
        </c:ser>
        <c:ser>
          <c:idx val="2"/>
          <c:order val="2"/>
          <c:tx>
            <c:strRef>
              <c:f>Hoja1!$A$4</c:f>
              <c:strCache>
                <c:ptCount val="1"/>
                <c:pt idx="0">
                  <c:v>Excesivo</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Hoja1!$B$1:$G$1</c:f>
              <c:strCache>
                <c:ptCount val="6"/>
                <c:pt idx="0">
                  <c:v>2012:
2,437
respuestas</c:v>
                </c:pt>
                <c:pt idx="1">
                  <c:v>2013:
2,254
respuestas</c:v>
                </c:pt>
                <c:pt idx="2">
                  <c:v>2014:
2,269
respuestas</c:v>
                </c:pt>
                <c:pt idx="3">
                  <c:v>2015:
2,804
respuestas</c:v>
                </c:pt>
                <c:pt idx="4">
                  <c:v>2016:
1,887
respuestas</c:v>
                </c:pt>
                <c:pt idx="5">
                  <c:v>Ene-Jun’2017:
998
respuestas</c:v>
                </c:pt>
              </c:strCache>
            </c:strRef>
          </c:cat>
          <c:val>
            <c:numRef>
              <c:f>Hoja1!$B$4:$G$4</c:f>
              <c:numCache>
                <c:formatCode>0.0</c:formatCode>
                <c:ptCount val="6"/>
                <c:pt idx="0">
                  <c:v>9.5199015182601556</c:v>
                </c:pt>
                <c:pt idx="1">
                  <c:v>14.152617568766599</c:v>
                </c:pt>
                <c:pt idx="2">
                  <c:v>12.7</c:v>
                </c:pt>
                <c:pt idx="3">
                  <c:v>14.6</c:v>
                </c:pt>
                <c:pt idx="4">
                  <c:v>12.559618441971383</c:v>
                </c:pt>
                <c:pt idx="5">
                  <c:v>9.9198396793587182</c:v>
                </c:pt>
              </c:numCache>
            </c:numRef>
          </c:val>
        </c:ser>
        <c:dLbls>
          <c:showLegendKey val="0"/>
          <c:showVal val="1"/>
          <c:showCatName val="0"/>
          <c:showSerName val="0"/>
          <c:showPercent val="0"/>
          <c:showBubbleSize val="0"/>
        </c:dLbls>
        <c:gapWidth val="150"/>
        <c:overlap val="-25"/>
        <c:axId val="252331992"/>
        <c:axId val="252332384"/>
      </c:barChart>
      <c:catAx>
        <c:axId val="252331992"/>
        <c:scaling>
          <c:orientation val="minMax"/>
        </c:scaling>
        <c:delete val="0"/>
        <c:axPos val="b"/>
        <c:numFmt formatCode="General" sourceLinked="1"/>
        <c:majorTickMark val="cross"/>
        <c:minorTickMark val="none"/>
        <c:tickLblPos val="nextTo"/>
        <c:crossAx val="252332384"/>
        <c:crosses val="autoZero"/>
        <c:auto val="1"/>
        <c:lblAlgn val="ctr"/>
        <c:lblOffset val="100"/>
        <c:noMultiLvlLbl val="0"/>
      </c:catAx>
      <c:valAx>
        <c:axId val="252332384"/>
        <c:scaling>
          <c:orientation val="minMax"/>
        </c:scaling>
        <c:delete val="1"/>
        <c:axPos val="l"/>
        <c:numFmt formatCode="#,##0" sourceLinked="0"/>
        <c:majorTickMark val="none"/>
        <c:minorTickMark val="none"/>
        <c:tickLblPos val="none"/>
        <c:crossAx val="252331992"/>
        <c:crosses val="autoZero"/>
        <c:crossBetween val="between"/>
        <c:majorUnit val="20"/>
      </c:valAx>
    </c:plotArea>
    <c:legend>
      <c:legendPos val="t"/>
      <c:layout>
        <c:manualLayout>
          <c:xMode val="edge"/>
          <c:yMode val="edge"/>
          <c:x val="0.16958948592662068"/>
          <c:y val="1.7544014851269572E-2"/>
          <c:w val="0.65510420948938786"/>
          <c:h val="7.8225651244996891E-2"/>
        </c:manualLayout>
      </c:layout>
      <c:overlay val="0"/>
    </c:legend>
    <c:plotVisOnly val="1"/>
    <c:dispBlanksAs val="gap"/>
    <c:showDLblsOverMax val="0"/>
  </c:chart>
  <c:txPr>
    <a:bodyPr/>
    <a:lstStyle/>
    <a:p>
      <a:pPr>
        <a:defRPr sz="1100" b="1">
          <a:latin typeface="Calibri" pitchFamily="34" charset="0"/>
        </a:defRPr>
      </a:pPr>
      <a:endParaRPr lang="es-MX"/>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1"/>
      <c:txPr>
        <a:bodyPr/>
        <a:lstStyle/>
        <a:p>
          <a:pPr>
            <a:defRPr sz="1200"/>
          </a:pPr>
          <a:endParaRPr lang="es-MX"/>
        </a:p>
      </c:txPr>
    </c:title>
    <c:autoTitleDeleted val="0"/>
    <c:view3D>
      <c:rotX val="30"/>
      <c:rotY val="134"/>
      <c:rAngAx val="0"/>
    </c:view3D>
    <c:floor>
      <c:thickness val="0"/>
    </c:floor>
    <c:sideWall>
      <c:thickness val="0"/>
    </c:sideWall>
    <c:backWall>
      <c:thickness val="0"/>
    </c:backWall>
    <c:plotArea>
      <c:layout>
        <c:manualLayout>
          <c:layoutTarget val="inner"/>
          <c:xMode val="edge"/>
          <c:yMode val="edge"/>
          <c:x val="0.22570617153649669"/>
          <c:y val="0.38009632239871288"/>
          <c:w val="0.54858765692700806"/>
          <c:h val="0.53160992006384322"/>
        </c:manualLayout>
      </c:layout>
      <c:pie3DChart>
        <c:varyColors val="1"/>
        <c:ser>
          <c:idx val="0"/>
          <c:order val="0"/>
          <c:tx>
            <c:strRef>
              <c:f>Hoja1!$B$1</c:f>
              <c:strCache>
                <c:ptCount val="1"/>
                <c:pt idx="0">
                  <c:v>25,635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2.2184687812465291E-2"/>
                  <c:y val="-6.4052882050454382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4.1538787356960134E-3"/>
                  <c:y val="-6.2408373794568997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1.7260234973891776E-2"/>
                  <c:y val="4.2089772385935177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Clara</c:v>
                </c:pt>
                <c:pt idx="1">
                  <c:v>Regular</c:v>
                </c:pt>
                <c:pt idx="2">
                  <c:v>Confusa</c:v>
                </c:pt>
              </c:strCache>
            </c:strRef>
          </c:cat>
          <c:val>
            <c:numRef>
              <c:f>Hoja1!$B$2:$B$4</c:f>
              <c:numCache>
                <c:formatCode>#,##0</c:formatCode>
                <c:ptCount val="3"/>
                <c:pt idx="0">
                  <c:v>17239</c:v>
                </c:pt>
                <c:pt idx="1">
                  <c:v>4366</c:v>
                </c:pt>
                <c:pt idx="2">
                  <c:v>4030</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2"/>
            <a:ext cx="3037840" cy="46482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MX" dirty="0"/>
          </a:p>
        </p:txBody>
      </p:sp>
      <p:sp>
        <p:nvSpPr>
          <p:cNvPr id="3" name="2 Marcador de fecha"/>
          <p:cNvSpPr>
            <a:spLocks noGrp="1"/>
          </p:cNvSpPr>
          <p:nvPr>
            <p:ph type="dt" idx="1"/>
          </p:nvPr>
        </p:nvSpPr>
        <p:spPr>
          <a:xfrm>
            <a:off x="3970939" y="2"/>
            <a:ext cx="3037840" cy="46482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A9CBCD6-C483-4257-B11E-9F2FC1093CA5}" type="datetimeFigureOut">
              <a:rPr lang="es-MX"/>
              <a:pPr>
                <a:defRPr/>
              </a:pPr>
              <a:t>17/08/2017</a:t>
            </a:fld>
            <a:endParaRPr lang="es-MX" dirty="0"/>
          </a:p>
        </p:txBody>
      </p:sp>
      <p:sp>
        <p:nvSpPr>
          <p:cNvPr id="4" name="3 Marcador de imagen de diapositiva"/>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1440" tIns="45720" rIns="91440" bIns="45720" rtlCol="0" anchor="ctr"/>
          <a:lstStyle/>
          <a:p>
            <a:pPr lvl="0"/>
            <a:endParaRPr lang="es-MX" noProof="0" dirty="0"/>
          </a:p>
        </p:txBody>
      </p:sp>
      <p:sp>
        <p:nvSpPr>
          <p:cNvPr id="5" name="4 Marcador de notas"/>
          <p:cNvSpPr>
            <a:spLocks noGrp="1"/>
          </p:cNvSpPr>
          <p:nvPr>
            <p:ph type="body" sz="quarter" idx="3"/>
          </p:nvPr>
        </p:nvSpPr>
        <p:spPr>
          <a:xfrm>
            <a:off x="701041" y="4415792"/>
            <a:ext cx="5608320" cy="418338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1" y="8829967"/>
            <a:ext cx="3037840" cy="46482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MX" dirty="0"/>
          </a:p>
        </p:txBody>
      </p:sp>
      <p:sp>
        <p:nvSpPr>
          <p:cNvPr id="7" name="6 Marcador de número de diapositiva"/>
          <p:cNvSpPr>
            <a:spLocks noGrp="1"/>
          </p:cNvSpPr>
          <p:nvPr>
            <p:ph type="sldNum" sz="quarter" idx="5"/>
          </p:nvPr>
        </p:nvSpPr>
        <p:spPr>
          <a:xfrm>
            <a:off x="3970939" y="8829967"/>
            <a:ext cx="3037840" cy="46482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EF43496-A5D6-47D1-B54A-3B1A06F5E0DA}" type="slidenum">
              <a:rPr lang="es-MX"/>
              <a:pPr>
                <a:defRPr/>
              </a:pPr>
              <a:t>‹Nº›</a:t>
            </a:fld>
            <a:endParaRPr lang="es-MX" dirty="0"/>
          </a:p>
        </p:txBody>
      </p:sp>
    </p:spTree>
    <p:extLst>
      <p:ext uri="{BB962C8B-B14F-4D97-AF65-F5344CB8AC3E}">
        <p14:creationId xmlns:p14="http://schemas.microsoft.com/office/powerpoint/2010/main" val="292990630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174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dirty="0" smtClean="0"/>
          </a:p>
        </p:txBody>
      </p:sp>
      <p:sp>
        <p:nvSpPr>
          <p:cNvPr id="3174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5D5E3E-F416-40DA-AC1F-9E2E76102BB6}" type="slidenum">
              <a:rPr lang="es-MX"/>
              <a:pPr fontAlgn="base">
                <a:spcBef>
                  <a:spcPct val="0"/>
                </a:spcBef>
                <a:spcAft>
                  <a:spcPct val="0"/>
                </a:spcAft>
              </a:pPr>
              <a:t>1</a:t>
            </a:fld>
            <a:endParaRPr lang="es-MX" dirty="0"/>
          </a:p>
        </p:txBody>
      </p:sp>
    </p:spTree>
    <p:extLst>
      <p:ext uri="{BB962C8B-B14F-4D97-AF65-F5344CB8AC3E}">
        <p14:creationId xmlns:p14="http://schemas.microsoft.com/office/powerpoint/2010/main" val="495395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13</a:t>
            </a:fld>
            <a:endParaRPr lang="es-MX" dirty="0"/>
          </a:p>
        </p:txBody>
      </p:sp>
    </p:spTree>
    <p:extLst>
      <p:ext uri="{BB962C8B-B14F-4D97-AF65-F5344CB8AC3E}">
        <p14:creationId xmlns:p14="http://schemas.microsoft.com/office/powerpoint/2010/main" val="3471079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14</a:t>
            </a:fld>
            <a:endParaRPr lang="es-MX" dirty="0"/>
          </a:p>
        </p:txBody>
      </p:sp>
    </p:spTree>
    <p:extLst>
      <p:ext uri="{BB962C8B-B14F-4D97-AF65-F5344CB8AC3E}">
        <p14:creationId xmlns:p14="http://schemas.microsoft.com/office/powerpoint/2010/main" val="1306356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15</a:t>
            </a:fld>
            <a:endParaRPr lang="es-MX" dirty="0"/>
          </a:p>
        </p:txBody>
      </p:sp>
    </p:spTree>
    <p:extLst>
      <p:ext uri="{BB962C8B-B14F-4D97-AF65-F5344CB8AC3E}">
        <p14:creationId xmlns:p14="http://schemas.microsoft.com/office/powerpoint/2010/main" val="1026179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16</a:t>
            </a:fld>
            <a:endParaRPr lang="es-MX" dirty="0"/>
          </a:p>
        </p:txBody>
      </p:sp>
    </p:spTree>
    <p:extLst>
      <p:ext uri="{BB962C8B-B14F-4D97-AF65-F5344CB8AC3E}">
        <p14:creationId xmlns:p14="http://schemas.microsoft.com/office/powerpoint/2010/main" val="1974778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17</a:t>
            </a:fld>
            <a:endParaRPr lang="es-MX" dirty="0"/>
          </a:p>
        </p:txBody>
      </p:sp>
    </p:spTree>
    <p:extLst>
      <p:ext uri="{BB962C8B-B14F-4D97-AF65-F5344CB8AC3E}">
        <p14:creationId xmlns:p14="http://schemas.microsoft.com/office/powerpoint/2010/main" val="40833251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18</a:t>
            </a:fld>
            <a:endParaRPr lang="es-MX" dirty="0"/>
          </a:p>
        </p:txBody>
      </p:sp>
    </p:spTree>
    <p:extLst>
      <p:ext uri="{BB962C8B-B14F-4D97-AF65-F5344CB8AC3E}">
        <p14:creationId xmlns:p14="http://schemas.microsoft.com/office/powerpoint/2010/main" val="27410837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19</a:t>
            </a:fld>
            <a:endParaRPr lang="es-MX" dirty="0"/>
          </a:p>
        </p:txBody>
      </p:sp>
    </p:spTree>
    <p:extLst>
      <p:ext uri="{BB962C8B-B14F-4D97-AF65-F5344CB8AC3E}">
        <p14:creationId xmlns:p14="http://schemas.microsoft.com/office/powerpoint/2010/main" val="1660430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20</a:t>
            </a:fld>
            <a:endParaRPr lang="es-MX" dirty="0"/>
          </a:p>
        </p:txBody>
      </p:sp>
    </p:spTree>
    <p:extLst>
      <p:ext uri="{BB962C8B-B14F-4D97-AF65-F5344CB8AC3E}">
        <p14:creationId xmlns:p14="http://schemas.microsoft.com/office/powerpoint/2010/main" val="887057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21</a:t>
            </a:fld>
            <a:endParaRPr lang="es-MX" dirty="0"/>
          </a:p>
        </p:txBody>
      </p:sp>
    </p:spTree>
    <p:extLst>
      <p:ext uri="{BB962C8B-B14F-4D97-AF65-F5344CB8AC3E}">
        <p14:creationId xmlns:p14="http://schemas.microsoft.com/office/powerpoint/2010/main" val="1983790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22</a:t>
            </a:fld>
            <a:endParaRPr lang="es-MX" dirty="0"/>
          </a:p>
        </p:txBody>
      </p:sp>
    </p:spTree>
    <p:extLst>
      <p:ext uri="{BB962C8B-B14F-4D97-AF65-F5344CB8AC3E}">
        <p14:creationId xmlns:p14="http://schemas.microsoft.com/office/powerpoint/2010/main" val="2530045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a:t>
            </a:fld>
            <a:endParaRPr lang="es-MX" dirty="0"/>
          </a:p>
        </p:txBody>
      </p:sp>
    </p:spTree>
    <p:extLst>
      <p:ext uri="{BB962C8B-B14F-4D97-AF65-F5344CB8AC3E}">
        <p14:creationId xmlns:p14="http://schemas.microsoft.com/office/powerpoint/2010/main" val="13943441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23</a:t>
            </a:fld>
            <a:endParaRPr lang="es-MX" dirty="0"/>
          </a:p>
        </p:txBody>
      </p:sp>
    </p:spTree>
    <p:extLst>
      <p:ext uri="{BB962C8B-B14F-4D97-AF65-F5344CB8AC3E}">
        <p14:creationId xmlns:p14="http://schemas.microsoft.com/office/powerpoint/2010/main" val="25420489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24</a:t>
            </a:fld>
            <a:endParaRPr lang="es-MX" dirty="0"/>
          </a:p>
        </p:txBody>
      </p:sp>
    </p:spTree>
    <p:extLst>
      <p:ext uri="{BB962C8B-B14F-4D97-AF65-F5344CB8AC3E}">
        <p14:creationId xmlns:p14="http://schemas.microsoft.com/office/powerpoint/2010/main" val="6009926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25</a:t>
            </a:fld>
            <a:endParaRPr lang="es-MX" dirty="0"/>
          </a:p>
        </p:txBody>
      </p:sp>
    </p:spTree>
    <p:extLst>
      <p:ext uri="{BB962C8B-B14F-4D97-AF65-F5344CB8AC3E}">
        <p14:creationId xmlns:p14="http://schemas.microsoft.com/office/powerpoint/2010/main" val="28743685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26</a:t>
            </a:fld>
            <a:endParaRPr lang="es-MX" dirty="0"/>
          </a:p>
        </p:txBody>
      </p:sp>
    </p:spTree>
    <p:extLst>
      <p:ext uri="{BB962C8B-B14F-4D97-AF65-F5344CB8AC3E}">
        <p14:creationId xmlns:p14="http://schemas.microsoft.com/office/powerpoint/2010/main" val="26097383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27</a:t>
            </a:fld>
            <a:endParaRPr lang="es-MX" dirty="0"/>
          </a:p>
        </p:txBody>
      </p:sp>
    </p:spTree>
    <p:extLst>
      <p:ext uri="{BB962C8B-B14F-4D97-AF65-F5344CB8AC3E}">
        <p14:creationId xmlns:p14="http://schemas.microsoft.com/office/powerpoint/2010/main" val="42145916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28</a:t>
            </a:fld>
            <a:endParaRPr lang="es-MX" dirty="0"/>
          </a:p>
        </p:txBody>
      </p:sp>
    </p:spTree>
    <p:extLst>
      <p:ext uri="{BB962C8B-B14F-4D97-AF65-F5344CB8AC3E}">
        <p14:creationId xmlns:p14="http://schemas.microsoft.com/office/powerpoint/2010/main" val="10658661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29</a:t>
            </a:fld>
            <a:endParaRPr lang="es-MX" dirty="0"/>
          </a:p>
        </p:txBody>
      </p:sp>
    </p:spTree>
    <p:extLst>
      <p:ext uri="{BB962C8B-B14F-4D97-AF65-F5344CB8AC3E}">
        <p14:creationId xmlns:p14="http://schemas.microsoft.com/office/powerpoint/2010/main" val="39263733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30</a:t>
            </a:fld>
            <a:endParaRPr lang="es-MX" dirty="0"/>
          </a:p>
        </p:txBody>
      </p:sp>
    </p:spTree>
    <p:extLst>
      <p:ext uri="{BB962C8B-B14F-4D97-AF65-F5344CB8AC3E}">
        <p14:creationId xmlns:p14="http://schemas.microsoft.com/office/powerpoint/2010/main" val="7592802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31</a:t>
            </a:fld>
            <a:endParaRPr lang="es-MX" dirty="0"/>
          </a:p>
        </p:txBody>
      </p:sp>
    </p:spTree>
    <p:extLst>
      <p:ext uri="{BB962C8B-B14F-4D97-AF65-F5344CB8AC3E}">
        <p14:creationId xmlns:p14="http://schemas.microsoft.com/office/powerpoint/2010/main" val="12177508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32</a:t>
            </a:fld>
            <a:endParaRPr lang="es-MX" dirty="0"/>
          </a:p>
        </p:txBody>
      </p:sp>
    </p:spTree>
    <p:extLst>
      <p:ext uri="{BB962C8B-B14F-4D97-AF65-F5344CB8AC3E}">
        <p14:creationId xmlns:p14="http://schemas.microsoft.com/office/powerpoint/2010/main" val="1548698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6</a:t>
            </a:fld>
            <a:endParaRPr lang="es-MX" dirty="0"/>
          </a:p>
        </p:txBody>
      </p:sp>
    </p:spTree>
    <p:extLst>
      <p:ext uri="{BB962C8B-B14F-4D97-AF65-F5344CB8AC3E}">
        <p14:creationId xmlns:p14="http://schemas.microsoft.com/office/powerpoint/2010/main" val="38070337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33</a:t>
            </a:fld>
            <a:endParaRPr lang="es-MX" dirty="0"/>
          </a:p>
        </p:txBody>
      </p:sp>
    </p:spTree>
    <p:extLst>
      <p:ext uri="{BB962C8B-B14F-4D97-AF65-F5344CB8AC3E}">
        <p14:creationId xmlns:p14="http://schemas.microsoft.com/office/powerpoint/2010/main" val="40592436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34</a:t>
            </a:fld>
            <a:endParaRPr lang="es-MX" dirty="0"/>
          </a:p>
        </p:txBody>
      </p:sp>
    </p:spTree>
    <p:extLst>
      <p:ext uri="{BB962C8B-B14F-4D97-AF65-F5344CB8AC3E}">
        <p14:creationId xmlns:p14="http://schemas.microsoft.com/office/powerpoint/2010/main" val="26783706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35</a:t>
            </a:fld>
            <a:endParaRPr lang="es-MX" dirty="0"/>
          </a:p>
        </p:txBody>
      </p:sp>
    </p:spTree>
    <p:extLst>
      <p:ext uri="{BB962C8B-B14F-4D97-AF65-F5344CB8AC3E}">
        <p14:creationId xmlns:p14="http://schemas.microsoft.com/office/powerpoint/2010/main" val="40966897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36</a:t>
            </a:fld>
            <a:endParaRPr lang="es-MX" dirty="0"/>
          </a:p>
        </p:txBody>
      </p:sp>
    </p:spTree>
    <p:extLst>
      <p:ext uri="{BB962C8B-B14F-4D97-AF65-F5344CB8AC3E}">
        <p14:creationId xmlns:p14="http://schemas.microsoft.com/office/powerpoint/2010/main" val="28129946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37</a:t>
            </a:fld>
            <a:endParaRPr lang="es-MX" dirty="0"/>
          </a:p>
        </p:txBody>
      </p:sp>
    </p:spTree>
    <p:extLst>
      <p:ext uri="{BB962C8B-B14F-4D97-AF65-F5344CB8AC3E}">
        <p14:creationId xmlns:p14="http://schemas.microsoft.com/office/powerpoint/2010/main" val="42553541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38</a:t>
            </a:fld>
            <a:endParaRPr lang="es-MX" dirty="0"/>
          </a:p>
        </p:txBody>
      </p:sp>
    </p:spTree>
    <p:extLst>
      <p:ext uri="{BB962C8B-B14F-4D97-AF65-F5344CB8AC3E}">
        <p14:creationId xmlns:p14="http://schemas.microsoft.com/office/powerpoint/2010/main" val="38633282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39</a:t>
            </a:fld>
            <a:endParaRPr lang="es-MX" dirty="0"/>
          </a:p>
        </p:txBody>
      </p:sp>
    </p:spTree>
    <p:extLst>
      <p:ext uri="{BB962C8B-B14F-4D97-AF65-F5344CB8AC3E}">
        <p14:creationId xmlns:p14="http://schemas.microsoft.com/office/powerpoint/2010/main" val="33518646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40</a:t>
            </a:fld>
            <a:endParaRPr lang="es-MX" dirty="0"/>
          </a:p>
        </p:txBody>
      </p:sp>
    </p:spTree>
    <p:extLst>
      <p:ext uri="{BB962C8B-B14F-4D97-AF65-F5344CB8AC3E}">
        <p14:creationId xmlns:p14="http://schemas.microsoft.com/office/powerpoint/2010/main" val="17537459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41</a:t>
            </a:fld>
            <a:endParaRPr lang="es-MX" dirty="0"/>
          </a:p>
        </p:txBody>
      </p:sp>
    </p:spTree>
    <p:extLst>
      <p:ext uri="{BB962C8B-B14F-4D97-AF65-F5344CB8AC3E}">
        <p14:creationId xmlns:p14="http://schemas.microsoft.com/office/powerpoint/2010/main" val="638143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7</a:t>
            </a:fld>
            <a:endParaRPr lang="es-MX" dirty="0"/>
          </a:p>
        </p:txBody>
      </p:sp>
    </p:spTree>
    <p:extLst>
      <p:ext uri="{BB962C8B-B14F-4D97-AF65-F5344CB8AC3E}">
        <p14:creationId xmlns:p14="http://schemas.microsoft.com/office/powerpoint/2010/main" val="715395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8</a:t>
            </a:fld>
            <a:endParaRPr lang="es-MX" dirty="0"/>
          </a:p>
        </p:txBody>
      </p:sp>
    </p:spTree>
    <p:extLst>
      <p:ext uri="{BB962C8B-B14F-4D97-AF65-F5344CB8AC3E}">
        <p14:creationId xmlns:p14="http://schemas.microsoft.com/office/powerpoint/2010/main" val="2819044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9</a:t>
            </a:fld>
            <a:endParaRPr lang="es-MX" dirty="0"/>
          </a:p>
        </p:txBody>
      </p:sp>
    </p:spTree>
    <p:extLst>
      <p:ext uri="{BB962C8B-B14F-4D97-AF65-F5344CB8AC3E}">
        <p14:creationId xmlns:p14="http://schemas.microsoft.com/office/powerpoint/2010/main" val="2298266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10</a:t>
            </a:fld>
            <a:endParaRPr lang="es-MX" dirty="0"/>
          </a:p>
        </p:txBody>
      </p:sp>
    </p:spTree>
    <p:extLst>
      <p:ext uri="{BB962C8B-B14F-4D97-AF65-F5344CB8AC3E}">
        <p14:creationId xmlns:p14="http://schemas.microsoft.com/office/powerpoint/2010/main" val="558952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11</a:t>
            </a:fld>
            <a:endParaRPr lang="es-MX" dirty="0"/>
          </a:p>
        </p:txBody>
      </p:sp>
    </p:spTree>
    <p:extLst>
      <p:ext uri="{BB962C8B-B14F-4D97-AF65-F5344CB8AC3E}">
        <p14:creationId xmlns:p14="http://schemas.microsoft.com/office/powerpoint/2010/main" val="2520088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12</a:t>
            </a:fld>
            <a:endParaRPr lang="es-MX" dirty="0"/>
          </a:p>
        </p:txBody>
      </p:sp>
    </p:spTree>
    <p:extLst>
      <p:ext uri="{BB962C8B-B14F-4D97-AF65-F5344CB8AC3E}">
        <p14:creationId xmlns:p14="http://schemas.microsoft.com/office/powerpoint/2010/main" val="946908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5 Forma libre"/>
          <p:cNvSpPr>
            <a:spLocks/>
          </p:cNvSpPr>
          <p:nvPr/>
        </p:nvSpPr>
        <p:spPr bwMode="auto">
          <a:xfrm>
            <a:off x="1687513" y="4953000"/>
            <a:ext cx="7456487" cy="487363"/>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rgbClr val="33CCCC">
              <a:alpha val="4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6 Forma libre"/>
          <p:cNvSpPr>
            <a:spLocks/>
          </p:cNvSpPr>
          <p:nvPr/>
        </p:nvSpPr>
        <p:spPr bwMode="auto">
          <a:xfrm>
            <a:off x="36513" y="5237163"/>
            <a:ext cx="9107487" cy="78898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8" name="7 Forma libre"/>
          <p:cNvSpPr>
            <a:spLocks/>
          </p:cNvSpPr>
          <p:nvPr/>
        </p:nvSpPr>
        <p:spPr bwMode="auto">
          <a:xfrm>
            <a:off x="590" y="5000960"/>
            <a:ext cx="9143410" cy="186339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solidFill>
            <a:srgbClr val="008080">
              <a:alpha val="60000"/>
            </a:srgbClr>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0" name="9 Conector recto"/>
          <p:cNvCxnSpPr/>
          <p:nvPr/>
        </p:nvCxnSpPr>
        <p:spPr bwMode="auto">
          <a:xfrm>
            <a:off x="-3175" y="4997654"/>
            <a:ext cx="9147175" cy="78999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smtClean="0">
                <a:solidFill>
                  <a:srgbClr val="FFFFFF"/>
                </a:solidFill>
              </a:defRPr>
            </a:lvl1pPr>
            <a:extLst/>
          </a:lstStyle>
          <a:p>
            <a:pPr>
              <a:defRPr/>
            </a:pPr>
            <a:endParaRPr lang="es-MX" dirty="0"/>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MX" dirty="0"/>
          </a:p>
        </p:txBody>
      </p:sp>
      <p:sp>
        <p:nvSpPr>
          <p:cNvPr id="13" name="26 Marcador de número de diapositiva"/>
          <p:cNvSpPr>
            <a:spLocks noGrp="1"/>
          </p:cNvSpPr>
          <p:nvPr>
            <p:ph type="sldNum" sz="quarter" idx="12"/>
          </p:nvPr>
        </p:nvSpPr>
        <p:spPr/>
        <p:txBody>
          <a:bodyPr/>
          <a:lstStyle>
            <a:lvl1pPr>
              <a:defRPr smtClean="0">
                <a:solidFill>
                  <a:srgbClr val="FFFFFF"/>
                </a:solidFill>
              </a:defRPr>
            </a:lvl1pPr>
            <a:extLst/>
          </a:lstStyle>
          <a:p>
            <a:pPr>
              <a:defRPr/>
            </a:pPr>
            <a:fld id="{62E9E462-A307-46A6-B24D-B23F63F85546}"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MX" dirty="0"/>
          </a:p>
        </p:txBody>
      </p:sp>
      <p:sp>
        <p:nvSpPr>
          <p:cNvPr id="5" name="21 Marcador de pie de página"/>
          <p:cNvSpPr>
            <a:spLocks noGrp="1"/>
          </p:cNvSpPr>
          <p:nvPr>
            <p:ph type="ftr" sz="quarter" idx="11"/>
          </p:nvPr>
        </p:nvSpPr>
        <p:spPr/>
        <p:txBody>
          <a:bodyPr/>
          <a:lstStyle>
            <a:lvl1pPr>
              <a:defRPr/>
            </a:lvl1pPr>
          </a:lstStyle>
          <a:p>
            <a:pPr>
              <a:defRPr/>
            </a:pPr>
            <a:endParaRPr lang="es-MX" dirty="0"/>
          </a:p>
        </p:txBody>
      </p:sp>
      <p:sp>
        <p:nvSpPr>
          <p:cNvPr id="6" name="17 Marcador de número de diapositiva"/>
          <p:cNvSpPr>
            <a:spLocks noGrp="1"/>
          </p:cNvSpPr>
          <p:nvPr>
            <p:ph type="sldNum" sz="quarter" idx="12"/>
          </p:nvPr>
        </p:nvSpPr>
        <p:spPr/>
        <p:txBody>
          <a:bodyPr/>
          <a:lstStyle>
            <a:lvl1pPr>
              <a:defRPr/>
            </a:lvl1pPr>
          </a:lstStyle>
          <a:p>
            <a:pPr>
              <a:defRPr/>
            </a:pPr>
            <a:fld id="{D27718D8-60A7-4D3B-A1BE-07D8FF63E948}"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MX" dirty="0"/>
          </a:p>
        </p:txBody>
      </p:sp>
      <p:sp>
        <p:nvSpPr>
          <p:cNvPr id="5" name="21 Marcador de pie de página"/>
          <p:cNvSpPr>
            <a:spLocks noGrp="1"/>
          </p:cNvSpPr>
          <p:nvPr>
            <p:ph type="ftr" sz="quarter" idx="11"/>
          </p:nvPr>
        </p:nvSpPr>
        <p:spPr/>
        <p:txBody>
          <a:bodyPr/>
          <a:lstStyle>
            <a:lvl1pPr>
              <a:defRPr/>
            </a:lvl1pPr>
          </a:lstStyle>
          <a:p>
            <a:pPr>
              <a:defRPr/>
            </a:pPr>
            <a:endParaRPr lang="es-MX" dirty="0"/>
          </a:p>
        </p:txBody>
      </p:sp>
      <p:sp>
        <p:nvSpPr>
          <p:cNvPr id="6" name="17 Marcador de número de diapositiva"/>
          <p:cNvSpPr>
            <a:spLocks noGrp="1"/>
          </p:cNvSpPr>
          <p:nvPr>
            <p:ph type="sldNum" sz="quarter" idx="12"/>
          </p:nvPr>
        </p:nvSpPr>
        <p:spPr/>
        <p:txBody>
          <a:bodyPr/>
          <a:lstStyle>
            <a:lvl1pPr>
              <a:defRPr/>
            </a:lvl1pPr>
          </a:lstStyle>
          <a:p>
            <a:pPr>
              <a:defRPr/>
            </a:pPr>
            <a:fld id="{10725176-2986-4C5A-83F6-3DB18051CEA1}" type="slidenum">
              <a:rPr lang="es-MX"/>
              <a:pPr>
                <a:defRPr/>
              </a:pPr>
              <a:t>‹Nº›</a:t>
            </a:fld>
            <a:endParaRPr lang="es-MX"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p:txBody>
          <a:bodyPr/>
          <a:lstStyle>
            <a:lvl1pPr>
              <a:defRPr sz="800" b="1">
                <a:latin typeface="Calibri" pitchFamily="34" charset="0"/>
              </a:defRPr>
            </a:lvl1pPr>
          </a:lstStyle>
          <a:p>
            <a:pPr>
              <a:defRPr/>
            </a:pPr>
            <a:fld id="{BD43386B-512A-4F48-AC60-1F2A615D5642}" type="slidenum">
              <a:rPr lang="es-MX" smtClean="0"/>
              <a:pPr>
                <a:defRPr/>
              </a:pPr>
              <a:t>‹Nº›</a:t>
            </a:fld>
            <a:endParaRPr lang="es-MX" dirty="0"/>
          </a:p>
        </p:txBody>
      </p:sp>
      <p:sp>
        <p:nvSpPr>
          <p:cNvPr id="7" name="6 Rectángulo redondeado"/>
          <p:cNvSpPr/>
          <p:nvPr userDrawn="1"/>
        </p:nvSpPr>
        <p:spPr>
          <a:xfrm>
            <a:off x="62473" y="62122"/>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5" name="Picture 2" descr="InfoD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04780" y="156271"/>
            <a:ext cx="1296000" cy="6911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14" name="2 Marcador de contenido"/>
          <p:cNvSpPr>
            <a:spLocks noGrp="1"/>
          </p:cNvSpPr>
          <p:nvPr>
            <p:ph idx="1"/>
          </p:nvPr>
        </p:nvSpPr>
        <p:spPr bwMode="auto">
          <a:xfrm>
            <a:off x="457200" y="1481138"/>
            <a:ext cx="8229600" cy="4525962"/>
          </a:xfrm>
          <a:prstGeom prst="rect">
            <a:avLst/>
          </a:prstGeom>
          <a:noFill/>
          <a:ln w="9525">
            <a:noFill/>
            <a:miter lim="800000"/>
            <a:headEnd/>
            <a:tailEnd/>
          </a:ln>
        </p:spPr>
        <p:txBody>
          <a:bodyPr/>
          <a:lstStyle>
            <a:extLst/>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Haga clic para modificar el estilo de texto del patrón</a:t>
            </a:r>
          </a:p>
          <a:p>
            <a:pPr marL="0" marR="0" lvl="1"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Segundo nivel</a:t>
            </a:r>
          </a:p>
          <a:p>
            <a:pPr marL="0" marR="0" lvl="2"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Tercer nivel</a:t>
            </a:r>
          </a:p>
          <a:p>
            <a:pPr marL="0" marR="0" lvl="3"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Cuarto nivel</a:t>
            </a:r>
          </a:p>
          <a:p>
            <a:pPr marL="0" marR="0" lvl="4"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Quinto nivel</a:t>
            </a:r>
            <a:endParaRPr kumimoji="0" lang="en-US" sz="1800" b="0" i="0" u="none" strike="noStrike" kern="0" cap="none" spc="0" normalizeH="0" baseline="0" noProof="0">
              <a:ln>
                <a:noFill/>
              </a:ln>
              <a:solidFill>
                <a:sysClr val="windowText" lastClr="000000"/>
              </a:solidFill>
              <a:effectLst/>
              <a:uLnTx/>
              <a:uFillTx/>
            </a:endParaRPr>
          </a:p>
        </p:txBody>
      </p:sp>
      <p:sp>
        <p:nvSpPr>
          <p:cNvPr id="15" name="6 Título"/>
          <p:cNvSpPr>
            <a:spLocks noGrp="1"/>
          </p:cNvSpPr>
          <p:nvPr>
            <p:ph type="title"/>
          </p:nvPr>
        </p:nvSpPr>
        <p:spPr>
          <a:xfrm>
            <a:off x="457200" y="274638"/>
            <a:ext cx="8229600" cy="1143000"/>
          </a:xfrm>
          <a:prstGeom prst="rect">
            <a:avLst/>
          </a:prstGeom>
        </p:spPr>
        <p:txBody>
          <a:bodyPr rtlCol="0"/>
          <a:lstStyle>
            <a:extLst/>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Haga clic para modificar el estilo de título del patrón</a:t>
            </a:r>
            <a:endParaRPr kumimoji="0" lang="en-US" sz="1800" b="0" i="0" u="none" strike="noStrike" kern="0" cap="none" spc="0" normalizeH="0" baseline="0" noProof="0">
              <a:ln>
                <a:noFill/>
              </a:ln>
              <a:solidFill>
                <a:sysClr val="windowText" lastClr="000000"/>
              </a:solidFill>
              <a:effectLst/>
              <a:uLnTx/>
              <a:uFillTx/>
            </a:endParaRPr>
          </a:p>
        </p:txBody>
      </p:sp>
      <p:sp>
        <p:nvSpPr>
          <p:cNvPr id="16" name="9 Marcador de fecha"/>
          <p:cNvSpPr>
            <a:spLocks noGrp="1"/>
          </p:cNvSpPr>
          <p:nvPr>
            <p:ph type="dt" sz="half" idx="10"/>
          </p:nvPr>
        </p:nvSpPr>
        <p:spPr>
          <a:xfrm>
            <a:off x="6727825" y="6408738"/>
            <a:ext cx="1919288" cy="365125"/>
          </a:xfrm>
          <a:prstGeom prst="rect">
            <a:avLst/>
          </a:prstGeo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Text" lastClr="000000"/>
              </a:solidFill>
              <a:effectLst/>
              <a:uLnTx/>
              <a:uFillTx/>
            </a:endParaRPr>
          </a:p>
        </p:txBody>
      </p:sp>
      <p:sp>
        <p:nvSpPr>
          <p:cNvPr id="17" name="21 Marcador de pie de página"/>
          <p:cNvSpPr>
            <a:spLocks noGrp="1"/>
          </p:cNvSpPr>
          <p:nvPr>
            <p:ph type="ftr" sz="quarter" idx="11"/>
          </p:nvPr>
        </p:nvSpPr>
        <p:spPr>
          <a:xfrm>
            <a:off x="4379913" y="6408738"/>
            <a:ext cx="2351087" cy="365125"/>
          </a:xfrm>
          <a:prstGeom prst="rect">
            <a:avLst/>
          </a:prstGeo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Text" lastClr="000000"/>
              </a:solidFill>
              <a:effectLst/>
              <a:uLnTx/>
              <a:uFillTx/>
            </a:endParaRPr>
          </a:p>
        </p:txBody>
      </p:sp>
      <p:sp>
        <p:nvSpPr>
          <p:cNvPr id="18" name="17 Marcador de número de diapositiva"/>
          <p:cNvSpPr>
            <a:spLocks noGrp="1"/>
          </p:cNvSpPr>
          <p:nvPr>
            <p:ph type="sldNum" sz="quarter" idx="12"/>
          </p:nvPr>
        </p:nvSpPr>
        <p:spPr>
          <a:xfrm>
            <a:off x="8647113" y="6408738"/>
            <a:ext cx="366712" cy="365125"/>
          </a:xfrm>
          <a:prstGeom prst="rect">
            <a:avLst/>
          </a:prstGeo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5178CCD4-0633-4214-8E80-4B51D2DB8650}" type="slidenum">
              <a:rPr kumimoji="0" lang="es-MX"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‹Nº›</a:t>
            </a:fld>
            <a:endParaRPr kumimoji="0" lang="es-MX" sz="1800" b="0" i="0" u="none" strike="noStrike" kern="0" cap="none" spc="0" normalizeH="0" baseline="0" noProof="0" dirty="0">
              <a:ln>
                <a:noFill/>
              </a:ln>
              <a:solidFill>
                <a:sysClr val="windowText" lastClr="000000"/>
              </a:solidFill>
              <a:effectLst/>
              <a:uLnTx/>
              <a:uFillTx/>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MX" dirty="0"/>
          </a:p>
        </p:txBody>
      </p:sp>
      <p:sp>
        <p:nvSpPr>
          <p:cNvPr id="6" name="5 Marcador de pie de página"/>
          <p:cNvSpPr>
            <a:spLocks noGrp="1"/>
          </p:cNvSpPr>
          <p:nvPr>
            <p:ph type="ftr" sz="quarter" idx="11"/>
          </p:nvPr>
        </p:nvSpPr>
        <p:spPr/>
        <p:txBody>
          <a:bodyPr/>
          <a:lstStyle>
            <a:lvl1pPr>
              <a:defRPr/>
            </a:lvl1pPr>
            <a:extLst/>
          </a:lstStyle>
          <a:p>
            <a:pPr>
              <a:defRPr/>
            </a:pPr>
            <a:endParaRPr lang="es-MX" dirty="0"/>
          </a:p>
        </p:txBody>
      </p:sp>
      <p:sp>
        <p:nvSpPr>
          <p:cNvPr id="7" name="6 Marcador de número de diapositiva"/>
          <p:cNvSpPr>
            <a:spLocks noGrp="1"/>
          </p:cNvSpPr>
          <p:nvPr>
            <p:ph type="sldNum" sz="quarter" idx="12"/>
          </p:nvPr>
        </p:nvSpPr>
        <p:spPr/>
        <p:txBody>
          <a:bodyPr/>
          <a:lstStyle>
            <a:lvl1pPr>
              <a:defRPr/>
            </a:lvl1pPr>
            <a:extLst/>
          </a:lstStyle>
          <a:p>
            <a:pPr>
              <a:defRPr/>
            </a:pPr>
            <a:fld id="{4602C97B-B95C-43E1-9C6D-9D412079AE19}"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10" name="2 Marcador de contenido"/>
          <p:cNvSpPr>
            <a:spLocks noGrp="1"/>
          </p:cNvSpPr>
          <p:nvPr>
            <p:ph idx="1"/>
          </p:nvPr>
        </p:nvSpPr>
        <p:spPr>
          <a:xfrm>
            <a:off x="457200" y="1481138"/>
            <a:ext cx="8229600" cy="4525962"/>
          </a:xfrm>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6 Título"/>
          <p:cNvSpPr>
            <a:spLocks noGrp="1"/>
          </p:cNvSpPr>
          <p:nvPr>
            <p:ph type="title"/>
          </p:nvPr>
        </p:nvSpPr>
        <p:spPr>
          <a:xfrm>
            <a:off x="457200" y="274638"/>
            <a:ext cx="8229600" cy="1143000"/>
          </a:xfrm>
        </p:spPr>
        <p:txBody>
          <a:bodyPr rtlCol="0"/>
          <a:lstStyle>
            <a:extLst/>
          </a:lstStyle>
          <a:p>
            <a:r>
              <a:rPr lang="es-ES" smtClean="0"/>
              <a:t>Haga clic para modificar el estilo de título del patrón</a:t>
            </a:r>
            <a:endParaRPr lang="en-US"/>
          </a:p>
        </p:txBody>
      </p:sp>
      <p:sp>
        <p:nvSpPr>
          <p:cNvPr id="12" name="9 Marcador de fecha"/>
          <p:cNvSpPr>
            <a:spLocks noGrp="1"/>
          </p:cNvSpPr>
          <p:nvPr>
            <p:ph type="dt" sz="half" idx="10"/>
          </p:nvPr>
        </p:nvSpPr>
        <p:spPr>
          <a:xfrm>
            <a:off x="6727825" y="6408738"/>
            <a:ext cx="1919288" cy="365125"/>
          </a:xfrm>
        </p:spPr>
        <p:txBody>
          <a:bodyPr/>
          <a:lstStyle>
            <a:lvl1pPr>
              <a:defRPr/>
            </a:lvl1pPr>
          </a:lstStyle>
          <a:p>
            <a:pPr>
              <a:defRPr/>
            </a:pPr>
            <a:endParaRPr lang="es-MX" dirty="0"/>
          </a:p>
        </p:txBody>
      </p:sp>
      <p:sp>
        <p:nvSpPr>
          <p:cNvPr id="13" name="21 Marcador de pie de página"/>
          <p:cNvSpPr>
            <a:spLocks noGrp="1"/>
          </p:cNvSpPr>
          <p:nvPr>
            <p:ph type="ftr" sz="quarter" idx="11"/>
          </p:nvPr>
        </p:nvSpPr>
        <p:spPr>
          <a:xfrm>
            <a:off x="4379913" y="6408738"/>
            <a:ext cx="2351087" cy="365125"/>
          </a:xfrm>
        </p:spPr>
        <p:txBody>
          <a:bodyPr/>
          <a:lstStyle>
            <a:lvl1pPr>
              <a:defRPr/>
            </a:lvl1pPr>
          </a:lstStyle>
          <a:p>
            <a:pPr>
              <a:defRPr/>
            </a:pPr>
            <a:endParaRPr lang="es-MX" dirty="0"/>
          </a:p>
        </p:txBody>
      </p:sp>
      <p:sp>
        <p:nvSpPr>
          <p:cNvPr id="14" name="17 Marcador de número de diapositiva"/>
          <p:cNvSpPr>
            <a:spLocks noGrp="1"/>
          </p:cNvSpPr>
          <p:nvPr>
            <p:ph type="sldNum" sz="quarter" idx="12"/>
          </p:nvPr>
        </p:nvSpPr>
        <p:spPr>
          <a:xfrm>
            <a:off x="8647113" y="6408738"/>
            <a:ext cx="366712" cy="365125"/>
          </a:xfrm>
        </p:spPr>
        <p:txBody>
          <a:bodyPr/>
          <a:lstStyle>
            <a:lvl1pPr>
              <a:defRPr/>
            </a:lvl1pPr>
          </a:lstStyle>
          <a:p>
            <a:pPr>
              <a:defRPr/>
            </a:pPr>
            <a:fld id="{5178CCD4-0633-4214-8E80-4B51D2DB8650}" type="slidenum">
              <a:rPr lang="es-MX"/>
              <a:pPr>
                <a:defRPr/>
              </a:pPr>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endParaRPr lang="es-MX" dirty="0"/>
          </a:p>
        </p:txBody>
      </p:sp>
      <p:sp>
        <p:nvSpPr>
          <p:cNvPr id="4" name="3 Marcador de pie de página"/>
          <p:cNvSpPr>
            <a:spLocks noGrp="1"/>
          </p:cNvSpPr>
          <p:nvPr>
            <p:ph type="ftr" sz="quarter" idx="11"/>
          </p:nvPr>
        </p:nvSpPr>
        <p:spPr/>
        <p:txBody>
          <a:bodyPr/>
          <a:lstStyle>
            <a:lvl1pPr>
              <a:defRPr/>
            </a:lvl1pPr>
            <a:extLst/>
          </a:lstStyle>
          <a:p>
            <a:pPr>
              <a:defRPr/>
            </a:pPr>
            <a:endParaRPr lang="es-MX" dirty="0"/>
          </a:p>
        </p:txBody>
      </p:sp>
      <p:sp>
        <p:nvSpPr>
          <p:cNvPr id="5" name="4 Marcador de número de diapositiva"/>
          <p:cNvSpPr>
            <a:spLocks noGrp="1"/>
          </p:cNvSpPr>
          <p:nvPr>
            <p:ph type="sldNum" sz="quarter" idx="12"/>
          </p:nvPr>
        </p:nvSpPr>
        <p:spPr/>
        <p:txBody>
          <a:bodyPr/>
          <a:lstStyle>
            <a:lvl1pPr>
              <a:defRPr/>
            </a:lvl1pPr>
            <a:extLst/>
          </a:lstStyle>
          <a:p>
            <a:pPr>
              <a:defRPr/>
            </a:pPr>
            <a:fld id="{CF86A0AD-F5F3-4993-AC63-983DFB5D00C4}"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s-MX" dirty="0"/>
          </a:p>
        </p:txBody>
      </p:sp>
      <p:sp>
        <p:nvSpPr>
          <p:cNvPr id="3" name="21 Marcador de pie de página"/>
          <p:cNvSpPr>
            <a:spLocks noGrp="1"/>
          </p:cNvSpPr>
          <p:nvPr>
            <p:ph type="ftr" sz="quarter" idx="11"/>
          </p:nvPr>
        </p:nvSpPr>
        <p:spPr/>
        <p:txBody>
          <a:bodyPr/>
          <a:lstStyle>
            <a:lvl1pPr>
              <a:defRPr/>
            </a:lvl1pPr>
          </a:lstStyle>
          <a:p>
            <a:pPr>
              <a:defRPr/>
            </a:pPr>
            <a:endParaRPr lang="es-MX" dirty="0"/>
          </a:p>
        </p:txBody>
      </p:sp>
      <p:sp>
        <p:nvSpPr>
          <p:cNvPr id="4" name="17 Marcador de número de diapositiva"/>
          <p:cNvSpPr>
            <a:spLocks noGrp="1"/>
          </p:cNvSpPr>
          <p:nvPr>
            <p:ph type="sldNum" sz="quarter" idx="12"/>
          </p:nvPr>
        </p:nvSpPr>
        <p:spPr/>
        <p:txBody>
          <a:bodyPr/>
          <a:lstStyle>
            <a:lvl1pPr>
              <a:defRPr/>
            </a:lvl1pPr>
          </a:lstStyle>
          <a:p>
            <a:pPr>
              <a:defRPr/>
            </a:pPr>
            <a:fld id="{13BBBA7F-7700-44FC-A071-6A787AE82F1F}"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MX" dirty="0"/>
          </a:p>
        </p:txBody>
      </p:sp>
      <p:sp>
        <p:nvSpPr>
          <p:cNvPr id="6" name="5 Marcador de pie de página"/>
          <p:cNvSpPr>
            <a:spLocks noGrp="1"/>
          </p:cNvSpPr>
          <p:nvPr>
            <p:ph type="ftr" sz="quarter" idx="11"/>
          </p:nvPr>
        </p:nvSpPr>
        <p:spPr/>
        <p:txBody>
          <a:bodyPr/>
          <a:lstStyle>
            <a:lvl1pPr>
              <a:defRPr/>
            </a:lvl1pPr>
            <a:extLst/>
          </a:lstStyle>
          <a:p>
            <a:pPr>
              <a:defRPr/>
            </a:pPr>
            <a:endParaRPr lang="es-MX" dirty="0"/>
          </a:p>
        </p:txBody>
      </p:sp>
      <p:sp>
        <p:nvSpPr>
          <p:cNvPr id="7" name="6 Marcador de número de diapositiva"/>
          <p:cNvSpPr>
            <a:spLocks noGrp="1"/>
          </p:cNvSpPr>
          <p:nvPr>
            <p:ph type="sldNum" sz="quarter" idx="12"/>
          </p:nvPr>
        </p:nvSpPr>
        <p:spPr/>
        <p:txBody>
          <a:bodyPr/>
          <a:lstStyle>
            <a:lvl1pPr>
              <a:defRPr/>
            </a:lvl1pPr>
            <a:extLst/>
          </a:lstStyle>
          <a:p>
            <a:pPr>
              <a:defRPr/>
            </a:pPr>
            <a:fld id="{516F3146-650D-474C-86B1-C64F49665689}" type="slidenum">
              <a:rPr lang="es-MX"/>
              <a:pPr>
                <a:defRPr/>
              </a:pPr>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4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6" name="5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6 Triángulo rectángulo"/>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dirty="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smtClean="0">
                <a:solidFill>
                  <a:schemeClr val="tx1"/>
                </a:solidFill>
              </a:defRPr>
            </a:lvl1pPr>
            <a:extLst/>
          </a:lstStyle>
          <a:p>
            <a:pPr>
              <a:defRPr/>
            </a:pPr>
            <a:endParaRPr lang="es-MX" dirty="0"/>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MX" dirty="0"/>
          </a:p>
        </p:txBody>
      </p:sp>
      <p:sp>
        <p:nvSpPr>
          <p:cNvPr id="13" name="6 Marcador de número de diapositiva"/>
          <p:cNvSpPr>
            <a:spLocks noGrp="1"/>
          </p:cNvSpPr>
          <p:nvPr>
            <p:ph type="sldNum" sz="quarter" idx="12"/>
          </p:nvPr>
        </p:nvSpPr>
        <p:spPr/>
        <p:txBody>
          <a:bodyPr/>
          <a:lstStyle>
            <a:lvl1pPr>
              <a:defRPr smtClean="0">
                <a:solidFill>
                  <a:schemeClr val="tx1"/>
                </a:solidFill>
              </a:defRPr>
            </a:lvl1pPr>
            <a:extLst/>
          </a:lstStyle>
          <a:p>
            <a:pPr>
              <a:defRPr/>
            </a:pPr>
            <a:fld id="{106309B3-9598-4C5D-A074-CCA34373B81B}"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endParaRPr lang="es-MX" dirty="0"/>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s-MX" dirty="0"/>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54FD045D-41D9-4DB0-AA6F-326B226C05D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719" r:id="rId1"/>
    <p:sldLayoutId id="2147483715" r:id="rId2"/>
    <p:sldLayoutId id="2147483720" r:id="rId3"/>
    <p:sldLayoutId id="2147483721" r:id="rId4"/>
    <p:sldLayoutId id="2147483722" r:id="rId5"/>
    <p:sldLayoutId id="2147483723" r:id="rId6"/>
    <p:sldLayoutId id="2147483716" r:id="rId7"/>
    <p:sldLayoutId id="2147483724" r:id="rId8"/>
    <p:sldLayoutId id="2147483725" r:id="rId9"/>
    <p:sldLayoutId id="2147483717" r:id="rId10"/>
    <p:sldLayoutId id="2147483718" r:id="rId11"/>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13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Lucida Sans Unicode"/>
            </a:endParaRPr>
          </a:p>
        </p:txBody>
      </p:sp>
      <p:sp>
        <p:nvSpPr>
          <p:cNvPr id="15" name="14 Triángulo rectángulo"/>
          <p:cNvSpPr>
            <a:spLocks/>
          </p:cNvSpPr>
          <p:nvPr/>
        </p:nvSpPr>
        <p:spPr bwMode="auto">
          <a:xfrm>
            <a:off x="-6042" y="5791253"/>
            <a:ext cx="3402314" cy="1080868"/>
          </a:xfrm>
          <a:prstGeom prst="rtTriangle">
            <a:avLst/>
          </a:prstGeom>
          <a:solidFill>
            <a:srgbClr val="008080">
              <a:alpha val="60000"/>
            </a:srgbClr>
          </a:solidFill>
          <a:ln w="12700" cap="rnd" cmpd="thickThin" algn="ctr">
            <a:noFill/>
            <a:prstDash val="solid"/>
          </a:ln>
          <a:effectLst>
            <a:fillOverlay blend="mult">
              <a:gradFill flip="none" rotWithShape="1">
                <a:gsLst>
                  <a:gs pos="0">
                    <a:srgbClr val="2DA2BF">
                      <a:shade val="20000"/>
                      <a:satMod val="176000"/>
                      <a:alpha val="100000"/>
                    </a:srgbClr>
                  </a:gs>
                  <a:gs pos="18000">
                    <a:srgbClr val="2DA2BF">
                      <a:shade val="48000"/>
                      <a:satMod val="153000"/>
                      <a:alpha val="100000"/>
                    </a:srgbClr>
                  </a:gs>
                  <a:gs pos="43000">
                    <a:srgbClr val="2DA2BF">
                      <a:tint val="86000"/>
                      <a:satMod val="149000"/>
                      <a:alpha val="100000"/>
                    </a:srgbClr>
                  </a:gs>
                  <a:gs pos="45000">
                    <a:srgbClr val="2DA2BF">
                      <a:tint val="85000"/>
                      <a:satMod val="150000"/>
                      <a:alpha val="100000"/>
                    </a:srgbClr>
                  </a:gs>
                  <a:gs pos="50000">
                    <a:srgbClr val="2DA2BF">
                      <a:tint val="86000"/>
                      <a:satMod val="149000"/>
                      <a:alpha val="100000"/>
                    </a:srgbClr>
                  </a:gs>
                  <a:gs pos="79000">
                    <a:srgbClr val="2DA2BF">
                      <a:shade val="53000"/>
                      <a:satMod val="150000"/>
                      <a:alpha val="100000"/>
                    </a:srgbClr>
                  </a:gs>
                  <a:gs pos="100000">
                    <a:srgbClr val="2DA2BF">
                      <a:shade val="25000"/>
                      <a:satMod val="170000"/>
                      <a:alpha val="100000"/>
                    </a:srgbClr>
                  </a:gs>
                </a:gsLst>
                <a:lin ang="450000" scaled="1"/>
                <a:tileRect/>
              </a:gradFill>
            </a:fillOverlay>
          </a:effectLst>
        </p:spPr>
        <p:txBody>
          <a:bodyPr anchor="ctr"/>
          <a:lstStyle>
            <a:extLs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Lucida Sans Unicode"/>
              <a:ea typeface="+mn-ea"/>
              <a:cs typeface="+mn-cs"/>
            </a:endParaRPr>
          </a:p>
        </p:txBody>
      </p:sp>
      <p:cxnSp>
        <p:nvCxnSpPr>
          <p:cNvPr id="16" name="15 Conector recto"/>
          <p:cNvCxnSpPr/>
          <p:nvPr/>
        </p:nvCxnSpPr>
        <p:spPr>
          <a:xfrm>
            <a:off x="-9237" y="5787738"/>
            <a:ext cx="3405509" cy="1084383"/>
          </a:xfrm>
          <a:prstGeom prst="line">
            <a:avLst/>
          </a:prstGeom>
          <a:noFill/>
          <a:ln w="12065" cap="flat" cmpd="sng" algn="ctr">
            <a:gradFill>
              <a:gsLst>
                <a:gs pos="45000">
                  <a:srgbClr val="2DA2BF">
                    <a:tint val="70000"/>
                    <a:satMod val="110000"/>
                  </a:srgbClr>
                </a:gs>
                <a:gs pos="15000">
                  <a:srgbClr val="2DA2BF">
                    <a:shade val="40000"/>
                    <a:satMod val="110000"/>
                  </a:srgbClr>
                </a:gs>
              </a:gsLst>
              <a:lin ang="5400000" scaled="1"/>
            </a:gradFill>
            <a:prstDash val="solid"/>
            <a:miter lim="800000"/>
          </a:ln>
          <a:effectLst/>
        </p:spPr>
      </p:cxnSp>
      <p:sp>
        <p:nvSpPr>
          <p:cNvPr id="17" name="3 Marcador de texto"/>
          <p:cNvSpPr txBox="1">
            <a:spLocks/>
          </p:cNvSpPr>
          <p:nvPr/>
        </p:nvSpPr>
        <p:spPr bwMode="auto">
          <a:xfrm>
            <a:off x="1141232" y="5443402"/>
            <a:ext cx="7162800" cy="648232"/>
          </a:xfrm>
          <a:prstGeom prst="rect">
            <a:avLst/>
          </a:prstGeom>
          <a:noFill/>
          <a:ln w="9525">
            <a:noFill/>
            <a:miter lim="800000"/>
            <a:headEnd/>
            <a:tailEnd/>
          </a:ln>
        </p:spPr>
        <p:txBody>
          <a:bodyPr vert="horz" wrap="square" lIns="91440" tIns="0" rIns="91440" bIns="45720" numCol="1" anchor="t" anchorCtr="0" compatLnSpc="1">
            <a:prstTxWarp prst="textNoShape">
              <a:avLst/>
            </a:prstTxWarp>
          </a:bodyPr>
          <a:lstStyle>
            <a:lvl1pPr marL="0" marR="18288" indent="0" algn="r">
              <a:buNone/>
              <a:defRPr sz="1400"/>
            </a:lvl1pPr>
            <a:lvl2pPr>
              <a:defRPr sz="1200"/>
            </a:lvl2pPr>
            <a:lvl3pPr>
              <a:defRPr sz="1000"/>
            </a:lvl3pPr>
            <a:lvl4pPr>
              <a:defRPr sz="900"/>
            </a:lvl4pPr>
            <a:lvl5pPr>
              <a:defRPr sz="900"/>
            </a:lvl5pPr>
            <a:extLst/>
          </a:lstStyle>
          <a:p>
            <a:pPr marL="0" marR="18288" lvl="0" indent="0" algn="r" defTabSz="914400" rtl="0" eaLnBrk="1" fontAlgn="base" latinLnBrk="0" hangingPunct="1">
              <a:lnSpc>
                <a:spcPct val="100000"/>
              </a:lnSpc>
              <a:spcBef>
                <a:spcPts val="400"/>
              </a:spcBef>
              <a:spcAft>
                <a:spcPct val="0"/>
              </a:spcAft>
              <a:buClr>
                <a:srgbClr val="2DA2BF"/>
              </a:buClr>
              <a:buSzPct val="68000"/>
              <a:buFont typeface="Wingdings 3" pitchFamily="18" charset="2"/>
              <a:buNone/>
              <a:tabLst/>
              <a:defRPr/>
            </a:pPr>
            <a:r>
              <a:rPr kumimoji="0" lang="es-ES" sz="1400" b="0" i="0" u="none" strike="noStrike" kern="1200" cap="none" spc="0" normalizeH="0" baseline="0" noProof="0" dirty="0" smtClean="0">
                <a:ln>
                  <a:noFill/>
                </a:ln>
                <a:solidFill>
                  <a:sysClr val="window" lastClr="FFFFFF"/>
                </a:solidFill>
                <a:effectLst/>
                <a:uLnTx/>
                <a:uFillTx/>
                <a:latin typeface="Lucida Sans Unicode"/>
                <a:ea typeface="+mn-ea"/>
                <a:cs typeface="+mn-cs"/>
              </a:rPr>
              <a:t>Haga clic para modificar el estilo de texto del patrón</a:t>
            </a:r>
          </a:p>
        </p:txBody>
      </p:sp>
      <p:sp>
        <p:nvSpPr>
          <p:cNvPr id="18" name="4 Marcador de fecha"/>
          <p:cNvSpPr>
            <a:spLocks noGrp="1"/>
          </p:cNvSpPr>
          <p:nvPr>
            <p:ph type="dt" sz="half" idx="2"/>
          </p:nvPr>
        </p:nvSpPr>
        <p:spPr>
          <a:xfrm>
            <a:off x="6727825" y="6408738"/>
            <a:ext cx="1919288" cy="365125"/>
          </a:xfrm>
          <a:prstGeom prst="rect">
            <a:avLst/>
          </a:prstGeom>
        </p:spPr>
        <p:txBody>
          <a:bodyPr/>
          <a:lstStyle>
            <a:lvl1pPr>
              <a:defRPr smtClean="0">
                <a:solidFill>
                  <a:schemeClr val="tx1"/>
                </a:solidFill>
              </a:defRPr>
            </a:lvl1pPr>
            <a:extLs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 lastClr="FFFFFF"/>
              </a:solidFill>
              <a:effectLst/>
              <a:uLnTx/>
              <a:uFillTx/>
            </a:endParaRPr>
          </a:p>
        </p:txBody>
      </p:sp>
      <p:sp>
        <p:nvSpPr>
          <p:cNvPr id="19" name="5 Marcador de pie de página"/>
          <p:cNvSpPr>
            <a:spLocks noGrp="1"/>
          </p:cNvSpPr>
          <p:nvPr>
            <p:ph type="ftr" sz="quarter" idx="3"/>
          </p:nvPr>
        </p:nvSpPr>
        <p:spPr>
          <a:xfrm>
            <a:off x="4379913" y="6408738"/>
            <a:ext cx="2351087" cy="365125"/>
          </a:xfrm>
          <a:prstGeom prst="rect">
            <a:avLst/>
          </a:prstGeom>
        </p:spPr>
        <p:txBody>
          <a:bodyPr/>
          <a:lstStyle>
            <a:lvl1pPr>
              <a:defRPr>
                <a:solidFill>
                  <a:schemeClr val="tx1"/>
                </a:solidFill>
              </a:defRPr>
            </a:lvl1pPr>
            <a:extLs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 lastClr="FFFFFF"/>
              </a:solidFill>
              <a:effectLst/>
              <a:uLnTx/>
              <a:uFillTx/>
            </a:endParaRPr>
          </a:p>
        </p:txBody>
      </p:sp>
      <p:sp>
        <p:nvSpPr>
          <p:cNvPr id="20" name="6 Marcador de número de diapositiva"/>
          <p:cNvSpPr>
            <a:spLocks noGrp="1"/>
          </p:cNvSpPr>
          <p:nvPr>
            <p:ph type="sldNum" sz="quarter" idx="4"/>
          </p:nvPr>
        </p:nvSpPr>
        <p:spPr>
          <a:xfrm>
            <a:off x="8647113" y="6408738"/>
            <a:ext cx="366712" cy="365125"/>
          </a:xfrm>
          <a:prstGeom prst="rect">
            <a:avLst/>
          </a:prstGeom>
        </p:spPr>
        <p:txBody>
          <a:bodyPr/>
          <a:lstStyle>
            <a:lvl1pPr>
              <a:defRPr smtClean="0">
                <a:solidFill>
                  <a:schemeClr val="tx1"/>
                </a:solidFill>
              </a:defRPr>
            </a:lvl1pPr>
            <a:extLst/>
          </a:lstStyle>
          <a:p>
            <a:pPr marL="0" marR="0" lvl="0" indent="0" defTabSz="914400" eaLnBrk="1" fontAlgn="auto" latinLnBrk="0" hangingPunct="1">
              <a:lnSpc>
                <a:spcPct val="100000"/>
              </a:lnSpc>
              <a:spcBef>
                <a:spcPts val="0"/>
              </a:spcBef>
              <a:spcAft>
                <a:spcPts val="0"/>
              </a:spcAft>
              <a:buClrTx/>
              <a:buSzTx/>
              <a:buFontTx/>
              <a:buNone/>
              <a:tabLst/>
              <a:defRPr/>
            </a:pPr>
            <a:fld id="{48BDAF40-ECB2-4D85-A552-915E378046FF}" type="slidenum">
              <a:rPr kumimoji="0" lang="es-MX" sz="1800" b="0" i="0" u="none" strike="noStrike" kern="0" cap="none" spc="0" normalizeH="0" baseline="0" noProof="0">
                <a:ln>
                  <a:noFill/>
                </a:ln>
                <a:solidFill>
                  <a:sysClr val="window" lastClr="FFFFFF"/>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‹Nº›</a:t>
            </a:fld>
            <a:endParaRPr kumimoji="0" lang="es-MX" sz="1800" b="0" i="0" u="none" strike="noStrike" kern="0" cap="none" spc="0" normalizeH="0" baseline="0" noProof="0" dirty="0">
              <a:ln>
                <a:noFill/>
              </a:ln>
              <a:solidFill>
                <a:sysClr val="window" lastClr="FFFFFF"/>
              </a:solidFill>
              <a:effectLst/>
              <a:uLnTx/>
              <a:uFillTx/>
            </a:endParaRP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2713025" y="1162781"/>
            <a:ext cx="5724565" cy="3108543"/>
          </a:xfrm>
          <a:prstGeom prst="rect">
            <a:avLst/>
          </a:prstGeom>
        </p:spPr>
        <p:txBody>
          <a:bodyPr wrap="square">
            <a:spAutoFit/>
          </a:bodyPr>
          <a:lstStyle/>
          <a:p>
            <a:pPr algn="ctr"/>
            <a:r>
              <a:rPr lang="es-MX" sz="3600" b="1" dirty="0" smtClean="0">
                <a:latin typeface="Calibri" pitchFamily="34" charset="0"/>
              </a:rPr>
              <a:t>Encuesta de Satisfacción del Solicitante de Información Pública</a:t>
            </a:r>
          </a:p>
          <a:p>
            <a:pPr algn="ctr"/>
            <a:endParaRPr lang="es-MX" sz="1200" b="1" dirty="0" smtClean="0">
              <a:latin typeface="Calibri" pitchFamily="34" charset="0"/>
            </a:endParaRPr>
          </a:p>
          <a:p>
            <a:pPr algn="ctr"/>
            <a:endParaRPr lang="es-MX" sz="1200" b="1" dirty="0" smtClean="0">
              <a:latin typeface="Calibri" pitchFamily="34" charset="0"/>
            </a:endParaRPr>
          </a:p>
          <a:p>
            <a:pPr algn="ctr"/>
            <a:r>
              <a:rPr lang="es-MX" sz="1600" b="1" dirty="0" smtClean="0">
                <a:latin typeface="Calibri" pitchFamily="34" charset="0"/>
              </a:rPr>
              <a:t>28,376 cuestionarios respondidos</a:t>
            </a:r>
          </a:p>
          <a:p>
            <a:pPr algn="ctr"/>
            <a:r>
              <a:rPr lang="es-MX" sz="1600" b="1" dirty="0" smtClean="0">
                <a:latin typeface="Calibri" pitchFamily="34" charset="0"/>
              </a:rPr>
              <a:t>23,969 por INFOMEX y 4,407 depositados en buzones</a:t>
            </a:r>
          </a:p>
          <a:p>
            <a:pPr algn="ctr"/>
            <a:endParaRPr lang="es-MX" sz="1600" b="1" dirty="0">
              <a:latin typeface="Calibri" pitchFamily="34" charset="0"/>
            </a:endParaRPr>
          </a:p>
          <a:p>
            <a:pPr algn="ctr"/>
            <a:r>
              <a:rPr lang="nb-NO" sz="1600" b="1" dirty="0">
                <a:latin typeface="Calibri" pitchFamily="34" charset="0"/>
              </a:rPr>
              <a:t>2007 - 1er semetre </a:t>
            </a:r>
            <a:r>
              <a:rPr lang="nb-NO" sz="1600" b="1" dirty="0" smtClean="0">
                <a:latin typeface="Calibri" pitchFamily="34" charset="0"/>
              </a:rPr>
              <a:t>2017</a:t>
            </a:r>
            <a:endParaRPr lang="es-ES" sz="1600" b="1" dirty="0">
              <a:latin typeface="Calibri" pitchFamily="34" charset="0"/>
            </a:endParaRPr>
          </a:p>
        </p:txBody>
      </p:sp>
      <p:sp>
        <p:nvSpPr>
          <p:cNvPr id="7" name="6 CuadroTexto"/>
          <p:cNvSpPr txBox="1"/>
          <p:nvPr/>
        </p:nvSpPr>
        <p:spPr>
          <a:xfrm>
            <a:off x="7585450" y="6383373"/>
            <a:ext cx="1515736" cy="400110"/>
          </a:xfrm>
          <a:prstGeom prst="rect">
            <a:avLst/>
          </a:prstGeom>
          <a:noFill/>
        </p:spPr>
        <p:txBody>
          <a:bodyPr wrap="none" rtlCol="0">
            <a:spAutoFit/>
          </a:bodyPr>
          <a:lstStyle/>
          <a:p>
            <a:r>
              <a:rPr lang="es-MX" sz="2000" b="1" cap="small" dirty="0" smtClean="0">
                <a:solidFill>
                  <a:schemeClr val="bg1"/>
                </a:solidFill>
                <a:latin typeface="Calibri" pitchFamily="34" charset="0"/>
                <a:cs typeface="Arial" pitchFamily="34" charset="0"/>
              </a:rPr>
              <a:t>Agosto 2017</a:t>
            </a:r>
            <a:endParaRPr lang="es-MX" sz="2000" b="1" cap="small" dirty="0">
              <a:solidFill>
                <a:schemeClr val="bg1"/>
              </a:solidFill>
              <a:latin typeface="Calibri" pitchFamily="34" charset="0"/>
              <a:cs typeface="Arial" pitchFamily="34" charset="0"/>
            </a:endParaRPr>
          </a:p>
        </p:txBody>
      </p:sp>
      <p:cxnSp>
        <p:nvCxnSpPr>
          <p:cNvPr id="8" name="7 Conector recto"/>
          <p:cNvCxnSpPr/>
          <p:nvPr/>
        </p:nvCxnSpPr>
        <p:spPr bwMode="auto">
          <a:xfrm rot="5400000">
            <a:off x="1110966" y="2711455"/>
            <a:ext cx="2786063" cy="1588"/>
          </a:xfrm>
          <a:prstGeom prst="line">
            <a:avLst/>
          </a:prstGeom>
          <a:ln w="25400">
            <a:solidFill>
              <a:srgbClr val="008080"/>
            </a:solidFill>
          </a:ln>
        </p:spPr>
        <p:style>
          <a:lnRef idx="1">
            <a:schemeClr val="accent1"/>
          </a:lnRef>
          <a:fillRef idx="0">
            <a:schemeClr val="accent1"/>
          </a:fillRef>
          <a:effectRef idx="0">
            <a:schemeClr val="accent1"/>
          </a:effectRef>
          <a:fontRef idx="minor">
            <a:schemeClr val="tx1"/>
          </a:fontRef>
        </p:style>
      </p:cxnSp>
      <p:pic>
        <p:nvPicPr>
          <p:cNvPr id="9" name="Picture 2" descr="InfoD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46" y="2093506"/>
            <a:ext cx="2376000" cy="12671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Opinión del portal INFOMEX / la atención recibida en la UT</a:t>
            </a:r>
          </a:p>
          <a:p>
            <a:r>
              <a:rPr lang="es-MX" sz="1400" b="1" i="1" dirty="0">
                <a:solidFill>
                  <a:prstClr val="black"/>
                </a:solidFill>
                <a:latin typeface="Calibri" pitchFamily="34" charset="0"/>
              </a:rPr>
              <a:t>2012 a Enero-Junio 2017</a:t>
            </a:r>
          </a:p>
          <a:p>
            <a:pPr lvl="0"/>
            <a:r>
              <a:rPr lang="es-MX" sz="1400" b="1" i="1" dirty="0" smtClean="0">
                <a:solidFill>
                  <a:prstClr val="black"/>
                </a:solidFill>
                <a:latin typeface="Calibri" pitchFamily="34" charset="0"/>
              </a:rPr>
              <a:t>Resultados por año </a:t>
            </a:r>
          </a:p>
        </p:txBody>
      </p:sp>
      <p:graphicFrame>
        <p:nvGraphicFramePr>
          <p:cNvPr id="5" name="4 Gráfico"/>
          <p:cNvGraphicFramePr/>
          <p:nvPr>
            <p:extLst>
              <p:ext uri="{D42A27DB-BD31-4B8C-83A1-F6EECF244321}">
                <p14:modId xmlns:p14="http://schemas.microsoft.com/office/powerpoint/2010/main" val="1508079276"/>
              </p:ext>
            </p:extLst>
          </p:nvPr>
        </p:nvGraphicFramePr>
        <p:xfrm>
          <a:off x="217872" y="2204864"/>
          <a:ext cx="8802261" cy="3623574"/>
        </p:xfrm>
        <a:graphic>
          <a:graphicData uri="http://schemas.openxmlformats.org/drawingml/2006/chart">
            <c:chart xmlns:c="http://schemas.openxmlformats.org/drawingml/2006/chart" xmlns:r="http://schemas.openxmlformats.org/officeDocument/2006/relationships" r:id="rId3"/>
          </a:graphicData>
        </a:graphic>
      </p:graphicFrame>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10</a:t>
            </a:fld>
            <a:endParaRPr lang="es-MX" dirty="0"/>
          </a:p>
        </p:txBody>
      </p:sp>
      <p:sp>
        <p:nvSpPr>
          <p:cNvPr id="11" name="10 CuadroTexto"/>
          <p:cNvSpPr txBox="1"/>
          <p:nvPr/>
        </p:nvSpPr>
        <p:spPr>
          <a:xfrm>
            <a:off x="620993" y="5937205"/>
            <a:ext cx="774510" cy="784830"/>
          </a:xfrm>
          <a:prstGeom prst="rect">
            <a:avLst/>
          </a:prstGeom>
          <a:noFill/>
        </p:spPr>
        <p:txBody>
          <a:bodyPr wrap="square" rtlCol="0">
            <a:spAutoFit/>
          </a:bodyPr>
          <a:lstStyle/>
          <a:p>
            <a:pPr algn="ctr"/>
            <a:r>
              <a:rPr lang="es-MX" sz="900" b="1" i="1" dirty="0" smtClean="0">
                <a:latin typeface="Calibri" pitchFamily="34" charset="0"/>
              </a:rPr>
              <a:t>INFOMEX:</a:t>
            </a:r>
          </a:p>
          <a:p>
            <a:pPr algn="ctr"/>
            <a:r>
              <a:rPr lang="es-MX" sz="900" b="1" i="1" dirty="0">
                <a:latin typeface="Calibri" pitchFamily="34" charset="0"/>
              </a:rPr>
              <a:t>87.0%</a:t>
            </a:r>
          </a:p>
          <a:p>
            <a:pPr algn="ctr"/>
            <a:endParaRPr lang="es-MX" sz="900" b="1" i="1" dirty="0" smtClean="0">
              <a:latin typeface="Calibri" pitchFamily="34" charset="0"/>
            </a:endParaRPr>
          </a:p>
          <a:p>
            <a:pPr algn="ctr"/>
            <a:r>
              <a:rPr lang="es-MX" sz="900" b="1" i="1" dirty="0" smtClean="0">
                <a:latin typeface="Calibri" pitchFamily="34" charset="0"/>
              </a:rPr>
              <a:t>Buzones:</a:t>
            </a:r>
          </a:p>
          <a:p>
            <a:pPr algn="ctr"/>
            <a:r>
              <a:rPr lang="es-MX" sz="900" b="1" i="1" dirty="0">
                <a:latin typeface="Calibri" pitchFamily="34" charset="0"/>
              </a:rPr>
              <a:t>13.0%</a:t>
            </a:r>
          </a:p>
        </p:txBody>
      </p:sp>
      <p:sp>
        <p:nvSpPr>
          <p:cNvPr id="12" name="11 Rectángulo"/>
          <p:cNvSpPr/>
          <p:nvPr/>
        </p:nvSpPr>
        <p:spPr>
          <a:xfrm>
            <a:off x="342029" y="1197440"/>
            <a:ext cx="8453778" cy="692497"/>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  /  ¿cómo califica usted la atención que le dio el personal de la Unidad de Transparencia que recibió y dio respuesta a su solicitud de información?</a:t>
            </a:r>
          </a:p>
        </p:txBody>
      </p:sp>
      <p:sp>
        <p:nvSpPr>
          <p:cNvPr id="17" name="14 CuadroTexto"/>
          <p:cNvSpPr txBox="1"/>
          <p:nvPr/>
        </p:nvSpPr>
        <p:spPr>
          <a:xfrm>
            <a:off x="2003024" y="5937205"/>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91.5%</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8.5%</a:t>
            </a:r>
            <a:endParaRPr lang="es-MX" sz="900" b="1" i="1" dirty="0">
              <a:latin typeface="Calibri" pitchFamily="34" charset="0"/>
            </a:endParaRPr>
          </a:p>
        </p:txBody>
      </p:sp>
      <p:sp>
        <p:nvSpPr>
          <p:cNvPr id="18" name="14 CuadroTexto"/>
          <p:cNvSpPr txBox="1"/>
          <p:nvPr/>
        </p:nvSpPr>
        <p:spPr>
          <a:xfrm>
            <a:off x="3504666" y="594191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87.7%</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12.3%</a:t>
            </a:r>
            <a:endParaRPr lang="es-MX" sz="900" b="1" i="1" dirty="0">
              <a:latin typeface="Calibri" pitchFamily="34" charset="0"/>
            </a:endParaRPr>
          </a:p>
        </p:txBody>
      </p:sp>
      <p:sp>
        <p:nvSpPr>
          <p:cNvPr id="19" name="14 CuadroTexto"/>
          <p:cNvSpPr txBox="1"/>
          <p:nvPr/>
        </p:nvSpPr>
        <p:spPr>
          <a:xfrm>
            <a:off x="4867380" y="594191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2.8%</a:t>
            </a:r>
            <a:endParaRPr lang="es-MX" sz="900" b="1" i="1" dirty="0">
              <a:latin typeface="Calibri" pitchFamily="34" charset="0"/>
            </a:endParaRPr>
          </a:p>
        </p:txBody>
      </p:sp>
      <p:sp>
        <p:nvSpPr>
          <p:cNvPr id="20" name="14 CuadroTexto"/>
          <p:cNvSpPr txBox="1"/>
          <p:nvPr/>
        </p:nvSpPr>
        <p:spPr>
          <a:xfrm>
            <a:off x="6266980" y="5937205"/>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
        <p:nvSpPr>
          <p:cNvPr id="13" name="14 CuadroTexto"/>
          <p:cNvSpPr txBox="1"/>
          <p:nvPr/>
        </p:nvSpPr>
        <p:spPr>
          <a:xfrm>
            <a:off x="7643286" y="5927508"/>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Opinión del portal INFOMEX / la atención recibida en la UT</a:t>
            </a:r>
          </a:p>
          <a:p>
            <a:r>
              <a:rPr lang="es-MX" sz="1400" b="1" i="1" dirty="0">
                <a:latin typeface="Calibri" pitchFamily="34" charset="0"/>
              </a:rPr>
              <a:t>2012 a Enero-Junio de 2017</a:t>
            </a:r>
          </a:p>
          <a:p>
            <a:r>
              <a:rPr lang="es-MX" sz="1400" b="1" i="1" dirty="0" smtClean="0">
                <a:latin typeface="Calibri" pitchFamily="34" charset="0"/>
              </a:rPr>
              <a:t>Resultados por año y tipo de 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11</a:t>
            </a:fld>
            <a:endParaRPr lang="es-MX" dirty="0"/>
          </a:p>
        </p:txBody>
      </p:sp>
      <p:graphicFrame>
        <p:nvGraphicFramePr>
          <p:cNvPr id="6" name="5 Tabla"/>
          <p:cNvGraphicFramePr>
            <a:graphicFrameLocks noGrp="1"/>
          </p:cNvGraphicFramePr>
          <p:nvPr>
            <p:extLst>
              <p:ext uri="{D42A27DB-BD31-4B8C-83A1-F6EECF244321}">
                <p14:modId xmlns:p14="http://schemas.microsoft.com/office/powerpoint/2010/main" val="2576727044"/>
              </p:ext>
            </p:extLst>
          </p:nvPr>
        </p:nvGraphicFramePr>
        <p:xfrm>
          <a:off x="572210" y="1269320"/>
          <a:ext cx="7992000" cy="5040000"/>
        </p:xfrm>
        <a:graphic>
          <a:graphicData uri="http://schemas.openxmlformats.org/drawingml/2006/table">
            <a:tbl>
              <a:tblPr/>
              <a:tblGrid>
                <a:gridCol w="900000"/>
                <a:gridCol w="900000"/>
                <a:gridCol w="828000"/>
                <a:gridCol w="720000"/>
                <a:gridCol w="828000"/>
                <a:gridCol w="720000"/>
                <a:gridCol w="828000"/>
                <a:gridCol w="720000"/>
                <a:gridCol w="828000"/>
                <a:gridCol w="720000"/>
              </a:tblGrid>
              <a:tr h="252000">
                <a:tc rowSpan="2" gridSpan="2">
                  <a:txBody>
                    <a:bodyPr/>
                    <a:lstStyle/>
                    <a:p>
                      <a:pPr algn="ctr" rtl="0" fontAlgn="ctr"/>
                      <a:r>
                        <a:rPr lang="es-MX" sz="11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Bueno</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Regular</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Malo</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252000">
                <a:tc gridSpan="2" vMerge="1">
                  <a:txBody>
                    <a:bodyPr/>
                    <a:lstStyle/>
                    <a:p>
                      <a:endParaRPr lang="es-MX"/>
                    </a:p>
                  </a:txBody>
                  <a:tcPr/>
                </a:tc>
                <a:tc hMerge="1" vMerge="1">
                  <a:txBody>
                    <a:bodyPr/>
                    <a:lstStyle/>
                    <a:p>
                      <a:endParaRPr lang="es-MX"/>
                    </a:p>
                  </a:txBody>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520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1,730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82.0%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303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2,109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20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20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2,022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83.4%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324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13.4%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78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2,424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520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1,641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20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20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1,824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79.9%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315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13.8%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143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2,282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520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1,648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20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20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1,908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83.0%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300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2,300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520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2,814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20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20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2,188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75.6%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468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16.2%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238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2,894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520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smtClean="0">
                          <a:solidFill>
                            <a:srgbClr val="000000"/>
                          </a:solidFill>
                          <a:effectLst/>
                          <a:latin typeface="Calibri" panose="020F0502020204030204" pitchFamily="34" charset="0"/>
                          <a:ea typeface="+mn-ea"/>
                          <a:cs typeface="+mn-cs"/>
                        </a:rPr>
                        <a:t>1,496</a:t>
                      </a:r>
                      <a:endParaRPr kumimoji="0" lang="es-ES"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a:solidFill>
                            <a:srgbClr val="000000"/>
                          </a:solidFill>
                          <a:effectLst/>
                          <a:latin typeface="Calibri" panose="020F0502020204030204" pitchFamily="34" charset="0"/>
                          <a:ea typeface="+mn-ea"/>
                          <a:cs typeface="+mn-cs"/>
                        </a:rPr>
                        <a:t>79.2%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a:solidFill>
                            <a:srgbClr val="000000"/>
                          </a:solidFill>
                          <a:effectLst/>
                          <a:latin typeface="Calibri" panose="020F0502020204030204" pitchFamily="34" charset="0"/>
                          <a:ea typeface="+mn-ea"/>
                          <a:cs typeface="+mn-cs"/>
                        </a:rPr>
                        <a:t>263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a:solidFill>
                            <a:srgbClr val="000000"/>
                          </a:solidFill>
                          <a:effectLst/>
                          <a:latin typeface="Calibri" panose="020F0502020204030204" pitchFamily="34" charset="0"/>
                          <a:ea typeface="+mn-ea"/>
                          <a:cs typeface="+mn-cs"/>
                        </a:rPr>
                        <a:t>13.9%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a:solidFill>
                            <a:srgbClr val="000000"/>
                          </a:solidFill>
                          <a:effectLst/>
                          <a:latin typeface="Calibri" panose="020F0502020204030204" pitchFamily="34" charset="0"/>
                          <a:ea typeface="+mn-ea"/>
                          <a:cs typeface="+mn-cs"/>
                        </a:rPr>
                        <a:t>131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a:solidFill>
                            <a:srgbClr val="000000"/>
                          </a:solidFill>
                          <a:effectLst/>
                          <a:latin typeface="Calibri" panose="020F0502020204030204" pitchFamily="34" charset="0"/>
                          <a:ea typeface="+mn-ea"/>
                          <a:cs typeface="+mn-cs"/>
                        </a:rPr>
                        <a:t>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smtClean="0">
                          <a:solidFill>
                            <a:srgbClr val="000000"/>
                          </a:solidFill>
                          <a:effectLst/>
                          <a:latin typeface="Calibri" panose="020F0502020204030204" pitchFamily="34" charset="0"/>
                          <a:ea typeface="+mn-ea"/>
                          <a:cs typeface="+mn-cs"/>
                        </a:rPr>
                        <a:t>1,890</a:t>
                      </a:r>
                      <a:endParaRPr kumimoji="0" lang="es-ES"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20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20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chemeClr val="accent1"/>
                    </a:solidFill>
                  </a:tcPr>
                </a:tc>
                <a:tc>
                  <a:txBody>
                    <a:bodyPr/>
                    <a:lstStyle/>
                    <a:p>
                      <a:pPr marL="0" algn="ctr" rtl="0" eaLnBrk="1" fontAlgn="t" latinLnBrk="0" hangingPunct="1"/>
                      <a:r>
                        <a:rPr kumimoji="0" lang="es-ES" sz="1100" b="1" i="0" u="none" strike="noStrike" kern="1200" dirty="0" smtClean="0">
                          <a:solidFill>
                            <a:schemeClr val="bg1"/>
                          </a:solidFill>
                          <a:effectLst/>
                          <a:latin typeface="Calibri" panose="020F0502020204030204" pitchFamily="34" charset="0"/>
                          <a:ea typeface="+mn-ea"/>
                          <a:cs typeface="+mn-cs"/>
                        </a:rPr>
                        <a:t>1,496</a:t>
                      </a:r>
                      <a:endParaRPr kumimoji="0" lang="es-ES"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chemeClr val="accent1"/>
                    </a:solidFill>
                  </a:tcPr>
                </a:tc>
                <a:tc>
                  <a:txBody>
                    <a:bodyPr/>
                    <a:lstStyle/>
                    <a:p>
                      <a:pPr marL="0" algn="ctr" rtl="0" eaLnBrk="1" fontAlgn="t" latinLnBrk="0" hangingPunct="1"/>
                      <a:r>
                        <a:rPr kumimoji="0" lang="es-ES" sz="1100" b="1" i="0" u="none" strike="noStrike" kern="1200" dirty="0">
                          <a:solidFill>
                            <a:schemeClr val="bg1"/>
                          </a:solidFill>
                          <a:effectLst/>
                          <a:latin typeface="Calibri" panose="020F0502020204030204" pitchFamily="34" charset="0"/>
                          <a:ea typeface="+mn-ea"/>
                          <a:cs typeface="+mn-cs"/>
                        </a:rPr>
                        <a:t>79.2%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chemeClr val="accent1"/>
                    </a:solidFill>
                  </a:tcPr>
                </a:tc>
                <a:tc>
                  <a:txBody>
                    <a:bodyPr/>
                    <a:lstStyle/>
                    <a:p>
                      <a:pPr marL="0" algn="ctr" rtl="0" eaLnBrk="1" fontAlgn="t" latinLnBrk="0" hangingPunct="1"/>
                      <a:r>
                        <a:rPr kumimoji="0" lang="es-ES" sz="1100" b="1" i="0" u="none" strike="noStrike" kern="1200" dirty="0">
                          <a:solidFill>
                            <a:schemeClr val="bg1"/>
                          </a:solidFill>
                          <a:effectLst/>
                          <a:latin typeface="Calibri" panose="020F0502020204030204" pitchFamily="34" charset="0"/>
                          <a:ea typeface="+mn-ea"/>
                          <a:cs typeface="+mn-cs"/>
                        </a:rPr>
                        <a:t>263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chemeClr val="accent1"/>
                    </a:solidFill>
                  </a:tcPr>
                </a:tc>
                <a:tc>
                  <a:txBody>
                    <a:bodyPr/>
                    <a:lstStyle/>
                    <a:p>
                      <a:pPr marL="0" algn="ctr" rtl="0" eaLnBrk="1" fontAlgn="t" latinLnBrk="0" hangingPunct="1"/>
                      <a:r>
                        <a:rPr kumimoji="0" lang="es-ES" sz="1100" b="1" i="0" u="none" strike="noStrike" kern="1200" dirty="0">
                          <a:solidFill>
                            <a:schemeClr val="bg1"/>
                          </a:solidFill>
                          <a:effectLst/>
                          <a:latin typeface="Calibri" panose="020F0502020204030204" pitchFamily="34" charset="0"/>
                          <a:ea typeface="+mn-ea"/>
                          <a:cs typeface="+mn-cs"/>
                        </a:rPr>
                        <a:t>13.9%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chemeClr val="accent1"/>
                    </a:solidFill>
                  </a:tcPr>
                </a:tc>
                <a:tc>
                  <a:txBody>
                    <a:bodyPr/>
                    <a:lstStyle/>
                    <a:p>
                      <a:pPr marL="0" algn="ctr" rtl="0" eaLnBrk="1" fontAlgn="t" latinLnBrk="0" hangingPunct="1"/>
                      <a:r>
                        <a:rPr kumimoji="0" lang="es-ES" sz="1100" b="1" i="0" u="none" strike="noStrike" kern="1200" dirty="0">
                          <a:solidFill>
                            <a:schemeClr val="bg1"/>
                          </a:solidFill>
                          <a:effectLst/>
                          <a:latin typeface="Calibri" panose="020F0502020204030204" pitchFamily="34" charset="0"/>
                          <a:ea typeface="+mn-ea"/>
                          <a:cs typeface="+mn-cs"/>
                        </a:rPr>
                        <a:t>131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chemeClr val="accent1"/>
                    </a:solidFill>
                  </a:tcPr>
                </a:tc>
                <a:tc>
                  <a:txBody>
                    <a:bodyPr/>
                    <a:lstStyle/>
                    <a:p>
                      <a:pPr marL="0" algn="ctr" rtl="0" eaLnBrk="1" fontAlgn="t" latinLnBrk="0" hangingPunct="1"/>
                      <a:r>
                        <a:rPr kumimoji="0" lang="es-ES" sz="1100" b="1" i="0" u="none" strike="noStrike" kern="1200" dirty="0">
                          <a:solidFill>
                            <a:schemeClr val="bg1"/>
                          </a:solidFill>
                          <a:effectLst/>
                          <a:latin typeface="Calibri" panose="020F0502020204030204" pitchFamily="34" charset="0"/>
                          <a:ea typeface="+mn-ea"/>
                          <a:cs typeface="+mn-cs"/>
                        </a:rPr>
                        <a:t>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chemeClr val="accent1"/>
                    </a:solidFill>
                  </a:tcPr>
                </a:tc>
                <a:tc>
                  <a:txBody>
                    <a:bodyPr/>
                    <a:lstStyle/>
                    <a:p>
                      <a:pPr marL="0" algn="ctr" rtl="0" eaLnBrk="1" fontAlgn="t" latinLnBrk="0" hangingPunct="1"/>
                      <a:r>
                        <a:rPr kumimoji="0" lang="es-ES" sz="1100" b="1" i="0" u="none" strike="noStrike" kern="1200" dirty="0" smtClean="0">
                          <a:solidFill>
                            <a:schemeClr val="bg1"/>
                          </a:solidFill>
                          <a:effectLst/>
                          <a:latin typeface="Calibri" panose="020F0502020204030204" pitchFamily="34" charset="0"/>
                          <a:ea typeface="+mn-ea"/>
                          <a:cs typeface="+mn-cs"/>
                        </a:rPr>
                        <a:t>1,890</a:t>
                      </a:r>
                      <a:endParaRPr kumimoji="0" lang="es-ES"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chemeClr val="accent1"/>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chemeClr val="accent1"/>
                    </a:solidFill>
                  </a:tcPr>
                </a:tc>
              </a:tr>
              <a:tr h="2520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Ene-Jun’2017</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10205"/>
                          </a:solidFill>
                          <a:effectLst/>
                          <a:latin typeface="Calibri" panose="020F0502020204030204" pitchFamily="34" charset="0"/>
                        </a:rPr>
                        <a:t>813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10205"/>
                          </a:solidFill>
                          <a:effectLst/>
                          <a:latin typeface="Calibri" panose="020F0502020204030204" pitchFamily="34" charset="0"/>
                        </a:rPr>
                        <a:t>80.6%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10205"/>
                          </a:solidFill>
                          <a:effectLst/>
                          <a:latin typeface="Calibri" panose="020F0502020204030204" pitchFamily="34" charset="0"/>
                        </a:rPr>
                        <a:t>139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10205"/>
                          </a:solidFill>
                          <a:effectLst/>
                          <a:latin typeface="Calibri" panose="020F0502020204030204" pitchFamily="34" charset="0"/>
                        </a:rPr>
                        <a:t>13.8%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10205"/>
                          </a:solidFill>
                          <a:effectLst/>
                          <a:latin typeface="Calibri" panose="020F0502020204030204" pitchFamily="34" charset="0"/>
                        </a:rPr>
                        <a:t>57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10205"/>
                          </a:solidFill>
                          <a:effectLst/>
                          <a:latin typeface="Calibri" panose="020F0502020204030204" pitchFamily="34" charset="0"/>
                        </a:rPr>
                        <a:t>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smtClean="0">
                          <a:solidFill>
                            <a:srgbClr val="010205"/>
                          </a:solidFill>
                          <a:effectLst/>
                          <a:latin typeface="Calibri" panose="020F0502020204030204" pitchFamily="34" charset="0"/>
                        </a:rPr>
                        <a:t>1,009</a:t>
                      </a:r>
                      <a:endParaRPr lang="es-MX" sz="11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smtClean="0">
                          <a:solidFill>
                            <a:srgbClr val="010205"/>
                          </a:solidFill>
                          <a:effectLst/>
                          <a:latin typeface="Calibri" panose="020F0502020204030204" pitchFamily="34" charset="0"/>
                        </a:rPr>
                        <a:t>100%</a:t>
                      </a:r>
                      <a:endParaRPr lang="es-MX" sz="11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20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20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813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80.6%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139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13.8%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smtClean="0">
                          <a:solidFill>
                            <a:schemeClr val="bg1"/>
                          </a:solidFill>
                          <a:effectLst/>
                          <a:latin typeface="Calibri" panose="020F0502020204030204" pitchFamily="34" charset="0"/>
                        </a:rPr>
                        <a:t>1,009</a:t>
                      </a:r>
                      <a:endParaRPr lang="es-MX" sz="11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smtClean="0">
                          <a:solidFill>
                            <a:schemeClr val="bg1"/>
                          </a:solidFill>
                          <a:effectLst/>
                          <a:latin typeface="Calibri" panose="020F0502020204030204" pitchFamily="34" charset="0"/>
                        </a:rPr>
                        <a:t>100%</a:t>
                      </a:r>
                      <a:endParaRPr lang="es-MX" sz="11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12</a:t>
            </a:fld>
            <a:endParaRPr lang="es-MX" dirty="0"/>
          </a:p>
        </p:txBody>
      </p:sp>
      <p:graphicFrame>
        <p:nvGraphicFramePr>
          <p:cNvPr id="6" name="5 Gráfico"/>
          <p:cNvGraphicFramePr/>
          <p:nvPr>
            <p:extLst>
              <p:ext uri="{D42A27DB-BD31-4B8C-83A1-F6EECF244321}">
                <p14:modId xmlns:p14="http://schemas.microsoft.com/office/powerpoint/2010/main" val="4182323329"/>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292388"/>
          </a:xfrm>
          <a:prstGeom prst="rect">
            <a:avLst/>
          </a:prstGeom>
        </p:spPr>
        <p:txBody>
          <a:bodyPr wrap="square">
            <a:spAutoFit/>
          </a:bodyPr>
          <a:lstStyle/>
          <a:p>
            <a:pPr algn="ctr"/>
            <a:r>
              <a:rPr lang="es-MX" sz="1300" b="1" dirty="0" smtClean="0">
                <a:latin typeface="Calibri" pitchFamily="34" charset="0"/>
              </a:rPr>
              <a:t>En general, ¿cómo califica usted la respuesta que recibió a su solicitud de información?</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Calidad de la respuesta recibida</a:t>
            </a:r>
          </a:p>
          <a:p>
            <a:r>
              <a:rPr lang="es-MX" sz="1400" b="1" i="1" dirty="0">
                <a:latin typeface="Calibri" pitchFamily="34" charset="0"/>
              </a:rPr>
              <a:t>2007 a Enero-Junio de 2017</a:t>
            </a:r>
            <a:endParaRPr lang="es-MX" sz="1400" b="1" dirty="0">
              <a:latin typeface="Calibri" pitchFamily="34" charset="0"/>
            </a:endParaRP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Calidad de la respuesta recibida</a:t>
            </a:r>
          </a:p>
          <a:p>
            <a:r>
              <a:rPr lang="es-MX" sz="1400" b="1" i="1" dirty="0">
                <a:latin typeface="Calibri" pitchFamily="34" charset="0"/>
              </a:rPr>
              <a:t>2007 a Enero-Junio de 2017</a:t>
            </a:r>
            <a:endParaRPr lang="es-MX" sz="1400" b="1" dirty="0">
              <a:latin typeface="Calibri" pitchFamily="34" charset="0"/>
            </a:endParaRPr>
          </a:p>
          <a:p>
            <a:pPr lvl="0"/>
            <a:r>
              <a:rPr lang="es-MX" sz="1400" b="1" i="1" dirty="0" smtClean="0">
                <a:solidFill>
                  <a:prstClr val="black"/>
                </a:solidFill>
                <a:latin typeface="Calibri" pitchFamily="34" charset="0"/>
              </a:rPr>
              <a:t>General por Órgano de gobierno</a:t>
            </a:r>
            <a:endParaRPr lang="es-MX" sz="1400" b="1" dirty="0" smtClean="0">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13</a:t>
            </a:fld>
            <a:endParaRPr lang="es-MX" dirty="0"/>
          </a:p>
        </p:txBody>
      </p:sp>
      <p:sp>
        <p:nvSpPr>
          <p:cNvPr id="11" name="10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En general, ¿cómo califica usted la respuesta que recibió a su solicitud de información?</a:t>
            </a:r>
          </a:p>
        </p:txBody>
      </p:sp>
      <p:graphicFrame>
        <p:nvGraphicFramePr>
          <p:cNvPr id="6" name="5 Tabla"/>
          <p:cNvGraphicFramePr>
            <a:graphicFrameLocks noGrp="1"/>
          </p:cNvGraphicFramePr>
          <p:nvPr>
            <p:extLst>
              <p:ext uri="{D42A27DB-BD31-4B8C-83A1-F6EECF244321}">
                <p14:modId xmlns:p14="http://schemas.microsoft.com/office/powerpoint/2010/main" val="1374062136"/>
              </p:ext>
            </p:extLst>
          </p:nvPr>
        </p:nvGraphicFramePr>
        <p:xfrm>
          <a:off x="143652" y="1556792"/>
          <a:ext cx="8856000" cy="4932000"/>
        </p:xfrm>
        <a:graphic>
          <a:graphicData uri="http://schemas.openxmlformats.org/drawingml/2006/table">
            <a:tbl>
              <a:tblPr/>
              <a:tblGrid>
                <a:gridCol w="2088000"/>
                <a:gridCol w="972000"/>
                <a:gridCol w="720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Buena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Regular</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Mala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4,937</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59.1%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1,803</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21.6%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1,612</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19.3%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8,352</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4,110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1,018</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17.3%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744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12.7%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5,872</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5,417</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65.1%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1,413</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1,494</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17.9%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8,324</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265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65.1%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68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16.7%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18.2%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407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737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73.9%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121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12.1%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139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13.9%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997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831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71.0%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17.4%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135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11.5%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1,170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616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73.1%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149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17.7%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9.3%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843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smtClean="0">
                          <a:solidFill>
                            <a:srgbClr val="000000"/>
                          </a:solidFill>
                          <a:latin typeface="Calibri"/>
                        </a:rPr>
                        <a:t>Otro tipo de Sujeto Obligado</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100.0%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16,915</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65.1%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4,776</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18.4%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4,276</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16.5%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25,967</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100%</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Calidad de la respuesta recibida</a:t>
            </a:r>
          </a:p>
          <a:p>
            <a:r>
              <a:rPr lang="es-MX" sz="1400" b="1" i="1" dirty="0">
                <a:solidFill>
                  <a:prstClr val="black"/>
                </a:solidFill>
                <a:latin typeface="Calibri" pitchFamily="34" charset="0"/>
              </a:rPr>
              <a:t>2012 a Enero-Junio 2017</a:t>
            </a:r>
          </a:p>
          <a:p>
            <a:pPr lvl="0"/>
            <a:r>
              <a:rPr lang="es-MX" sz="1400" b="1" i="1" dirty="0" smtClean="0">
                <a:solidFill>
                  <a:prstClr val="black"/>
                </a:solidFill>
                <a:latin typeface="Calibri" pitchFamily="34" charset="0"/>
              </a:rPr>
              <a:t>Resultados por 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14</a:t>
            </a:fld>
            <a:endParaRPr lang="es-MX" dirty="0"/>
          </a:p>
        </p:txBody>
      </p:sp>
      <p:sp>
        <p:nvSpPr>
          <p:cNvPr id="18" name="17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En general, ¿cómo califica usted la respuesta que recibió a su solicitud de información?</a:t>
            </a:r>
          </a:p>
        </p:txBody>
      </p:sp>
      <p:sp>
        <p:nvSpPr>
          <p:cNvPr id="10" name="9 CuadroTexto"/>
          <p:cNvSpPr txBox="1"/>
          <p:nvPr/>
        </p:nvSpPr>
        <p:spPr>
          <a:xfrm>
            <a:off x="539552" y="6010402"/>
            <a:ext cx="760022" cy="784830"/>
          </a:xfrm>
          <a:prstGeom prst="rect">
            <a:avLst/>
          </a:prstGeom>
          <a:noFill/>
        </p:spPr>
        <p:txBody>
          <a:bodyPr wrap="square" rtlCol="0">
            <a:spAutoFit/>
          </a:bodyPr>
          <a:lstStyle/>
          <a:p>
            <a:pPr algn="ctr"/>
            <a:r>
              <a:rPr lang="es-MX" sz="900" b="1" i="1" dirty="0" smtClean="0">
                <a:latin typeface="Calibri" pitchFamily="34" charset="0"/>
              </a:rPr>
              <a:t>INFOMEX: 87.2%</a:t>
            </a:r>
          </a:p>
          <a:p>
            <a:pPr algn="ctr"/>
            <a:endParaRPr lang="es-MX" sz="900" b="1" i="1" dirty="0" smtClean="0">
              <a:latin typeface="Calibri" pitchFamily="34" charset="0"/>
            </a:endParaRPr>
          </a:p>
          <a:p>
            <a:pPr algn="ctr"/>
            <a:r>
              <a:rPr lang="es-MX" sz="900" b="1" i="1" dirty="0" smtClean="0">
                <a:latin typeface="Calibri" pitchFamily="34" charset="0"/>
              </a:rPr>
              <a:t>Buzones: 12.8%</a:t>
            </a:r>
            <a:endParaRPr lang="es-MX" sz="900" b="1" i="1" dirty="0">
              <a:latin typeface="Calibri" pitchFamily="34" charset="0"/>
            </a:endParaRPr>
          </a:p>
        </p:txBody>
      </p:sp>
      <p:sp>
        <p:nvSpPr>
          <p:cNvPr id="17" name="11 CuadroTexto"/>
          <p:cNvSpPr txBox="1"/>
          <p:nvPr/>
        </p:nvSpPr>
        <p:spPr>
          <a:xfrm>
            <a:off x="2123728"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91.6%</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8.4%</a:t>
            </a:r>
            <a:endParaRPr lang="es-MX" sz="900" b="1" i="1" dirty="0">
              <a:latin typeface="Calibri" pitchFamily="34" charset="0"/>
            </a:endParaRPr>
          </a:p>
        </p:txBody>
      </p:sp>
      <p:graphicFrame>
        <p:nvGraphicFramePr>
          <p:cNvPr id="19" name="18 Gráfico"/>
          <p:cNvGraphicFramePr/>
          <p:nvPr>
            <p:extLst>
              <p:ext uri="{D42A27DB-BD31-4B8C-83A1-F6EECF244321}">
                <p14:modId xmlns:p14="http://schemas.microsoft.com/office/powerpoint/2010/main" val="1426893189"/>
              </p:ext>
            </p:extLst>
          </p:nvPr>
        </p:nvGraphicFramePr>
        <p:xfrm>
          <a:off x="18212" y="1700808"/>
          <a:ext cx="9125788"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20" name="11 CuadroTexto"/>
          <p:cNvSpPr txBox="1"/>
          <p:nvPr/>
        </p:nvSpPr>
        <p:spPr>
          <a:xfrm>
            <a:off x="3563888" y="598903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87.7%</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12.3%</a:t>
            </a:r>
            <a:endParaRPr lang="es-MX" sz="900" b="1" i="1" dirty="0">
              <a:latin typeface="Calibri" pitchFamily="34" charset="0"/>
            </a:endParaRPr>
          </a:p>
        </p:txBody>
      </p:sp>
      <p:sp>
        <p:nvSpPr>
          <p:cNvPr id="21" name="11 CuadroTexto"/>
          <p:cNvSpPr txBox="1"/>
          <p:nvPr/>
        </p:nvSpPr>
        <p:spPr>
          <a:xfrm>
            <a:off x="5021769" y="598903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97.3%</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2.7%</a:t>
            </a:r>
            <a:endParaRPr lang="es-MX" sz="900" b="1" i="1" dirty="0">
              <a:latin typeface="Calibri" pitchFamily="34" charset="0"/>
            </a:endParaRPr>
          </a:p>
        </p:txBody>
      </p:sp>
      <p:sp>
        <p:nvSpPr>
          <p:cNvPr id="22" name="11 CuadroTexto"/>
          <p:cNvSpPr txBox="1"/>
          <p:nvPr/>
        </p:nvSpPr>
        <p:spPr>
          <a:xfrm>
            <a:off x="6498628" y="598903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
        <p:nvSpPr>
          <p:cNvPr id="23" name="11 CuadroTexto"/>
          <p:cNvSpPr txBox="1"/>
          <p:nvPr/>
        </p:nvSpPr>
        <p:spPr>
          <a:xfrm>
            <a:off x="7975487"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15</a:t>
            </a:fld>
            <a:endParaRPr lang="es-MX" dirty="0"/>
          </a:p>
        </p:txBody>
      </p:sp>
      <p:sp>
        <p:nvSpPr>
          <p:cNvPr id="8" name="7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Calidad de la respuesta recibida</a:t>
            </a:r>
          </a:p>
          <a:p>
            <a:r>
              <a:rPr lang="es-MX" sz="1400" b="1" i="1" dirty="0">
                <a:latin typeface="Calibri" pitchFamily="34" charset="0"/>
              </a:rPr>
              <a:t>2012 a Enero-Junio 2017</a:t>
            </a:r>
          </a:p>
          <a:p>
            <a:r>
              <a:rPr lang="es-MX" sz="1400" b="1" i="1" dirty="0" smtClean="0">
                <a:latin typeface="Calibri" pitchFamily="34" charset="0"/>
              </a:rPr>
              <a:t>Resultados </a:t>
            </a:r>
            <a:r>
              <a:rPr lang="es-MX" sz="1400" b="1" i="1" dirty="0">
                <a:latin typeface="Calibri" pitchFamily="34" charset="0"/>
              </a:rPr>
              <a:t>por año y tipo de </a:t>
            </a:r>
            <a:r>
              <a:rPr lang="es-MX" sz="1400" b="1" i="1" dirty="0" smtClean="0">
                <a:latin typeface="Calibri" pitchFamily="34" charset="0"/>
              </a:rPr>
              <a:t>cuestionario</a:t>
            </a:r>
          </a:p>
        </p:txBody>
      </p:sp>
      <p:graphicFrame>
        <p:nvGraphicFramePr>
          <p:cNvPr id="5" name="5 Tabla"/>
          <p:cNvGraphicFramePr>
            <a:graphicFrameLocks noGrp="1"/>
          </p:cNvGraphicFramePr>
          <p:nvPr>
            <p:extLst>
              <p:ext uri="{D42A27DB-BD31-4B8C-83A1-F6EECF244321}">
                <p14:modId xmlns:p14="http://schemas.microsoft.com/office/powerpoint/2010/main" val="3609197403"/>
              </p:ext>
            </p:extLst>
          </p:nvPr>
        </p:nvGraphicFramePr>
        <p:xfrm>
          <a:off x="395536" y="1185322"/>
          <a:ext cx="8320270" cy="5340022"/>
        </p:xfrm>
        <a:graphic>
          <a:graphicData uri="http://schemas.openxmlformats.org/drawingml/2006/table">
            <a:tbl>
              <a:tblPr/>
              <a:tblGrid>
                <a:gridCol w="936967"/>
                <a:gridCol w="936967"/>
                <a:gridCol w="862010"/>
                <a:gridCol w="749574"/>
                <a:gridCol w="862010"/>
                <a:gridCol w="749574"/>
                <a:gridCol w="862010"/>
                <a:gridCol w="749574"/>
                <a:gridCol w="862010"/>
                <a:gridCol w="749574"/>
              </a:tblGrid>
              <a:tr h="268186">
                <a:tc rowSpan="2" gridSpan="2">
                  <a:txBody>
                    <a:bodyPr/>
                    <a:lstStyle/>
                    <a:p>
                      <a:pPr algn="ctr" rtl="0" fontAlgn="ctr"/>
                      <a:r>
                        <a:rPr lang="es-MX" sz="11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Buena</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Regular</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Mala</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268186">
                <a:tc gridSpan="2" vMerge="1">
                  <a:txBody>
                    <a:bodyPr/>
                    <a:lstStyle/>
                    <a:p>
                      <a:endParaRPr lang="es-MX"/>
                    </a:p>
                  </a:txBody>
                  <a:tcPr/>
                </a:tc>
                <a:tc hMerge="1" vMerge="1">
                  <a:txBody>
                    <a:bodyPr/>
                    <a:lstStyle/>
                    <a:p>
                      <a:endParaRPr lang="es-MX"/>
                    </a:p>
                  </a:txBody>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8186">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1,323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8186">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8186">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1,579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65.0%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17.9%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417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17.2%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2,431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8186">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1,134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8186">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8186">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1,302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463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20.5%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2,259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8186">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818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242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818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1,336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58.6%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503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19.3%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2,279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8186">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1,536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596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677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2,809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818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818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1,607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55.7%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20.9%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678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2,887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8186">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smtClean="0">
                          <a:solidFill>
                            <a:srgbClr val="000000"/>
                          </a:solidFill>
                          <a:effectLst/>
                          <a:latin typeface="Calibri" panose="020F0502020204030204" pitchFamily="34" charset="0"/>
                          <a:ea typeface="+mn-ea"/>
                          <a:cs typeface="+mn-cs"/>
                        </a:rPr>
                        <a:t>1,021</a:t>
                      </a:r>
                      <a:endParaRPr kumimoji="0" lang="es-ES"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a:solidFill>
                            <a:srgbClr val="000000"/>
                          </a:solidFill>
                          <a:effectLst/>
                          <a:latin typeface="Calibri" panose="020F0502020204030204" pitchFamily="34" charset="0"/>
                          <a:ea typeface="+mn-ea"/>
                          <a:cs typeface="+mn-cs"/>
                        </a:rPr>
                        <a:t>53.8%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a:solidFill>
                            <a:srgbClr val="000000"/>
                          </a:solidFill>
                          <a:effectLst/>
                          <a:latin typeface="Calibri" panose="020F0502020204030204" pitchFamily="34" charset="0"/>
                          <a:ea typeface="+mn-ea"/>
                          <a:cs typeface="+mn-cs"/>
                        </a:rPr>
                        <a:t>422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a:solidFill>
                            <a:srgbClr val="000000"/>
                          </a:solidFill>
                          <a:effectLst/>
                          <a:latin typeface="Calibri" panose="020F0502020204030204" pitchFamily="34" charset="0"/>
                          <a:ea typeface="+mn-ea"/>
                          <a:cs typeface="+mn-cs"/>
                        </a:rPr>
                        <a:t>22.2%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a:solidFill>
                            <a:srgbClr val="000000"/>
                          </a:solidFill>
                          <a:effectLst/>
                          <a:latin typeface="Calibri" panose="020F0502020204030204" pitchFamily="34" charset="0"/>
                          <a:ea typeface="+mn-ea"/>
                          <a:cs typeface="+mn-cs"/>
                        </a:rPr>
                        <a:t>456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a:solidFill>
                            <a:srgbClr val="000000"/>
                          </a:solidFill>
                          <a:effectLst/>
                          <a:latin typeface="Calibri" panose="020F0502020204030204" pitchFamily="34" charset="0"/>
                          <a:ea typeface="+mn-ea"/>
                          <a:cs typeface="+mn-cs"/>
                        </a:rPr>
                        <a:t>24.0%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1100" b="1" i="0" u="none" strike="noStrike" kern="1200" dirty="0" smtClean="0">
                          <a:solidFill>
                            <a:srgbClr val="000000"/>
                          </a:solidFill>
                          <a:effectLst/>
                          <a:latin typeface="Calibri" panose="020F0502020204030204" pitchFamily="34" charset="0"/>
                          <a:ea typeface="+mn-ea"/>
                          <a:cs typeface="+mn-cs"/>
                        </a:rPr>
                        <a:t>1,899</a:t>
                      </a:r>
                      <a:endParaRPr kumimoji="0" lang="es-ES"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818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818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1100" b="1" i="0" u="none" strike="noStrike" kern="1200" dirty="0" smtClean="0">
                          <a:solidFill>
                            <a:schemeClr val="bg1"/>
                          </a:solidFill>
                          <a:effectLst/>
                          <a:latin typeface="Calibri" panose="020F0502020204030204" pitchFamily="34" charset="0"/>
                          <a:ea typeface="+mn-ea"/>
                          <a:cs typeface="+mn-cs"/>
                        </a:rPr>
                        <a:t>1,021</a:t>
                      </a:r>
                      <a:endParaRPr kumimoji="0" lang="es-ES"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1100" b="1" i="0" u="none" strike="noStrike" kern="1200" dirty="0">
                          <a:solidFill>
                            <a:schemeClr val="bg1"/>
                          </a:solidFill>
                          <a:effectLst/>
                          <a:latin typeface="Calibri" panose="020F0502020204030204" pitchFamily="34" charset="0"/>
                          <a:ea typeface="+mn-ea"/>
                          <a:cs typeface="+mn-cs"/>
                        </a:rPr>
                        <a:t>53.8%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1100" b="1" i="0" u="none" strike="noStrike" kern="1200" dirty="0">
                          <a:solidFill>
                            <a:schemeClr val="bg1"/>
                          </a:solidFill>
                          <a:effectLst/>
                          <a:latin typeface="Calibri" panose="020F0502020204030204" pitchFamily="34" charset="0"/>
                          <a:ea typeface="+mn-ea"/>
                          <a:cs typeface="+mn-cs"/>
                        </a:rPr>
                        <a:t>422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1100" b="1" i="0" u="none" strike="noStrike" kern="1200" dirty="0">
                          <a:solidFill>
                            <a:schemeClr val="bg1"/>
                          </a:solidFill>
                          <a:effectLst/>
                          <a:latin typeface="Calibri" panose="020F0502020204030204" pitchFamily="34" charset="0"/>
                          <a:ea typeface="+mn-ea"/>
                          <a:cs typeface="+mn-cs"/>
                        </a:rPr>
                        <a:t>22.2%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1100" b="1" i="0" u="none" strike="noStrike" kern="1200" dirty="0">
                          <a:solidFill>
                            <a:schemeClr val="bg1"/>
                          </a:solidFill>
                          <a:effectLst/>
                          <a:latin typeface="Calibri" panose="020F0502020204030204" pitchFamily="34" charset="0"/>
                          <a:ea typeface="+mn-ea"/>
                          <a:cs typeface="+mn-cs"/>
                        </a:rPr>
                        <a:t>456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1100" b="1" i="0" u="none" strike="noStrike" kern="1200" dirty="0">
                          <a:solidFill>
                            <a:schemeClr val="bg1"/>
                          </a:solidFill>
                          <a:effectLst/>
                          <a:latin typeface="Calibri" panose="020F0502020204030204" pitchFamily="34" charset="0"/>
                          <a:ea typeface="+mn-ea"/>
                          <a:cs typeface="+mn-cs"/>
                        </a:rPr>
                        <a:t>24.0%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1100" b="1" i="0" u="none" strike="noStrike" kern="1200" dirty="0" smtClean="0">
                          <a:solidFill>
                            <a:schemeClr val="bg1"/>
                          </a:solidFill>
                          <a:effectLst/>
                          <a:latin typeface="Calibri" panose="020F0502020204030204" pitchFamily="34" charset="0"/>
                          <a:ea typeface="+mn-ea"/>
                          <a:cs typeface="+mn-cs"/>
                        </a:rPr>
                        <a:t>1,899</a:t>
                      </a:r>
                      <a:endParaRPr kumimoji="0" lang="es-ES"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89665">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Ene-Jun’2017</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INFOMEX</a:t>
                      </a:r>
                      <a:endParaRPr kumimoji="0" lang="es-MX" sz="1100" b="1" i="0" u="none" strike="noStrike" kern="1200" dirty="0">
                        <a:solidFill>
                          <a:srgbClr val="000000"/>
                        </a:solidFill>
                        <a:effectLst/>
                        <a:latin typeface="Calibri" panose="020F0502020204030204" pitchFamily="34" charset="0"/>
                        <a:ea typeface="+mn-ea"/>
                        <a:cs typeface="+mn-cs"/>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10205"/>
                          </a:solidFill>
                          <a:effectLst/>
                          <a:latin typeface="Calibri" panose="020F0502020204030204" pitchFamily="34" charset="0"/>
                        </a:rPr>
                        <a:t>579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10205"/>
                          </a:solidFill>
                          <a:effectLst/>
                          <a:latin typeface="Calibri" panose="020F0502020204030204" pitchFamily="34" charset="0"/>
                        </a:rPr>
                        <a:t>57.7%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10205"/>
                          </a:solidFill>
                          <a:effectLst/>
                          <a:latin typeface="Calibri" panose="020F0502020204030204" pitchFamily="34" charset="0"/>
                        </a:rPr>
                        <a:t>208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10205"/>
                          </a:solidFill>
                          <a:effectLst/>
                          <a:latin typeface="Calibri" panose="020F0502020204030204" pitchFamily="34" charset="0"/>
                        </a:rPr>
                        <a:t>20.7%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10205"/>
                          </a:solidFill>
                          <a:effectLst/>
                          <a:latin typeface="Calibri" panose="020F0502020204030204" pitchFamily="34" charset="0"/>
                        </a:rPr>
                        <a:t>217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10205"/>
                          </a:solidFill>
                          <a:effectLst/>
                          <a:latin typeface="Calibri" panose="020F0502020204030204" pitchFamily="34" charset="0"/>
                        </a:rPr>
                        <a:t>21.6%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smtClean="0">
                          <a:solidFill>
                            <a:srgbClr val="010205"/>
                          </a:solidFill>
                          <a:effectLst/>
                          <a:latin typeface="Calibri" panose="020F0502020204030204" pitchFamily="34" charset="0"/>
                        </a:rPr>
                        <a:t>1,004</a:t>
                      </a:r>
                      <a:endParaRPr lang="es-MX" sz="11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smtClean="0">
                          <a:solidFill>
                            <a:srgbClr val="010205"/>
                          </a:solidFill>
                          <a:effectLst/>
                          <a:latin typeface="Calibri" panose="020F0502020204030204" pitchFamily="34" charset="0"/>
                        </a:rPr>
                        <a:t>100%</a:t>
                      </a:r>
                      <a:endParaRPr lang="es-MX" sz="11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818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Buzones</a:t>
                      </a:r>
                      <a:endParaRPr kumimoji="0" lang="es-MX" sz="1100" b="1" i="0" u="none" strike="noStrike" kern="1200" dirty="0">
                        <a:solidFill>
                          <a:srgbClr val="000000"/>
                        </a:solidFill>
                        <a:effectLst/>
                        <a:latin typeface="Calibri" panose="020F0502020204030204" pitchFamily="34" charset="0"/>
                        <a:ea typeface="+mn-ea"/>
                        <a:cs typeface="+mn-cs"/>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23009">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579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57.7%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20.7%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217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21.6%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smtClean="0">
                          <a:solidFill>
                            <a:schemeClr val="bg1"/>
                          </a:solidFill>
                          <a:effectLst/>
                          <a:latin typeface="Calibri" panose="020F0502020204030204" pitchFamily="34" charset="0"/>
                        </a:rPr>
                        <a:t>1,004</a:t>
                      </a:r>
                      <a:endParaRPr lang="es-MX" sz="11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smtClean="0">
                          <a:solidFill>
                            <a:schemeClr val="bg1"/>
                          </a:solidFill>
                          <a:effectLst/>
                          <a:latin typeface="Calibri" panose="020F0502020204030204" pitchFamily="34" charset="0"/>
                        </a:rPr>
                        <a:t>100%</a:t>
                      </a:r>
                      <a:endParaRPr lang="es-MX" sz="11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extLst>
      <p:ext uri="{BB962C8B-B14F-4D97-AF65-F5344CB8AC3E}">
        <p14:creationId xmlns:p14="http://schemas.microsoft.com/office/powerpoint/2010/main" val="17632695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16</a:t>
            </a:fld>
            <a:endParaRPr lang="es-MX" dirty="0"/>
          </a:p>
        </p:txBody>
      </p:sp>
      <p:graphicFrame>
        <p:nvGraphicFramePr>
          <p:cNvPr id="6" name="5 Gráfico"/>
          <p:cNvGraphicFramePr/>
          <p:nvPr>
            <p:extLst>
              <p:ext uri="{D42A27DB-BD31-4B8C-83A1-F6EECF244321}">
                <p14:modId xmlns:p14="http://schemas.microsoft.com/office/powerpoint/2010/main" val="609506729"/>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292388"/>
          </a:xfrm>
          <a:prstGeom prst="rect">
            <a:avLst/>
          </a:prstGeom>
        </p:spPr>
        <p:txBody>
          <a:bodyPr wrap="square">
            <a:spAutoFit/>
          </a:bodyPr>
          <a:lstStyle/>
          <a:p>
            <a:pPr algn="ctr"/>
            <a:r>
              <a:rPr lang="es-MX" sz="1300" b="1" dirty="0" smtClean="0">
                <a:latin typeface="Calibri" pitchFamily="34" charset="0"/>
              </a:rPr>
              <a:t>El tiempo de respuesta a su solicitud de información fue:</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Tiempo de respuesta</a:t>
            </a:r>
          </a:p>
          <a:p>
            <a:r>
              <a:rPr lang="es-MX" sz="1400" b="1" i="1" dirty="0">
                <a:latin typeface="Calibri" pitchFamily="34" charset="0"/>
              </a:rPr>
              <a:t>2007 a Enero-Junio de 2017</a:t>
            </a:r>
            <a:endParaRPr lang="es-MX" sz="1400" b="1" dirty="0">
              <a:latin typeface="Calibri" pitchFamily="34" charset="0"/>
            </a:endParaRP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17</a:t>
            </a:fld>
            <a:endParaRPr lang="es-MX" dirty="0"/>
          </a:p>
        </p:txBody>
      </p:sp>
      <p:sp>
        <p:nvSpPr>
          <p:cNvPr id="19" name="18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Tiempo de respuesta</a:t>
            </a:r>
          </a:p>
          <a:p>
            <a:r>
              <a:rPr lang="es-MX" sz="1400" b="1" i="1" dirty="0">
                <a:latin typeface="Calibri" pitchFamily="34" charset="0"/>
              </a:rPr>
              <a:t>2007 a Enero-Junio de 2017</a:t>
            </a:r>
            <a:endParaRPr lang="es-MX" sz="1400" b="1" dirty="0">
              <a:latin typeface="Calibri" pitchFamily="34" charset="0"/>
            </a:endParaRP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1089279341"/>
              </p:ext>
            </p:extLst>
          </p:nvPr>
        </p:nvGraphicFramePr>
        <p:xfrm>
          <a:off x="143652" y="1556792"/>
          <a:ext cx="8856000" cy="4932000"/>
        </p:xfrm>
        <a:graphic>
          <a:graphicData uri="http://schemas.openxmlformats.org/drawingml/2006/table">
            <a:tbl>
              <a:tblPr/>
              <a:tblGrid>
                <a:gridCol w="2088000"/>
                <a:gridCol w="972000"/>
                <a:gridCol w="720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Adecuado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Regular</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Excesivo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5,676</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68.1%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1,781</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21.4%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876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10.5%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8,333</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4,441</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75.9%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999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413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5,853</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5,746</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69.3%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1,505</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18.1%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1,045</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12.6%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8,296</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286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71.0%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74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18.4%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43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10.7%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403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765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77.2%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161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16.2%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991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871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74.6%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199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17.1%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97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1,167</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751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89.5%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4.4%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51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839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468000">
                <a:tc>
                  <a:txBody>
                    <a:bodyPr/>
                    <a:lstStyle/>
                    <a:p>
                      <a:pPr marL="88900" indent="0" algn="l" fontAlgn="ctr"/>
                      <a:r>
                        <a:rPr lang="es-MX" sz="1200" b="1" i="0" u="none" strike="noStrike" dirty="0" smtClean="0">
                          <a:solidFill>
                            <a:srgbClr val="000000"/>
                          </a:solidFill>
                          <a:latin typeface="Calibri"/>
                        </a:rPr>
                        <a:t>Otro tipo de Sujeto Obligado</a:t>
                      </a:r>
                      <a:endParaRPr lang="es-MX" sz="1200" b="1" i="0" u="none" strike="noStrike" dirty="0">
                        <a:solidFill>
                          <a:srgbClr val="000000"/>
                        </a:solidFill>
                        <a:latin typeface="Calibri"/>
                      </a:endParaRPr>
                    </a:p>
                  </a:txBody>
                  <a:tcPr marL="6220" marR="6220" marT="622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200" b="1" i="0" u="none" strike="noStrike">
                          <a:solidFill>
                            <a:srgbClr val="010205"/>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200" b="1" i="0" u="none" strike="noStrike">
                          <a:solidFill>
                            <a:srgbClr val="010205"/>
                          </a:solidFill>
                          <a:effectLst/>
                          <a:latin typeface="Calibri" panose="020F0502020204030204" pitchFamily="34" charset="0"/>
                        </a:rPr>
                        <a:t>100.0%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200" b="1" i="0" u="none" strike="noStrike">
                          <a:solidFill>
                            <a:srgbClr val="010205"/>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468000">
                <a:tc>
                  <a:txBody>
                    <a:bodyPr/>
                    <a:lstStyle/>
                    <a:p>
                      <a:pPr marL="88900" indent="0" algn="l" fontAlgn="ct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18,538</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71.6%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4,756</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18.4%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2,590</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25,884</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100%</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
        <p:nvSpPr>
          <p:cNvPr id="7" name="6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El tiempo de respuesta a su solicitud de información fue: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18</a:t>
            </a:fld>
            <a:endParaRPr lang="es-MX" dirty="0"/>
          </a:p>
        </p:txBody>
      </p:sp>
      <p:sp>
        <p:nvSpPr>
          <p:cNvPr id="19" name="18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Tiempo de respuesta</a:t>
            </a:r>
          </a:p>
          <a:p>
            <a:r>
              <a:rPr lang="es-MX" sz="1400" b="1" i="1" dirty="0">
                <a:solidFill>
                  <a:prstClr val="black"/>
                </a:solidFill>
                <a:latin typeface="Calibri" pitchFamily="34" charset="0"/>
              </a:rPr>
              <a:t>2012 a Enero-Junio 2017</a:t>
            </a:r>
          </a:p>
          <a:p>
            <a:pPr lvl="0"/>
            <a:r>
              <a:rPr lang="es-MX" sz="1400" b="1" i="1" dirty="0" smtClean="0">
                <a:solidFill>
                  <a:prstClr val="black"/>
                </a:solidFill>
                <a:latin typeface="Calibri" pitchFamily="34" charset="0"/>
              </a:rPr>
              <a:t>Resultados por año</a:t>
            </a:r>
          </a:p>
        </p:txBody>
      </p:sp>
      <p:sp>
        <p:nvSpPr>
          <p:cNvPr id="11" name="10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El tiempo de respuesta a su solicitud de información fue:</a:t>
            </a:r>
          </a:p>
        </p:txBody>
      </p:sp>
      <p:graphicFrame>
        <p:nvGraphicFramePr>
          <p:cNvPr id="20" name="19 Gráfico"/>
          <p:cNvGraphicFramePr/>
          <p:nvPr>
            <p:extLst>
              <p:ext uri="{D42A27DB-BD31-4B8C-83A1-F6EECF244321}">
                <p14:modId xmlns:p14="http://schemas.microsoft.com/office/powerpoint/2010/main" val="3475116490"/>
              </p:ext>
            </p:extLst>
          </p:nvPr>
        </p:nvGraphicFramePr>
        <p:xfrm>
          <a:off x="18212" y="1700808"/>
          <a:ext cx="9125788"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21" name="20 CuadroTexto"/>
          <p:cNvSpPr txBox="1"/>
          <p:nvPr/>
        </p:nvSpPr>
        <p:spPr>
          <a:xfrm>
            <a:off x="543932" y="6002878"/>
            <a:ext cx="760022" cy="784830"/>
          </a:xfrm>
          <a:prstGeom prst="rect">
            <a:avLst/>
          </a:prstGeom>
          <a:noFill/>
        </p:spPr>
        <p:txBody>
          <a:bodyPr wrap="square" rtlCol="0">
            <a:spAutoFit/>
          </a:bodyPr>
          <a:lstStyle/>
          <a:p>
            <a:pPr algn="ctr"/>
            <a:r>
              <a:rPr lang="es-MX" sz="900" b="1" i="1" dirty="0" smtClean="0">
                <a:latin typeface="Calibri" pitchFamily="34" charset="0"/>
              </a:rPr>
              <a:t>INFOMEX: 87.0%</a:t>
            </a:r>
          </a:p>
          <a:p>
            <a:pPr algn="ctr"/>
            <a:endParaRPr lang="es-MX" sz="900" b="1" i="1" dirty="0" smtClean="0">
              <a:latin typeface="Calibri" pitchFamily="34" charset="0"/>
            </a:endParaRPr>
          </a:p>
          <a:p>
            <a:pPr algn="ctr"/>
            <a:r>
              <a:rPr lang="es-MX" sz="900" b="1" i="1" dirty="0" smtClean="0">
                <a:latin typeface="Calibri" pitchFamily="34" charset="0"/>
              </a:rPr>
              <a:t>Buzones: 13.0%</a:t>
            </a:r>
            <a:endParaRPr lang="es-MX" sz="900" b="1" i="1" dirty="0">
              <a:latin typeface="Calibri" pitchFamily="34" charset="0"/>
            </a:endParaRPr>
          </a:p>
        </p:txBody>
      </p:sp>
      <p:sp>
        <p:nvSpPr>
          <p:cNvPr id="27" name="11 CuadroTexto"/>
          <p:cNvSpPr txBox="1"/>
          <p:nvPr/>
        </p:nvSpPr>
        <p:spPr>
          <a:xfrm>
            <a:off x="2073611" y="598492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8.6%</a:t>
            </a:r>
            <a:endParaRPr lang="es-MX" sz="900" b="1" i="1" dirty="0">
              <a:latin typeface="Calibri" pitchFamily="34" charset="0"/>
            </a:endParaRPr>
          </a:p>
        </p:txBody>
      </p:sp>
      <p:sp>
        <p:nvSpPr>
          <p:cNvPr id="28" name="11 CuadroTexto"/>
          <p:cNvSpPr txBox="1"/>
          <p:nvPr/>
        </p:nvSpPr>
        <p:spPr>
          <a:xfrm>
            <a:off x="3512922" y="598492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12.6%</a:t>
            </a:r>
            <a:endParaRPr lang="es-MX" sz="900" b="1" i="1" dirty="0">
              <a:latin typeface="Calibri" pitchFamily="34" charset="0"/>
            </a:endParaRPr>
          </a:p>
        </p:txBody>
      </p:sp>
      <p:sp>
        <p:nvSpPr>
          <p:cNvPr id="14" name="11 CuadroTexto"/>
          <p:cNvSpPr txBox="1"/>
          <p:nvPr/>
        </p:nvSpPr>
        <p:spPr>
          <a:xfrm>
            <a:off x="4961571" y="598492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97.2%</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2.8%</a:t>
            </a:r>
            <a:endParaRPr lang="es-MX" sz="900" b="1" i="1" dirty="0">
              <a:latin typeface="Calibri" pitchFamily="34" charset="0"/>
            </a:endParaRPr>
          </a:p>
        </p:txBody>
      </p:sp>
      <p:sp>
        <p:nvSpPr>
          <p:cNvPr id="15" name="11 CuadroTexto"/>
          <p:cNvSpPr txBox="1"/>
          <p:nvPr/>
        </p:nvSpPr>
        <p:spPr>
          <a:xfrm>
            <a:off x="6567799" y="598492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
        <p:nvSpPr>
          <p:cNvPr id="16" name="11 CuadroTexto"/>
          <p:cNvSpPr txBox="1"/>
          <p:nvPr/>
        </p:nvSpPr>
        <p:spPr>
          <a:xfrm>
            <a:off x="8139365" y="597185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Tiempo de respuesta</a:t>
            </a:r>
          </a:p>
          <a:p>
            <a:r>
              <a:rPr lang="es-MX" sz="1400" b="1" i="1" dirty="0">
                <a:latin typeface="Calibri" pitchFamily="34" charset="0"/>
              </a:rPr>
              <a:t>2012 a Enero-Junio 2017</a:t>
            </a:r>
          </a:p>
          <a:p>
            <a:r>
              <a:rPr lang="es-MX" sz="1400" b="1" i="1" dirty="0" smtClean="0">
                <a:latin typeface="Calibri" pitchFamily="34" charset="0"/>
              </a:rPr>
              <a:t>Resultados </a:t>
            </a:r>
            <a:r>
              <a:rPr lang="es-MX" sz="1400" b="1" i="1" dirty="0">
                <a:latin typeface="Calibri" pitchFamily="34" charset="0"/>
              </a:rPr>
              <a:t>por año y tipo de </a:t>
            </a:r>
            <a:r>
              <a:rPr lang="es-MX" sz="1400" b="1" i="1" dirty="0" smtClean="0">
                <a:latin typeface="Calibri" pitchFamily="34" charset="0"/>
              </a:rPr>
              <a:t>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19</a:t>
            </a:fld>
            <a:endParaRPr lang="es-MX" dirty="0"/>
          </a:p>
        </p:txBody>
      </p:sp>
      <p:graphicFrame>
        <p:nvGraphicFramePr>
          <p:cNvPr id="5" name="5 Tabla"/>
          <p:cNvGraphicFramePr>
            <a:graphicFrameLocks noGrp="1"/>
          </p:cNvGraphicFramePr>
          <p:nvPr>
            <p:extLst>
              <p:ext uri="{D42A27DB-BD31-4B8C-83A1-F6EECF244321}">
                <p14:modId xmlns:p14="http://schemas.microsoft.com/office/powerpoint/2010/main" val="3586909721"/>
              </p:ext>
            </p:extLst>
          </p:nvPr>
        </p:nvGraphicFramePr>
        <p:xfrm>
          <a:off x="323528" y="1220364"/>
          <a:ext cx="8352928" cy="5304980"/>
        </p:xfrm>
        <a:graphic>
          <a:graphicData uri="http://schemas.openxmlformats.org/drawingml/2006/table">
            <a:tbl>
              <a:tblPr/>
              <a:tblGrid>
                <a:gridCol w="940644"/>
                <a:gridCol w="940644"/>
                <a:gridCol w="865394"/>
                <a:gridCol w="752516"/>
                <a:gridCol w="865394"/>
                <a:gridCol w="752516"/>
                <a:gridCol w="865394"/>
                <a:gridCol w="752516"/>
                <a:gridCol w="865394"/>
                <a:gridCol w="752516"/>
              </a:tblGrid>
              <a:tr h="265249">
                <a:tc rowSpan="2" gridSpan="2">
                  <a:txBody>
                    <a:bodyPr/>
                    <a:lstStyle/>
                    <a:p>
                      <a:pPr algn="ctr" rtl="0" fontAlgn="ctr"/>
                      <a:r>
                        <a:rPr lang="es-MX" sz="11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Adecuado</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Regular</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Excesivo</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265249">
                <a:tc gridSpan="2" vMerge="1">
                  <a:txBody>
                    <a:bodyPr/>
                    <a:lstStyle/>
                    <a:p>
                      <a:endParaRPr lang="es-MX"/>
                    </a:p>
                  </a:txBody>
                  <a:tcPr/>
                </a:tc>
                <a:tc hMerge="1" vMerge="1">
                  <a:txBody>
                    <a:bodyPr/>
                    <a:lstStyle/>
                    <a:p>
                      <a:endParaRPr lang="es-MX"/>
                    </a:p>
                  </a:txBody>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5249">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1,448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457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249">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242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76.6%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249">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1,690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69.3%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515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21.1%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2,437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5249">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1,322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249">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249">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1,480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455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319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14.2%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2,254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5249">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1,324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249">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77.3%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249">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1,545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68.1%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436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288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12.7%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2,269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5249">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1,688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2,725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249">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249">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1,755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14.6%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2,804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5249">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smtClean="0">
                          <a:solidFill>
                            <a:srgbClr val="010205"/>
                          </a:solidFill>
                          <a:effectLst/>
                          <a:latin typeface="Calibri" panose="020F0502020204030204" pitchFamily="34" charset="0"/>
                          <a:cs typeface="Calibri" panose="020F0502020204030204" pitchFamily="34" charset="0"/>
                        </a:rPr>
                        <a:t>1,200</a:t>
                      </a:r>
                      <a:endParaRPr lang="es-ES" sz="11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63.6%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450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23.8%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237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12.6%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smtClean="0">
                          <a:solidFill>
                            <a:srgbClr val="010205"/>
                          </a:solidFill>
                          <a:effectLst/>
                          <a:latin typeface="Calibri" panose="020F0502020204030204" pitchFamily="34" charset="0"/>
                          <a:cs typeface="Calibri" panose="020F0502020204030204" pitchFamily="34" charset="0"/>
                        </a:rPr>
                        <a:t>1,887</a:t>
                      </a:r>
                      <a:endParaRPr lang="es-ES" sz="11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249">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249">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smtClean="0">
                          <a:solidFill>
                            <a:schemeClr val="bg1"/>
                          </a:solidFill>
                          <a:effectLst/>
                          <a:latin typeface="Calibri" panose="020F0502020204030204" pitchFamily="34" charset="0"/>
                          <a:cs typeface="Calibri" panose="020F0502020204030204" pitchFamily="34" charset="0"/>
                        </a:rPr>
                        <a:t>1,200</a:t>
                      </a:r>
                      <a:endParaRPr lang="es-ES"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63.6%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450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23.8%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237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12.6%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smtClean="0">
                          <a:solidFill>
                            <a:schemeClr val="bg1"/>
                          </a:solidFill>
                          <a:effectLst/>
                          <a:latin typeface="Calibri" panose="020F0502020204030204" pitchFamily="34" charset="0"/>
                          <a:cs typeface="Calibri" panose="020F0502020204030204" pitchFamily="34" charset="0"/>
                        </a:rPr>
                        <a:t>1,887</a:t>
                      </a:r>
                      <a:endParaRPr lang="es-ES"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r>
              <a:tr h="265249">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Ene-Jun’2017</a:t>
                      </a:r>
                    </a:p>
                  </a:txBody>
                  <a:tcPr marL="8460" marR="8460" marT="8460" marB="0" anchor="ctr">
                    <a:lnL w="6350" cap="flat" cmpd="sng" algn="ctr">
                      <a:solidFill>
                        <a:srgbClr val="2DA2BF"/>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690</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69.1%</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209</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20.9%</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99</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9.9%</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998</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100%</a:t>
                      </a:r>
                      <a:endParaRPr kumimoji="0"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r>
              <a:tr h="265249">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r>
              <a:tr h="265249">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690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69.1%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209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20.9%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99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9.9%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998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smtClean="0">
                          <a:solidFill>
                            <a:schemeClr val="bg1"/>
                          </a:solidFill>
                          <a:effectLst/>
                          <a:latin typeface="Calibri" panose="020F0502020204030204" pitchFamily="34" charset="0"/>
                          <a:ea typeface="+mn-ea"/>
                          <a:cs typeface="+mn-cs"/>
                        </a:rPr>
                        <a:t>100%</a:t>
                      </a:r>
                      <a:endParaRPr kumimoji="0"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a:t>
            </a:fld>
            <a:endParaRPr lang="es-MX" dirty="0"/>
          </a:p>
        </p:txBody>
      </p:sp>
      <p:sp>
        <p:nvSpPr>
          <p:cNvPr id="8" name="Rectangle 3"/>
          <p:cNvSpPr txBox="1">
            <a:spLocks noChangeArrowheads="1"/>
          </p:cNvSpPr>
          <p:nvPr/>
        </p:nvSpPr>
        <p:spPr>
          <a:xfrm>
            <a:off x="353757" y="1735964"/>
            <a:ext cx="8443972" cy="4213316"/>
          </a:xfrm>
          <a:prstGeom prst="rect">
            <a:avLst/>
          </a:prstGeom>
        </p:spPr>
        <p:txBody>
          <a:bodyPr/>
          <a:lstStyle/>
          <a:p>
            <a:pPr algn="just" fontAlgn="auto">
              <a:spcBef>
                <a:spcPts val="0"/>
              </a:spcBef>
              <a:spcAft>
                <a:spcPts val="0"/>
              </a:spcAft>
              <a:defRPr/>
            </a:pPr>
            <a:r>
              <a:rPr lang="es-MX" sz="2000" b="1" kern="0" dirty="0" smtClean="0">
                <a:solidFill>
                  <a:sysClr val="windowText" lastClr="000000"/>
                </a:solidFill>
                <a:latin typeface="Calibri" pitchFamily="34" charset="0"/>
                <a:cs typeface="Arial" pitchFamily="34" charset="0"/>
              </a:rPr>
              <a:t>Conocer el grado de satisfacción de los solicitantes sobre la respuesta obtenida una vez ejercido el Derecho de Acceso a la Información Pública en la Ciudad de México.</a:t>
            </a:r>
          </a:p>
          <a:p>
            <a:pPr algn="just" fontAlgn="auto">
              <a:spcBef>
                <a:spcPts val="0"/>
              </a:spcBef>
              <a:spcAft>
                <a:spcPts val="0"/>
              </a:spcAft>
              <a:defRPr/>
            </a:pPr>
            <a:endParaRPr lang="es-MX" sz="2000" b="1" kern="0" dirty="0" smtClean="0">
              <a:solidFill>
                <a:sysClr val="windowText" lastClr="000000"/>
              </a:solidFill>
              <a:latin typeface="Calibri" pitchFamily="34" charset="0"/>
              <a:cs typeface="Arial" pitchFamily="34" charset="0"/>
            </a:endParaRPr>
          </a:p>
          <a:p>
            <a:pPr algn="just" fontAlgn="auto">
              <a:spcBef>
                <a:spcPts val="0"/>
              </a:spcBef>
              <a:spcAft>
                <a:spcPts val="0"/>
              </a:spcAft>
              <a:defRPr/>
            </a:pPr>
            <a:r>
              <a:rPr lang="es-MX" sz="2000" b="1" kern="0" dirty="0" smtClean="0">
                <a:solidFill>
                  <a:sysClr val="windowText" lastClr="000000"/>
                </a:solidFill>
                <a:latin typeface="Calibri" pitchFamily="34" charset="0"/>
                <a:cs typeface="Arial" pitchFamily="34" charset="0"/>
              </a:rPr>
              <a:t>Mostrar un comparativo de acuerdo al tipo de cuestionario respondido: por INFOMEX o buzón, comparándolos por año.</a:t>
            </a:r>
          </a:p>
          <a:p>
            <a:pPr algn="just" fontAlgn="auto">
              <a:spcBef>
                <a:spcPts val="0"/>
              </a:spcBef>
              <a:spcAft>
                <a:spcPts val="0"/>
              </a:spcAft>
              <a:defRPr/>
            </a:pPr>
            <a:endParaRPr lang="es-MX" sz="2000" b="1" kern="0" dirty="0" smtClean="0">
              <a:solidFill>
                <a:sysClr val="windowText" lastClr="000000"/>
              </a:solidFill>
              <a:latin typeface="Calibri" pitchFamily="34" charset="0"/>
              <a:cs typeface="Arial" pitchFamily="34" charset="0"/>
            </a:endParaRPr>
          </a:p>
          <a:p>
            <a:pPr algn="just" fontAlgn="auto">
              <a:spcBef>
                <a:spcPts val="0"/>
              </a:spcBef>
              <a:spcAft>
                <a:spcPts val="0"/>
              </a:spcAft>
              <a:defRPr/>
            </a:pPr>
            <a:r>
              <a:rPr lang="es-MX" sz="2000" b="1" kern="0" dirty="0" smtClean="0">
                <a:solidFill>
                  <a:sysClr val="windowText" lastClr="000000"/>
                </a:solidFill>
                <a:latin typeface="Calibri" pitchFamily="34" charset="0"/>
                <a:cs typeface="Arial" pitchFamily="34" charset="0"/>
              </a:rPr>
              <a:t>Las respuestas de los solicitantes se obtuvo de la Encuesta de Satisfacción del Solicitante de Información Pública</a:t>
            </a:r>
            <a:r>
              <a:rPr lang="es-MX" sz="2000" b="1" kern="0" dirty="0">
                <a:solidFill>
                  <a:sysClr val="windowText" lastClr="000000"/>
                </a:solidFill>
                <a:latin typeface="Calibri" pitchFamily="34" charset="0"/>
                <a:cs typeface="Arial" pitchFamily="34" charset="0"/>
              </a:rPr>
              <a:t>, </a:t>
            </a:r>
            <a:r>
              <a:rPr lang="es-MX" sz="2000" b="1" kern="0" dirty="0" smtClean="0">
                <a:solidFill>
                  <a:sysClr val="windowText" lastClr="000000"/>
                </a:solidFill>
                <a:latin typeface="Calibri" pitchFamily="34" charset="0"/>
                <a:cs typeface="Arial" pitchFamily="34" charset="0"/>
              </a:rPr>
              <a:t>23,969 cuestionarios autoaplicados en INFOMEX y 4,407 cuestionarios depositados de manera personal en los buzones instalados en las Unidades de Transparencia de los Sujetos Obligados, correspondiente al periodo comprendido entre el año 2007 y Enero-Junio de 2017.</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pPr algn="ctr"/>
            <a:r>
              <a:rPr lang="es-MX" sz="2000" b="1" dirty="0" smtClean="0">
                <a:latin typeface="Calibri" pitchFamily="34" charset="0"/>
              </a:rPr>
              <a:t>O B J E T I V 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20</a:t>
            </a:fld>
            <a:endParaRPr lang="es-MX" dirty="0"/>
          </a:p>
        </p:txBody>
      </p:sp>
      <p:graphicFrame>
        <p:nvGraphicFramePr>
          <p:cNvPr id="6" name="5 Gráfico"/>
          <p:cNvGraphicFramePr/>
          <p:nvPr>
            <p:extLst>
              <p:ext uri="{D42A27DB-BD31-4B8C-83A1-F6EECF244321}">
                <p14:modId xmlns:p14="http://schemas.microsoft.com/office/powerpoint/2010/main" val="965468215"/>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292388"/>
          </a:xfrm>
          <a:prstGeom prst="rect">
            <a:avLst/>
          </a:prstGeom>
        </p:spPr>
        <p:txBody>
          <a:bodyPr wrap="square">
            <a:spAutoFit/>
          </a:bodyPr>
          <a:lstStyle/>
          <a:p>
            <a:pPr algn="ctr"/>
            <a:r>
              <a:rPr lang="es-MX" sz="1300" b="1" dirty="0" smtClean="0">
                <a:latin typeface="Calibri" pitchFamily="34" charset="0"/>
              </a:rPr>
              <a:t>La información que usted recibió fue:</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Claridad de la información</a:t>
            </a:r>
          </a:p>
          <a:p>
            <a:r>
              <a:rPr lang="es-MX" sz="1400" b="1" i="1" dirty="0">
                <a:latin typeface="Calibri" pitchFamily="34" charset="0"/>
              </a:rPr>
              <a:t>2007 a Enero-Junio de 2017</a:t>
            </a:r>
            <a:endParaRPr lang="es-MX" sz="1400" b="1" dirty="0">
              <a:latin typeface="Calibri" pitchFamily="34" charset="0"/>
            </a:endParaRP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Claridad de la información</a:t>
            </a:r>
          </a:p>
          <a:p>
            <a:r>
              <a:rPr lang="es-MX" sz="1400" b="1" i="1" dirty="0">
                <a:latin typeface="Calibri" pitchFamily="34" charset="0"/>
              </a:rPr>
              <a:t>2007 a Enero-Junio de 2017</a:t>
            </a:r>
            <a:endParaRPr lang="es-MX" sz="1400" b="1" dirty="0">
              <a:latin typeface="Calibri" pitchFamily="34" charset="0"/>
            </a:endParaRP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21</a:t>
            </a:fld>
            <a:endParaRPr lang="es-MX" dirty="0"/>
          </a:p>
        </p:txBody>
      </p:sp>
      <p:sp>
        <p:nvSpPr>
          <p:cNvPr id="6" name="5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La información que usted recibió fue:</a:t>
            </a:r>
          </a:p>
        </p:txBody>
      </p:sp>
      <p:graphicFrame>
        <p:nvGraphicFramePr>
          <p:cNvPr id="7" name="6 Tabla"/>
          <p:cNvGraphicFramePr>
            <a:graphicFrameLocks noGrp="1"/>
          </p:cNvGraphicFramePr>
          <p:nvPr>
            <p:extLst>
              <p:ext uri="{D42A27DB-BD31-4B8C-83A1-F6EECF244321}">
                <p14:modId xmlns:p14="http://schemas.microsoft.com/office/powerpoint/2010/main" val="1880242379"/>
              </p:ext>
            </p:extLst>
          </p:nvPr>
        </p:nvGraphicFramePr>
        <p:xfrm>
          <a:off x="143652" y="1593344"/>
          <a:ext cx="8856000" cy="4932000"/>
        </p:xfrm>
        <a:graphic>
          <a:graphicData uri="http://schemas.openxmlformats.org/drawingml/2006/table">
            <a:tbl>
              <a:tblPr/>
              <a:tblGrid>
                <a:gridCol w="2088000"/>
                <a:gridCol w="972000"/>
                <a:gridCol w="720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Clara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Regular</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Confusa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5,008</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60.7%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1,748</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1,496</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18.1%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8,252</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4,194</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72.1%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889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15.3%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735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12.6%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5,818</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5,455</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66.5%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1,338</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16.3%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1,409</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17.2%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8,202</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276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68.5%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56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13.9%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17.6%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403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742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76.3%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114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11.7%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117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12.0%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973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844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72.9%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173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14.9%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141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12.2%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1,158</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718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86.8%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48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5.8%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7.4%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827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smtClean="0">
                          <a:solidFill>
                            <a:srgbClr val="000000"/>
                          </a:solidFill>
                          <a:latin typeface="Calibri"/>
                        </a:rPr>
                        <a:t>Otro tipo de Sujeto Obligado</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100.0%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17,239</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67.2%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4,366</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17.0%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4,030</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15.7%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25,635</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100%</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Claridad de la información</a:t>
            </a:r>
          </a:p>
          <a:p>
            <a:r>
              <a:rPr lang="es-MX" sz="1400" b="1" i="1" dirty="0">
                <a:solidFill>
                  <a:prstClr val="black"/>
                </a:solidFill>
                <a:latin typeface="Calibri" pitchFamily="34" charset="0"/>
              </a:rPr>
              <a:t>2012 a Enero-Junio 2017</a:t>
            </a:r>
          </a:p>
          <a:p>
            <a:pPr lvl="0"/>
            <a:r>
              <a:rPr lang="es-MX" sz="1400" b="1" i="1" dirty="0" smtClean="0">
                <a:solidFill>
                  <a:prstClr val="black"/>
                </a:solidFill>
                <a:latin typeface="Calibri" pitchFamily="34" charset="0"/>
              </a:rPr>
              <a:t>Resultados </a:t>
            </a:r>
            <a:r>
              <a:rPr lang="es-MX" sz="1400" b="1" i="1" dirty="0">
                <a:solidFill>
                  <a:prstClr val="black"/>
                </a:solidFill>
                <a:latin typeface="Calibri" pitchFamily="34" charset="0"/>
              </a:rPr>
              <a:t>por </a:t>
            </a:r>
            <a:r>
              <a:rPr lang="es-MX" sz="1400" b="1" i="1" dirty="0" smtClean="0">
                <a:solidFill>
                  <a:prstClr val="black"/>
                </a:solidFill>
                <a:latin typeface="Calibri" pitchFamily="34" charset="0"/>
              </a:rPr>
              <a:t>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22</a:t>
            </a:fld>
            <a:endParaRPr lang="es-MX" dirty="0"/>
          </a:p>
        </p:txBody>
      </p:sp>
      <p:sp>
        <p:nvSpPr>
          <p:cNvPr id="12" name="11 Rectángulo"/>
          <p:cNvSpPr/>
          <p:nvPr/>
        </p:nvSpPr>
        <p:spPr>
          <a:xfrm>
            <a:off x="810159" y="1336412"/>
            <a:ext cx="7510499" cy="292388"/>
          </a:xfrm>
          <a:prstGeom prst="rect">
            <a:avLst/>
          </a:prstGeom>
        </p:spPr>
        <p:txBody>
          <a:bodyPr wrap="square">
            <a:spAutoFit/>
          </a:bodyPr>
          <a:lstStyle/>
          <a:p>
            <a:pPr algn="ctr"/>
            <a:r>
              <a:rPr lang="es-MX" sz="1300" b="1" dirty="0" smtClean="0">
                <a:latin typeface="Calibri" pitchFamily="34" charset="0"/>
              </a:rPr>
              <a:t>La información que usted recibió fue:</a:t>
            </a:r>
          </a:p>
        </p:txBody>
      </p:sp>
      <p:graphicFrame>
        <p:nvGraphicFramePr>
          <p:cNvPr id="19" name="18 Gráfico"/>
          <p:cNvGraphicFramePr/>
          <p:nvPr>
            <p:extLst>
              <p:ext uri="{D42A27DB-BD31-4B8C-83A1-F6EECF244321}">
                <p14:modId xmlns:p14="http://schemas.microsoft.com/office/powerpoint/2010/main" val="3922902214"/>
              </p:ext>
            </p:extLst>
          </p:nvPr>
        </p:nvGraphicFramePr>
        <p:xfrm>
          <a:off x="18212" y="1700808"/>
          <a:ext cx="9125788"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20" name="19 CuadroTexto"/>
          <p:cNvSpPr txBox="1"/>
          <p:nvPr/>
        </p:nvSpPr>
        <p:spPr>
          <a:xfrm>
            <a:off x="543276" y="6028546"/>
            <a:ext cx="716356" cy="784830"/>
          </a:xfrm>
          <a:prstGeom prst="rect">
            <a:avLst/>
          </a:prstGeom>
          <a:noFill/>
        </p:spPr>
        <p:txBody>
          <a:bodyPr wrap="square" rtlCol="0">
            <a:spAutoFit/>
          </a:bodyPr>
          <a:lstStyle/>
          <a:p>
            <a:pPr algn="ctr"/>
            <a:r>
              <a:rPr lang="es-MX" sz="900" b="1" i="1" dirty="0" smtClean="0">
                <a:latin typeface="Calibri" pitchFamily="34" charset="0"/>
              </a:rPr>
              <a:t>INFOMEX: 87.1%</a:t>
            </a:r>
          </a:p>
          <a:p>
            <a:pPr algn="ctr"/>
            <a:endParaRPr lang="es-MX" sz="900" b="1" i="1" dirty="0" smtClean="0">
              <a:latin typeface="Calibri" pitchFamily="34" charset="0"/>
            </a:endParaRPr>
          </a:p>
          <a:p>
            <a:pPr algn="ctr"/>
            <a:r>
              <a:rPr lang="es-MX" sz="900" b="1" i="1" dirty="0" smtClean="0">
                <a:latin typeface="Calibri" pitchFamily="34" charset="0"/>
              </a:rPr>
              <a:t>Buzones: 12.9%</a:t>
            </a:r>
            <a:endParaRPr lang="es-MX" sz="900" b="1" i="1" dirty="0">
              <a:latin typeface="Calibri" pitchFamily="34" charset="0"/>
            </a:endParaRPr>
          </a:p>
        </p:txBody>
      </p:sp>
      <p:sp>
        <p:nvSpPr>
          <p:cNvPr id="26" name="11 CuadroTexto"/>
          <p:cNvSpPr txBox="1"/>
          <p:nvPr/>
        </p:nvSpPr>
        <p:spPr>
          <a:xfrm>
            <a:off x="2076605" y="602854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8.6%</a:t>
            </a:r>
            <a:endParaRPr lang="es-MX" sz="900" b="1" i="1" dirty="0">
              <a:latin typeface="Calibri" pitchFamily="34" charset="0"/>
            </a:endParaRPr>
          </a:p>
        </p:txBody>
      </p:sp>
      <p:sp>
        <p:nvSpPr>
          <p:cNvPr id="27" name="11 CuadroTexto"/>
          <p:cNvSpPr txBox="1"/>
          <p:nvPr/>
        </p:nvSpPr>
        <p:spPr>
          <a:xfrm>
            <a:off x="3553007" y="602854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87.3%</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12.7%</a:t>
            </a:r>
            <a:endParaRPr lang="es-MX" sz="900" b="1" i="1" dirty="0">
              <a:latin typeface="Calibri" pitchFamily="34" charset="0"/>
            </a:endParaRPr>
          </a:p>
        </p:txBody>
      </p:sp>
      <p:sp>
        <p:nvSpPr>
          <p:cNvPr id="14" name="11 CuadroTexto"/>
          <p:cNvSpPr txBox="1"/>
          <p:nvPr/>
        </p:nvSpPr>
        <p:spPr>
          <a:xfrm>
            <a:off x="5065369" y="602854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97.2%</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2.8%</a:t>
            </a:r>
            <a:endParaRPr lang="es-MX" sz="900" b="1" i="1" dirty="0">
              <a:latin typeface="Calibri" pitchFamily="34" charset="0"/>
            </a:endParaRPr>
          </a:p>
        </p:txBody>
      </p:sp>
      <p:sp>
        <p:nvSpPr>
          <p:cNvPr id="15" name="11 CuadroTexto"/>
          <p:cNvSpPr txBox="1"/>
          <p:nvPr/>
        </p:nvSpPr>
        <p:spPr>
          <a:xfrm>
            <a:off x="6541771" y="602854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
        <p:nvSpPr>
          <p:cNvPr id="16" name="11 CuadroTexto"/>
          <p:cNvSpPr txBox="1"/>
          <p:nvPr/>
        </p:nvSpPr>
        <p:spPr>
          <a:xfrm>
            <a:off x="8018173" y="602854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Claridad de la información</a:t>
            </a:r>
          </a:p>
          <a:p>
            <a:r>
              <a:rPr lang="es-MX" sz="1400" b="1" i="1" dirty="0">
                <a:latin typeface="Calibri" pitchFamily="34" charset="0"/>
              </a:rPr>
              <a:t>2012 a Enero-Junio 2017</a:t>
            </a:r>
          </a:p>
          <a:p>
            <a:r>
              <a:rPr lang="es-MX" sz="1400" b="1" i="1" dirty="0" smtClean="0">
                <a:latin typeface="Calibri" pitchFamily="34" charset="0"/>
              </a:rPr>
              <a:t>Resultados </a:t>
            </a:r>
            <a:r>
              <a:rPr lang="es-MX" sz="1400" b="1" i="1" dirty="0">
                <a:latin typeface="Calibri" pitchFamily="34" charset="0"/>
              </a:rPr>
              <a:t>por año y tipo de </a:t>
            </a:r>
            <a:r>
              <a:rPr lang="es-MX" sz="1400" b="1" i="1" dirty="0" smtClean="0">
                <a:latin typeface="Calibri" pitchFamily="34" charset="0"/>
              </a:rPr>
              <a:t>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23</a:t>
            </a:fld>
            <a:endParaRPr lang="es-MX" dirty="0"/>
          </a:p>
        </p:txBody>
      </p:sp>
      <p:graphicFrame>
        <p:nvGraphicFramePr>
          <p:cNvPr id="5" name="5 Tabla"/>
          <p:cNvGraphicFramePr>
            <a:graphicFrameLocks noGrp="1"/>
          </p:cNvGraphicFramePr>
          <p:nvPr>
            <p:extLst>
              <p:ext uri="{D42A27DB-BD31-4B8C-83A1-F6EECF244321}">
                <p14:modId xmlns:p14="http://schemas.microsoft.com/office/powerpoint/2010/main" val="1690611631"/>
              </p:ext>
            </p:extLst>
          </p:nvPr>
        </p:nvGraphicFramePr>
        <p:xfrm>
          <a:off x="467544" y="1196748"/>
          <a:ext cx="8176250" cy="5328600"/>
        </p:xfrm>
        <a:graphic>
          <a:graphicData uri="http://schemas.openxmlformats.org/drawingml/2006/table">
            <a:tbl>
              <a:tblPr/>
              <a:tblGrid>
                <a:gridCol w="920749"/>
                <a:gridCol w="920749"/>
                <a:gridCol w="847089"/>
                <a:gridCol w="736599"/>
                <a:gridCol w="847089"/>
                <a:gridCol w="736599"/>
                <a:gridCol w="847089"/>
                <a:gridCol w="736599"/>
                <a:gridCol w="847089"/>
                <a:gridCol w="736599"/>
              </a:tblGrid>
              <a:tr h="266430">
                <a:tc rowSpan="2" gridSpan="2">
                  <a:txBody>
                    <a:bodyPr/>
                    <a:lstStyle/>
                    <a:p>
                      <a:pPr algn="ctr" rtl="0" fontAlgn="ctr"/>
                      <a:r>
                        <a:rPr lang="es-MX" sz="11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Clara</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Regular</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Confusa</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266430">
                <a:tc gridSpan="2" vMerge="1">
                  <a:txBody>
                    <a:bodyPr/>
                    <a:lstStyle/>
                    <a:p>
                      <a:endParaRPr lang="es-MX"/>
                    </a:p>
                  </a:txBody>
                  <a:tcPr/>
                </a:tc>
                <a:tc hMerge="1" vMerge="1">
                  <a:txBody>
                    <a:bodyPr/>
                    <a:lstStyle/>
                    <a:p>
                      <a:endParaRPr lang="es-MX"/>
                    </a:p>
                  </a:txBody>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643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1,340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43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43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1,604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66.1%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425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17.5%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396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16.3%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2,425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643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43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43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1,362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60.7%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2,242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643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1,091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43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43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1,335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450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20.3%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2,217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643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1,538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593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2,710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43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87.3%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43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a:r>
                        <a:rPr lang="es-MX" sz="1100" b="1" i="0" u="none" strike="noStrike" dirty="0" smtClean="0">
                          <a:solidFill>
                            <a:srgbClr val="FFFFFF"/>
                          </a:solidFill>
                          <a:latin typeface="Calibri" pitchFamily="34" charset="0"/>
                        </a:rPr>
                        <a:t>Total</a:t>
                      </a:r>
                      <a:endParaRPr lang="es-MX" sz="1100" dirty="0"/>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1,607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2,789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643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smtClean="0">
                          <a:solidFill>
                            <a:srgbClr val="010205"/>
                          </a:solidFill>
                          <a:effectLst/>
                          <a:latin typeface="Calibri" panose="020F0502020204030204" pitchFamily="34" charset="0"/>
                          <a:cs typeface="Calibri" panose="020F0502020204030204" pitchFamily="34" charset="0"/>
                        </a:rPr>
                        <a:t>1,040</a:t>
                      </a:r>
                      <a:endParaRPr lang="es-ES" sz="11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55.7%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387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20.7%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439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23.5%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smtClean="0">
                          <a:solidFill>
                            <a:srgbClr val="010205"/>
                          </a:solidFill>
                          <a:effectLst/>
                          <a:latin typeface="Calibri" panose="020F0502020204030204" pitchFamily="34" charset="0"/>
                          <a:cs typeface="Calibri" panose="020F0502020204030204" pitchFamily="34" charset="0"/>
                        </a:rPr>
                        <a:t>1,866</a:t>
                      </a:r>
                      <a:endParaRPr lang="es-ES" sz="11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43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smtClean="0">
                          <a:solidFill>
                            <a:srgbClr val="000000"/>
                          </a:solidFill>
                          <a:effectLst/>
                          <a:latin typeface="Calibri" panose="020F0502020204030204" pitchFamily="34" charset="0"/>
                        </a:rPr>
                        <a:t>-</a:t>
                      </a:r>
                      <a:r>
                        <a:rPr lang="es-MX" sz="1100" b="1"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43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smtClean="0">
                          <a:solidFill>
                            <a:schemeClr val="bg1"/>
                          </a:solidFill>
                          <a:effectLst/>
                          <a:latin typeface="Calibri" panose="020F0502020204030204" pitchFamily="34" charset="0"/>
                          <a:cs typeface="Calibri" panose="020F0502020204030204" pitchFamily="34" charset="0"/>
                        </a:rPr>
                        <a:t>1,040</a:t>
                      </a:r>
                      <a:endParaRPr lang="es-ES"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55.7%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387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20.7%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a:solidFill>
                            <a:schemeClr val="bg1"/>
                          </a:solidFill>
                          <a:effectLst/>
                          <a:latin typeface="Calibri" panose="020F0502020204030204" pitchFamily="34" charset="0"/>
                          <a:cs typeface="Calibri" panose="020F0502020204030204" pitchFamily="34" charset="0"/>
                        </a:rPr>
                        <a:t>439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a:solidFill>
                            <a:schemeClr val="bg1"/>
                          </a:solidFill>
                          <a:effectLst/>
                          <a:latin typeface="Calibri" panose="020F0502020204030204" pitchFamily="34" charset="0"/>
                          <a:cs typeface="Calibri" panose="020F0502020204030204" pitchFamily="34" charset="0"/>
                        </a:rPr>
                        <a:t>23.5%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smtClean="0">
                          <a:solidFill>
                            <a:schemeClr val="bg1"/>
                          </a:solidFill>
                          <a:effectLst/>
                          <a:latin typeface="Calibri" panose="020F0502020204030204" pitchFamily="34" charset="0"/>
                          <a:cs typeface="Calibri" panose="020F0502020204030204" pitchFamily="34" charset="0"/>
                        </a:rPr>
                        <a:t>1,866</a:t>
                      </a:r>
                      <a:endParaRPr lang="es-ES"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r>
              <a:tr h="26643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Ene-Jun’2017</a:t>
                      </a:r>
                    </a:p>
                  </a:txBody>
                  <a:tcPr marL="8460" marR="8460" marT="8460" marB="0" anchor="ctr">
                    <a:lnL w="6350" cap="flat" cmpd="sng" algn="ctr">
                      <a:solidFill>
                        <a:srgbClr val="2DA2BF"/>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598</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59.7%</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190</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19.0%</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213</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21.3%</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1,001</a:t>
                      </a:r>
                      <a:endParaRPr kumimoji="0"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100%</a:t>
                      </a:r>
                      <a:endParaRPr kumimoji="0"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r>
              <a:tr h="26643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smtClean="0">
                          <a:solidFill>
                            <a:srgbClr val="000000"/>
                          </a:solidFill>
                          <a:effectLst/>
                          <a:latin typeface="Calibri" panose="020F0502020204030204" pitchFamily="34" charset="0"/>
                        </a:rPr>
                        <a:t>-</a:t>
                      </a:r>
                      <a:r>
                        <a:rPr lang="es-MX" sz="11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smtClean="0">
                          <a:solidFill>
                            <a:srgbClr val="000000"/>
                          </a:solidFill>
                          <a:effectLst/>
                          <a:latin typeface="Calibri" panose="020F0502020204030204" pitchFamily="34" charset="0"/>
                        </a:rPr>
                        <a:t>-</a:t>
                      </a:r>
                      <a:endParaRPr lang="es-MX"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r>
              <a:tr h="26643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598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59.7%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190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19.0%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213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21.3%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smtClean="0">
                          <a:solidFill>
                            <a:schemeClr val="bg1"/>
                          </a:solidFill>
                          <a:effectLst/>
                          <a:latin typeface="Calibri" panose="020F0502020204030204" pitchFamily="34" charset="0"/>
                          <a:ea typeface="+mn-ea"/>
                          <a:cs typeface="+mn-cs"/>
                        </a:rPr>
                        <a:t>1,001</a:t>
                      </a:r>
                      <a:endParaRPr kumimoji="0"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smtClean="0">
                          <a:solidFill>
                            <a:schemeClr val="bg1"/>
                          </a:solidFill>
                          <a:effectLst/>
                          <a:latin typeface="Calibri" panose="020F0502020204030204" pitchFamily="34" charset="0"/>
                          <a:ea typeface="+mn-ea"/>
                          <a:cs typeface="+mn-cs"/>
                        </a:rPr>
                        <a:t>100%</a:t>
                      </a:r>
                      <a:endParaRPr kumimoji="0"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24</a:t>
            </a:fld>
            <a:endParaRPr lang="es-MX" dirty="0"/>
          </a:p>
        </p:txBody>
      </p:sp>
      <p:graphicFrame>
        <p:nvGraphicFramePr>
          <p:cNvPr id="6" name="5 Gráfico"/>
          <p:cNvGraphicFramePr/>
          <p:nvPr>
            <p:extLst>
              <p:ext uri="{D42A27DB-BD31-4B8C-83A1-F6EECF244321}">
                <p14:modId xmlns:p14="http://schemas.microsoft.com/office/powerpoint/2010/main" val="1831536078"/>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292388"/>
          </a:xfrm>
          <a:prstGeom prst="rect">
            <a:avLst/>
          </a:prstGeom>
        </p:spPr>
        <p:txBody>
          <a:bodyPr wrap="square">
            <a:spAutoFit/>
          </a:bodyPr>
          <a:lstStyle/>
          <a:p>
            <a:pPr algn="ctr"/>
            <a:r>
              <a:rPr lang="es-MX" sz="1300" b="1" dirty="0" smtClean="0">
                <a:latin typeface="Calibri" pitchFamily="34" charset="0"/>
              </a:rPr>
              <a:t>¿Qué tanto coincidió la información que usted recibió respecto de la que pidió?</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La información fue total o parcial</a:t>
            </a:r>
          </a:p>
          <a:p>
            <a:r>
              <a:rPr lang="es-MX" sz="1400" b="1" i="1" dirty="0">
                <a:latin typeface="Calibri" pitchFamily="34" charset="0"/>
              </a:rPr>
              <a:t>2007 a Enero-Junio de 2017</a:t>
            </a:r>
            <a:endParaRPr lang="es-MX" sz="1400" b="1" dirty="0">
              <a:latin typeface="Calibri" pitchFamily="34" charset="0"/>
            </a:endParaRP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La información fue total o parcial</a:t>
            </a:r>
          </a:p>
          <a:p>
            <a:r>
              <a:rPr lang="es-MX" sz="1400" b="1" i="1" dirty="0">
                <a:latin typeface="Calibri" pitchFamily="34" charset="0"/>
              </a:rPr>
              <a:t>2007 a Enero-Junio de 2017</a:t>
            </a:r>
            <a:endParaRPr lang="es-MX" sz="1400" b="1" dirty="0">
              <a:latin typeface="Calibri" pitchFamily="34" charset="0"/>
            </a:endParaRP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25</a:t>
            </a:fld>
            <a:endParaRPr lang="es-MX" dirty="0"/>
          </a:p>
        </p:txBody>
      </p:sp>
      <p:sp>
        <p:nvSpPr>
          <p:cNvPr id="6" name="5 Rectángulo"/>
          <p:cNvSpPr/>
          <p:nvPr/>
        </p:nvSpPr>
        <p:spPr>
          <a:xfrm>
            <a:off x="827584" y="1124744"/>
            <a:ext cx="7510499" cy="292388"/>
          </a:xfrm>
          <a:prstGeom prst="rect">
            <a:avLst/>
          </a:prstGeom>
        </p:spPr>
        <p:txBody>
          <a:bodyPr wrap="square">
            <a:spAutoFit/>
          </a:bodyPr>
          <a:lstStyle/>
          <a:p>
            <a:pPr algn="ctr"/>
            <a:r>
              <a:rPr lang="es-MX" sz="1300" b="1" dirty="0" smtClean="0">
                <a:latin typeface="Calibri" pitchFamily="34" charset="0"/>
              </a:rPr>
              <a:t>¿Qué tanto coincidió la información que usted recibió respecto de la que pidió?</a:t>
            </a:r>
          </a:p>
        </p:txBody>
      </p:sp>
      <p:graphicFrame>
        <p:nvGraphicFramePr>
          <p:cNvPr id="7" name="6 Tabla"/>
          <p:cNvGraphicFramePr>
            <a:graphicFrameLocks noGrp="1"/>
          </p:cNvGraphicFramePr>
          <p:nvPr>
            <p:extLst>
              <p:ext uri="{D42A27DB-BD31-4B8C-83A1-F6EECF244321}">
                <p14:modId xmlns:p14="http://schemas.microsoft.com/office/powerpoint/2010/main" val="3315395488"/>
              </p:ext>
            </p:extLst>
          </p:nvPr>
        </p:nvGraphicFramePr>
        <p:xfrm>
          <a:off x="143652" y="1556792"/>
          <a:ext cx="8856000" cy="4932000"/>
        </p:xfrm>
        <a:graphic>
          <a:graphicData uri="http://schemas.openxmlformats.org/drawingml/2006/table">
            <a:tbl>
              <a:tblPr/>
              <a:tblGrid>
                <a:gridCol w="2088000"/>
                <a:gridCol w="972000"/>
                <a:gridCol w="720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Totalmente</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Parcialmente</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Nada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3,962</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49.0%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2,645</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32.7%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1,484</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18.3%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8,091</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3,587</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62.9%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1,420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24.9%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692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12.1%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5,699</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4,787</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59.1%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2,132</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26.3%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1,181</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14.6%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8,100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57.1%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104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26.1%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16.8%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399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630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66.5%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193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20.4%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124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13.1%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947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666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59.3%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301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26.8%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157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14.0%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1,124</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699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84.8%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59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7.2%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824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smtClean="0">
                          <a:solidFill>
                            <a:srgbClr val="000000"/>
                          </a:solidFill>
                          <a:latin typeface="Calibri"/>
                        </a:rPr>
                        <a:t>Otro tipo de Sujeto Obligado</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100.0%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14,561</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57.8%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6,861</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27.2%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3,764</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14.9%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25,186</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100%</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La información fue total o parcial</a:t>
            </a:r>
          </a:p>
          <a:p>
            <a:r>
              <a:rPr lang="es-MX" sz="1400" b="1" i="1" dirty="0">
                <a:solidFill>
                  <a:prstClr val="black"/>
                </a:solidFill>
                <a:latin typeface="Calibri" pitchFamily="34" charset="0"/>
              </a:rPr>
              <a:t>2012 a Enero-Junio 2017</a:t>
            </a:r>
          </a:p>
          <a:p>
            <a:pPr lvl="0"/>
            <a:r>
              <a:rPr lang="es-MX" sz="1400" b="1" i="1" dirty="0" smtClean="0">
                <a:solidFill>
                  <a:prstClr val="black"/>
                </a:solidFill>
                <a:latin typeface="Calibri" pitchFamily="34" charset="0"/>
              </a:rPr>
              <a:t>Resultados </a:t>
            </a:r>
            <a:r>
              <a:rPr lang="es-MX" sz="1400" b="1" i="1" dirty="0">
                <a:solidFill>
                  <a:prstClr val="black"/>
                </a:solidFill>
                <a:latin typeface="Calibri" pitchFamily="34" charset="0"/>
              </a:rPr>
              <a:t>por </a:t>
            </a:r>
            <a:r>
              <a:rPr lang="es-MX" sz="1400" b="1" i="1" dirty="0" smtClean="0">
                <a:solidFill>
                  <a:prstClr val="black"/>
                </a:solidFill>
                <a:latin typeface="Calibri" pitchFamily="34" charset="0"/>
              </a:rPr>
              <a:t>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26</a:t>
            </a:fld>
            <a:endParaRPr lang="es-MX" dirty="0"/>
          </a:p>
        </p:txBody>
      </p:sp>
      <p:sp>
        <p:nvSpPr>
          <p:cNvPr id="12" name="11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¿Qué tanto coincidió la información que usted recibió respecto de la que pidió?</a:t>
            </a:r>
          </a:p>
        </p:txBody>
      </p:sp>
      <p:graphicFrame>
        <p:nvGraphicFramePr>
          <p:cNvPr id="19" name="18 Gráfico"/>
          <p:cNvGraphicFramePr/>
          <p:nvPr>
            <p:extLst>
              <p:ext uri="{D42A27DB-BD31-4B8C-83A1-F6EECF244321}">
                <p14:modId xmlns:p14="http://schemas.microsoft.com/office/powerpoint/2010/main" val="4189914481"/>
              </p:ext>
            </p:extLst>
          </p:nvPr>
        </p:nvGraphicFramePr>
        <p:xfrm>
          <a:off x="18212" y="1700808"/>
          <a:ext cx="9125788"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20" name="19 CuadroTexto"/>
          <p:cNvSpPr txBox="1"/>
          <p:nvPr/>
        </p:nvSpPr>
        <p:spPr>
          <a:xfrm>
            <a:off x="580814" y="6010402"/>
            <a:ext cx="684000" cy="784830"/>
          </a:xfrm>
          <a:prstGeom prst="rect">
            <a:avLst/>
          </a:prstGeom>
          <a:noFill/>
        </p:spPr>
        <p:txBody>
          <a:bodyPr wrap="square" rtlCol="0">
            <a:spAutoFit/>
          </a:bodyPr>
          <a:lstStyle/>
          <a:p>
            <a:pPr algn="ctr"/>
            <a:r>
              <a:rPr lang="es-MX" sz="900" b="1" i="1" dirty="0" smtClean="0">
                <a:latin typeface="Calibri" pitchFamily="34" charset="0"/>
              </a:rPr>
              <a:t>INFOMEX: 87.1%</a:t>
            </a:r>
          </a:p>
          <a:p>
            <a:pPr algn="ctr"/>
            <a:endParaRPr lang="es-MX" sz="900" b="1" i="1" dirty="0" smtClean="0">
              <a:latin typeface="Calibri" pitchFamily="34" charset="0"/>
            </a:endParaRPr>
          </a:p>
          <a:p>
            <a:pPr algn="ctr"/>
            <a:r>
              <a:rPr lang="es-MX" sz="900" b="1" i="1" dirty="0" smtClean="0">
                <a:latin typeface="Calibri" pitchFamily="34" charset="0"/>
              </a:rPr>
              <a:t>Buzones: 12.9%</a:t>
            </a:r>
            <a:endParaRPr lang="es-MX" sz="900" b="1" i="1" dirty="0">
              <a:latin typeface="Calibri" pitchFamily="34" charset="0"/>
            </a:endParaRPr>
          </a:p>
        </p:txBody>
      </p:sp>
      <p:sp>
        <p:nvSpPr>
          <p:cNvPr id="26" name="11 CuadroTexto"/>
          <p:cNvSpPr txBox="1"/>
          <p:nvPr/>
        </p:nvSpPr>
        <p:spPr>
          <a:xfrm>
            <a:off x="2093162"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8.8%</a:t>
            </a:r>
            <a:endParaRPr lang="es-MX" sz="900" b="1" i="1" dirty="0">
              <a:latin typeface="Calibri" pitchFamily="34" charset="0"/>
            </a:endParaRPr>
          </a:p>
        </p:txBody>
      </p:sp>
      <p:sp>
        <p:nvSpPr>
          <p:cNvPr id="27" name="11 CuadroTexto"/>
          <p:cNvSpPr txBox="1"/>
          <p:nvPr/>
        </p:nvSpPr>
        <p:spPr>
          <a:xfrm>
            <a:off x="3623265"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87.3%</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12.7%</a:t>
            </a:r>
            <a:endParaRPr lang="es-MX" sz="900" b="1" i="1" dirty="0">
              <a:latin typeface="Calibri" pitchFamily="34" charset="0"/>
            </a:endParaRPr>
          </a:p>
        </p:txBody>
      </p:sp>
      <p:sp>
        <p:nvSpPr>
          <p:cNvPr id="14" name="11 CuadroTexto"/>
          <p:cNvSpPr txBox="1"/>
          <p:nvPr/>
        </p:nvSpPr>
        <p:spPr>
          <a:xfrm>
            <a:off x="5004048" y="603467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97.1%</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2.9%</a:t>
            </a:r>
            <a:endParaRPr lang="es-MX" sz="900" b="1" i="1" dirty="0">
              <a:latin typeface="Calibri" pitchFamily="34" charset="0"/>
            </a:endParaRPr>
          </a:p>
        </p:txBody>
      </p:sp>
      <p:sp>
        <p:nvSpPr>
          <p:cNvPr id="15" name="11 CuadroTexto"/>
          <p:cNvSpPr txBox="1"/>
          <p:nvPr/>
        </p:nvSpPr>
        <p:spPr>
          <a:xfrm>
            <a:off x="6534151"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
        <p:nvSpPr>
          <p:cNvPr id="16" name="11 CuadroTexto"/>
          <p:cNvSpPr txBox="1"/>
          <p:nvPr/>
        </p:nvSpPr>
        <p:spPr>
          <a:xfrm>
            <a:off x="8064254" y="603467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La información fue total o parcial</a:t>
            </a:r>
          </a:p>
          <a:p>
            <a:r>
              <a:rPr lang="es-MX" sz="1400" b="1" i="1" dirty="0">
                <a:latin typeface="Calibri" pitchFamily="34" charset="0"/>
              </a:rPr>
              <a:t>2012 a Enero-Junio 2017</a:t>
            </a:r>
          </a:p>
          <a:p>
            <a:r>
              <a:rPr lang="es-MX" sz="1400" b="1" i="1" dirty="0" smtClean="0">
                <a:latin typeface="Calibri" pitchFamily="34" charset="0"/>
              </a:rPr>
              <a:t>Resultados </a:t>
            </a:r>
            <a:r>
              <a:rPr lang="es-MX" sz="1400" b="1" i="1" dirty="0">
                <a:latin typeface="Calibri" pitchFamily="34" charset="0"/>
              </a:rPr>
              <a:t>por año y tipo de </a:t>
            </a:r>
            <a:r>
              <a:rPr lang="es-MX" sz="1400" b="1" i="1" dirty="0" smtClean="0">
                <a:latin typeface="Calibri" pitchFamily="34" charset="0"/>
              </a:rPr>
              <a:t>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27</a:t>
            </a:fld>
            <a:endParaRPr lang="es-MX" dirty="0"/>
          </a:p>
        </p:txBody>
      </p:sp>
      <p:graphicFrame>
        <p:nvGraphicFramePr>
          <p:cNvPr id="7" name="5 Tabla"/>
          <p:cNvGraphicFramePr>
            <a:graphicFrameLocks noGrp="1"/>
          </p:cNvGraphicFramePr>
          <p:nvPr>
            <p:extLst>
              <p:ext uri="{D42A27DB-BD31-4B8C-83A1-F6EECF244321}">
                <p14:modId xmlns:p14="http://schemas.microsoft.com/office/powerpoint/2010/main" val="2615095723"/>
              </p:ext>
            </p:extLst>
          </p:nvPr>
        </p:nvGraphicFramePr>
        <p:xfrm>
          <a:off x="428198" y="1148368"/>
          <a:ext cx="8176250" cy="5304968"/>
        </p:xfrm>
        <a:graphic>
          <a:graphicData uri="http://schemas.openxmlformats.org/drawingml/2006/table">
            <a:tbl>
              <a:tblPr/>
              <a:tblGrid>
                <a:gridCol w="920749"/>
                <a:gridCol w="920749"/>
                <a:gridCol w="847089"/>
                <a:gridCol w="736599"/>
                <a:gridCol w="847089"/>
                <a:gridCol w="736599"/>
                <a:gridCol w="847089"/>
                <a:gridCol w="736599"/>
                <a:gridCol w="847089"/>
                <a:gridCol w="736599"/>
              </a:tblGrid>
              <a:tr h="264217">
                <a:tc rowSpan="2" gridSpan="2">
                  <a:txBody>
                    <a:bodyPr/>
                    <a:lstStyle/>
                    <a:p>
                      <a:pPr algn="ctr" rtl="0" fontAlgn="ctr"/>
                      <a:r>
                        <a:rPr lang="es-MX" sz="11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Totalmente</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Parcialmente</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1100" b="1" i="0" u="none" strike="noStrike" dirty="0" smtClean="0">
                          <a:solidFill>
                            <a:srgbClr val="FFFFFF"/>
                          </a:solidFill>
                          <a:latin typeface="Calibri" pitchFamily="34" charset="0"/>
                        </a:rPr>
                        <a:t>Nada</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264217">
                <a:tc gridSpan="2" vMerge="1">
                  <a:txBody>
                    <a:bodyPr/>
                    <a:lstStyle/>
                    <a:p>
                      <a:endParaRPr lang="es-MX"/>
                    </a:p>
                  </a:txBody>
                  <a:tcPr/>
                </a:tc>
                <a:tc hMerge="1" vMerge="1">
                  <a:txBody>
                    <a:bodyPr/>
                    <a:lstStyle/>
                    <a:p>
                      <a:endParaRPr lang="es-MX"/>
                    </a:p>
                  </a:txBody>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5363">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1,112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646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2,087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363">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308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363">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1,333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707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355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14.8%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2,395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5363">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363">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363">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50.1%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658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30.2%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2,180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5363">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363">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278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363">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1,078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721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32.9%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392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17.9%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2,191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5363">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1,233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2,651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363">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363">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1,295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47.5%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852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31.2%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2,729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5363">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807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44.1%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610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33.3%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415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22.7%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smtClean="0">
                          <a:solidFill>
                            <a:srgbClr val="010205"/>
                          </a:solidFill>
                          <a:effectLst/>
                          <a:latin typeface="Calibri" panose="020F0502020204030204" pitchFamily="34" charset="0"/>
                          <a:cs typeface="Calibri" panose="020F0502020204030204" pitchFamily="34" charset="0"/>
                        </a:rPr>
                        <a:t>1,832</a:t>
                      </a:r>
                      <a:endParaRPr lang="es-ES" sz="11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363">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5363">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807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44.1%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610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33.3%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415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22.7%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smtClean="0">
                          <a:solidFill>
                            <a:schemeClr val="bg1"/>
                          </a:solidFill>
                          <a:effectLst/>
                          <a:latin typeface="Calibri" panose="020F0502020204030204" pitchFamily="34" charset="0"/>
                          <a:cs typeface="Calibri" panose="020F0502020204030204" pitchFamily="34" charset="0"/>
                        </a:rPr>
                        <a:t>1,832</a:t>
                      </a:r>
                      <a:endParaRPr lang="es-ES"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r>
              <a:tr h="265363">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Ene-Jun’2017</a:t>
                      </a:r>
                    </a:p>
                  </a:txBody>
                  <a:tcPr marL="8460" marR="8460" marT="8460" marB="0" anchor="ctr">
                    <a:lnL w="6350" cap="flat" cmpd="sng" algn="ctr">
                      <a:solidFill>
                        <a:srgbClr val="2DA2BF"/>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510</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51.6%</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276</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27.9%</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203</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20.5%</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989</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100%</a:t>
                      </a:r>
                      <a:endParaRPr kumimoji="0"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r>
              <a:tr h="265363">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r>
              <a:tr h="265363">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510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51.6%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276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27.9%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203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20.5%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989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smtClean="0">
                          <a:solidFill>
                            <a:schemeClr val="bg1"/>
                          </a:solidFill>
                          <a:effectLst/>
                          <a:latin typeface="Calibri" panose="020F0502020204030204" pitchFamily="34" charset="0"/>
                          <a:ea typeface="+mn-ea"/>
                          <a:cs typeface="+mn-cs"/>
                        </a:rPr>
                        <a:t>100%</a:t>
                      </a:r>
                      <a:endParaRPr kumimoji="0"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28</a:t>
            </a:fld>
            <a:endParaRPr lang="es-MX" dirty="0"/>
          </a:p>
        </p:txBody>
      </p:sp>
      <p:graphicFrame>
        <p:nvGraphicFramePr>
          <p:cNvPr id="6" name="5 Gráfico"/>
          <p:cNvGraphicFramePr/>
          <p:nvPr>
            <p:extLst>
              <p:ext uri="{D42A27DB-BD31-4B8C-83A1-F6EECF244321}">
                <p14:modId xmlns:p14="http://schemas.microsoft.com/office/powerpoint/2010/main" val="116912931"/>
              </p:ext>
            </p:extLst>
          </p:nvPr>
        </p:nvGraphicFramePr>
        <p:xfrm>
          <a:off x="1691680" y="2740472"/>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1174441" y="1268760"/>
            <a:ext cx="6781936" cy="1092607"/>
          </a:xfrm>
          <a:prstGeom prst="rect">
            <a:avLst/>
          </a:prstGeom>
        </p:spPr>
        <p:txBody>
          <a:bodyPr wrap="square">
            <a:spAutoFit/>
          </a:bodyPr>
          <a:lstStyle/>
          <a:p>
            <a:pPr algn="ctr"/>
            <a:r>
              <a:rPr lang="es-MX" sz="1300" b="1" dirty="0" smtClean="0">
                <a:latin typeface="Calibri" pitchFamily="34" charset="0"/>
              </a:rPr>
              <a:t>En caso de que la respuesta haya sido parcial</a:t>
            </a:r>
          </a:p>
          <a:p>
            <a:pPr algn="ctr"/>
            <a:r>
              <a:rPr lang="es-MX" sz="1300" b="1" dirty="0" smtClean="0">
                <a:latin typeface="Calibri" pitchFamily="34" charset="0"/>
              </a:rPr>
              <a:t>¿le señalaron las razones de ello?</a:t>
            </a:r>
          </a:p>
          <a:p>
            <a:pPr algn="ctr"/>
            <a:endParaRPr lang="es-MX" sz="1300" b="1" dirty="0" smtClean="0">
              <a:latin typeface="Calibri" pitchFamily="34" charset="0"/>
            </a:endParaRPr>
          </a:p>
          <a:p>
            <a:pPr algn="ctr"/>
            <a:r>
              <a:rPr lang="es-MX" sz="1300" b="1" dirty="0" smtClean="0">
                <a:latin typeface="Calibri" pitchFamily="34" charset="0"/>
              </a:rPr>
              <a:t>(SÓLO AQUELLOS CASOS EN LOS QUE LA INFORMACIÓN RECIBIDA RESPECTO DE LA SOLICITADA NO COINCIDIÓ O FUE PARCIAL)</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Explicación de información parcial</a:t>
            </a:r>
          </a:p>
          <a:p>
            <a:pPr lvl="0"/>
            <a:r>
              <a:rPr lang="es-MX" sz="1400" b="1" i="1" dirty="0">
                <a:latin typeface="Calibri" pitchFamily="34" charset="0"/>
              </a:rPr>
              <a:t>2007 a Enero-Junio de </a:t>
            </a:r>
            <a:r>
              <a:rPr lang="es-MX" sz="1400" b="1" i="1" dirty="0" smtClean="0">
                <a:latin typeface="Calibri" pitchFamily="34" charset="0"/>
              </a:rPr>
              <a:t>2017</a:t>
            </a: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Explicación de información parcial</a:t>
            </a:r>
          </a:p>
          <a:p>
            <a:pPr lvl="0"/>
            <a:r>
              <a:rPr lang="es-MX" sz="1400" b="1" i="1" dirty="0">
                <a:latin typeface="Calibri" pitchFamily="34" charset="0"/>
              </a:rPr>
              <a:t>2007 a Enero-Junio de </a:t>
            </a:r>
            <a:r>
              <a:rPr lang="es-MX" sz="1400" b="1" i="1" dirty="0" smtClean="0">
                <a:latin typeface="Calibri" pitchFamily="34" charset="0"/>
              </a:rPr>
              <a:t>2017</a:t>
            </a: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29</a:t>
            </a:fld>
            <a:endParaRPr lang="es-MX" dirty="0"/>
          </a:p>
        </p:txBody>
      </p:sp>
      <p:graphicFrame>
        <p:nvGraphicFramePr>
          <p:cNvPr id="7" name="6 Tabla"/>
          <p:cNvGraphicFramePr>
            <a:graphicFrameLocks noGrp="1"/>
          </p:cNvGraphicFramePr>
          <p:nvPr>
            <p:extLst>
              <p:ext uri="{D42A27DB-BD31-4B8C-83A1-F6EECF244321}">
                <p14:modId xmlns:p14="http://schemas.microsoft.com/office/powerpoint/2010/main" val="1665170078"/>
              </p:ext>
            </p:extLst>
          </p:nvPr>
        </p:nvGraphicFramePr>
        <p:xfrm>
          <a:off x="744690" y="2187782"/>
          <a:ext cx="7668000" cy="4284000"/>
        </p:xfrm>
        <a:graphic>
          <a:graphicData uri="http://schemas.openxmlformats.org/drawingml/2006/table">
            <a:tbl>
              <a:tblPr/>
              <a:tblGrid>
                <a:gridCol w="2592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Sí</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No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396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2,231</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60.1%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1,481</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39.9%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3,712</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1,098</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58.3%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785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41.7%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1,883</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1,283</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44.5%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1,600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55.5%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2,883</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94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62.3%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57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37.7%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151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153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54.4%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45.6%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281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247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61.0%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158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39.0%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405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a:t>
                      </a:r>
                      <a:r>
                        <a:rPr lang="es-MX" sz="1200" b="1" i="0" u="none" strike="noStrike" baseline="0" dirty="0" smtClean="0">
                          <a:solidFill>
                            <a:srgbClr val="000000"/>
                          </a:solidFill>
                          <a:latin typeface="Calibri"/>
                        </a:rPr>
                        <a:t>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47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42.3%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57.7%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111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marL="88900" marR="0" lvl="0" indent="0" algn="l" defTabSz="914400" rtl="0" eaLnBrk="1" fontAlgn="ctr" latinLnBrk="0" hangingPunct="1">
                        <a:lnSpc>
                          <a:spcPct val="100000"/>
                        </a:lnSpc>
                        <a:spcBef>
                          <a:spcPts val="0"/>
                        </a:spcBef>
                        <a:spcAft>
                          <a:spcPts val="0"/>
                        </a:spcAft>
                        <a:buClrTx/>
                        <a:buSzTx/>
                        <a:buFontTx/>
                        <a:buNone/>
                        <a:tabLst/>
                        <a:defRPr/>
                      </a:pPr>
                      <a:r>
                        <a:rPr lang="es-MX" sz="1200" b="1" i="0" u="none" strike="noStrike" dirty="0" smtClean="0">
                          <a:solidFill>
                            <a:srgbClr val="000000"/>
                          </a:solidFill>
                          <a:latin typeface="Calibri"/>
                        </a:rPr>
                        <a:t>Otro tipo de Sujeto Obligado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marL="88900" indent="0" algn="l" fontAlgn="ct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5,153</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54.7%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4,273</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45.3%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9,426</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100%</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
        <p:nvSpPr>
          <p:cNvPr id="8" name="7 Rectángulo"/>
          <p:cNvSpPr/>
          <p:nvPr/>
        </p:nvSpPr>
        <p:spPr>
          <a:xfrm>
            <a:off x="1174441" y="1013386"/>
            <a:ext cx="6781936" cy="1092607"/>
          </a:xfrm>
          <a:prstGeom prst="rect">
            <a:avLst/>
          </a:prstGeom>
        </p:spPr>
        <p:txBody>
          <a:bodyPr wrap="square">
            <a:spAutoFit/>
          </a:bodyPr>
          <a:lstStyle/>
          <a:p>
            <a:pPr algn="ctr"/>
            <a:r>
              <a:rPr lang="es-MX" sz="1300" b="1" dirty="0" smtClean="0">
                <a:latin typeface="Calibri" pitchFamily="34" charset="0"/>
              </a:rPr>
              <a:t>En caso de que la respuesta haya sido parcial</a:t>
            </a:r>
          </a:p>
          <a:p>
            <a:pPr algn="ctr"/>
            <a:r>
              <a:rPr lang="es-MX" sz="1300" b="1" dirty="0" smtClean="0">
                <a:latin typeface="Calibri" pitchFamily="34" charset="0"/>
              </a:rPr>
              <a:t>¿le señalaron las razones de ello?</a:t>
            </a:r>
          </a:p>
          <a:p>
            <a:pPr algn="ctr"/>
            <a:endParaRPr lang="es-MX" sz="1300" b="1" dirty="0" smtClean="0">
              <a:latin typeface="Calibri" pitchFamily="34" charset="0"/>
            </a:endParaRPr>
          </a:p>
          <a:p>
            <a:pPr algn="ctr"/>
            <a:r>
              <a:rPr lang="es-MX" sz="1300" b="1" dirty="0">
                <a:latin typeface="Calibri" pitchFamily="34" charset="0"/>
              </a:rPr>
              <a:t>(SÓLO AQUELLOS CASOS EN LOS QUE LA INFORMACIÓN RECIBIDA RESPECTO DE LA SOLICITADA NO COINCIDIÓ O FUE PARCIAL)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76169" y="85702"/>
            <a:ext cx="8388000" cy="864000"/>
          </a:xfrm>
          <a:prstGeom prst="rect">
            <a:avLst/>
          </a:prstGeom>
          <a:noFill/>
        </p:spPr>
        <p:txBody>
          <a:bodyPr wrap="square" rtlCol="0" anchor="ctr">
            <a:noAutofit/>
          </a:bodyPr>
          <a:lstStyle/>
          <a:p>
            <a:pPr algn="ctr"/>
            <a:r>
              <a:rPr lang="es-MX" sz="2000" b="1" dirty="0" smtClean="0">
                <a:latin typeface="Calibri" pitchFamily="34" charset="0"/>
              </a:rPr>
              <a:t>Í N D I C E</a:t>
            </a:r>
            <a:endParaRPr lang="es-ES" sz="1400" b="1" i="1" dirty="0">
              <a:latin typeface="Calibri" pitchFamily="34" charset="0"/>
            </a:endParaRPr>
          </a:p>
        </p:txBody>
      </p:sp>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3</a:t>
            </a:fld>
            <a:endParaRPr lang="es-MX" b="1" dirty="0">
              <a:latin typeface="Calibri" pitchFamily="34" charset="0"/>
            </a:endParaRPr>
          </a:p>
        </p:txBody>
      </p:sp>
      <p:sp>
        <p:nvSpPr>
          <p:cNvPr id="5" name="Rectangle 3"/>
          <p:cNvSpPr txBox="1">
            <a:spLocks noChangeArrowheads="1"/>
          </p:cNvSpPr>
          <p:nvPr/>
        </p:nvSpPr>
        <p:spPr>
          <a:xfrm>
            <a:off x="957313" y="1124745"/>
            <a:ext cx="7215088" cy="5544615"/>
          </a:xfrm>
          <a:prstGeom prst="rect">
            <a:avLst/>
          </a:prstGeom>
        </p:spPr>
        <p:txBody>
          <a:bodyPr anchor="ctr"/>
          <a:lstStyle/>
          <a:p>
            <a:pPr marL="358775" indent="-358775" fontAlgn="auto">
              <a:spcBef>
                <a:spcPts val="0"/>
              </a:spcBef>
              <a:spcAft>
                <a:spcPts val="0"/>
              </a:spcAft>
              <a:buFont typeface="+mj-lt"/>
              <a:buAutoNum type="arabicPeriod"/>
              <a:defRPr/>
            </a:pPr>
            <a:r>
              <a:rPr lang="es-MX" b="1" kern="0" dirty="0" smtClean="0">
                <a:solidFill>
                  <a:sysClr val="windowText" lastClr="000000"/>
                </a:solidFill>
                <a:latin typeface="Calibri" pitchFamily="34" charset="0"/>
                <a:cs typeface="Arial" pitchFamily="34" charset="0"/>
              </a:rPr>
              <a:t>Introducción ……………………………………………………..……………..……………. 4</a:t>
            </a:r>
          </a:p>
          <a:p>
            <a:pPr marL="358775" indent="-358775" fontAlgn="auto">
              <a:spcBef>
                <a:spcPts val="0"/>
              </a:spcBef>
              <a:spcAft>
                <a:spcPts val="0"/>
              </a:spcAft>
              <a:buFont typeface="+mj-lt"/>
              <a:buAutoNum type="arabicPeriod"/>
              <a:defRPr/>
            </a:pPr>
            <a:endParaRPr lang="es-MX" b="1" kern="0" dirty="0" smtClean="0">
              <a:solidFill>
                <a:sysClr val="windowText" lastClr="000000"/>
              </a:solidFill>
              <a:latin typeface="Calibri" pitchFamily="34" charset="0"/>
              <a:cs typeface="Arial" pitchFamily="34" charset="0"/>
            </a:endParaRPr>
          </a:p>
          <a:p>
            <a:pPr marL="358775" lvl="0" indent="-358775">
              <a:buFont typeface="+mj-lt"/>
              <a:buAutoNum type="arabicPeriod"/>
            </a:pPr>
            <a:r>
              <a:rPr lang="es-MX" b="1" dirty="0" smtClean="0">
                <a:latin typeface="Calibri" pitchFamily="34" charset="0"/>
              </a:rPr>
              <a:t>Opinión </a:t>
            </a:r>
            <a:r>
              <a:rPr lang="es-MX" b="1" dirty="0">
                <a:latin typeface="Calibri" pitchFamily="34" charset="0"/>
              </a:rPr>
              <a:t>del portal INFOMEX / la atención recibida en la </a:t>
            </a:r>
            <a:r>
              <a:rPr lang="es-MX" b="1" dirty="0" smtClean="0">
                <a:latin typeface="Calibri" pitchFamily="34" charset="0"/>
              </a:rPr>
              <a:t>UT ………..</a:t>
            </a:r>
            <a:r>
              <a:rPr lang="es-MX" b="1" kern="0" dirty="0" smtClean="0">
                <a:solidFill>
                  <a:sysClr val="windowText" lastClr="000000"/>
                </a:solidFill>
                <a:latin typeface="Calibri" pitchFamily="34" charset="0"/>
                <a:cs typeface="Arial" pitchFamily="34" charset="0"/>
              </a:rPr>
              <a:t>… 6</a:t>
            </a:r>
          </a:p>
          <a:p>
            <a:pPr marL="358775" indent="-358775" fontAlgn="auto">
              <a:spcBef>
                <a:spcPts val="0"/>
              </a:spcBef>
              <a:spcAft>
                <a:spcPts val="0"/>
              </a:spcAft>
              <a:buFont typeface="+mj-lt"/>
              <a:buAutoNum type="arabicPeriod"/>
              <a:defRPr/>
            </a:pPr>
            <a:endParaRPr lang="es-MX" b="1" kern="0" dirty="0">
              <a:solidFill>
                <a:sysClr val="windowText" lastClr="000000"/>
              </a:solidFill>
              <a:latin typeface="Calibri" pitchFamily="34" charset="0"/>
              <a:cs typeface="Arial"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Calidad de la respuesta </a:t>
            </a:r>
            <a:r>
              <a:rPr lang="es-MX" b="1" dirty="0" smtClean="0">
                <a:latin typeface="Calibri" pitchFamily="34" charset="0"/>
              </a:rPr>
              <a:t>recibida …………………………………………....……… 12</a:t>
            </a:r>
          </a:p>
          <a:p>
            <a:pPr marL="358775" indent="-358775" fontAlgn="auto">
              <a:spcBef>
                <a:spcPts val="0"/>
              </a:spcBef>
              <a:spcAft>
                <a:spcPts val="0"/>
              </a:spcAft>
              <a:buFont typeface="+mj-lt"/>
              <a:buAutoNum type="arabicPeriod"/>
              <a:defRPr/>
            </a:pPr>
            <a:endParaRPr lang="es-MX" b="1" dirty="0">
              <a:latin typeface="Calibri"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Tiempo de </a:t>
            </a:r>
            <a:r>
              <a:rPr lang="es-MX" b="1" dirty="0" smtClean="0">
                <a:latin typeface="Calibri" pitchFamily="34" charset="0"/>
              </a:rPr>
              <a:t>respuesta …………………………………………....…………………….… 16</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dirty="0" smtClean="0">
              <a:latin typeface="Calibri" pitchFamily="34" charset="0"/>
            </a:endParaRPr>
          </a:p>
          <a:p>
            <a:pPr marL="358775" indent="-358775" fontAlgn="auto">
              <a:spcBef>
                <a:spcPts val="0"/>
              </a:spcBef>
              <a:spcAft>
                <a:spcPts val="0"/>
              </a:spcAft>
              <a:buFont typeface="+mj-lt"/>
              <a:buAutoNum type="arabicPeriod"/>
              <a:defRPr/>
            </a:pPr>
            <a:r>
              <a:rPr lang="es-MX" b="1" dirty="0" smtClean="0">
                <a:latin typeface="Calibri" pitchFamily="34" charset="0"/>
              </a:rPr>
              <a:t>Claridad </a:t>
            </a:r>
            <a:r>
              <a:rPr lang="es-MX" b="1" dirty="0">
                <a:latin typeface="Calibri" pitchFamily="34" charset="0"/>
              </a:rPr>
              <a:t>de la </a:t>
            </a:r>
            <a:r>
              <a:rPr lang="es-MX" b="1" dirty="0" smtClean="0">
                <a:latin typeface="Calibri" pitchFamily="34" charset="0"/>
              </a:rPr>
              <a:t>información</a:t>
            </a:r>
            <a:r>
              <a:rPr lang="es-MX" b="1" dirty="0">
                <a:latin typeface="Calibri" pitchFamily="34" charset="0"/>
              </a:rPr>
              <a:t> </a:t>
            </a:r>
            <a:r>
              <a:rPr lang="es-MX" b="1" dirty="0" smtClean="0">
                <a:latin typeface="Calibri" pitchFamily="34" charset="0"/>
              </a:rPr>
              <a:t>………………………………………….……………….… 20</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dirty="0">
              <a:latin typeface="Calibri"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La información fue total o </a:t>
            </a:r>
            <a:r>
              <a:rPr lang="es-MX" b="1" dirty="0" smtClean="0">
                <a:latin typeface="Calibri" pitchFamily="34" charset="0"/>
              </a:rPr>
              <a:t>parcial</a:t>
            </a:r>
            <a:r>
              <a:rPr lang="es-MX" b="1" dirty="0">
                <a:latin typeface="Calibri" pitchFamily="34" charset="0"/>
              </a:rPr>
              <a:t> </a:t>
            </a:r>
            <a:r>
              <a:rPr lang="es-MX" b="1" dirty="0" smtClean="0">
                <a:latin typeface="Calibri" pitchFamily="34" charset="0"/>
              </a:rPr>
              <a:t>……………………………….……………….… 24</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dirty="0">
              <a:latin typeface="Calibri"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Explicación de información </a:t>
            </a:r>
            <a:r>
              <a:rPr lang="es-MX" b="1" dirty="0" smtClean="0">
                <a:latin typeface="Calibri" pitchFamily="34" charset="0"/>
              </a:rPr>
              <a:t>parcial</a:t>
            </a:r>
            <a:r>
              <a:rPr lang="es-MX" b="1" dirty="0">
                <a:latin typeface="Calibri" pitchFamily="34" charset="0"/>
              </a:rPr>
              <a:t> </a:t>
            </a:r>
            <a:r>
              <a:rPr lang="es-MX" b="1" dirty="0" smtClean="0">
                <a:latin typeface="Calibri" pitchFamily="34" charset="0"/>
              </a:rPr>
              <a:t>……………………………..……………….… 28</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kern="0" dirty="0" smtClean="0">
              <a:solidFill>
                <a:sysClr val="windowText" lastClr="000000"/>
              </a:solidFill>
              <a:latin typeface="Calibri" pitchFamily="34" charset="0"/>
              <a:cs typeface="Arial"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Derecho de interponer un Recurso de </a:t>
            </a:r>
            <a:r>
              <a:rPr lang="es-MX" b="1" dirty="0" smtClean="0">
                <a:latin typeface="Calibri" pitchFamily="34" charset="0"/>
              </a:rPr>
              <a:t>Revisión</a:t>
            </a:r>
            <a:r>
              <a:rPr lang="es-MX" b="1" dirty="0">
                <a:latin typeface="Calibri" pitchFamily="34" charset="0"/>
              </a:rPr>
              <a:t> </a:t>
            </a:r>
            <a:r>
              <a:rPr lang="es-MX" b="1" dirty="0" smtClean="0">
                <a:latin typeface="Calibri" pitchFamily="34" charset="0"/>
              </a:rPr>
              <a:t>………………………..….… 32</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kern="0" dirty="0" smtClean="0">
              <a:solidFill>
                <a:sysClr val="windowText" lastClr="000000"/>
              </a:solidFill>
              <a:latin typeface="Calibri" pitchFamily="34" charset="0"/>
              <a:cs typeface="Arial"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Medio por el que se enteró del derecho a la información </a:t>
            </a:r>
            <a:r>
              <a:rPr lang="es-MX" b="1" dirty="0" smtClean="0">
                <a:latin typeface="Calibri" pitchFamily="34" charset="0"/>
              </a:rPr>
              <a:t>pública</a:t>
            </a:r>
            <a:r>
              <a:rPr lang="es-MX" b="1" dirty="0">
                <a:latin typeface="Calibri" pitchFamily="34" charset="0"/>
              </a:rPr>
              <a:t> </a:t>
            </a:r>
            <a:r>
              <a:rPr lang="es-MX" b="1" dirty="0" smtClean="0">
                <a:latin typeface="Calibri" pitchFamily="34" charset="0"/>
              </a:rPr>
              <a:t>….. 36</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dirty="0">
              <a:latin typeface="Calibri" pitchFamily="34" charset="0"/>
            </a:endParaRPr>
          </a:p>
          <a:p>
            <a:pPr marL="358775" indent="-358775" fontAlgn="auto">
              <a:spcBef>
                <a:spcPts val="0"/>
              </a:spcBef>
              <a:spcAft>
                <a:spcPts val="0"/>
              </a:spcAft>
              <a:buFont typeface="+mj-lt"/>
              <a:buAutoNum type="arabicPeriod"/>
              <a:defRPr/>
            </a:pPr>
            <a:r>
              <a:rPr lang="es-MX" b="1" dirty="0" smtClean="0">
                <a:latin typeface="Calibri" pitchFamily="34" charset="0"/>
              </a:rPr>
              <a:t>Sociodemográficos</a:t>
            </a:r>
            <a:r>
              <a:rPr lang="es-MX" b="1" dirty="0">
                <a:latin typeface="Calibri" pitchFamily="34" charset="0"/>
              </a:rPr>
              <a:t> </a:t>
            </a:r>
            <a:r>
              <a:rPr lang="es-MX" b="1" dirty="0" smtClean="0">
                <a:latin typeface="Calibri" pitchFamily="34" charset="0"/>
              </a:rPr>
              <a:t>………………………………………….………………….……….… 37</a:t>
            </a:r>
            <a:endParaRPr lang="es-MX" b="1" kern="0" dirty="0" smtClean="0">
              <a:solidFill>
                <a:sysClr val="windowText" lastClr="000000"/>
              </a:solidFill>
              <a:latin typeface="Calibri" pitchFamily="34" charset="0"/>
              <a:cs typeface="Arial" pitchFamily="34" charset="0"/>
            </a:endParaRPr>
          </a:p>
        </p:txBody>
      </p:sp>
    </p:spTree>
    <p:extLst>
      <p:ext uri="{BB962C8B-B14F-4D97-AF65-F5344CB8AC3E}">
        <p14:creationId xmlns:p14="http://schemas.microsoft.com/office/powerpoint/2010/main" val="13259663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Explicación de información parcial</a:t>
            </a:r>
          </a:p>
          <a:p>
            <a:r>
              <a:rPr lang="es-MX" sz="1400" b="1" i="1" dirty="0">
                <a:solidFill>
                  <a:prstClr val="black"/>
                </a:solidFill>
                <a:latin typeface="Calibri" pitchFamily="34" charset="0"/>
              </a:rPr>
              <a:t>2012 a Enero-Junio 2017</a:t>
            </a:r>
          </a:p>
          <a:p>
            <a:pPr lvl="0"/>
            <a:r>
              <a:rPr lang="es-MX" sz="1400" b="1" i="1" dirty="0" smtClean="0">
                <a:solidFill>
                  <a:prstClr val="black"/>
                </a:solidFill>
                <a:latin typeface="Calibri" pitchFamily="34" charset="0"/>
              </a:rPr>
              <a:t>Resultados </a:t>
            </a:r>
            <a:r>
              <a:rPr lang="es-MX" sz="1400" b="1" i="1" dirty="0">
                <a:solidFill>
                  <a:prstClr val="black"/>
                </a:solidFill>
                <a:latin typeface="Calibri" pitchFamily="34" charset="0"/>
              </a:rPr>
              <a:t>por </a:t>
            </a:r>
            <a:r>
              <a:rPr lang="es-MX" sz="1400" b="1" i="1" dirty="0" smtClean="0">
                <a:solidFill>
                  <a:prstClr val="black"/>
                </a:solidFill>
                <a:latin typeface="Calibri" pitchFamily="34" charset="0"/>
              </a:rPr>
              <a:t>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30</a:t>
            </a:fld>
            <a:endParaRPr lang="es-MX" dirty="0"/>
          </a:p>
        </p:txBody>
      </p:sp>
      <p:graphicFrame>
        <p:nvGraphicFramePr>
          <p:cNvPr id="18" name="17 Gráfico"/>
          <p:cNvGraphicFramePr/>
          <p:nvPr>
            <p:extLst>
              <p:ext uri="{D42A27DB-BD31-4B8C-83A1-F6EECF244321}">
                <p14:modId xmlns:p14="http://schemas.microsoft.com/office/powerpoint/2010/main" val="4161984490"/>
              </p:ext>
            </p:extLst>
          </p:nvPr>
        </p:nvGraphicFramePr>
        <p:xfrm>
          <a:off x="206407" y="2708920"/>
          <a:ext cx="8712968" cy="3312742"/>
        </p:xfrm>
        <a:graphic>
          <a:graphicData uri="http://schemas.openxmlformats.org/drawingml/2006/chart">
            <c:chart xmlns:c="http://schemas.openxmlformats.org/drawingml/2006/chart" xmlns:r="http://schemas.openxmlformats.org/officeDocument/2006/relationships" r:id="rId3"/>
          </a:graphicData>
        </a:graphic>
      </p:graphicFrame>
      <p:sp>
        <p:nvSpPr>
          <p:cNvPr id="15" name="14 Rectángulo"/>
          <p:cNvSpPr/>
          <p:nvPr/>
        </p:nvSpPr>
        <p:spPr>
          <a:xfrm>
            <a:off x="1174441" y="1268760"/>
            <a:ext cx="6781936" cy="1092607"/>
          </a:xfrm>
          <a:prstGeom prst="rect">
            <a:avLst/>
          </a:prstGeom>
        </p:spPr>
        <p:txBody>
          <a:bodyPr wrap="square">
            <a:spAutoFit/>
          </a:bodyPr>
          <a:lstStyle/>
          <a:p>
            <a:pPr algn="ctr"/>
            <a:r>
              <a:rPr lang="es-MX" sz="1300" b="1" dirty="0" smtClean="0">
                <a:latin typeface="Calibri" pitchFamily="34" charset="0"/>
              </a:rPr>
              <a:t>En caso de que la respuesta haya sido parcial</a:t>
            </a:r>
          </a:p>
          <a:p>
            <a:pPr algn="ctr"/>
            <a:r>
              <a:rPr lang="es-MX" sz="1300" b="1" dirty="0" smtClean="0">
                <a:latin typeface="Calibri" pitchFamily="34" charset="0"/>
              </a:rPr>
              <a:t>¿le señalaron las razones de ello?</a:t>
            </a:r>
          </a:p>
          <a:p>
            <a:pPr algn="ctr"/>
            <a:endParaRPr lang="es-MX" sz="1300" b="1" dirty="0" smtClean="0">
              <a:latin typeface="Calibri" pitchFamily="34" charset="0"/>
            </a:endParaRPr>
          </a:p>
          <a:p>
            <a:pPr algn="ctr"/>
            <a:r>
              <a:rPr lang="es-MX" sz="1300" b="1" dirty="0">
                <a:latin typeface="Calibri" pitchFamily="34" charset="0"/>
              </a:rPr>
              <a:t>(SÓLO AQUELLOS CASOS EN LOS QUE LA INFORMACIÓN RECIBIDA RESPECTO DE LA SOLICITADA NO COINCIDIÓ O FUE PARCIAL</a:t>
            </a:r>
            <a:r>
              <a:rPr lang="es-MX" sz="1300" b="1" dirty="0" smtClean="0">
                <a:latin typeface="Calibri" pitchFamily="34" charset="0"/>
              </a:rPr>
              <a:t>)</a:t>
            </a:r>
            <a:endParaRPr lang="es-MX" sz="1300" b="1" dirty="0">
              <a:latin typeface="Calibri" pitchFamily="34" charset="0"/>
            </a:endParaRPr>
          </a:p>
        </p:txBody>
      </p:sp>
      <p:sp>
        <p:nvSpPr>
          <p:cNvPr id="17" name="16 CuadroTexto"/>
          <p:cNvSpPr txBox="1"/>
          <p:nvPr/>
        </p:nvSpPr>
        <p:spPr>
          <a:xfrm>
            <a:off x="683568" y="6017704"/>
            <a:ext cx="684000" cy="784830"/>
          </a:xfrm>
          <a:prstGeom prst="rect">
            <a:avLst/>
          </a:prstGeom>
          <a:noFill/>
        </p:spPr>
        <p:txBody>
          <a:bodyPr wrap="square" rtlCol="0">
            <a:spAutoFit/>
          </a:bodyPr>
          <a:lstStyle/>
          <a:p>
            <a:pPr algn="ctr"/>
            <a:r>
              <a:rPr lang="es-MX" sz="900" b="1" i="1" dirty="0" smtClean="0">
                <a:latin typeface="Calibri" pitchFamily="34" charset="0"/>
              </a:rPr>
              <a:t>INFOMEX: 92.5%</a:t>
            </a:r>
          </a:p>
          <a:p>
            <a:pPr algn="ctr"/>
            <a:endParaRPr lang="es-MX" sz="900" b="1" i="1" dirty="0" smtClean="0">
              <a:latin typeface="Calibri" pitchFamily="34" charset="0"/>
            </a:endParaRPr>
          </a:p>
          <a:p>
            <a:pPr algn="ctr"/>
            <a:r>
              <a:rPr lang="es-MX" sz="900" b="1" i="1" dirty="0" smtClean="0">
                <a:latin typeface="Calibri" pitchFamily="34" charset="0"/>
              </a:rPr>
              <a:t>Buzones: 7.5%</a:t>
            </a:r>
            <a:endParaRPr lang="es-MX" sz="900" b="1" i="1" dirty="0">
              <a:latin typeface="Calibri" pitchFamily="34" charset="0"/>
            </a:endParaRPr>
          </a:p>
        </p:txBody>
      </p:sp>
      <p:sp>
        <p:nvSpPr>
          <p:cNvPr id="25" name="11 CuadroTexto"/>
          <p:cNvSpPr txBox="1"/>
          <p:nvPr/>
        </p:nvSpPr>
        <p:spPr>
          <a:xfrm>
            <a:off x="2164945" y="602854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96.4%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3.6%</a:t>
            </a:r>
            <a:endParaRPr lang="es-MX" sz="900" b="1" i="1" dirty="0">
              <a:latin typeface="Calibri" pitchFamily="34" charset="0"/>
            </a:endParaRPr>
          </a:p>
        </p:txBody>
      </p:sp>
      <p:sp>
        <p:nvSpPr>
          <p:cNvPr id="26" name="11 CuadroTexto"/>
          <p:cNvSpPr txBox="1"/>
          <p:nvPr/>
        </p:nvSpPr>
        <p:spPr>
          <a:xfrm>
            <a:off x="3628247" y="602854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96.9%</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3.1%</a:t>
            </a:r>
            <a:endParaRPr lang="es-MX" sz="900" b="1" i="1" dirty="0">
              <a:latin typeface="Calibri" pitchFamily="34" charset="0"/>
            </a:endParaRPr>
          </a:p>
        </p:txBody>
      </p:sp>
      <p:sp>
        <p:nvSpPr>
          <p:cNvPr id="14" name="11 CuadroTexto"/>
          <p:cNvSpPr txBox="1"/>
          <p:nvPr/>
        </p:nvSpPr>
        <p:spPr>
          <a:xfrm>
            <a:off x="5014551" y="602854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99.5%</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0.5%</a:t>
            </a:r>
            <a:endParaRPr lang="es-MX" sz="900" b="1" i="1" dirty="0">
              <a:latin typeface="Calibri" pitchFamily="34" charset="0"/>
            </a:endParaRPr>
          </a:p>
        </p:txBody>
      </p:sp>
      <p:sp>
        <p:nvSpPr>
          <p:cNvPr id="16" name="11 CuadroTexto"/>
          <p:cNvSpPr txBox="1"/>
          <p:nvPr/>
        </p:nvSpPr>
        <p:spPr>
          <a:xfrm>
            <a:off x="6435596" y="602854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
        <p:nvSpPr>
          <p:cNvPr id="19" name="11 CuadroTexto"/>
          <p:cNvSpPr txBox="1"/>
          <p:nvPr/>
        </p:nvSpPr>
        <p:spPr>
          <a:xfrm>
            <a:off x="7825107" y="601632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Explicación de información parcial</a:t>
            </a:r>
          </a:p>
          <a:p>
            <a:r>
              <a:rPr lang="es-MX" sz="1400" b="1" i="1" dirty="0">
                <a:latin typeface="Calibri" pitchFamily="34" charset="0"/>
              </a:rPr>
              <a:t>2012 a Enero-Junio 2017</a:t>
            </a:r>
          </a:p>
          <a:p>
            <a:r>
              <a:rPr lang="es-MX" sz="1400" b="1" i="1" dirty="0" smtClean="0">
                <a:latin typeface="Calibri" pitchFamily="34" charset="0"/>
              </a:rPr>
              <a:t>Resultados </a:t>
            </a:r>
            <a:r>
              <a:rPr lang="es-MX" sz="1400" b="1" i="1" dirty="0">
                <a:latin typeface="Calibri" pitchFamily="34" charset="0"/>
              </a:rPr>
              <a:t>por año y tipo de </a:t>
            </a:r>
            <a:r>
              <a:rPr lang="es-MX" sz="1400" b="1" i="1" dirty="0" smtClean="0">
                <a:latin typeface="Calibri" pitchFamily="34" charset="0"/>
              </a:rPr>
              <a:t>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31</a:t>
            </a:fld>
            <a:endParaRPr lang="es-MX" dirty="0"/>
          </a:p>
        </p:txBody>
      </p:sp>
      <p:graphicFrame>
        <p:nvGraphicFramePr>
          <p:cNvPr id="5" name="5 Tabla"/>
          <p:cNvGraphicFramePr>
            <a:graphicFrameLocks noGrp="1"/>
          </p:cNvGraphicFramePr>
          <p:nvPr>
            <p:extLst>
              <p:ext uri="{D42A27DB-BD31-4B8C-83A1-F6EECF244321}">
                <p14:modId xmlns:p14="http://schemas.microsoft.com/office/powerpoint/2010/main" val="4014198978"/>
              </p:ext>
            </p:extLst>
          </p:nvPr>
        </p:nvGraphicFramePr>
        <p:xfrm>
          <a:off x="683568" y="1303162"/>
          <a:ext cx="7780601" cy="5006158"/>
        </p:xfrm>
        <a:graphic>
          <a:graphicData uri="http://schemas.openxmlformats.org/drawingml/2006/table">
            <a:tbl>
              <a:tblPr/>
              <a:tblGrid>
                <a:gridCol w="1086676"/>
                <a:gridCol w="1086676"/>
                <a:gridCol w="999742"/>
                <a:gridCol w="869341"/>
                <a:gridCol w="999742"/>
                <a:gridCol w="869341"/>
                <a:gridCol w="999742"/>
                <a:gridCol w="869341"/>
              </a:tblGrid>
              <a:tr h="249335">
                <a:tc rowSpan="2" gridSpan="2">
                  <a:txBody>
                    <a:bodyPr/>
                    <a:lstStyle/>
                    <a:p>
                      <a:pPr algn="ctr" rtl="0" fontAlgn="ctr"/>
                      <a:r>
                        <a:rPr lang="es-MX" sz="11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Si</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No</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249335">
                <a:tc gridSpan="2" vMerge="1">
                  <a:txBody>
                    <a:bodyPr/>
                    <a:lstStyle/>
                    <a:p>
                      <a:endParaRPr lang="es-MX"/>
                    </a:p>
                  </a:txBody>
                  <a:tcPr/>
                </a:tc>
                <a:tc hMerge="1" vMerge="1">
                  <a:txBody>
                    <a:bodyPr/>
                    <a:lstStyle/>
                    <a:p>
                      <a:endParaRPr lang="es-MX"/>
                    </a:p>
                  </a:txBody>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50416">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0416">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0416">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512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45.6%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941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50416">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0416">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0416">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467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949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50416">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041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041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560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57.0%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422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982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50416">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1,283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041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041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666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51.6%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624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1,290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50416">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495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54.6%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411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45.4%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906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041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5041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495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54.6%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411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45.4%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906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r>
              <a:tr h="250416">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Ene-Jun’2017</a:t>
                      </a:r>
                    </a:p>
                  </a:txBody>
                  <a:tcPr marL="8460" marR="8460" marT="8460" marB="0" anchor="ctr">
                    <a:lnL w="6350" cap="flat" cmpd="sng" algn="ctr">
                      <a:solidFill>
                        <a:srgbClr val="2DA2BF"/>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218</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50.0%</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218</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50.0%</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a:solidFill>
                            <a:srgbClr val="000000"/>
                          </a:solidFill>
                          <a:effectLst/>
                          <a:latin typeface="Calibri" panose="020F0502020204030204" pitchFamily="34" charset="0"/>
                          <a:ea typeface="+mn-ea"/>
                          <a:cs typeface="+mn-cs"/>
                        </a:rPr>
                        <a:t>436</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rtl="0" eaLnBrk="1" fontAlgn="t" latinLnBrk="0" hangingPunct="1"/>
                      <a:r>
                        <a:rPr kumimoji="0" lang="es-MX" sz="1100" b="1" i="0" u="none" strike="noStrike" kern="1200" dirty="0" smtClean="0">
                          <a:solidFill>
                            <a:srgbClr val="000000"/>
                          </a:solidFill>
                          <a:effectLst/>
                          <a:latin typeface="Calibri" panose="020F0502020204030204" pitchFamily="34" charset="0"/>
                          <a:ea typeface="+mn-ea"/>
                          <a:cs typeface="+mn-cs"/>
                        </a:rPr>
                        <a:t>100%</a:t>
                      </a:r>
                      <a:endParaRPr kumimoji="0" lang="es-MX" sz="11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r>
              <a:tr h="25041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r>
              <a:tr h="250416">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218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50.0%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218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50.0%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a:solidFill>
                            <a:schemeClr val="bg1"/>
                          </a:solidFill>
                          <a:effectLst/>
                          <a:latin typeface="Calibri" panose="020F0502020204030204" pitchFamily="34" charset="0"/>
                          <a:ea typeface="+mn-ea"/>
                          <a:cs typeface="+mn-cs"/>
                        </a:rPr>
                        <a:t>436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MX" sz="1100" b="1" i="0" u="none" strike="noStrike" kern="1200" dirty="0" smtClean="0">
                          <a:solidFill>
                            <a:schemeClr val="bg1"/>
                          </a:solidFill>
                          <a:effectLst/>
                          <a:latin typeface="Calibri" panose="020F0502020204030204" pitchFamily="34" charset="0"/>
                          <a:ea typeface="+mn-ea"/>
                          <a:cs typeface="+mn-cs"/>
                        </a:rPr>
                        <a:t>100%</a:t>
                      </a:r>
                      <a:endParaRPr kumimoji="0" lang="es-MX" sz="11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extLst>
      <p:ext uri="{BB962C8B-B14F-4D97-AF65-F5344CB8AC3E}">
        <p14:creationId xmlns:p14="http://schemas.microsoft.com/office/powerpoint/2010/main" val="8440845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32</a:t>
            </a:fld>
            <a:endParaRPr lang="es-MX" dirty="0"/>
          </a:p>
        </p:txBody>
      </p:sp>
      <p:graphicFrame>
        <p:nvGraphicFramePr>
          <p:cNvPr id="6" name="5 Gráfico"/>
          <p:cNvGraphicFramePr/>
          <p:nvPr>
            <p:extLst>
              <p:ext uri="{D42A27DB-BD31-4B8C-83A1-F6EECF244321}">
                <p14:modId xmlns:p14="http://schemas.microsoft.com/office/powerpoint/2010/main" val="1665591770"/>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492443"/>
          </a:xfrm>
          <a:prstGeom prst="rect">
            <a:avLst/>
          </a:prstGeom>
        </p:spPr>
        <p:txBody>
          <a:bodyPr wrap="square">
            <a:spAutoFit/>
          </a:bodyPr>
          <a:lstStyle/>
          <a:p>
            <a:pPr algn="ctr"/>
            <a:r>
              <a:rPr lang="es-MX" sz="1300" b="1" dirty="0" smtClean="0">
                <a:latin typeface="Calibri" pitchFamily="34" charset="0"/>
              </a:rPr>
              <a:t>De no quedar conforme con la respuesta que recibió, ¿sabe que tiene derecho a interponer un recurso de revisión ante el INFODF?</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Derecho de interponer un Recurso de Revisión</a:t>
            </a:r>
          </a:p>
          <a:p>
            <a:r>
              <a:rPr lang="es-MX" sz="1400" b="1" i="1" dirty="0">
                <a:latin typeface="Calibri" pitchFamily="34" charset="0"/>
              </a:rPr>
              <a:t>2007 a Enero-Junio de 2017</a:t>
            </a: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Derecho de interponer un Recurso de Revisión</a:t>
            </a:r>
          </a:p>
          <a:p>
            <a:r>
              <a:rPr lang="es-MX" sz="1400" b="1" i="1" dirty="0">
                <a:latin typeface="Calibri" pitchFamily="34" charset="0"/>
              </a:rPr>
              <a:t>2007 a Enero-Junio de 2017</a:t>
            </a: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33</a:t>
            </a:fld>
            <a:endParaRPr lang="es-MX" dirty="0"/>
          </a:p>
        </p:txBody>
      </p:sp>
      <p:graphicFrame>
        <p:nvGraphicFramePr>
          <p:cNvPr id="7" name="6 Tabla"/>
          <p:cNvGraphicFramePr>
            <a:graphicFrameLocks noGrp="1"/>
          </p:cNvGraphicFramePr>
          <p:nvPr>
            <p:extLst>
              <p:ext uri="{D42A27DB-BD31-4B8C-83A1-F6EECF244321}">
                <p14:modId xmlns:p14="http://schemas.microsoft.com/office/powerpoint/2010/main" val="1638773736"/>
              </p:ext>
            </p:extLst>
          </p:nvPr>
        </p:nvGraphicFramePr>
        <p:xfrm>
          <a:off x="980565" y="1700808"/>
          <a:ext cx="7164000" cy="4932000"/>
        </p:xfrm>
        <a:graphic>
          <a:graphicData uri="http://schemas.openxmlformats.org/drawingml/2006/table">
            <a:tbl>
              <a:tblPr/>
              <a:tblGrid>
                <a:gridCol w="2088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Sí</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No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5,861</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79.9%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1,474</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20.1%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7,335</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3,979</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82.0%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873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18.0%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4,852</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6,420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88.4%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845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11.6%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7,265</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287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83.4%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57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16.6%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344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749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84.2%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141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15.8%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890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830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82.4%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177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17.6%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1,007</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148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62.4%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37.6%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237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smtClean="0">
                          <a:solidFill>
                            <a:srgbClr val="000000"/>
                          </a:solidFill>
                          <a:latin typeface="Calibri"/>
                        </a:rPr>
                        <a:t>Otro tipo de Sujeto Obligado</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100.0%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18,275</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83.3%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3,656</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16.7%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21,931</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100%</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
        <p:nvSpPr>
          <p:cNvPr id="8" name="7 Rectángulo"/>
          <p:cNvSpPr/>
          <p:nvPr/>
        </p:nvSpPr>
        <p:spPr>
          <a:xfrm>
            <a:off x="810159" y="1124744"/>
            <a:ext cx="7510499" cy="461665"/>
          </a:xfrm>
          <a:prstGeom prst="rect">
            <a:avLst/>
          </a:prstGeom>
        </p:spPr>
        <p:txBody>
          <a:bodyPr wrap="square">
            <a:spAutoFit/>
          </a:bodyPr>
          <a:lstStyle/>
          <a:p>
            <a:pPr algn="ctr"/>
            <a:r>
              <a:rPr lang="es-MX" sz="1200" b="1" dirty="0" smtClean="0">
                <a:latin typeface="Calibri" pitchFamily="34" charset="0"/>
              </a:rPr>
              <a:t>De no quedar conforme con la respuesta que recibió, ¿sabe que tiene derecho a interponer un recurso de revisión ante el INFODF?</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Derecho de interponer un Recurso de Revisión</a:t>
            </a:r>
          </a:p>
          <a:p>
            <a:r>
              <a:rPr lang="es-MX" sz="1400" b="1" i="1" dirty="0">
                <a:solidFill>
                  <a:prstClr val="black"/>
                </a:solidFill>
                <a:latin typeface="Calibri" pitchFamily="34" charset="0"/>
              </a:rPr>
              <a:t>2012 a Enero-Junio 2017</a:t>
            </a:r>
          </a:p>
          <a:p>
            <a:pPr lvl="0"/>
            <a:r>
              <a:rPr lang="es-MX" sz="1400" b="1" i="1" dirty="0" smtClean="0">
                <a:solidFill>
                  <a:prstClr val="black"/>
                </a:solidFill>
                <a:latin typeface="Calibri" pitchFamily="34" charset="0"/>
              </a:rPr>
              <a:t>Resultados </a:t>
            </a:r>
            <a:r>
              <a:rPr lang="es-MX" sz="1400" b="1" i="1" dirty="0">
                <a:solidFill>
                  <a:prstClr val="black"/>
                </a:solidFill>
                <a:latin typeface="Calibri" pitchFamily="34" charset="0"/>
              </a:rPr>
              <a:t>por </a:t>
            </a:r>
            <a:r>
              <a:rPr lang="es-MX" sz="1400" b="1" i="1" dirty="0" smtClean="0">
                <a:solidFill>
                  <a:prstClr val="black"/>
                </a:solidFill>
                <a:latin typeface="Calibri" pitchFamily="34" charset="0"/>
              </a:rPr>
              <a:t>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34</a:t>
            </a:fld>
            <a:endParaRPr lang="es-MX" dirty="0"/>
          </a:p>
        </p:txBody>
      </p:sp>
      <p:sp>
        <p:nvSpPr>
          <p:cNvPr id="18" name="17 Rectángulo"/>
          <p:cNvSpPr/>
          <p:nvPr/>
        </p:nvSpPr>
        <p:spPr>
          <a:xfrm>
            <a:off x="810159" y="1197052"/>
            <a:ext cx="7510499" cy="461665"/>
          </a:xfrm>
          <a:prstGeom prst="rect">
            <a:avLst/>
          </a:prstGeom>
        </p:spPr>
        <p:txBody>
          <a:bodyPr wrap="square">
            <a:spAutoFit/>
          </a:bodyPr>
          <a:lstStyle/>
          <a:p>
            <a:pPr algn="ctr"/>
            <a:r>
              <a:rPr lang="es-MX" sz="1200" b="1" dirty="0" smtClean="0">
                <a:latin typeface="Calibri" pitchFamily="34" charset="0"/>
              </a:rPr>
              <a:t>De no quedar conforme con la respuesta que recibió, ¿sabe que tiene derecho a interponer un recurso de revisión ante el INFODF?</a:t>
            </a:r>
          </a:p>
        </p:txBody>
      </p:sp>
      <p:graphicFrame>
        <p:nvGraphicFramePr>
          <p:cNvPr id="19" name="18 Gráfico"/>
          <p:cNvGraphicFramePr/>
          <p:nvPr>
            <p:extLst>
              <p:ext uri="{D42A27DB-BD31-4B8C-83A1-F6EECF244321}">
                <p14:modId xmlns:p14="http://schemas.microsoft.com/office/powerpoint/2010/main" val="4165344655"/>
              </p:ext>
            </p:extLst>
          </p:nvPr>
        </p:nvGraphicFramePr>
        <p:xfrm>
          <a:off x="206407" y="1844824"/>
          <a:ext cx="8712968" cy="4176838"/>
        </p:xfrm>
        <a:graphic>
          <a:graphicData uri="http://schemas.openxmlformats.org/drawingml/2006/chart">
            <c:chart xmlns:c="http://schemas.openxmlformats.org/drawingml/2006/chart" xmlns:r="http://schemas.openxmlformats.org/officeDocument/2006/relationships" r:id="rId3"/>
          </a:graphicData>
        </a:graphic>
      </p:graphicFrame>
      <p:sp>
        <p:nvSpPr>
          <p:cNvPr id="20" name="19 CuadroTexto"/>
          <p:cNvSpPr txBox="1"/>
          <p:nvPr/>
        </p:nvSpPr>
        <p:spPr>
          <a:xfrm>
            <a:off x="755656" y="6016323"/>
            <a:ext cx="720000" cy="784830"/>
          </a:xfrm>
          <a:prstGeom prst="rect">
            <a:avLst/>
          </a:prstGeom>
          <a:noFill/>
        </p:spPr>
        <p:txBody>
          <a:bodyPr wrap="square" rtlCol="0">
            <a:spAutoFit/>
          </a:bodyPr>
          <a:lstStyle/>
          <a:p>
            <a:pPr algn="ctr"/>
            <a:r>
              <a:rPr lang="es-MX" sz="900" b="1" i="1" dirty="0" smtClean="0">
                <a:latin typeface="Calibri" pitchFamily="34" charset="0"/>
              </a:rPr>
              <a:t>INFOMEX: 85.7%</a:t>
            </a:r>
          </a:p>
          <a:p>
            <a:pPr algn="ctr"/>
            <a:endParaRPr lang="es-MX" sz="900" b="1" i="1" dirty="0" smtClean="0">
              <a:latin typeface="Calibri" pitchFamily="34" charset="0"/>
            </a:endParaRPr>
          </a:p>
          <a:p>
            <a:pPr algn="ctr"/>
            <a:r>
              <a:rPr lang="es-MX" sz="900" b="1" i="1" dirty="0" smtClean="0">
                <a:latin typeface="Calibri" pitchFamily="34" charset="0"/>
              </a:rPr>
              <a:t>Buzones: 14.3%</a:t>
            </a:r>
            <a:endParaRPr lang="es-MX" sz="900" b="1" i="1" dirty="0">
              <a:latin typeface="Calibri" pitchFamily="34" charset="0"/>
            </a:endParaRPr>
          </a:p>
        </p:txBody>
      </p:sp>
      <p:sp>
        <p:nvSpPr>
          <p:cNvPr id="26" name="11 CuadroTexto"/>
          <p:cNvSpPr txBox="1"/>
          <p:nvPr/>
        </p:nvSpPr>
        <p:spPr>
          <a:xfrm>
            <a:off x="2231800" y="598903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90.9%</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9.1%</a:t>
            </a:r>
            <a:endParaRPr lang="es-MX" sz="900" b="1" i="1" dirty="0">
              <a:latin typeface="Calibri" pitchFamily="34" charset="0"/>
            </a:endParaRPr>
          </a:p>
        </p:txBody>
      </p:sp>
      <p:sp>
        <p:nvSpPr>
          <p:cNvPr id="27" name="11 CuadroTexto"/>
          <p:cNvSpPr txBox="1"/>
          <p:nvPr/>
        </p:nvSpPr>
        <p:spPr>
          <a:xfrm>
            <a:off x="3589561" y="598903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86.3%</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13.7%</a:t>
            </a:r>
            <a:endParaRPr lang="es-MX" sz="900" b="1" i="1" dirty="0">
              <a:latin typeface="Calibri" pitchFamily="34" charset="0"/>
            </a:endParaRPr>
          </a:p>
        </p:txBody>
      </p:sp>
      <p:sp>
        <p:nvSpPr>
          <p:cNvPr id="14" name="11 CuadroTexto"/>
          <p:cNvSpPr txBox="1"/>
          <p:nvPr/>
        </p:nvSpPr>
        <p:spPr>
          <a:xfrm>
            <a:off x="5004048" y="598903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96.9%</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3.1%</a:t>
            </a:r>
            <a:endParaRPr lang="es-MX" sz="900" b="1" i="1" dirty="0">
              <a:latin typeface="Calibri" pitchFamily="34" charset="0"/>
            </a:endParaRPr>
          </a:p>
        </p:txBody>
      </p:sp>
      <p:sp>
        <p:nvSpPr>
          <p:cNvPr id="15" name="11 CuadroTexto"/>
          <p:cNvSpPr txBox="1"/>
          <p:nvPr/>
        </p:nvSpPr>
        <p:spPr>
          <a:xfrm>
            <a:off x="6480272" y="600776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
        <p:nvSpPr>
          <p:cNvPr id="16" name="11 CuadroTexto"/>
          <p:cNvSpPr txBox="1"/>
          <p:nvPr/>
        </p:nvSpPr>
        <p:spPr>
          <a:xfrm>
            <a:off x="7886184" y="598031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Derecho de interponer un Recurso de Revisión</a:t>
            </a:r>
          </a:p>
          <a:p>
            <a:r>
              <a:rPr lang="es-MX" sz="1400" b="1" i="1" dirty="0">
                <a:latin typeface="Calibri" pitchFamily="34" charset="0"/>
              </a:rPr>
              <a:t>2012 a Enero-Junio 2017</a:t>
            </a:r>
          </a:p>
          <a:p>
            <a:r>
              <a:rPr lang="es-MX" sz="1400" b="1" i="1" dirty="0" smtClean="0">
                <a:latin typeface="Calibri" pitchFamily="34" charset="0"/>
              </a:rPr>
              <a:t>Resultados </a:t>
            </a:r>
            <a:r>
              <a:rPr lang="es-MX" sz="1400" b="1" i="1" dirty="0">
                <a:latin typeface="Calibri" pitchFamily="34" charset="0"/>
              </a:rPr>
              <a:t>por año y tipo de </a:t>
            </a:r>
            <a:r>
              <a:rPr lang="es-MX" sz="1400" b="1" i="1" dirty="0" smtClean="0">
                <a:latin typeface="Calibri" pitchFamily="34" charset="0"/>
              </a:rPr>
              <a:t>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35</a:t>
            </a:fld>
            <a:endParaRPr lang="es-MX" dirty="0"/>
          </a:p>
        </p:txBody>
      </p:sp>
      <p:graphicFrame>
        <p:nvGraphicFramePr>
          <p:cNvPr id="6" name="5 Tabla"/>
          <p:cNvGraphicFramePr>
            <a:graphicFrameLocks noGrp="1"/>
          </p:cNvGraphicFramePr>
          <p:nvPr>
            <p:extLst>
              <p:ext uri="{D42A27DB-BD31-4B8C-83A1-F6EECF244321}">
                <p14:modId xmlns:p14="http://schemas.microsoft.com/office/powerpoint/2010/main" val="260719391"/>
              </p:ext>
            </p:extLst>
          </p:nvPr>
        </p:nvGraphicFramePr>
        <p:xfrm>
          <a:off x="899593" y="1268758"/>
          <a:ext cx="7272807" cy="5328596"/>
        </p:xfrm>
        <a:graphic>
          <a:graphicData uri="http://schemas.openxmlformats.org/drawingml/2006/table">
            <a:tbl>
              <a:tblPr/>
              <a:tblGrid>
                <a:gridCol w="1015755"/>
                <a:gridCol w="1015755"/>
                <a:gridCol w="934494"/>
                <a:gridCol w="812605"/>
                <a:gridCol w="934494"/>
                <a:gridCol w="812605"/>
                <a:gridCol w="934494"/>
                <a:gridCol w="812605"/>
              </a:tblGrid>
              <a:tr h="265393">
                <a:tc rowSpan="2" gridSpan="2">
                  <a:txBody>
                    <a:bodyPr/>
                    <a:lstStyle/>
                    <a:p>
                      <a:pPr algn="ctr" rtl="0" fontAlgn="ctr"/>
                      <a:r>
                        <a:rPr lang="es-MX" sz="11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Si</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No</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265393">
                <a:tc gridSpan="2" vMerge="1">
                  <a:txBody>
                    <a:bodyPr/>
                    <a:lstStyle/>
                    <a:p>
                      <a:endParaRPr lang="es-MX"/>
                    </a:p>
                  </a:txBody>
                  <a:tcPr/>
                </a:tc>
                <a:tc hMerge="1" vMerge="1">
                  <a:txBody>
                    <a:bodyPr/>
                    <a:lstStyle/>
                    <a:p>
                      <a:endParaRPr lang="es-MX"/>
                    </a:p>
                  </a:txBody>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smtClean="0">
                          <a:solidFill>
                            <a:srgbClr val="FFFFFF"/>
                          </a:solidFill>
                          <a:latin typeface="Calibri" pitchFamily="34" charset="0"/>
                        </a:rPr>
                        <a:t>Respuestas </a:t>
                      </a: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11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6545">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1,381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1,763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545">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545">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1,628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79.1%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20.9%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2,057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6545">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1,328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77.3%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1,718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545">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172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545">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1,476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78.1%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414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1,890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6545">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1,350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338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1,688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545">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545">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1,560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79.7%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397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20.3%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1,957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6545">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1,862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80.3%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456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19.7%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2,318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545">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545">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1,929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80.6%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463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2,392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266545">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smtClean="0">
                          <a:solidFill>
                            <a:srgbClr val="010205"/>
                          </a:solidFill>
                          <a:effectLst/>
                          <a:latin typeface="Calibri" panose="020F0502020204030204" pitchFamily="34" charset="0"/>
                          <a:cs typeface="Calibri" panose="020F0502020204030204" pitchFamily="34" charset="0"/>
                        </a:rPr>
                        <a:t>1,315</a:t>
                      </a:r>
                      <a:endParaRPr lang="es-ES" sz="11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81.0%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308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a:solidFill>
                            <a:srgbClr val="010205"/>
                          </a:solidFill>
                          <a:effectLst/>
                          <a:latin typeface="Calibri" panose="020F0502020204030204" pitchFamily="34" charset="0"/>
                          <a:cs typeface="Calibri" panose="020F0502020204030204" pitchFamily="34" charset="0"/>
                        </a:rPr>
                        <a:t>19.0%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1100" b="1" i="0" u="none" strike="noStrike" dirty="0" smtClean="0">
                          <a:solidFill>
                            <a:srgbClr val="010205"/>
                          </a:solidFill>
                          <a:effectLst/>
                          <a:latin typeface="Calibri" panose="020F0502020204030204" pitchFamily="34" charset="0"/>
                          <a:cs typeface="Calibri" panose="020F0502020204030204" pitchFamily="34" charset="0"/>
                        </a:rPr>
                        <a:t>1,623</a:t>
                      </a:r>
                      <a:endParaRPr lang="es-ES" sz="11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545">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266545">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smtClean="0">
                          <a:solidFill>
                            <a:schemeClr val="bg1"/>
                          </a:solidFill>
                          <a:effectLst/>
                          <a:latin typeface="Calibri" panose="020F0502020204030204" pitchFamily="34" charset="0"/>
                          <a:cs typeface="Calibri" panose="020F0502020204030204" pitchFamily="34" charset="0"/>
                        </a:rPr>
                        <a:t>1,315</a:t>
                      </a:r>
                      <a:endParaRPr lang="es-ES"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81.0%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308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19.0%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ES" sz="1100" b="1" i="0" u="none" strike="noStrike" dirty="0" smtClean="0">
                          <a:solidFill>
                            <a:schemeClr val="bg1"/>
                          </a:solidFill>
                          <a:effectLst/>
                          <a:latin typeface="Calibri" panose="020F0502020204030204" pitchFamily="34" charset="0"/>
                          <a:cs typeface="Calibri" panose="020F0502020204030204" pitchFamily="34" charset="0"/>
                        </a:rPr>
                        <a:t>1,623</a:t>
                      </a:r>
                      <a:endParaRPr lang="es-ES"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DA2BF"/>
                    </a:solidFill>
                  </a:tcPr>
                </a:tc>
              </a:tr>
              <a:tr h="266545">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1100" b="1" i="0" u="none" strike="noStrike" kern="1200" dirty="0" smtClean="0">
                          <a:solidFill>
                            <a:schemeClr val="tx1"/>
                          </a:solidFill>
                          <a:effectLst/>
                          <a:latin typeface="Calibri" pitchFamily="34" charset="0"/>
                          <a:ea typeface="+mn-ea"/>
                          <a:cs typeface="Calibri" pitchFamily="34" charset="0"/>
                        </a:rPr>
                        <a:t>Ene-Jun’2017</a:t>
                      </a:r>
                    </a:p>
                  </a:txBody>
                  <a:tcPr marL="8460" marR="8460" marT="8460" marB="0" anchor="ctr">
                    <a:lnL w="6350" cap="flat" cmpd="sng" algn="ctr">
                      <a:solidFill>
                        <a:srgbClr val="2DA2BF"/>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INFOMEX</a:t>
                      </a:r>
                      <a:endParaRPr lang="es-MX" sz="1100" b="1" i="0" u="none" strike="noStrike" dirty="0">
                        <a:solidFill>
                          <a:srgbClr val="000000"/>
                        </a:solidFill>
                        <a:latin typeface="Calibri" pitchFamily="34" charset="0"/>
                      </a:endParaRPr>
                    </a:p>
                  </a:txBody>
                  <a:tcPr marL="8460" marR="8460" marT="846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10205"/>
                          </a:solidFill>
                          <a:effectLst/>
                          <a:latin typeface="Calibri" panose="020F0502020204030204" pitchFamily="34" charset="0"/>
                        </a:rPr>
                        <a:t>785</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10205"/>
                          </a:solidFill>
                          <a:effectLst/>
                          <a:latin typeface="Calibri" panose="020F0502020204030204" pitchFamily="34" charset="0"/>
                        </a:rPr>
                        <a:t>87.2%</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10205"/>
                          </a:solidFill>
                          <a:effectLst/>
                          <a:latin typeface="Calibri" panose="020F0502020204030204" pitchFamily="34" charset="0"/>
                        </a:rPr>
                        <a:t>115</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10205"/>
                          </a:solidFill>
                          <a:effectLst/>
                          <a:latin typeface="Calibri" panose="020F0502020204030204" pitchFamily="34" charset="0"/>
                        </a:rPr>
                        <a:t>12.8%</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10205"/>
                          </a:solidFill>
                          <a:effectLst/>
                          <a:latin typeface="Calibri" panose="020F0502020204030204" pitchFamily="34" charset="0"/>
                        </a:rPr>
                        <a:t>900</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smtClean="0">
                          <a:solidFill>
                            <a:srgbClr val="010205"/>
                          </a:solidFill>
                          <a:effectLst/>
                          <a:latin typeface="Calibri" panose="020F0502020204030204" pitchFamily="34" charset="0"/>
                        </a:rPr>
                        <a:t>100%</a:t>
                      </a:r>
                      <a:endParaRPr lang="es-MX" sz="1100" b="1" i="0" u="none" strike="noStrike" dirty="0">
                        <a:solidFill>
                          <a:srgbClr val="010205"/>
                        </a:solidFill>
                        <a:effectLst/>
                        <a:latin typeface="Calibri" panose="020F0502020204030204" pitchFamily="34" charset="0"/>
                      </a:endParaRP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r>
              <a:tr h="266545">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smtClean="0">
                          <a:solidFill>
                            <a:srgbClr val="000000"/>
                          </a:solidFill>
                          <a:latin typeface="Calibri" pitchFamily="34" charset="0"/>
                        </a:rPr>
                        <a:t>Buzones</a:t>
                      </a:r>
                      <a:endParaRPr lang="es-MX" sz="1100" b="1" i="0" u="none" strike="noStrike" dirty="0">
                        <a:solidFill>
                          <a:srgbClr val="000000"/>
                        </a:solidFill>
                        <a:latin typeface="Calibri" pitchFamily="34" charset="0"/>
                      </a:endParaRPr>
                    </a:p>
                  </a:txBody>
                  <a:tcPr marL="8460" marR="8460" marT="846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fontAlgn="t"/>
                      <a:r>
                        <a:rPr lang="es-MX" sz="1100" b="1" i="0" u="none" strike="noStrike" dirty="0">
                          <a:solidFill>
                            <a:srgbClr val="000000"/>
                          </a:solidFill>
                          <a:effectLst/>
                          <a:latin typeface="Calibri" panose="020F0502020204030204" pitchFamily="34" charset="0"/>
                        </a:rPr>
                        <a:t>-</a:t>
                      </a:r>
                    </a:p>
                  </a:txBody>
                  <a:tcPr marL="9525" marR="9525" marT="9525"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r>
              <a:tr h="266545">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11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785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87.2%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a:solidFill>
                            <a:schemeClr val="bg1"/>
                          </a:solidFill>
                          <a:effectLst/>
                          <a:latin typeface="Calibri" panose="020F0502020204030204" pitchFamily="34" charset="0"/>
                        </a:rPr>
                        <a:t>115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a:solidFill>
                            <a:schemeClr val="bg1"/>
                          </a:solidFill>
                          <a:effectLst/>
                          <a:latin typeface="Calibri" panose="020F0502020204030204" pitchFamily="34" charset="0"/>
                        </a:rPr>
                        <a:t>12.8%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a:solidFill>
                            <a:schemeClr val="bg1"/>
                          </a:solidFill>
                          <a:effectLst/>
                          <a:latin typeface="Calibri" panose="020F0502020204030204" pitchFamily="34" charset="0"/>
                        </a:rPr>
                        <a:t>900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100" b="1" i="0" u="none" strike="noStrike" dirty="0" smtClean="0">
                          <a:solidFill>
                            <a:schemeClr val="bg1"/>
                          </a:solidFill>
                          <a:effectLst/>
                          <a:latin typeface="Calibri" panose="020F0502020204030204" pitchFamily="34" charset="0"/>
                        </a:rPr>
                        <a:t>100%</a:t>
                      </a:r>
                      <a:endParaRPr lang="es-MX" sz="11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Medio por el que se enteró del derecho a la información pública</a:t>
            </a:r>
          </a:p>
          <a:p>
            <a:r>
              <a:rPr lang="es-ES" sz="1400" b="1" i="1" dirty="0">
                <a:latin typeface="Calibri" pitchFamily="34" charset="0"/>
              </a:rPr>
              <a:t>2007 a Enero-Junio de </a:t>
            </a:r>
            <a:r>
              <a:rPr lang="es-ES" sz="1400" b="1" i="1" dirty="0" smtClean="0">
                <a:latin typeface="Calibri" pitchFamily="34" charset="0"/>
              </a:rPr>
              <a:t>2017</a:t>
            </a:r>
            <a:endParaRPr lang="es-MX" b="1" dirty="0" smtClean="0">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36</a:t>
            </a:fld>
            <a:endParaRPr lang="es-MX" dirty="0"/>
          </a:p>
        </p:txBody>
      </p:sp>
      <p:graphicFrame>
        <p:nvGraphicFramePr>
          <p:cNvPr id="8" name="7 Tabla"/>
          <p:cNvGraphicFramePr>
            <a:graphicFrameLocks noGrp="1"/>
          </p:cNvGraphicFramePr>
          <p:nvPr>
            <p:extLst>
              <p:ext uri="{D42A27DB-BD31-4B8C-83A1-F6EECF244321}">
                <p14:modId xmlns:p14="http://schemas.microsoft.com/office/powerpoint/2010/main" val="1531625244"/>
              </p:ext>
            </p:extLst>
          </p:nvPr>
        </p:nvGraphicFramePr>
        <p:xfrm>
          <a:off x="405281" y="1412776"/>
          <a:ext cx="8316000" cy="5292000"/>
        </p:xfrm>
        <a:graphic>
          <a:graphicData uri="http://schemas.openxmlformats.org/drawingml/2006/table">
            <a:tbl>
              <a:tblPr/>
              <a:tblGrid>
                <a:gridCol w="3240000"/>
                <a:gridCol w="900000"/>
                <a:gridCol w="792000"/>
                <a:gridCol w="900000"/>
                <a:gridCol w="792000"/>
                <a:gridCol w="900000"/>
                <a:gridCol w="792000"/>
              </a:tblGrid>
              <a:tr h="252000">
                <a:tc rowSpan="2">
                  <a:txBody>
                    <a:bodyPr/>
                    <a:lstStyle/>
                    <a:p>
                      <a:pPr algn="ctr" fontAlgn="ctr"/>
                      <a:r>
                        <a:rPr lang="es-ES" sz="1100" b="1" i="0" u="none" strike="noStrike" dirty="0">
                          <a:solidFill>
                            <a:srgbClr val="FFFFFF"/>
                          </a:solidFill>
                          <a:latin typeface="Calibri" pitchFamily="34" charset="0"/>
                        </a:rPr>
                        <a:t> </a:t>
                      </a:r>
                      <a:r>
                        <a:rPr lang="es-ES" sz="1100" b="1" i="0" u="none" strike="noStrike" dirty="0" smtClean="0">
                          <a:solidFill>
                            <a:srgbClr val="FFFFFF"/>
                          </a:solidFill>
                          <a:latin typeface="Calibri" pitchFamily="34" charset="0"/>
                        </a:rPr>
                        <a:t>Medio</a:t>
                      </a:r>
                      <a:endParaRPr lang="es-ES" sz="11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100" b="1" i="0" u="none" strike="noStrike" dirty="0" smtClean="0">
                          <a:solidFill>
                            <a:srgbClr val="FFFFFF"/>
                          </a:solidFill>
                          <a:latin typeface="Calibri" pitchFamily="34" charset="0"/>
                        </a:rPr>
                        <a:t>INFOMEX</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100" b="1" i="0" u="none" strike="noStrike" dirty="0" smtClean="0">
                          <a:solidFill>
                            <a:srgbClr val="FFFFFF"/>
                          </a:solidFill>
                          <a:latin typeface="Calibri" pitchFamily="34" charset="0"/>
                        </a:rPr>
                        <a:t>Buzones</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100" b="1" i="0" u="none" strike="noStrike" dirty="0" smtClean="0">
                          <a:solidFill>
                            <a:srgbClr val="FFFFFF"/>
                          </a:solidFill>
                          <a:latin typeface="Calibri" pitchFamily="34" charset="0"/>
                        </a:rPr>
                        <a:t>Total</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252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100" b="1" i="0" u="none" strike="noStrike" dirty="0" smtClean="0">
                          <a:solidFill>
                            <a:srgbClr val="FFFFFF"/>
                          </a:solidFill>
                          <a:latin typeface="Calibri" pitchFamily="34" charset="0"/>
                        </a:rPr>
                        <a:t>Respuestas</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Respuestas</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Respuestas</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Internet</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9,390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50.69%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783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19.36%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10,173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45.08%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Amigos o conocidos</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2,247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987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24.40%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3,234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14.33%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Televisión</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1,906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10.29%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22.35%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2,810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12.45%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Publicidad en vía pública o en transportes públicos</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1,071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5.78%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8.18%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6.21%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Radio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1,220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6.59%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3.83%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1,375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6.09%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Periódicos o revistas</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1,007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4.40%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1,185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5.25%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Por los Sujetos Obligados</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398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9.84%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2.72%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En la escuela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1.92%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399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Por conocimiento de la LTAIPRC</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253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0.87%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288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En el trabajo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0.69%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0.84%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0.71%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pt-BR" sz="1100" b="1" i="0" u="none" strike="noStrike" dirty="0">
                          <a:solidFill>
                            <a:schemeClr val="tx1"/>
                          </a:solidFill>
                          <a:effectLst/>
                          <a:latin typeface="Calibri" panose="020F0502020204030204" pitchFamily="34" charset="0"/>
                          <a:cs typeface="Calibri" panose="020F0502020204030204" pitchFamily="34" charset="0"/>
                        </a:rPr>
                        <a:t>Diplomado, curso, </a:t>
                      </a:r>
                      <a:r>
                        <a:rPr lang="pt-BR" sz="1100" b="1" i="0" u="none" strike="noStrike" dirty="0" err="1">
                          <a:solidFill>
                            <a:schemeClr val="tx1"/>
                          </a:solidFill>
                          <a:effectLst/>
                          <a:latin typeface="Calibri" panose="020F0502020204030204" pitchFamily="34" charset="0"/>
                          <a:cs typeface="Calibri" panose="020F0502020204030204" pitchFamily="34" charset="0"/>
                        </a:rPr>
                        <a:t>taller</a:t>
                      </a:r>
                      <a:r>
                        <a:rPr lang="pt-BR" sz="1100" b="1" i="0" u="none" strike="noStrike" dirty="0">
                          <a:solidFill>
                            <a:schemeClr val="tx1"/>
                          </a:solidFill>
                          <a:effectLst/>
                          <a:latin typeface="Calibri" panose="020F0502020204030204" pitchFamily="34" charset="0"/>
                          <a:cs typeface="Calibri" panose="020F0502020204030204" pitchFamily="34" charset="0"/>
                        </a:rPr>
                        <a:t> o conferencia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0.64%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0.12%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Organismos de la Sociedad Civil</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0.51%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0.42%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0.49%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Interés propio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0.29%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0.40%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Por medio del </a:t>
                      </a:r>
                      <a:r>
                        <a:rPr lang="es-ES" sz="1100" b="1" i="0" u="none" strike="noStrike" dirty="0" err="1">
                          <a:solidFill>
                            <a:schemeClr val="tx1"/>
                          </a:solidFill>
                          <a:effectLst/>
                          <a:latin typeface="Calibri" panose="020F0502020204030204" pitchFamily="34" charset="0"/>
                          <a:cs typeface="Calibri" panose="020F0502020204030204" pitchFamily="34" charset="0"/>
                        </a:rPr>
                        <a:t>InfoDF</a:t>
                      </a:r>
                      <a:endParaRPr lang="es-ES" sz="1100" b="1" i="0" u="none" strike="noStrike" dirty="0">
                        <a:solidFill>
                          <a:schemeClr val="tx1"/>
                        </a:solidFill>
                        <a:effectLst/>
                        <a:latin typeface="Calibri" panose="020F0502020204030204" pitchFamily="34" charset="0"/>
                        <a:cs typeface="Calibri" panose="020F0502020204030204" pitchFamily="34" charset="0"/>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0.24%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0.74%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0.33%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Por medio del INAI</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0.36%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Por dependencias del Gobierno Federal</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En la GOCDMX - Diario de la Federación</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0.12%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a:solidFill>
                            <a:schemeClr val="tx1"/>
                          </a:solidFill>
                          <a:effectLst/>
                          <a:latin typeface="Calibri" panose="020F0502020204030204" pitchFamily="34" charset="0"/>
                          <a:cs typeface="Calibri" panose="020F0502020204030204" pitchFamily="34" charset="0"/>
                        </a:rPr>
                        <a:t>Feria de la Transparencia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dirty="0" smtClean="0">
                          <a:solidFill>
                            <a:schemeClr val="tx1"/>
                          </a:solidFill>
                          <a:effectLst/>
                          <a:latin typeface="Calibri" panose="020F0502020204030204" pitchFamily="34" charset="0"/>
                          <a:cs typeface="Calibri" panose="020F0502020204030204" pitchFamily="34" charset="0"/>
                        </a:rPr>
                        <a:t>-</a:t>
                      </a:r>
                      <a:endParaRPr lang="es-ES" sz="1100" b="1"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dirty="0" smtClean="0">
                          <a:solidFill>
                            <a:schemeClr val="tx1"/>
                          </a:solidFill>
                          <a:effectLst/>
                          <a:latin typeface="Calibri" panose="020F0502020204030204" pitchFamily="34" charset="0"/>
                          <a:cs typeface="Calibri" panose="020F0502020204030204" pitchFamily="34" charset="0"/>
                        </a:rPr>
                        <a:t>-</a:t>
                      </a:r>
                      <a:endParaRPr lang="es-ES" sz="1100" b="1"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0.07%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Debate de Diputados</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0.03%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dirty="0" smtClean="0">
                          <a:solidFill>
                            <a:schemeClr val="tx1"/>
                          </a:solidFill>
                          <a:effectLst/>
                          <a:latin typeface="Calibri" panose="020F0502020204030204" pitchFamily="34" charset="0"/>
                          <a:cs typeface="Calibri" panose="020F0502020204030204" pitchFamily="34" charset="0"/>
                        </a:rPr>
                        <a:t>-</a:t>
                      </a:r>
                      <a:endParaRPr lang="es-ES" sz="1100" b="1"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dirty="0" smtClean="0">
                          <a:solidFill>
                            <a:schemeClr val="tx1"/>
                          </a:solidFill>
                          <a:effectLst/>
                          <a:latin typeface="Calibri" panose="020F0502020204030204" pitchFamily="34" charset="0"/>
                          <a:cs typeface="Calibri" panose="020F0502020204030204" pitchFamily="34" charset="0"/>
                        </a:rPr>
                        <a:t>-</a:t>
                      </a:r>
                      <a:endParaRPr lang="es-ES" sz="1100" b="1"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Estación del metro Etiopía-Plaza de la Transparencia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Otro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292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2.20%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381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100" b="1" i="0" u="none" strike="noStrike" dirty="0">
                          <a:solidFill>
                            <a:schemeClr val="bg1"/>
                          </a:solidFill>
                          <a:effectLst/>
                          <a:latin typeface="Calibri" panose="020F0502020204030204" pitchFamily="34" charset="0"/>
                          <a:cs typeface="Calibri" panose="020F0502020204030204" pitchFamily="34" charset="0"/>
                        </a:rPr>
                        <a:t>Total</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18,523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4,045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22,568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100" b="1" i="0" u="none" strike="noStrike" dirty="0">
                          <a:solidFill>
                            <a:schemeClr val="bg1"/>
                          </a:solidFill>
                          <a:effectLst/>
                          <a:latin typeface="Calibri" panose="020F0502020204030204" pitchFamily="34" charset="0"/>
                          <a:cs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
        <p:nvSpPr>
          <p:cNvPr id="7" name="6 Rectángulo"/>
          <p:cNvSpPr/>
          <p:nvPr/>
        </p:nvSpPr>
        <p:spPr>
          <a:xfrm>
            <a:off x="810159" y="1063769"/>
            <a:ext cx="7510499" cy="276999"/>
          </a:xfrm>
          <a:prstGeom prst="rect">
            <a:avLst/>
          </a:prstGeom>
        </p:spPr>
        <p:txBody>
          <a:bodyPr wrap="square">
            <a:spAutoFit/>
          </a:bodyPr>
          <a:lstStyle/>
          <a:p>
            <a:pPr algn="ctr"/>
            <a:r>
              <a:rPr lang="es-MX" sz="1200" b="1" dirty="0" smtClean="0">
                <a:latin typeface="Calibri" pitchFamily="34" charset="0"/>
              </a:rPr>
              <a:t>¿Por cuál medio se enteró del derecho de acceso a la información pública?</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Gráfico"/>
          <p:cNvGraphicFramePr/>
          <p:nvPr>
            <p:extLst>
              <p:ext uri="{D42A27DB-BD31-4B8C-83A1-F6EECF244321}">
                <p14:modId xmlns:p14="http://schemas.microsoft.com/office/powerpoint/2010/main" val="2939243610"/>
              </p:ext>
            </p:extLst>
          </p:nvPr>
        </p:nvGraphicFramePr>
        <p:xfrm>
          <a:off x="495271" y="1785926"/>
          <a:ext cx="8148696" cy="4714908"/>
        </p:xfrm>
        <a:graphic>
          <a:graphicData uri="http://schemas.openxmlformats.org/drawingml/2006/chart">
            <c:chart xmlns:c="http://schemas.openxmlformats.org/drawingml/2006/chart" xmlns:r="http://schemas.openxmlformats.org/officeDocument/2006/relationships" r:id="rId3"/>
          </a:graphicData>
        </a:graphic>
      </p:graphicFrame>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37</a:t>
            </a:fld>
            <a:endParaRPr lang="es-MX" dirty="0"/>
          </a:p>
        </p:txBody>
      </p:sp>
      <p:sp>
        <p:nvSpPr>
          <p:cNvPr id="7" name="6 Rectángulo"/>
          <p:cNvSpPr/>
          <p:nvPr/>
        </p:nvSpPr>
        <p:spPr>
          <a:xfrm>
            <a:off x="838158" y="1495817"/>
            <a:ext cx="7448618" cy="276999"/>
          </a:xfrm>
          <a:prstGeom prst="rect">
            <a:avLst/>
          </a:prstGeom>
        </p:spPr>
        <p:txBody>
          <a:bodyPr wrap="square">
            <a:spAutoFit/>
          </a:bodyPr>
          <a:lstStyle/>
          <a:p>
            <a:pPr algn="ctr"/>
            <a:r>
              <a:rPr lang="es-MX" sz="1200" b="1" dirty="0" smtClean="0">
                <a:latin typeface="Calibri" pitchFamily="34" charset="0"/>
              </a:rPr>
              <a:t>Sexo</a:t>
            </a: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a:p>
            <a:pPr lvl="0"/>
            <a:r>
              <a:rPr lang="es-ES" sz="1400" b="1" i="1" dirty="0">
                <a:solidFill>
                  <a:prstClr val="black"/>
                </a:solidFill>
                <a:latin typeface="Calibri" pitchFamily="34" charset="0"/>
              </a:rPr>
              <a:t>2007 a Enero-Junio de </a:t>
            </a:r>
            <a:r>
              <a:rPr lang="es-ES" sz="1400" b="1" i="1" dirty="0" smtClean="0">
                <a:solidFill>
                  <a:prstClr val="black"/>
                </a:solidFill>
                <a:latin typeface="Calibri" pitchFamily="34" charset="0"/>
              </a:rPr>
              <a:t>2017</a:t>
            </a:r>
            <a:endParaRPr lang="es-MX" b="1" dirty="0" smtClean="0">
              <a:latin typeface="Calibri"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38</a:t>
            </a:fld>
            <a:endParaRPr lang="es-MX" dirty="0"/>
          </a:p>
        </p:txBody>
      </p:sp>
      <p:sp>
        <p:nvSpPr>
          <p:cNvPr id="14" name="13 Rectángulo"/>
          <p:cNvSpPr/>
          <p:nvPr/>
        </p:nvSpPr>
        <p:spPr>
          <a:xfrm>
            <a:off x="738721" y="1495817"/>
            <a:ext cx="7653375" cy="276999"/>
          </a:xfrm>
          <a:prstGeom prst="rect">
            <a:avLst/>
          </a:prstGeom>
        </p:spPr>
        <p:txBody>
          <a:bodyPr wrap="square">
            <a:spAutoFit/>
          </a:bodyPr>
          <a:lstStyle/>
          <a:p>
            <a:pPr algn="ctr"/>
            <a:r>
              <a:rPr lang="es-MX" sz="1200" b="1" dirty="0" smtClean="0">
                <a:latin typeface="Calibri" pitchFamily="34" charset="0"/>
              </a:rPr>
              <a:t>Grupos de edad</a:t>
            </a:r>
          </a:p>
        </p:txBody>
      </p:sp>
      <p:graphicFrame>
        <p:nvGraphicFramePr>
          <p:cNvPr id="7" name="6 Tabla"/>
          <p:cNvGraphicFramePr>
            <a:graphicFrameLocks noGrp="1"/>
          </p:cNvGraphicFramePr>
          <p:nvPr>
            <p:extLst>
              <p:ext uri="{D42A27DB-BD31-4B8C-83A1-F6EECF244321}">
                <p14:modId xmlns:p14="http://schemas.microsoft.com/office/powerpoint/2010/main" val="3707233295"/>
              </p:ext>
            </p:extLst>
          </p:nvPr>
        </p:nvGraphicFramePr>
        <p:xfrm>
          <a:off x="1161024" y="2357430"/>
          <a:ext cx="6840000" cy="3240000"/>
        </p:xfrm>
        <a:graphic>
          <a:graphicData uri="http://schemas.openxmlformats.org/drawingml/2006/table">
            <a:tbl>
              <a:tblPr/>
              <a:tblGrid>
                <a:gridCol w="1440000"/>
                <a:gridCol w="972000"/>
                <a:gridCol w="828000"/>
                <a:gridCol w="972000"/>
                <a:gridCol w="828000"/>
                <a:gridCol w="972000"/>
                <a:gridCol w="828000"/>
              </a:tblGrid>
              <a:tr h="324000">
                <a:tc rowSpan="2">
                  <a:txBody>
                    <a:bodyPr/>
                    <a:lstStyle/>
                    <a:p>
                      <a:pPr algn="ctr" fontAlgn="ctr"/>
                      <a:r>
                        <a:rPr lang="es-ES" sz="1200" b="1" i="0" u="none" strike="noStrike" dirty="0">
                          <a:solidFill>
                            <a:srgbClr val="FFFFFF"/>
                          </a:solidFill>
                          <a:latin typeface="Calibri" pitchFamily="34" charset="0"/>
                        </a:rPr>
                        <a:t> </a:t>
                      </a:r>
                      <a:r>
                        <a:rPr lang="es-ES" sz="1200" b="1" i="0" u="none" strike="noStrike" dirty="0" smtClean="0">
                          <a:solidFill>
                            <a:srgbClr val="FFFFFF"/>
                          </a:solidFill>
                          <a:latin typeface="Calibri" pitchFamily="34" charset="0"/>
                        </a:rPr>
                        <a:t>Grupo de edad</a:t>
                      </a:r>
                      <a:endParaRPr lang="es-ES" sz="12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200" b="1" i="0" u="none" strike="noStrike" dirty="0" smtClean="0">
                          <a:solidFill>
                            <a:srgbClr val="FFFFFF"/>
                          </a:solidFill>
                          <a:latin typeface="Calibri" pitchFamily="34" charset="0"/>
                        </a:rPr>
                        <a:t>INFOMEX</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Buzones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Total</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324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324000">
                <a:tc>
                  <a:txBody>
                    <a:bodyPr/>
                    <a:lstStyle/>
                    <a:p>
                      <a:pPr marL="50800" indent="0" algn="l" fontAlgn="ctr"/>
                      <a:r>
                        <a:rPr lang="es-MX" sz="1200" b="1" i="0" u="none" strike="noStrike" dirty="0" smtClean="0">
                          <a:solidFill>
                            <a:srgbClr val="000000"/>
                          </a:solidFill>
                          <a:latin typeface="Calibri"/>
                        </a:rPr>
                        <a:t>Hasta 19 </a:t>
                      </a:r>
                      <a:r>
                        <a:rPr lang="es-MX" sz="1200" b="1" i="0" u="none" strike="noStrike" dirty="0">
                          <a:solidFill>
                            <a:srgbClr val="000000"/>
                          </a:solidFill>
                          <a:latin typeface="Calibri"/>
                        </a:rPr>
                        <a:t>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110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175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20 a 29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5,270</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40.7%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491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14.3%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5,761</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35.2%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30 a 39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3,539</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27.3%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769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22.5%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4,308</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26.3%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40 a 49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2,264</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17.5%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871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25.4%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3,135</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19.1%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50 a 59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1,305</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765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22.3%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2,070</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12.6%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60 a 69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406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10.7%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771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4.7%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70 o más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0.5%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99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2.9%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159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b"/>
                      <a:r>
                        <a:rPr lang="es-MX" sz="1200" b="1" i="0" u="none" strike="noStrike" dirty="0" smtClean="0">
                          <a:solidFill>
                            <a:schemeClr val="bg1"/>
                          </a:solidFill>
                          <a:latin typeface="Calibri" pitchFamily="34" charset="0"/>
                        </a:rPr>
                        <a:t>Total</a:t>
                      </a:r>
                      <a:endParaRPr lang="es-MX" sz="1200" b="1" i="0" u="none" strike="noStrike" dirty="0">
                        <a:solidFill>
                          <a:schemeClr val="bg1"/>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smtClean="0">
                          <a:solidFill>
                            <a:schemeClr val="bg1"/>
                          </a:solidFill>
                          <a:effectLst/>
                          <a:latin typeface="Calibri" panose="020F0502020204030204" pitchFamily="34" charset="0"/>
                        </a:rPr>
                        <a:t>12,954</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smtClean="0">
                          <a:solidFill>
                            <a:schemeClr val="bg1"/>
                          </a:solidFill>
                          <a:effectLst/>
                          <a:latin typeface="Calibri" panose="020F0502020204030204" pitchFamily="34" charset="0"/>
                        </a:rPr>
                        <a:t>100%</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smtClean="0">
                          <a:solidFill>
                            <a:schemeClr val="bg1"/>
                          </a:solidFill>
                          <a:effectLst/>
                          <a:latin typeface="Calibri" panose="020F0502020204030204" pitchFamily="34" charset="0"/>
                        </a:rPr>
                        <a:t>3,425</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smtClean="0">
                          <a:solidFill>
                            <a:schemeClr val="bg1"/>
                          </a:solidFill>
                          <a:effectLst/>
                          <a:latin typeface="Calibri" panose="020F0502020204030204" pitchFamily="34" charset="0"/>
                        </a:rPr>
                        <a:t>100%</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smtClean="0">
                          <a:solidFill>
                            <a:schemeClr val="bg1"/>
                          </a:solidFill>
                          <a:effectLst/>
                          <a:latin typeface="Calibri" panose="020F0502020204030204" pitchFamily="34" charset="0"/>
                        </a:rPr>
                        <a:t>16,379</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smtClean="0">
                          <a:solidFill>
                            <a:schemeClr val="bg1"/>
                          </a:solidFill>
                          <a:effectLst/>
                          <a:latin typeface="Calibri" panose="020F0502020204030204" pitchFamily="34" charset="0"/>
                        </a:rPr>
                        <a:t>100%</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
        <p:nvSpPr>
          <p:cNvPr id="8"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a:p>
            <a:pPr lvl="0"/>
            <a:r>
              <a:rPr lang="es-ES" sz="1400" b="1" i="1" dirty="0">
                <a:solidFill>
                  <a:prstClr val="black"/>
                </a:solidFill>
                <a:latin typeface="Calibri" pitchFamily="34" charset="0"/>
              </a:rPr>
              <a:t>2007 a Enero-Junio de </a:t>
            </a:r>
            <a:r>
              <a:rPr lang="es-ES" sz="1400" b="1" i="1" dirty="0" smtClean="0">
                <a:solidFill>
                  <a:prstClr val="black"/>
                </a:solidFill>
                <a:latin typeface="Calibri" pitchFamily="34" charset="0"/>
              </a:rPr>
              <a:t>2017</a:t>
            </a:r>
            <a:endParaRPr lang="es-MX" b="1" dirty="0" smtClean="0">
              <a:latin typeface="Calibri"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39</a:t>
            </a:fld>
            <a:endParaRPr lang="es-MX" dirty="0"/>
          </a:p>
        </p:txBody>
      </p:sp>
      <p:sp>
        <p:nvSpPr>
          <p:cNvPr id="14" name="13 Rectángulo"/>
          <p:cNvSpPr/>
          <p:nvPr/>
        </p:nvSpPr>
        <p:spPr>
          <a:xfrm>
            <a:off x="738721" y="1074508"/>
            <a:ext cx="7653375" cy="276999"/>
          </a:xfrm>
          <a:prstGeom prst="rect">
            <a:avLst/>
          </a:prstGeom>
        </p:spPr>
        <p:txBody>
          <a:bodyPr wrap="square">
            <a:spAutoFit/>
          </a:bodyPr>
          <a:lstStyle/>
          <a:p>
            <a:pPr algn="ctr"/>
            <a:r>
              <a:rPr lang="es-MX" sz="1200" b="1" dirty="0" smtClean="0">
                <a:latin typeface="Calibri" pitchFamily="34" charset="0"/>
              </a:rPr>
              <a:t>Ocupación</a:t>
            </a:r>
          </a:p>
        </p:txBody>
      </p:sp>
      <p:graphicFrame>
        <p:nvGraphicFramePr>
          <p:cNvPr id="7" name="6 Tabla"/>
          <p:cNvGraphicFramePr>
            <a:graphicFrameLocks noGrp="1"/>
          </p:cNvGraphicFramePr>
          <p:nvPr>
            <p:extLst>
              <p:ext uri="{D42A27DB-BD31-4B8C-83A1-F6EECF244321}">
                <p14:modId xmlns:p14="http://schemas.microsoft.com/office/powerpoint/2010/main" val="1356113728"/>
              </p:ext>
            </p:extLst>
          </p:nvPr>
        </p:nvGraphicFramePr>
        <p:xfrm>
          <a:off x="522026" y="1491476"/>
          <a:ext cx="8100000" cy="5148000"/>
        </p:xfrm>
        <a:graphic>
          <a:graphicData uri="http://schemas.openxmlformats.org/drawingml/2006/table">
            <a:tbl>
              <a:tblPr/>
              <a:tblGrid>
                <a:gridCol w="2700000"/>
                <a:gridCol w="972000"/>
                <a:gridCol w="828000"/>
                <a:gridCol w="972000"/>
                <a:gridCol w="828000"/>
                <a:gridCol w="972000"/>
                <a:gridCol w="828000"/>
              </a:tblGrid>
              <a:tr h="288000">
                <a:tc rowSpan="2">
                  <a:txBody>
                    <a:bodyPr/>
                    <a:lstStyle/>
                    <a:p>
                      <a:pPr algn="ctr" fontAlgn="ctr"/>
                      <a:r>
                        <a:rPr lang="es-ES" sz="1200" b="1" i="0" u="none" strike="noStrike" dirty="0">
                          <a:solidFill>
                            <a:srgbClr val="FFFFFF"/>
                          </a:solidFill>
                          <a:latin typeface="Calibri" pitchFamily="34" charset="0"/>
                        </a:rPr>
                        <a:t> </a:t>
                      </a:r>
                      <a:r>
                        <a:rPr lang="es-ES" sz="1200" b="1" i="0" u="none" strike="noStrike" dirty="0" smtClean="0">
                          <a:solidFill>
                            <a:srgbClr val="FFFFFF"/>
                          </a:solidFill>
                          <a:latin typeface="Calibri" pitchFamily="34" charset="0"/>
                        </a:rPr>
                        <a:t>Ocupación</a:t>
                      </a:r>
                      <a:endParaRPr lang="es-ES" sz="12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200" b="1" i="0" u="none" strike="noStrike" dirty="0" smtClean="0">
                          <a:solidFill>
                            <a:srgbClr val="FFFFFF"/>
                          </a:solidFill>
                          <a:latin typeface="Calibri" pitchFamily="34" charset="0"/>
                        </a:rPr>
                        <a:t>INFOMEX</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Buzones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Total</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288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Académico o Estudiante</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6,709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43.96%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503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13.31%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7,212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37.88%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Empleado u obrero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2,100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13.76%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699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18.50%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2,799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14.70%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Servidor Público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1,516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9.93%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932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24.67%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2,448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12.86%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Empresario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984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6.45%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5.00%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1,173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6.16%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a:solidFill>
                            <a:schemeClr val="tx1"/>
                          </a:solidFill>
                          <a:effectLst/>
                          <a:latin typeface="Calibri" panose="020F0502020204030204" pitchFamily="34" charset="0"/>
                          <a:cs typeface="Calibri" panose="020F0502020204030204" pitchFamily="34" charset="0"/>
                        </a:rPr>
                        <a:t>ONG</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928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6.08%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71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1.88%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999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5.25%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Medios de comunicación</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891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5.84%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75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1.99%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966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5.07%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a:solidFill>
                            <a:schemeClr val="tx1"/>
                          </a:solidFill>
                          <a:effectLst/>
                          <a:latin typeface="Calibri" panose="020F0502020204030204" pitchFamily="34" charset="0"/>
                          <a:cs typeface="Calibri" panose="020F0502020204030204" pitchFamily="34" charset="0"/>
                        </a:rPr>
                        <a:t>Comerciante</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457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2.99%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495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13.10%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952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5.00%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Hogar</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476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3.12%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6.75%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731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3.84%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a:solidFill>
                            <a:schemeClr val="tx1"/>
                          </a:solidFill>
                          <a:effectLst/>
                          <a:latin typeface="Calibri" panose="020F0502020204030204" pitchFamily="34" charset="0"/>
                          <a:cs typeface="Calibri" panose="020F0502020204030204" pitchFamily="34" charset="0"/>
                        </a:rPr>
                        <a:t>Consultor / Profesionista independiente</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393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2.58%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150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3.97%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543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2.85%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Jubilado / Pensionado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0.86%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172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4.55%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303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1.59%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Desempleado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223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1.46%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69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1.83%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292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1.53%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Abogado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159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67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1.77%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226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Asociación política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126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0.83%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64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1.69%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190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Comité Vecinal</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0.12%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0.34%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Contralor Ciudadano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0.03%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0.06%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Asociación de padres de familia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Otro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0.94%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0.40%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159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0.84%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88000">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Total</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15,262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3,778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19,040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
        <p:nvSpPr>
          <p:cNvPr id="8"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a:p>
            <a:pPr lvl="0"/>
            <a:r>
              <a:rPr lang="es-ES" sz="1400" b="1" i="1" dirty="0">
                <a:solidFill>
                  <a:prstClr val="black"/>
                </a:solidFill>
                <a:latin typeface="Calibri" pitchFamily="34" charset="0"/>
              </a:rPr>
              <a:t>2007 a Enero-Junio de </a:t>
            </a:r>
            <a:r>
              <a:rPr lang="es-ES" sz="1400" b="1" i="1" dirty="0" smtClean="0">
                <a:solidFill>
                  <a:prstClr val="black"/>
                </a:solidFill>
                <a:latin typeface="Calibri" pitchFamily="34" charset="0"/>
              </a:rPr>
              <a:t>2017</a:t>
            </a:r>
            <a:endParaRPr lang="es-MX" b="1" dirty="0" smtClean="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80964" y="2710661"/>
            <a:ext cx="7762576" cy="646331"/>
          </a:xfrm>
          <a:prstGeom prst="rect">
            <a:avLst/>
          </a:prstGeom>
        </p:spPr>
        <p:txBody>
          <a:bodyPr wrap="square">
            <a:spAutoFit/>
          </a:bodyPr>
          <a:lstStyle/>
          <a:p>
            <a:pPr algn="ctr"/>
            <a:r>
              <a:rPr lang="es-MX" sz="3600" b="1" dirty="0" smtClean="0">
                <a:latin typeface="Calibri" pitchFamily="34" charset="0"/>
              </a:rPr>
              <a:t>Introducción</a:t>
            </a:r>
            <a:endParaRPr lang="es-ES" sz="1200" i="1" dirty="0" smtClean="0">
              <a:latin typeface="Calibri" pitchFamily="34" charset="0"/>
            </a:endParaRPr>
          </a:p>
        </p:txBody>
      </p:sp>
    </p:spTree>
    <p:extLst>
      <p:ext uri="{BB962C8B-B14F-4D97-AF65-F5344CB8AC3E}">
        <p14:creationId xmlns:p14="http://schemas.microsoft.com/office/powerpoint/2010/main" val="25864047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40</a:t>
            </a:fld>
            <a:endParaRPr lang="es-MX" dirty="0"/>
          </a:p>
        </p:txBody>
      </p:sp>
      <p:graphicFrame>
        <p:nvGraphicFramePr>
          <p:cNvPr id="10" name="9 Tabla"/>
          <p:cNvGraphicFramePr>
            <a:graphicFrameLocks noGrp="1"/>
          </p:cNvGraphicFramePr>
          <p:nvPr>
            <p:extLst>
              <p:ext uri="{D42A27DB-BD31-4B8C-83A1-F6EECF244321}">
                <p14:modId xmlns:p14="http://schemas.microsoft.com/office/powerpoint/2010/main" val="2420859123"/>
              </p:ext>
            </p:extLst>
          </p:nvPr>
        </p:nvGraphicFramePr>
        <p:xfrm>
          <a:off x="862233" y="2571744"/>
          <a:ext cx="7380000" cy="2916000"/>
        </p:xfrm>
        <a:graphic>
          <a:graphicData uri="http://schemas.openxmlformats.org/drawingml/2006/table">
            <a:tbl>
              <a:tblPr/>
              <a:tblGrid>
                <a:gridCol w="1980000"/>
                <a:gridCol w="972000"/>
                <a:gridCol w="828000"/>
                <a:gridCol w="972000"/>
                <a:gridCol w="828000"/>
                <a:gridCol w="972000"/>
                <a:gridCol w="828000"/>
              </a:tblGrid>
              <a:tr h="324000">
                <a:tc rowSpan="2">
                  <a:txBody>
                    <a:bodyPr/>
                    <a:lstStyle/>
                    <a:p>
                      <a:pPr algn="ctr" fontAlgn="ctr"/>
                      <a:r>
                        <a:rPr lang="es-ES" sz="1200" b="1" i="0" u="none" strike="noStrike" dirty="0">
                          <a:solidFill>
                            <a:srgbClr val="FFFFFF"/>
                          </a:solidFill>
                          <a:latin typeface="Calibri" pitchFamily="34" charset="0"/>
                        </a:rPr>
                        <a:t> </a:t>
                      </a:r>
                      <a:r>
                        <a:rPr lang="es-ES" sz="1200" b="1" i="0" u="none" strike="noStrike" dirty="0" smtClean="0">
                          <a:solidFill>
                            <a:srgbClr val="FFFFFF"/>
                          </a:solidFill>
                          <a:latin typeface="Calibri" pitchFamily="34" charset="0"/>
                        </a:rPr>
                        <a:t>Escolaridad</a:t>
                      </a:r>
                      <a:endParaRPr lang="es-ES" sz="12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200" b="1" i="0" u="none" strike="noStrike" dirty="0" smtClean="0">
                          <a:solidFill>
                            <a:srgbClr val="FFFFFF"/>
                          </a:solidFill>
                          <a:latin typeface="Calibri" pitchFamily="34" charset="0"/>
                        </a:rPr>
                        <a:t>INFOMEX</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Buzones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Total</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324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324000">
                <a:tc>
                  <a:txBody>
                    <a:bodyPr/>
                    <a:lstStyle/>
                    <a:p>
                      <a:pPr algn="l" fontAlgn="ctr"/>
                      <a:r>
                        <a:rPr lang="es-MX" sz="1200" b="1" i="0" u="none" strike="noStrike" dirty="0" smtClean="0">
                          <a:solidFill>
                            <a:srgbClr val="000000"/>
                          </a:solidFill>
                          <a:latin typeface="Calibri"/>
                        </a:rPr>
                        <a:t>Sin </a:t>
                      </a:r>
                      <a:r>
                        <a:rPr lang="es-MX" sz="1200" b="1" i="0" u="none" strike="noStrike" dirty="0">
                          <a:solidFill>
                            <a:srgbClr val="000000"/>
                          </a:solidFill>
                          <a:latin typeface="Calibri"/>
                        </a:rPr>
                        <a:t>estudios</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57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0.5%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Primaria</a:t>
                      </a:r>
                      <a:endParaRPr lang="es-MX" sz="1200" b="1" i="0" u="none" strike="noStrike" dirty="0">
                        <a:solidFill>
                          <a:srgbClr val="000000"/>
                        </a:solidFill>
                        <a:latin typeface="Calibri"/>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234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351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Secundaria</a:t>
                      </a:r>
                      <a:endParaRPr lang="es-MX" sz="1200" b="1" i="0" u="none" strike="noStrike" dirty="0">
                        <a:solidFill>
                          <a:srgbClr val="000000"/>
                        </a:solidFill>
                        <a:latin typeface="Calibri"/>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260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949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1,209</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Bachillerato </a:t>
                      </a:r>
                      <a:r>
                        <a:rPr lang="es-MX" sz="1200" b="1" i="0" u="none" strike="noStrike" dirty="0">
                          <a:solidFill>
                            <a:srgbClr val="000000"/>
                          </a:solidFill>
                          <a:latin typeface="Calibri"/>
                        </a:rPr>
                        <a:t>o Carrera Técnica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1,538</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9.9%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989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25.4%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2,527</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13.0%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Licenciatura</a:t>
                      </a:r>
                      <a:endParaRPr lang="es-MX" sz="1200" b="1" i="0" u="none" strike="noStrike" dirty="0">
                        <a:solidFill>
                          <a:srgbClr val="000000"/>
                        </a:solidFill>
                        <a:latin typeface="Calibri"/>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11,191</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1,426</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36.6%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12,617</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64.8%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Maestría </a:t>
                      </a:r>
                      <a:r>
                        <a:rPr lang="es-MX" sz="1200" b="1" i="0" u="none" strike="noStrike" dirty="0">
                          <a:solidFill>
                            <a:srgbClr val="000000"/>
                          </a:solidFill>
                          <a:latin typeface="Calibri"/>
                        </a:rPr>
                        <a:t>o Doctorado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2,402</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15.4%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262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2,664</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13.7%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b"/>
                      <a:r>
                        <a:rPr lang="es-MX" sz="1200" b="1" i="0" u="none" strike="noStrike" dirty="0" smtClean="0">
                          <a:solidFill>
                            <a:schemeClr val="bg1"/>
                          </a:solidFill>
                          <a:latin typeface="Calibri" pitchFamily="34" charset="0"/>
                        </a:rPr>
                        <a:t>Total</a:t>
                      </a:r>
                      <a:endParaRPr lang="es-MX" sz="1200" b="1" i="0" u="none" strike="noStrike" dirty="0">
                        <a:solidFill>
                          <a:schemeClr val="bg1"/>
                        </a:solidFill>
                        <a:latin typeface="Calibri" pitchFamily="34" charset="0"/>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smtClean="0">
                          <a:solidFill>
                            <a:schemeClr val="bg1"/>
                          </a:solidFill>
                          <a:effectLst/>
                          <a:latin typeface="Calibri" panose="020F0502020204030204" pitchFamily="34" charset="0"/>
                        </a:rPr>
                        <a:t>15,565</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smtClean="0">
                          <a:solidFill>
                            <a:schemeClr val="bg1"/>
                          </a:solidFill>
                          <a:effectLst/>
                          <a:latin typeface="Calibri" panose="020F0502020204030204" pitchFamily="34" charset="0"/>
                        </a:rPr>
                        <a:t>100%</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smtClean="0">
                          <a:solidFill>
                            <a:schemeClr val="bg1"/>
                          </a:solidFill>
                          <a:effectLst/>
                          <a:latin typeface="Calibri" panose="020F0502020204030204" pitchFamily="34" charset="0"/>
                        </a:rPr>
                        <a:t>3,892</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smtClean="0">
                          <a:solidFill>
                            <a:schemeClr val="bg1"/>
                          </a:solidFill>
                          <a:effectLst/>
                          <a:latin typeface="Calibri" panose="020F0502020204030204" pitchFamily="34" charset="0"/>
                        </a:rPr>
                        <a:t>100%</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smtClean="0">
                          <a:solidFill>
                            <a:schemeClr val="bg1"/>
                          </a:solidFill>
                          <a:effectLst/>
                          <a:latin typeface="Calibri" panose="020F0502020204030204" pitchFamily="34" charset="0"/>
                        </a:rPr>
                        <a:t>19,457</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smtClean="0">
                          <a:solidFill>
                            <a:schemeClr val="bg1"/>
                          </a:solidFill>
                          <a:effectLst/>
                          <a:latin typeface="Calibri" panose="020F0502020204030204" pitchFamily="34" charset="0"/>
                        </a:rPr>
                        <a:t>100%</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
        <p:nvSpPr>
          <p:cNvPr id="8" name="7 Rectángulo"/>
          <p:cNvSpPr/>
          <p:nvPr/>
        </p:nvSpPr>
        <p:spPr>
          <a:xfrm>
            <a:off x="738721" y="1495817"/>
            <a:ext cx="7653375" cy="276999"/>
          </a:xfrm>
          <a:prstGeom prst="rect">
            <a:avLst/>
          </a:prstGeom>
        </p:spPr>
        <p:txBody>
          <a:bodyPr wrap="square">
            <a:spAutoFit/>
          </a:bodyPr>
          <a:lstStyle/>
          <a:p>
            <a:pPr algn="ctr"/>
            <a:r>
              <a:rPr lang="es-MX" sz="1200" b="1" dirty="0" smtClean="0">
                <a:latin typeface="Calibri" pitchFamily="34" charset="0"/>
              </a:rPr>
              <a:t>Último grado de estudios</a:t>
            </a:r>
          </a:p>
        </p:txBody>
      </p:sp>
      <p:sp>
        <p:nvSpPr>
          <p:cNvPr id="7"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a:p>
            <a:pPr lvl="0"/>
            <a:r>
              <a:rPr lang="es-ES" sz="1400" b="1" i="1" dirty="0">
                <a:solidFill>
                  <a:prstClr val="black"/>
                </a:solidFill>
                <a:latin typeface="Calibri" pitchFamily="34" charset="0"/>
              </a:rPr>
              <a:t>2007 a Enero-Junio de </a:t>
            </a:r>
            <a:r>
              <a:rPr lang="es-ES" sz="1400" b="1" i="1" dirty="0" smtClean="0">
                <a:solidFill>
                  <a:prstClr val="black"/>
                </a:solidFill>
                <a:latin typeface="Calibri" pitchFamily="34" charset="0"/>
              </a:rPr>
              <a:t>2017</a:t>
            </a:r>
            <a:endParaRPr lang="es-MX" b="1" dirty="0" smtClean="0">
              <a:latin typeface="Calibri"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41</a:t>
            </a:fld>
            <a:endParaRPr lang="es-MX" dirty="0"/>
          </a:p>
        </p:txBody>
      </p:sp>
      <p:graphicFrame>
        <p:nvGraphicFramePr>
          <p:cNvPr id="7" name="6 Tabla"/>
          <p:cNvGraphicFramePr>
            <a:graphicFrameLocks noGrp="1"/>
          </p:cNvGraphicFramePr>
          <p:nvPr>
            <p:extLst>
              <p:ext uri="{D42A27DB-BD31-4B8C-83A1-F6EECF244321}">
                <p14:modId xmlns:p14="http://schemas.microsoft.com/office/powerpoint/2010/main" val="1257993230"/>
              </p:ext>
            </p:extLst>
          </p:nvPr>
        </p:nvGraphicFramePr>
        <p:xfrm>
          <a:off x="961830" y="2462426"/>
          <a:ext cx="7200000" cy="3564000"/>
        </p:xfrm>
        <a:graphic>
          <a:graphicData uri="http://schemas.openxmlformats.org/drawingml/2006/table">
            <a:tbl>
              <a:tblPr/>
              <a:tblGrid>
                <a:gridCol w="1800000"/>
                <a:gridCol w="972000"/>
                <a:gridCol w="828000"/>
                <a:gridCol w="972000"/>
                <a:gridCol w="828000"/>
                <a:gridCol w="972000"/>
                <a:gridCol w="828000"/>
              </a:tblGrid>
              <a:tr h="324000">
                <a:tc rowSpan="2">
                  <a:txBody>
                    <a:bodyPr/>
                    <a:lstStyle/>
                    <a:p>
                      <a:pPr algn="ctr" fontAlgn="ctr"/>
                      <a:r>
                        <a:rPr lang="es-ES" sz="1200" b="1" i="0" u="none" strike="noStrike" dirty="0">
                          <a:solidFill>
                            <a:srgbClr val="FFFFFF"/>
                          </a:solidFill>
                          <a:latin typeface="Calibri" pitchFamily="34" charset="0"/>
                        </a:rPr>
                        <a:t> </a:t>
                      </a:r>
                      <a:r>
                        <a:rPr lang="es-ES" sz="1200" b="1" i="0" u="none" strike="noStrike" dirty="0" smtClean="0">
                          <a:solidFill>
                            <a:srgbClr val="FFFFFF"/>
                          </a:solidFill>
                          <a:latin typeface="Calibri" pitchFamily="34" charset="0"/>
                        </a:rPr>
                        <a:t>Ingreso mensual</a:t>
                      </a:r>
                      <a:endParaRPr lang="es-ES" sz="12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200" b="1" i="0" u="none" strike="noStrike" dirty="0" smtClean="0">
                          <a:solidFill>
                            <a:srgbClr val="FFFFFF"/>
                          </a:solidFill>
                          <a:latin typeface="Calibri" pitchFamily="34" charset="0"/>
                        </a:rPr>
                        <a:t>INFOMEX</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Buzones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Total</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324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324000">
                <a:tc>
                  <a:txBody>
                    <a:bodyPr/>
                    <a:lstStyle/>
                    <a:p>
                      <a:pPr marL="50800" indent="0" algn="l" fontAlgn="ctr"/>
                      <a:r>
                        <a:rPr lang="es-MX" sz="1200" b="1" i="0" u="none" strike="noStrike" dirty="0" smtClean="0">
                          <a:solidFill>
                            <a:srgbClr val="000000"/>
                          </a:solidFill>
                          <a:latin typeface="Calibri"/>
                        </a:rPr>
                        <a:t>Hasta $1,577</a:t>
                      </a:r>
                      <a:endParaRPr lang="es-MX" sz="1200" b="1" i="0" u="none" strike="noStrike" dirty="0">
                        <a:solidFill>
                          <a:srgbClr val="000000"/>
                        </a:solidFill>
                        <a:latin typeface="Calibri"/>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686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5.9%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405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12.5%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1,091</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De $1,578 a $4,731</a:t>
                      </a:r>
                      <a:endParaRPr lang="es-MX" sz="1200" b="1" i="0" u="none" strike="noStrike" dirty="0">
                        <a:solidFill>
                          <a:srgbClr val="000000"/>
                        </a:solidFill>
                        <a:latin typeface="Calibri"/>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1,359</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858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26.4%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2,217</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14.8%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De $4,732 a $7,885</a:t>
                      </a:r>
                      <a:endParaRPr lang="es-MX" sz="1200" b="1" i="0" u="none" strike="noStrike" dirty="0">
                        <a:solidFill>
                          <a:srgbClr val="000000"/>
                        </a:solidFill>
                        <a:latin typeface="Calibri"/>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3,670</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892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27.4%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4,562</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30.5%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De $7,886 a $11,039</a:t>
                      </a:r>
                      <a:endParaRPr lang="es-MX" sz="1200" b="1" i="0" u="none" strike="noStrike" dirty="0">
                        <a:solidFill>
                          <a:srgbClr val="000000"/>
                        </a:solidFill>
                        <a:latin typeface="Calibri"/>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1,349</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388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1,737</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De $11,040 a $15,770</a:t>
                      </a:r>
                      <a:endParaRPr lang="es-MX" sz="1200" b="1" i="0" u="none" strike="noStrike" dirty="0">
                        <a:solidFill>
                          <a:srgbClr val="000000"/>
                        </a:solidFill>
                        <a:latin typeface="Calibri"/>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1,597</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13.6%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240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1,837</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12.3%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De $15,771 a $20,000</a:t>
                      </a:r>
                      <a:endParaRPr lang="es-MX" sz="1200" b="1" i="0" u="none" strike="noStrike" dirty="0">
                        <a:solidFill>
                          <a:srgbClr val="000000"/>
                        </a:solidFill>
                        <a:latin typeface="Calibri"/>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1,135</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9.7%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1,345</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9.0%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De </a:t>
                      </a:r>
                      <a:r>
                        <a:rPr lang="es-MX" sz="1200" b="1" i="0" u="none" strike="noStrike" dirty="0">
                          <a:solidFill>
                            <a:srgbClr val="000000"/>
                          </a:solidFill>
                          <a:latin typeface="Calibri"/>
                        </a:rPr>
                        <a:t>$20,001 a $50,000</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1,506</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12.9%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1,725</a:t>
                      </a:r>
                      <a:endParaRPr lang="es-MX" sz="1200" b="1" i="0" u="none" strike="noStrike" dirty="0">
                        <a:solidFill>
                          <a:srgbClr val="010205"/>
                        </a:solidFill>
                        <a:effectLst/>
                        <a:latin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Más </a:t>
                      </a:r>
                      <a:r>
                        <a:rPr lang="es-MX" sz="1200" b="1" i="0" u="none" strike="noStrike" dirty="0">
                          <a:solidFill>
                            <a:srgbClr val="000000"/>
                          </a:solidFill>
                          <a:latin typeface="Calibri"/>
                        </a:rPr>
                        <a:t>de $50,000</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417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41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458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b"/>
                      <a:r>
                        <a:rPr lang="es-MX" sz="1200" b="1" i="0" u="none" strike="noStrike" dirty="0" smtClean="0">
                          <a:solidFill>
                            <a:schemeClr val="bg1"/>
                          </a:solidFill>
                          <a:latin typeface="Calibri" pitchFamily="34" charset="0"/>
                        </a:rPr>
                        <a:t>Total</a:t>
                      </a:r>
                      <a:endParaRPr lang="es-MX" sz="1200" b="1" i="0" u="none" strike="noStrike" dirty="0">
                        <a:solidFill>
                          <a:schemeClr val="bg1"/>
                        </a:solidFill>
                        <a:latin typeface="Calibri" pitchFamily="34" charset="0"/>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smtClean="0">
                          <a:solidFill>
                            <a:schemeClr val="bg1"/>
                          </a:solidFill>
                          <a:effectLst/>
                          <a:latin typeface="Calibri" panose="020F0502020204030204" pitchFamily="34" charset="0"/>
                        </a:rPr>
                        <a:t>11,719</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smtClean="0">
                          <a:solidFill>
                            <a:schemeClr val="bg1"/>
                          </a:solidFill>
                          <a:effectLst/>
                          <a:latin typeface="Calibri" panose="020F0502020204030204" pitchFamily="34" charset="0"/>
                        </a:rPr>
                        <a:t>100%</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smtClean="0">
                          <a:solidFill>
                            <a:schemeClr val="bg1"/>
                          </a:solidFill>
                          <a:effectLst/>
                          <a:latin typeface="Calibri" panose="020F0502020204030204" pitchFamily="34" charset="0"/>
                        </a:rPr>
                        <a:t>3,253</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smtClean="0">
                          <a:solidFill>
                            <a:schemeClr val="bg1"/>
                          </a:solidFill>
                          <a:effectLst/>
                          <a:latin typeface="Calibri" panose="020F0502020204030204" pitchFamily="34" charset="0"/>
                        </a:rPr>
                        <a:t>100%</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smtClean="0">
                          <a:solidFill>
                            <a:schemeClr val="bg1"/>
                          </a:solidFill>
                          <a:effectLst/>
                          <a:latin typeface="Calibri" panose="020F0502020204030204" pitchFamily="34" charset="0"/>
                        </a:rPr>
                        <a:t>14,972</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1200" b="1" i="0" u="none" strike="noStrike" dirty="0" smtClean="0">
                          <a:solidFill>
                            <a:schemeClr val="bg1"/>
                          </a:solidFill>
                          <a:effectLst/>
                          <a:latin typeface="Calibri" panose="020F0502020204030204" pitchFamily="34" charset="0"/>
                        </a:rPr>
                        <a:t>100%</a:t>
                      </a:r>
                      <a:endParaRPr lang="es-MX" sz="12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
        <p:nvSpPr>
          <p:cNvPr id="8" name="7 Rectángulo"/>
          <p:cNvSpPr/>
          <p:nvPr/>
        </p:nvSpPr>
        <p:spPr>
          <a:xfrm>
            <a:off x="738721" y="1495817"/>
            <a:ext cx="7653375" cy="276999"/>
          </a:xfrm>
          <a:prstGeom prst="rect">
            <a:avLst/>
          </a:prstGeom>
        </p:spPr>
        <p:txBody>
          <a:bodyPr wrap="square">
            <a:spAutoFit/>
          </a:bodyPr>
          <a:lstStyle/>
          <a:p>
            <a:pPr algn="ctr"/>
            <a:r>
              <a:rPr lang="es-MX" sz="1200" b="1" dirty="0" smtClean="0">
                <a:latin typeface="Calibri" pitchFamily="34" charset="0"/>
              </a:rPr>
              <a:t>Ingreso familiar mensual aproximado</a:t>
            </a:r>
          </a:p>
        </p:txBody>
      </p:sp>
      <p:sp>
        <p:nvSpPr>
          <p:cNvPr id="10"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a:p>
            <a:pPr lvl="0"/>
            <a:r>
              <a:rPr lang="es-ES" sz="1400" b="1" i="1" dirty="0">
                <a:solidFill>
                  <a:prstClr val="black"/>
                </a:solidFill>
                <a:latin typeface="Calibri" pitchFamily="34" charset="0"/>
              </a:rPr>
              <a:t>2007 a Enero-Junio de </a:t>
            </a:r>
            <a:r>
              <a:rPr lang="es-ES" sz="1400" b="1" i="1" dirty="0" smtClean="0">
                <a:solidFill>
                  <a:prstClr val="black"/>
                </a:solidFill>
                <a:latin typeface="Calibri" pitchFamily="34" charset="0"/>
              </a:rPr>
              <a:t>2017</a:t>
            </a:r>
            <a:endParaRPr lang="es-MX" b="1" dirty="0" smtClean="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pPr algn="ctr"/>
            <a:r>
              <a:rPr lang="es-MX" sz="2000" b="1" dirty="0" smtClean="0">
                <a:latin typeface="Calibri" pitchFamily="34" charset="0"/>
              </a:rPr>
              <a:t>I N T R O D U C C I Ó N</a:t>
            </a:r>
            <a:endParaRPr lang="es-ES" sz="1600" b="1" i="1" dirty="0">
              <a:latin typeface="Calibri" pitchFamily="34" charset="0"/>
            </a:endParaRPr>
          </a:p>
        </p:txBody>
      </p:sp>
      <p:sp>
        <p:nvSpPr>
          <p:cNvPr id="14" name="13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5</a:t>
            </a:fld>
            <a:endParaRPr lang="es-MX" b="1" dirty="0">
              <a:latin typeface="Calibri" pitchFamily="34" charset="0"/>
            </a:endParaRPr>
          </a:p>
        </p:txBody>
      </p:sp>
      <p:sp>
        <p:nvSpPr>
          <p:cNvPr id="4" name="3 Rectángulo"/>
          <p:cNvSpPr/>
          <p:nvPr/>
        </p:nvSpPr>
        <p:spPr>
          <a:xfrm>
            <a:off x="251520" y="1268760"/>
            <a:ext cx="8640960" cy="5355312"/>
          </a:xfrm>
          <a:prstGeom prst="rect">
            <a:avLst/>
          </a:prstGeom>
        </p:spPr>
        <p:txBody>
          <a:bodyPr wrap="square">
            <a:spAutoFit/>
          </a:bodyPr>
          <a:lstStyle/>
          <a:p>
            <a:pPr algn="just"/>
            <a:r>
              <a:rPr lang="es-MX" b="1" dirty="0">
                <a:latin typeface="Calibri" pitchFamily="34" charset="0"/>
                <a:cs typeface="Calibri" pitchFamily="34" charset="0"/>
              </a:rPr>
              <a:t>A fin de contar con </a:t>
            </a:r>
            <a:r>
              <a:rPr lang="es-MX" b="1" dirty="0" smtClean="0">
                <a:latin typeface="Calibri" pitchFamily="34" charset="0"/>
                <a:cs typeface="Calibri" pitchFamily="34" charset="0"/>
              </a:rPr>
              <a:t>indicadores </a:t>
            </a:r>
            <a:r>
              <a:rPr lang="es-MX" b="1" dirty="0">
                <a:latin typeface="Calibri" pitchFamily="34" charset="0"/>
                <a:cs typeface="Calibri" pitchFamily="34" charset="0"/>
              </a:rPr>
              <a:t>que permitan conocer </a:t>
            </a:r>
            <a:r>
              <a:rPr lang="es-MX" b="1" dirty="0" smtClean="0">
                <a:latin typeface="Calibri" pitchFamily="34" charset="0"/>
                <a:cs typeface="Calibri" pitchFamily="34" charset="0"/>
              </a:rPr>
              <a:t>el </a:t>
            </a:r>
            <a:r>
              <a:rPr lang="es-MX" b="1" dirty="0">
                <a:latin typeface="Calibri" pitchFamily="34" charset="0"/>
                <a:cs typeface="Calibri" pitchFamily="34" charset="0"/>
              </a:rPr>
              <a:t>grado de satisfacción que manifiestan los solicitantes sobre diversos aspectos relacionados con las respuestas que les dan los </a:t>
            </a:r>
            <a:r>
              <a:rPr lang="es-MX" b="1" dirty="0" smtClean="0">
                <a:latin typeface="Calibri" pitchFamily="34" charset="0"/>
                <a:cs typeface="Calibri" pitchFamily="34" charset="0"/>
              </a:rPr>
              <a:t>Sujetos Obligados </a:t>
            </a:r>
            <a:r>
              <a:rPr lang="es-MX" b="1" dirty="0">
                <a:latin typeface="Calibri" pitchFamily="34" charset="0"/>
                <a:cs typeface="Calibri" pitchFamily="34" charset="0"/>
              </a:rPr>
              <a:t>a sus solicitudes de información pública, el </a:t>
            </a:r>
            <a:r>
              <a:rPr lang="es-MX" b="1" dirty="0" smtClean="0">
                <a:latin typeface="Calibri" pitchFamily="34" charset="0"/>
                <a:cs typeface="Calibri" pitchFamily="34" charset="0"/>
              </a:rPr>
              <a:t>Instituto de Acceso a la Información Pública y Protección de Datos Personales del Distrito Federal (INFODF) instrumentó </a:t>
            </a:r>
            <a:r>
              <a:rPr lang="es-MX" b="1" dirty="0">
                <a:latin typeface="Calibri" pitchFamily="34" charset="0"/>
                <a:cs typeface="Calibri" pitchFamily="34" charset="0"/>
              </a:rPr>
              <a:t>la Encuesta de Satisfacción </a:t>
            </a:r>
            <a:r>
              <a:rPr lang="es-MX" b="1" dirty="0" smtClean="0">
                <a:latin typeface="Calibri" pitchFamily="34" charset="0"/>
                <a:cs typeface="Calibri" pitchFamily="34" charset="0"/>
              </a:rPr>
              <a:t>del Solicitante </a:t>
            </a:r>
            <a:r>
              <a:rPr lang="es-MX" b="1" dirty="0">
                <a:latin typeface="Calibri" pitchFamily="34" charset="0"/>
                <a:cs typeface="Calibri" pitchFamily="34" charset="0"/>
              </a:rPr>
              <a:t>de Información </a:t>
            </a:r>
            <a:r>
              <a:rPr lang="es-MX" b="1" dirty="0" smtClean="0">
                <a:latin typeface="Calibri" pitchFamily="34" charset="0"/>
                <a:cs typeface="Calibri" pitchFamily="34" charset="0"/>
              </a:rPr>
              <a:t>Pública (ESSIP), </a:t>
            </a:r>
            <a:r>
              <a:rPr lang="es-MX" b="1" dirty="0">
                <a:latin typeface="Calibri" pitchFamily="34" charset="0"/>
                <a:cs typeface="Calibri" pitchFamily="34" charset="0"/>
              </a:rPr>
              <a:t>tanto en el sistema </a:t>
            </a:r>
            <a:r>
              <a:rPr lang="es-MX" b="1" dirty="0" smtClean="0">
                <a:latin typeface="Calibri" pitchFamily="34" charset="0"/>
                <a:cs typeface="Calibri" pitchFamily="34" charset="0"/>
              </a:rPr>
              <a:t>INFOMEX como </a:t>
            </a:r>
            <a:r>
              <a:rPr lang="es-MX" b="1" dirty="0">
                <a:latin typeface="Calibri" pitchFamily="34" charset="0"/>
                <a:cs typeface="Calibri" pitchFamily="34" charset="0"/>
              </a:rPr>
              <a:t>a través de la instalación </a:t>
            </a:r>
            <a:r>
              <a:rPr lang="es-MX" b="1" dirty="0" smtClean="0">
                <a:latin typeface="Calibri" pitchFamily="34" charset="0"/>
                <a:cs typeface="Calibri" pitchFamily="34" charset="0"/>
              </a:rPr>
              <a:t>de </a:t>
            </a:r>
            <a:r>
              <a:rPr lang="es-MX" b="1" dirty="0">
                <a:latin typeface="Calibri" pitchFamily="34" charset="0"/>
                <a:cs typeface="Calibri" pitchFamily="34" charset="0"/>
              </a:rPr>
              <a:t>buzones en cada una de las </a:t>
            </a:r>
            <a:r>
              <a:rPr lang="es-MX" b="1" dirty="0" smtClean="0">
                <a:latin typeface="Calibri" pitchFamily="34" charset="0"/>
                <a:cs typeface="Calibri" pitchFamily="34" charset="0"/>
              </a:rPr>
              <a:t>Unidades de Transparencia (UT) de </a:t>
            </a:r>
            <a:r>
              <a:rPr lang="es-MX" b="1" dirty="0">
                <a:latin typeface="Calibri" pitchFamily="34" charset="0"/>
                <a:cs typeface="Calibri" pitchFamily="34" charset="0"/>
              </a:rPr>
              <a:t>los </a:t>
            </a:r>
            <a:r>
              <a:rPr lang="es-MX" b="1" dirty="0" smtClean="0">
                <a:latin typeface="Calibri" pitchFamily="34" charset="0"/>
                <a:cs typeface="Calibri" pitchFamily="34" charset="0"/>
              </a:rPr>
              <a:t>Sujetos Obligados</a:t>
            </a:r>
            <a:r>
              <a:rPr lang="es-MX" b="1" dirty="0">
                <a:latin typeface="Calibri" pitchFamily="34" charset="0"/>
                <a:cs typeface="Calibri" pitchFamily="34" charset="0"/>
              </a:rPr>
              <a:t>, para aquellos casos en los que los solicitantes reciben su respuesta en dichas oficinas.</a:t>
            </a:r>
          </a:p>
          <a:p>
            <a:pPr algn="just"/>
            <a:endParaRPr lang="es-MX" b="1" dirty="0">
              <a:latin typeface="Calibri" pitchFamily="34" charset="0"/>
              <a:cs typeface="Calibri" pitchFamily="34" charset="0"/>
            </a:endParaRPr>
          </a:p>
          <a:p>
            <a:pPr algn="just"/>
            <a:r>
              <a:rPr lang="es-MX" b="1" dirty="0">
                <a:latin typeface="Calibri" pitchFamily="34" charset="0"/>
                <a:cs typeface="Calibri" pitchFamily="34" charset="0"/>
              </a:rPr>
              <a:t>Para lograr una mayor objetividad para dicho estudio, en el caso de las encuestas que se aplican directamente en las Unidades de Transparencia , una vez que el solicitante recibe su respuesta, todos los requirentes reciben </a:t>
            </a:r>
            <a:r>
              <a:rPr lang="es-MX" b="1" dirty="0" smtClean="0">
                <a:latin typeface="Calibri" pitchFamily="34" charset="0"/>
                <a:cs typeface="Calibri" pitchFamily="34" charset="0"/>
              </a:rPr>
              <a:t>el </a:t>
            </a:r>
            <a:r>
              <a:rPr lang="es-MX" b="1" dirty="0">
                <a:latin typeface="Calibri" pitchFamily="34" charset="0"/>
                <a:cs typeface="Calibri" pitchFamily="34" charset="0"/>
              </a:rPr>
              <a:t>cuestionario, en el que no se solicita ni un solo dato de identificación, y lo responden con toda privacidad para después depositarlo a manera de voto con la hoja de papel doblada, en los buzones que para tal efecto ha instalado el </a:t>
            </a:r>
            <a:r>
              <a:rPr lang="es-MX" b="1" dirty="0" smtClean="0">
                <a:latin typeface="Calibri" pitchFamily="34" charset="0"/>
                <a:cs typeface="Calibri" pitchFamily="34" charset="0"/>
              </a:rPr>
              <a:t>INFODF en </a:t>
            </a:r>
            <a:r>
              <a:rPr lang="es-MX" b="1" dirty="0">
                <a:latin typeface="Calibri" pitchFamily="34" charset="0"/>
                <a:cs typeface="Calibri" pitchFamily="34" charset="0"/>
              </a:rPr>
              <a:t>cada una de las Unidades de </a:t>
            </a:r>
            <a:r>
              <a:rPr lang="es-MX" b="1" dirty="0" smtClean="0">
                <a:latin typeface="Calibri" pitchFamily="34" charset="0"/>
                <a:cs typeface="Calibri" pitchFamily="34" charset="0"/>
              </a:rPr>
              <a:t>Transparencia, </a:t>
            </a:r>
            <a:r>
              <a:rPr lang="es-MX" b="1" dirty="0">
                <a:latin typeface="Calibri" pitchFamily="34" charset="0"/>
                <a:cs typeface="Calibri" pitchFamily="34" charset="0"/>
              </a:rPr>
              <a:t>y de los cuales las </a:t>
            </a:r>
            <a:r>
              <a:rPr lang="es-MX" b="1" dirty="0" smtClean="0">
                <a:latin typeface="Calibri" pitchFamily="34" charset="0"/>
                <a:cs typeface="Calibri" pitchFamily="34" charset="0"/>
              </a:rPr>
              <a:t>UT </a:t>
            </a:r>
            <a:r>
              <a:rPr lang="es-MX" b="1" dirty="0">
                <a:latin typeface="Calibri" pitchFamily="34" charset="0"/>
                <a:cs typeface="Calibri" pitchFamily="34" charset="0"/>
              </a:rPr>
              <a:t>no cuentan con llave. En el caso de las encuestas que los solicitantes responden a través de </a:t>
            </a:r>
            <a:r>
              <a:rPr lang="es-MX" b="1" dirty="0" smtClean="0">
                <a:latin typeface="Calibri" pitchFamily="34" charset="0"/>
                <a:cs typeface="Calibri" pitchFamily="34" charset="0"/>
              </a:rPr>
              <a:t>INFOMEX, </a:t>
            </a:r>
            <a:r>
              <a:rPr lang="es-MX" b="1" dirty="0">
                <a:latin typeface="Calibri" pitchFamily="34" charset="0"/>
                <a:cs typeface="Calibri" pitchFamily="34" charset="0"/>
              </a:rPr>
              <a:t>después de que reciben su respuesta, esta privacidad es aún mayor, pues los requirentes la responden directamente en el Sistema por medio de sus computadoras dentro de sus espacios personales, ya sea del hogar o el trabajo.</a:t>
            </a:r>
          </a:p>
        </p:txBody>
      </p:sp>
    </p:spTree>
    <p:extLst>
      <p:ext uri="{BB962C8B-B14F-4D97-AF65-F5344CB8AC3E}">
        <p14:creationId xmlns:p14="http://schemas.microsoft.com/office/powerpoint/2010/main" val="2556914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6</a:t>
            </a:fld>
            <a:endParaRPr lang="es-MX" dirty="0"/>
          </a:p>
        </p:txBody>
      </p:sp>
      <p:sp>
        <p:nvSpPr>
          <p:cNvPr id="8" name="7 Rectángulo"/>
          <p:cNvSpPr/>
          <p:nvPr/>
        </p:nvSpPr>
        <p:spPr>
          <a:xfrm>
            <a:off x="342029" y="1197440"/>
            <a:ext cx="8453778" cy="707886"/>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  /  ¿cómo califica usted la atención que le dio el personal de la Unidad </a:t>
            </a:r>
            <a:r>
              <a:rPr lang="es-MX" sz="1300" b="1" dirty="0">
                <a:latin typeface="Calibri" pitchFamily="34" charset="0"/>
              </a:rPr>
              <a:t>de Transparencia </a:t>
            </a:r>
            <a:r>
              <a:rPr lang="es-MX" sz="1300" b="1" dirty="0" smtClean="0">
                <a:latin typeface="Calibri" pitchFamily="34" charset="0"/>
              </a:rPr>
              <a:t>que recibió y dio respuesta a su solicitud de información?</a:t>
            </a:r>
          </a:p>
        </p:txBody>
      </p:sp>
      <p:graphicFrame>
        <p:nvGraphicFramePr>
          <p:cNvPr id="6" name="5 Gráfico"/>
          <p:cNvGraphicFramePr/>
          <p:nvPr>
            <p:extLst>
              <p:ext uri="{D42A27DB-BD31-4B8C-83A1-F6EECF244321}">
                <p14:modId xmlns:p14="http://schemas.microsoft.com/office/powerpoint/2010/main" val="1852669150"/>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7" name="6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Opinión del portal INFOMEX / la atención recibida en la UT</a:t>
            </a:r>
          </a:p>
          <a:p>
            <a:r>
              <a:rPr lang="es-MX" sz="1400" b="1" i="1" dirty="0">
                <a:latin typeface="Calibri" pitchFamily="34" charset="0"/>
              </a:rPr>
              <a:t>2007 a Enero-Junio de 2017</a:t>
            </a:r>
            <a:endParaRPr lang="es-MX" sz="1400" b="1" dirty="0">
              <a:latin typeface="Calibri" pitchFamily="34" charset="0"/>
            </a:endParaRPr>
          </a:p>
          <a:p>
            <a:pPr lvl="0"/>
            <a:r>
              <a:rPr lang="es-MX" sz="1400" b="1" i="1" dirty="0" smtClean="0">
                <a:solidFill>
                  <a:prstClr val="black"/>
                </a:solidFill>
                <a:latin typeface="Calibri" pitchFamily="34" charset="0"/>
              </a:rPr>
              <a:t>General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Opinión del portal INFOMEX / la atención recibida en la UT</a:t>
            </a:r>
          </a:p>
          <a:p>
            <a:r>
              <a:rPr lang="es-ES" sz="1400" b="1" i="1" dirty="0">
                <a:solidFill>
                  <a:prstClr val="black"/>
                </a:solidFill>
                <a:latin typeface="Calibri" pitchFamily="34" charset="0"/>
              </a:rPr>
              <a:t>2007 a Enero-Junio de 2017</a:t>
            </a:r>
            <a:endParaRPr lang="es-MX" sz="2000" b="1" dirty="0">
              <a:latin typeface="Calibri" pitchFamily="34" charset="0"/>
            </a:endParaRPr>
          </a:p>
          <a:p>
            <a:pPr lvl="0"/>
            <a:r>
              <a:rPr lang="es-MX" sz="1400" b="1" i="1" dirty="0" smtClean="0">
                <a:solidFill>
                  <a:prstClr val="black"/>
                </a:solidFill>
                <a:latin typeface="Calibri" pitchFamily="34" charset="0"/>
              </a:rPr>
              <a:t>General por Órgano de gobierno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7</a:t>
            </a:fld>
            <a:endParaRPr lang="es-MX" dirty="0"/>
          </a:p>
        </p:txBody>
      </p:sp>
      <p:sp>
        <p:nvSpPr>
          <p:cNvPr id="8" name="7 Rectángulo"/>
          <p:cNvSpPr/>
          <p:nvPr/>
        </p:nvSpPr>
        <p:spPr>
          <a:xfrm>
            <a:off x="371739" y="1052736"/>
            <a:ext cx="8453778" cy="692497"/>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  /  ¿cómo califica usted la atención que le dio el personal de la Unidad de Transparencia que recibió y dio respuesta a su solicitud de información?</a:t>
            </a:r>
          </a:p>
        </p:txBody>
      </p:sp>
      <p:graphicFrame>
        <p:nvGraphicFramePr>
          <p:cNvPr id="10" name="9 Tabla"/>
          <p:cNvGraphicFramePr>
            <a:graphicFrameLocks noGrp="1"/>
          </p:cNvGraphicFramePr>
          <p:nvPr>
            <p:extLst>
              <p:ext uri="{D42A27DB-BD31-4B8C-83A1-F6EECF244321}">
                <p14:modId xmlns:p14="http://schemas.microsoft.com/office/powerpoint/2010/main" val="1174298749"/>
              </p:ext>
            </p:extLst>
          </p:nvPr>
        </p:nvGraphicFramePr>
        <p:xfrm>
          <a:off x="148395" y="1801656"/>
          <a:ext cx="8854544" cy="4779424"/>
        </p:xfrm>
        <a:graphic>
          <a:graphicData uri="http://schemas.openxmlformats.org/drawingml/2006/table">
            <a:tbl>
              <a:tblPr/>
              <a:tblGrid>
                <a:gridCol w="2087656"/>
                <a:gridCol w="971840"/>
                <a:gridCol w="719882"/>
                <a:gridCol w="971840"/>
                <a:gridCol w="719882"/>
                <a:gridCol w="971840"/>
                <a:gridCol w="719882"/>
                <a:gridCol w="971840"/>
                <a:gridCol w="719882"/>
              </a:tblGrid>
              <a:tr h="348863">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a:solidFill>
                            <a:srgbClr val="FFFFFF"/>
                          </a:solidFill>
                          <a:latin typeface="Calibri"/>
                        </a:rPr>
                        <a:t>Bueno</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Regular</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Malo</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48863">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53522">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6,775</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1,176</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14.0%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451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5.4%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8,402</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53522">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5,078</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86.0%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609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10.3%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219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5,906</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53522">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7,584</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86.4%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874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323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8,781</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53522">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334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82.7%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53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13.1%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4.2%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404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53522">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846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85.3%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112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11.3%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992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53522">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950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81.0%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158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13.5%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65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5.5%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1,173</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53522">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778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75.2%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33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3.2%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223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21.6%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1,034</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53522">
                <a:tc>
                  <a:txBody>
                    <a:bodyPr/>
                    <a:lstStyle/>
                    <a:p>
                      <a:pPr marL="88900" indent="0" algn="l" fontAlgn="ctr"/>
                      <a:r>
                        <a:rPr lang="es-MX" sz="1200" b="1" i="0" u="none" strike="noStrike" dirty="0" smtClean="0">
                          <a:solidFill>
                            <a:srgbClr val="000000"/>
                          </a:solidFill>
                          <a:latin typeface="Calibri"/>
                        </a:rPr>
                        <a:t>Otro tipo de Sujeto Obligado</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50.0%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a:solidFill>
                            <a:srgbClr val="010205"/>
                          </a:solidFill>
                          <a:effectLst/>
                          <a:latin typeface="Calibri" panose="020F0502020204030204" pitchFamily="34" charset="0"/>
                        </a:rPr>
                        <a:t>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50.0%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a:solidFill>
                            <a:srgbClr val="010205"/>
                          </a:solidFill>
                          <a:effectLst/>
                          <a:latin typeface="Calibri" panose="020F0502020204030204" pitchFamily="34" charset="0"/>
                        </a:rPr>
                        <a:t>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rPr>
                        <a:t>100%</a:t>
                      </a:r>
                      <a:endParaRPr lang="es-MX" sz="1200" b="1" i="0" u="none" strike="noStrike" dirty="0">
                        <a:solidFill>
                          <a:srgbClr val="010205"/>
                        </a:solidFill>
                        <a:effectLst/>
                        <a:latin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53522">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22,346</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a:solidFill>
                            <a:schemeClr val="bg1"/>
                          </a:solidFill>
                          <a:effectLst/>
                          <a:latin typeface="Calibri" panose="020F0502020204030204" pitchFamily="34" charset="0"/>
                        </a:rPr>
                        <a:t>83.7%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3,016</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a:solidFill>
                            <a:schemeClr val="bg1"/>
                          </a:solidFill>
                          <a:effectLst/>
                          <a:latin typeface="Calibri" panose="020F0502020204030204" pitchFamily="34" charset="0"/>
                        </a:rPr>
                        <a:t>11.3%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1,332</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a:solidFill>
                            <a:schemeClr val="bg1"/>
                          </a:solidFill>
                          <a:effectLst/>
                          <a:latin typeface="Calibri" panose="020F0502020204030204" pitchFamily="34" charset="0"/>
                        </a:rPr>
                        <a:t>5.0%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26,694</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MX" sz="1200" b="1" i="0" u="none" strike="noStrike" dirty="0" smtClean="0">
                          <a:solidFill>
                            <a:schemeClr val="bg1"/>
                          </a:solidFill>
                          <a:effectLst/>
                          <a:latin typeface="Calibri" panose="020F0502020204030204" pitchFamily="34" charset="0"/>
                        </a:rPr>
                        <a:t>100%</a:t>
                      </a:r>
                      <a:endParaRPr lang="es-MX" sz="1200" b="1" i="0" u="none" strike="noStrike" dirty="0">
                        <a:solidFill>
                          <a:schemeClr val="bg1"/>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8</a:t>
            </a:fld>
            <a:endParaRPr lang="es-MX" dirty="0"/>
          </a:p>
        </p:txBody>
      </p:sp>
      <p:sp>
        <p:nvSpPr>
          <p:cNvPr id="8" name="7 Rectángulo"/>
          <p:cNvSpPr/>
          <p:nvPr/>
        </p:nvSpPr>
        <p:spPr>
          <a:xfrm>
            <a:off x="190398" y="1275452"/>
            <a:ext cx="4443062" cy="1092607"/>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a:t>
            </a:r>
          </a:p>
          <a:p>
            <a:pPr algn="ctr"/>
            <a:endParaRPr lang="es-MX" sz="1300" b="1" dirty="0">
              <a:latin typeface="Calibri" pitchFamily="34" charset="0"/>
            </a:endParaRPr>
          </a:p>
          <a:p>
            <a:pPr algn="ctr"/>
            <a:r>
              <a:rPr lang="es-MX" sz="1300" b="1" dirty="0" smtClean="0">
                <a:latin typeface="Calibri" pitchFamily="34" charset="0"/>
              </a:rPr>
              <a:t>(INFOMEX)</a:t>
            </a:r>
          </a:p>
        </p:txBody>
      </p:sp>
      <p:graphicFrame>
        <p:nvGraphicFramePr>
          <p:cNvPr id="6" name="5 Gráfico"/>
          <p:cNvGraphicFramePr/>
          <p:nvPr>
            <p:extLst>
              <p:ext uri="{D42A27DB-BD31-4B8C-83A1-F6EECF244321}">
                <p14:modId xmlns:p14="http://schemas.microsoft.com/office/powerpoint/2010/main" val="3480520465"/>
              </p:ext>
            </p:extLst>
          </p:nvPr>
        </p:nvGraphicFramePr>
        <p:xfrm>
          <a:off x="384650" y="2752856"/>
          <a:ext cx="4068000" cy="3528000"/>
        </p:xfrm>
        <a:graphic>
          <a:graphicData uri="http://schemas.openxmlformats.org/drawingml/2006/chart">
            <c:chart xmlns:c="http://schemas.openxmlformats.org/drawingml/2006/chart" xmlns:r="http://schemas.openxmlformats.org/officeDocument/2006/relationships" r:id="rId3"/>
          </a:graphicData>
        </a:graphic>
      </p:graphicFrame>
      <p:sp>
        <p:nvSpPr>
          <p:cNvPr id="7" name="6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Opinión del portal INFOMEX / la atención recibida en la UT (DESGLOSADO)</a:t>
            </a:r>
          </a:p>
          <a:p>
            <a:r>
              <a:rPr lang="es-ES" sz="1400" b="1" i="1" dirty="0">
                <a:solidFill>
                  <a:prstClr val="black"/>
                </a:solidFill>
                <a:latin typeface="Calibri" pitchFamily="34" charset="0"/>
              </a:rPr>
              <a:t>2007 a Enero-Junio de 2017</a:t>
            </a:r>
            <a:endParaRPr lang="es-MX" sz="2000" b="1" dirty="0">
              <a:latin typeface="Calibri" pitchFamily="34" charset="0"/>
            </a:endParaRPr>
          </a:p>
          <a:p>
            <a:pPr lvl="0"/>
            <a:r>
              <a:rPr lang="es-MX" sz="1400" b="1" i="1" dirty="0" smtClean="0">
                <a:solidFill>
                  <a:prstClr val="black"/>
                </a:solidFill>
                <a:latin typeface="Calibri" pitchFamily="34" charset="0"/>
              </a:rPr>
              <a:t>General</a:t>
            </a:r>
          </a:p>
        </p:txBody>
      </p:sp>
      <p:sp>
        <p:nvSpPr>
          <p:cNvPr id="10" name="9 Rectángulo"/>
          <p:cNvSpPr/>
          <p:nvPr/>
        </p:nvSpPr>
        <p:spPr>
          <a:xfrm>
            <a:off x="4578164" y="1272962"/>
            <a:ext cx="4314316" cy="1092607"/>
          </a:xfrm>
          <a:prstGeom prst="rect">
            <a:avLst/>
          </a:prstGeom>
        </p:spPr>
        <p:txBody>
          <a:bodyPr wrap="square">
            <a:spAutoFit/>
          </a:bodyPr>
          <a:lstStyle/>
          <a:p>
            <a:pPr algn="ctr"/>
            <a:r>
              <a:rPr lang="es-MX" sz="1300" b="1" dirty="0" smtClean="0">
                <a:latin typeface="Calibri" pitchFamily="34" charset="0"/>
              </a:rPr>
              <a:t>En general, ¿cómo califica usted la atención que le dio el personal de la Unidad de Transparencia que recibió y dio respuesta a su solicitud de información?</a:t>
            </a:r>
          </a:p>
          <a:p>
            <a:pPr algn="ctr"/>
            <a:endParaRPr lang="es-MX" sz="1300" b="1" dirty="0" smtClean="0">
              <a:latin typeface="Calibri" pitchFamily="34" charset="0"/>
            </a:endParaRPr>
          </a:p>
          <a:p>
            <a:pPr algn="ctr"/>
            <a:r>
              <a:rPr lang="es-MX" sz="1300" b="1" dirty="0" smtClean="0">
                <a:latin typeface="Calibri" pitchFamily="34" charset="0"/>
              </a:rPr>
              <a:t>(Buzones)</a:t>
            </a:r>
          </a:p>
        </p:txBody>
      </p:sp>
      <p:graphicFrame>
        <p:nvGraphicFramePr>
          <p:cNvPr id="11" name="10 Gráfico"/>
          <p:cNvGraphicFramePr/>
          <p:nvPr>
            <p:extLst>
              <p:ext uri="{D42A27DB-BD31-4B8C-83A1-F6EECF244321}">
                <p14:modId xmlns:p14="http://schemas.microsoft.com/office/powerpoint/2010/main" val="3157033137"/>
              </p:ext>
            </p:extLst>
          </p:nvPr>
        </p:nvGraphicFramePr>
        <p:xfrm>
          <a:off x="4705130" y="2730692"/>
          <a:ext cx="4068000" cy="3528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90339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Opinión del portal INFOMEX / la atención recibida en la UT (DESGLOSADO)</a:t>
            </a:r>
          </a:p>
          <a:p>
            <a:pPr lvl="0"/>
            <a:r>
              <a:rPr lang="es-ES" sz="1400" b="1" i="1" dirty="0">
                <a:solidFill>
                  <a:prstClr val="black"/>
                </a:solidFill>
                <a:latin typeface="Calibri" pitchFamily="34" charset="0"/>
              </a:rPr>
              <a:t>2007 a Enero-Junio de 2017 </a:t>
            </a:r>
            <a:endParaRPr lang="es-ES" sz="1400" b="1" i="1" dirty="0" smtClean="0">
              <a:solidFill>
                <a:prstClr val="black"/>
              </a:solidFill>
              <a:latin typeface="Calibri" pitchFamily="34" charset="0"/>
            </a:endParaRPr>
          </a:p>
          <a:p>
            <a:pPr lvl="0"/>
            <a:r>
              <a:rPr lang="es-MX" sz="1400" b="1" i="1" dirty="0" smtClean="0">
                <a:solidFill>
                  <a:prstClr val="black"/>
                </a:solidFill>
                <a:latin typeface="Calibri" pitchFamily="34" charset="0"/>
              </a:rPr>
              <a:t>General por Órgano de gobierno</a:t>
            </a:r>
            <a:endParaRPr lang="es-MX" sz="2000" b="1" dirty="0" smtClean="0">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9</a:t>
            </a:fld>
            <a:endParaRPr lang="es-MX" dirty="0"/>
          </a:p>
        </p:txBody>
      </p:sp>
      <p:sp>
        <p:nvSpPr>
          <p:cNvPr id="8" name="7 Rectángulo"/>
          <p:cNvSpPr/>
          <p:nvPr/>
        </p:nvSpPr>
        <p:spPr>
          <a:xfrm>
            <a:off x="376691" y="1052736"/>
            <a:ext cx="8453778" cy="692497"/>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  /  ¿cómo califica usted la atención que le dio el personal de la Unidad de Transparencia que recibió y dio respuesta a su solicitud de información?</a:t>
            </a:r>
          </a:p>
        </p:txBody>
      </p:sp>
      <p:graphicFrame>
        <p:nvGraphicFramePr>
          <p:cNvPr id="10" name="9 Tabla"/>
          <p:cNvGraphicFramePr>
            <a:graphicFrameLocks noGrp="1"/>
          </p:cNvGraphicFramePr>
          <p:nvPr>
            <p:extLst>
              <p:ext uri="{D42A27DB-BD31-4B8C-83A1-F6EECF244321}">
                <p14:modId xmlns:p14="http://schemas.microsoft.com/office/powerpoint/2010/main" val="2122388473"/>
              </p:ext>
            </p:extLst>
          </p:nvPr>
        </p:nvGraphicFramePr>
        <p:xfrm>
          <a:off x="356062" y="1841863"/>
          <a:ext cx="8439745" cy="4683482"/>
        </p:xfrm>
        <a:graphic>
          <a:graphicData uri="http://schemas.openxmlformats.org/drawingml/2006/table">
            <a:tbl>
              <a:tblPr/>
              <a:tblGrid>
                <a:gridCol w="2670805"/>
                <a:gridCol w="961490"/>
                <a:gridCol w="961490"/>
                <a:gridCol w="961490"/>
                <a:gridCol w="961490"/>
                <a:gridCol w="961490"/>
                <a:gridCol w="961490"/>
              </a:tblGrid>
              <a:tr h="34186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a:solidFill>
                            <a:srgbClr val="FFFFFF"/>
                          </a:solidFill>
                          <a:latin typeface="Calibri"/>
                        </a:rPr>
                        <a:t>Bueno</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Regular</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Malo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4186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INFOMEX</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Buzones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INFOMEX</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Buzones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INFOMEX</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Buzones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44418">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dirty="0">
                          <a:solidFill>
                            <a:srgbClr val="000000"/>
                          </a:solidFill>
                          <a:effectLst/>
                          <a:latin typeface="Calibri" panose="020F0502020204030204" pitchFamily="34" charset="0"/>
                          <a:cs typeface="Calibri" panose="020F0502020204030204" pitchFamily="34" charset="0"/>
                        </a:rPr>
                        <a:t>77.8%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96.6%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16.0%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6.2%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44418">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81.6%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96.4%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13.4%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3.0%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5.0%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44418">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85.7%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91.3%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6.7%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3.9%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2.0%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44418">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dirty="0">
                          <a:solidFill>
                            <a:srgbClr val="000000"/>
                          </a:solidFill>
                          <a:effectLst/>
                          <a:latin typeface="Calibri" panose="020F0502020204030204" pitchFamily="34" charset="0"/>
                          <a:cs typeface="Calibri" panose="020F0502020204030204" pitchFamily="34" charset="0"/>
                        </a:rPr>
                        <a:t>80.0%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92.9%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15.6%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3.6%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4.4%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3.6%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44418">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85.2%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89.5%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11.3%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10.5%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3.5%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dirty="0" smtClean="0">
                          <a:solidFill>
                            <a:srgbClr val="000000"/>
                          </a:solidFill>
                          <a:effectLst/>
                          <a:latin typeface="Calibri" panose="020F0502020204030204" pitchFamily="34" charset="0"/>
                          <a:cs typeface="Calibri" panose="020F0502020204030204" pitchFamily="34" charset="0"/>
                        </a:rPr>
                        <a:t>-</a:t>
                      </a:r>
                      <a:endParaRPr lang="es-E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44418">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76.7%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99.1%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16.5%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6.7%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44418">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75.2%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100.0%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3.2%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dirty="0" smtClean="0">
                          <a:solidFill>
                            <a:srgbClr val="000000"/>
                          </a:solidFill>
                          <a:effectLst/>
                          <a:latin typeface="Calibri" panose="020F0502020204030204" pitchFamily="34" charset="0"/>
                          <a:cs typeface="Calibri" panose="020F0502020204030204" pitchFamily="34" charset="0"/>
                        </a:rPr>
                        <a:t>-</a:t>
                      </a:r>
                      <a:endParaRPr lang="es-E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21.6%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dirty="0" smtClean="0">
                          <a:solidFill>
                            <a:srgbClr val="000000"/>
                          </a:solidFill>
                          <a:effectLst/>
                          <a:latin typeface="Calibri" panose="020F0502020204030204" pitchFamily="34" charset="0"/>
                          <a:cs typeface="Calibri" panose="020F0502020204030204" pitchFamily="34" charset="0"/>
                        </a:rPr>
                        <a:t>-</a:t>
                      </a:r>
                      <a:endParaRPr lang="es-E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44418">
                <a:tc>
                  <a:txBody>
                    <a:bodyPr/>
                    <a:lstStyle/>
                    <a:p>
                      <a:pPr marL="88900" indent="0" algn="l" fontAlgn="ctr"/>
                      <a:r>
                        <a:rPr lang="es-MX" sz="1200" b="1" i="0" u="none" strike="noStrike" dirty="0" smtClean="0">
                          <a:solidFill>
                            <a:srgbClr val="000000"/>
                          </a:solidFill>
                          <a:latin typeface="Calibri"/>
                        </a:rPr>
                        <a:t>Otro tipo de Sujeto Obligado</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a:solidFill>
                            <a:srgbClr val="000000"/>
                          </a:solidFill>
                          <a:effectLst/>
                          <a:latin typeface="Calibri" panose="020F0502020204030204" pitchFamily="34" charset="0"/>
                          <a:cs typeface="Calibri" panose="020F0502020204030204" pitchFamily="34" charset="0"/>
                        </a:rPr>
                        <a:t>50.0%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MX" sz="1200" b="1" i="0" u="none" strike="noStrike" dirty="0" smtClean="0">
                          <a:solidFill>
                            <a:srgbClr val="000000"/>
                          </a:solidFill>
                          <a:effectLst/>
                          <a:latin typeface="Calibri" panose="020F0502020204030204" pitchFamily="34" charset="0"/>
                          <a:cs typeface="Calibri" panose="020F0502020204030204" pitchFamily="34" charset="0"/>
                        </a:rPr>
                        <a:t>-</a:t>
                      </a:r>
                      <a:endParaRPr lang="es-E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dirty="0">
                          <a:solidFill>
                            <a:srgbClr val="000000"/>
                          </a:solidFill>
                          <a:effectLst/>
                          <a:latin typeface="Calibri" panose="020F0502020204030204" pitchFamily="34" charset="0"/>
                          <a:cs typeface="Calibri" panose="020F0502020204030204" pitchFamily="34" charset="0"/>
                        </a:rPr>
                        <a:t>50.0%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MX" sz="1200" b="1" i="0" u="none" strike="noStrike" dirty="0" smtClean="0">
                          <a:solidFill>
                            <a:srgbClr val="000000"/>
                          </a:solidFill>
                          <a:effectLst/>
                          <a:latin typeface="Calibri" panose="020F0502020204030204" pitchFamily="34" charset="0"/>
                          <a:cs typeface="Calibri" panose="020F0502020204030204" pitchFamily="34" charset="0"/>
                        </a:rPr>
                        <a:t>-</a:t>
                      </a:r>
                      <a:endParaRPr lang="es-E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ES" sz="1200" b="1" i="0" u="none" strike="noStrike" dirty="0" smtClean="0">
                          <a:solidFill>
                            <a:srgbClr val="000000"/>
                          </a:solidFill>
                          <a:effectLst/>
                          <a:latin typeface="Calibri" panose="020F0502020204030204" pitchFamily="34" charset="0"/>
                          <a:cs typeface="Calibri" panose="020F0502020204030204" pitchFamily="34" charset="0"/>
                        </a:rPr>
                        <a:t>-</a:t>
                      </a:r>
                      <a:endParaRPr lang="es-E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MX" sz="1200" b="1" i="0" u="none" strike="noStrike" dirty="0" smtClean="0">
                          <a:solidFill>
                            <a:srgbClr val="000000"/>
                          </a:solidFill>
                          <a:effectLst/>
                          <a:latin typeface="Calibri" panose="020F0502020204030204" pitchFamily="34" charset="0"/>
                          <a:cs typeface="Calibri" panose="020F0502020204030204" pitchFamily="34" charset="0"/>
                        </a:rPr>
                        <a:t>-</a:t>
                      </a:r>
                      <a:endParaRPr lang="es-ES"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44418">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b"/>
                      <a:r>
                        <a:rPr lang="es-ES" sz="1200" b="1" i="0" u="none" strike="noStrike" dirty="0">
                          <a:solidFill>
                            <a:schemeClr val="bg1"/>
                          </a:solidFill>
                          <a:effectLst/>
                          <a:latin typeface="Calibri" panose="020F0502020204030204" pitchFamily="34" charset="0"/>
                          <a:cs typeface="Calibri" panose="020F0502020204030204" pitchFamily="34" charset="0"/>
                        </a:rPr>
                        <a:t>81.4%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b"/>
                      <a:r>
                        <a:rPr lang="es-ES" sz="1200" b="1" i="0" u="none" strike="noStrike" dirty="0">
                          <a:solidFill>
                            <a:schemeClr val="bg1"/>
                          </a:solidFill>
                          <a:effectLst/>
                          <a:latin typeface="Calibri" panose="020F0502020204030204" pitchFamily="34" charset="0"/>
                          <a:cs typeface="Calibri" panose="020F0502020204030204" pitchFamily="34" charset="0"/>
                        </a:rPr>
                        <a:t>95.4%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b"/>
                      <a:r>
                        <a:rPr lang="es-ES" sz="1200" b="1" i="0" u="none" strike="noStrike" dirty="0">
                          <a:solidFill>
                            <a:schemeClr val="bg1"/>
                          </a:solidFill>
                          <a:effectLst/>
                          <a:latin typeface="Calibri" panose="020F0502020204030204" pitchFamily="34" charset="0"/>
                          <a:cs typeface="Calibri" panose="020F0502020204030204" pitchFamily="34" charset="0"/>
                        </a:rPr>
                        <a:t>12.8%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b"/>
                      <a:r>
                        <a:rPr lang="es-ES" sz="1200" b="1" i="0" u="none" strike="noStrike" dirty="0">
                          <a:solidFill>
                            <a:schemeClr val="bg1"/>
                          </a:solidFill>
                          <a:effectLst/>
                          <a:latin typeface="Calibri" panose="020F0502020204030204" pitchFamily="34" charset="0"/>
                          <a:cs typeface="Calibri" panose="020F0502020204030204" pitchFamily="34" charset="0"/>
                        </a:rPr>
                        <a:t>3.7%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b"/>
                      <a:r>
                        <a:rPr lang="es-ES" sz="1200" b="1" i="0" u="none" strike="noStrike" dirty="0">
                          <a:solidFill>
                            <a:schemeClr val="bg1"/>
                          </a:solidFill>
                          <a:effectLst/>
                          <a:latin typeface="Calibri" panose="020F0502020204030204" pitchFamily="34" charset="0"/>
                          <a:cs typeface="Calibri" panose="020F0502020204030204" pitchFamily="34" charset="0"/>
                        </a:rPr>
                        <a:t>5.8%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b"/>
                      <a:r>
                        <a:rPr lang="es-ES" sz="1200" b="1" i="0" u="none" strike="noStrike" dirty="0">
                          <a:solidFill>
                            <a:schemeClr val="bg1"/>
                          </a:solidFill>
                          <a:effectLst/>
                          <a:latin typeface="Calibri" panose="020F0502020204030204" pitchFamily="34" charset="0"/>
                          <a:cs typeface="Calibri" panose="020F0502020204030204" pitchFamily="34" charset="0"/>
                        </a:rPr>
                        <a:t>0.9%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extLst>
      <p:ext uri="{BB962C8B-B14F-4D97-AF65-F5344CB8AC3E}">
        <p14:creationId xmlns:p14="http://schemas.microsoft.com/office/powerpoint/2010/main" val="34442574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0.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6.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7.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8.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0.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1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5.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6.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7.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8.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9.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15898</TotalTime>
  <Words>5450</Words>
  <Application>Microsoft Office PowerPoint</Application>
  <PresentationFormat>Presentación en pantalla (4:3)</PresentationFormat>
  <Paragraphs>2860</Paragraphs>
  <Slides>41</Slides>
  <Notes>38</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41</vt:i4>
      </vt:variant>
    </vt:vector>
  </HeadingPairs>
  <TitlesOfParts>
    <vt:vector size="49" baseType="lpstr">
      <vt:lpstr>Arial</vt:lpstr>
      <vt:lpstr>Calibri</vt:lpstr>
      <vt:lpstr>Lucida Sans Unicode</vt:lpstr>
      <vt:lpstr>Verdana</vt:lpstr>
      <vt:lpstr>Wingdings 2</vt:lpstr>
      <vt:lpstr>Wingdings 3</vt:lpstr>
      <vt:lpstr>Concurrencia</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David Mondragón Centeno</dc:creator>
  <cp:lastModifiedBy>Monica Gabriela Huesca Perez</cp:lastModifiedBy>
  <cp:revision>2662</cp:revision>
  <cp:lastPrinted>2016-08-09T22:47:15Z</cp:lastPrinted>
  <dcterms:created xsi:type="dcterms:W3CDTF">2007-08-06T19:42:12Z</dcterms:created>
  <dcterms:modified xsi:type="dcterms:W3CDTF">2017-08-17T19:31:44Z</dcterms:modified>
</cp:coreProperties>
</file>