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theme/themeOverride5.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7.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8.xml" ContentType="application/vnd.openxmlformats-officedocument.drawingml.chart+xml"/>
  <Override PartName="/ppt/theme/themeOverride7.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9.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0.xml" ContentType="application/vnd.openxmlformats-officedocument.drawingml.chart+xml"/>
  <Override PartName="/ppt/theme/themeOverride8.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1.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2.xml" ContentType="application/vnd.openxmlformats-officedocument.drawingml.chart+xml"/>
  <Override PartName="/ppt/theme/themeOverride9.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3.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4.xml" ContentType="application/vnd.openxmlformats-officedocument.drawingml.chart+xml"/>
  <Override PartName="/ppt/theme/themeOverride10.xml" ContentType="application/vnd.openxmlformats-officedocument.themeOverr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5.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16.xml" ContentType="application/vnd.openxmlformats-officedocument.drawingml.chart+xml"/>
  <Override PartName="/ppt/theme/themeOverride11.xml" ContentType="application/vnd.openxmlformats-officedocument.themeOverr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17.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26" r:id="rId2"/>
  </p:sldMasterIdLst>
  <p:notesMasterIdLst>
    <p:notesMasterId r:id="rId44"/>
  </p:notesMasterIdLst>
  <p:sldIdLst>
    <p:sldId id="258" r:id="rId3"/>
    <p:sldId id="304" r:id="rId4"/>
    <p:sldId id="360" r:id="rId5"/>
    <p:sldId id="363" r:id="rId6"/>
    <p:sldId id="362" r:id="rId7"/>
    <p:sldId id="332" r:id="rId8"/>
    <p:sldId id="348" r:id="rId9"/>
    <p:sldId id="357" r:id="rId10"/>
    <p:sldId id="358" r:id="rId11"/>
    <p:sldId id="341" r:id="rId12"/>
    <p:sldId id="366" r:id="rId13"/>
    <p:sldId id="349" r:id="rId14"/>
    <p:sldId id="342" r:id="rId15"/>
    <p:sldId id="326" r:id="rId16"/>
    <p:sldId id="359" r:id="rId17"/>
    <p:sldId id="350" r:id="rId18"/>
    <p:sldId id="333" r:id="rId19"/>
    <p:sldId id="343" r:id="rId20"/>
    <p:sldId id="336" r:id="rId21"/>
    <p:sldId id="351" r:id="rId22"/>
    <p:sldId id="328" r:id="rId23"/>
    <p:sldId id="344" r:id="rId24"/>
    <p:sldId id="337" r:id="rId25"/>
    <p:sldId id="352" r:id="rId26"/>
    <p:sldId id="329" r:id="rId27"/>
    <p:sldId id="345" r:id="rId28"/>
    <p:sldId id="338" r:id="rId29"/>
    <p:sldId id="353" r:id="rId30"/>
    <p:sldId id="330" r:id="rId31"/>
    <p:sldId id="346" r:id="rId32"/>
    <p:sldId id="356" r:id="rId33"/>
    <p:sldId id="354" r:id="rId34"/>
    <p:sldId id="347" r:id="rId35"/>
    <p:sldId id="331" r:id="rId36"/>
    <p:sldId id="367" r:id="rId37"/>
    <p:sldId id="309" r:id="rId38"/>
    <p:sldId id="321" r:id="rId39"/>
    <p:sldId id="322" r:id="rId40"/>
    <p:sldId id="323" r:id="rId41"/>
    <p:sldId id="324" r:id="rId42"/>
    <p:sldId id="325" r:id="rId43"/>
  </p:sldIdLst>
  <p:sldSz cx="9144000" cy="6858000" type="screen4x3"/>
  <p:notesSz cx="7010400" cy="9296400"/>
  <p:defaultTex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A2BF"/>
    <a:srgbClr val="009999"/>
    <a:srgbClr val="FF99CC"/>
    <a:srgbClr val="0066CC"/>
    <a:srgbClr val="0099CC"/>
    <a:srgbClr val="FFFF99"/>
    <a:srgbClr val="339933"/>
    <a:srgbClr val="33CCCC"/>
    <a:srgbClr val="00808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01" autoAdjust="0"/>
    <p:restoredTop sz="95501" autoAdjust="0"/>
  </p:normalViewPr>
  <p:slideViewPr>
    <p:cSldViewPr>
      <p:cViewPr varScale="1">
        <p:scale>
          <a:sx n="92" d="100"/>
          <a:sy n="92" d="100"/>
        </p:scale>
        <p:origin x="176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32"/>
    </p:cViewPr>
  </p:sorterViewPr>
  <p:notesViewPr>
    <p:cSldViewPr>
      <p:cViewPr varScale="1">
        <p:scale>
          <a:sx n="83" d="100"/>
          <a:sy n="83" d="100"/>
        </p:scale>
        <p:origin x="-1992" y="-84"/>
      </p:cViewPr>
      <p:guideLst>
        <p:guide orient="horz" pos="3110"/>
        <p:guide pos="2141"/>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_rels/chart10.xml.rels><?xml version="1.0" encoding="UTF-8" standalone="yes"?>
<Relationships xmlns="http://schemas.openxmlformats.org/package/2006/relationships"><Relationship Id="rId2" Type="http://schemas.openxmlformats.org/officeDocument/2006/relationships/package" Target="../embeddings/Hoja_de_c_lculo_de_Microsoft_Excel10.xlsx"/><Relationship Id="rId1" Type="http://schemas.openxmlformats.org/officeDocument/2006/relationships/themeOverride" Target="../theme/themeOverride8.xml"/></Relationships>
</file>

<file path=ppt/charts/_rels/chart11.xml.rels><?xml version="1.0" encoding="UTF-8" standalone="yes"?>
<Relationships xmlns="http://schemas.openxmlformats.org/package/2006/relationships"><Relationship Id="rId1" Type="http://schemas.openxmlformats.org/officeDocument/2006/relationships/package" Target="../embeddings/Hoja_de_c_lculo_de_Microsoft_Excel11.xlsx"/></Relationships>
</file>

<file path=ppt/charts/_rels/chart12.xml.rels><?xml version="1.0" encoding="UTF-8" standalone="yes"?>
<Relationships xmlns="http://schemas.openxmlformats.org/package/2006/relationships"><Relationship Id="rId2" Type="http://schemas.openxmlformats.org/officeDocument/2006/relationships/package" Target="../embeddings/Hoja_de_c_lculo_de_Microsoft_Excel12.xlsx"/><Relationship Id="rId1" Type="http://schemas.openxmlformats.org/officeDocument/2006/relationships/themeOverride" Target="../theme/themeOverride9.xml"/></Relationships>
</file>

<file path=ppt/charts/_rels/chart13.xml.rels><?xml version="1.0" encoding="UTF-8" standalone="yes"?>
<Relationships xmlns="http://schemas.openxmlformats.org/package/2006/relationships"><Relationship Id="rId1" Type="http://schemas.openxmlformats.org/officeDocument/2006/relationships/package" Target="../embeddings/Hoja_de_c_lculo_de_Microsoft_Excel13.xlsx"/></Relationships>
</file>

<file path=ppt/charts/_rels/chart14.xml.rels><?xml version="1.0" encoding="UTF-8" standalone="yes"?>
<Relationships xmlns="http://schemas.openxmlformats.org/package/2006/relationships"><Relationship Id="rId2" Type="http://schemas.openxmlformats.org/officeDocument/2006/relationships/package" Target="../embeddings/Hoja_de_c_lculo_de_Microsoft_Excel14.xlsx"/><Relationship Id="rId1" Type="http://schemas.openxmlformats.org/officeDocument/2006/relationships/themeOverride" Target="../theme/themeOverride10.xml"/></Relationships>
</file>

<file path=ppt/charts/_rels/chart15.xml.rels><?xml version="1.0" encoding="UTF-8" standalone="yes"?>
<Relationships xmlns="http://schemas.openxmlformats.org/package/2006/relationships"><Relationship Id="rId1" Type="http://schemas.openxmlformats.org/officeDocument/2006/relationships/package" Target="../embeddings/Hoja_de_c_lculo_de_Microsoft_Excel15.xlsx"/></Relationships>
</file>

<file path=ppt/charts/_rels/chart16.xml.rels><?xml version="1.0" encoding="UTF-8" standalone="yes"?>
<Relationships xmlns="http://schemas.openxmlformats.org/package/2006/relationships"><Relationship Id="rId2" Type="http://schemas.openxmlformats.org/officeDocument/2006/relationships/package" Target="../embeddings/Hoja_de_c_lculo_de_Microsoft_Excel16.xlsx"/><Relationship Id="rId1" Type="http://schemas.openxmlformats.org/officeDocument/2006/relationships/themeOverride" Target="../theme/themeOverride11.xml"/></Relationships>
</file>

<file path=ppt/charts/_rels/chart17.xml.rels><?xml version="1.0" encoding="UTF-8" standalone="yes"?>
<Relationships xmlns="http://schemas.openxmlformats.org/package/2006/relationships"><Relationship Id="rId1" Type="http://schemas.openxmlformats.org/officeDocument/2006/relationships/package" Target="../embeddings/Hoja_de_c_lculo_de_Microsoft_Excel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Hoja_de_c_lculo_de_Microsoft_Excel3.xlsx"/></Relationships>
</file>

<file path=ppt/charts/_rels/chart4.xml.rels><?xml version="1.0" encoding="UTF-8" standalone="yes"?>
<Relationships xmlns="http://schemas.openxmlformats.org/package/2006/relationships"><Relationship Id="rId2" Type="http://schemas.openxmlformats.org/officeDocument/2006/relationships/package" Target="../embeddings/Hoja_de_c_lculo_de_Microsoft_Excel4.xlsx"/><Relationship Id="rId1" Type="http://schemas.openxmlformats.org/officeDocument/2006/relationships/themeOverride" Target="../theme/themeOverride5.xml"/></Relationships>
</file>

<file path=ppt/charts/_rels/chart5.xml.rels><?xml version="1.0" encoding="UTF-8" standalone="yes"?>
<Relationships xmlns="http://schemas.openxmlformats.org/package/2006/relationships"><Relationship Id="rId1" Type="http://schemas.openxmlformats.org/officeDocument/2006/relationships/package" Target="../embeddings/Hoja_de_c_lculo_de_Microsoft_Excel5.xlsx"/></Relationships>
</file>

<file path=ppt/charts/_rels/chart6.xml.rels><?xml version="1.0" encoding="UTF-8" standalone="yes"?>
<Relationships xmlns="http://schemas.openxmlformats.org/package/2006/relationships"><Relationship Id="rId2" Type="http://schemas.openxmlformats.org/officeDocument/2006/relationships/package" Target="../embeddings/Hoja_de_c_lculo_de_Microsoft_Excel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1" Type="http://schemas.openxmlformats.org/officeDocument/2006/relationships/package" Target="../embeddings/Hoja_de_c_lculo_de_Microsoft_Excel7.xlsx"/></Relationships>
</file>

<file path=ppt/charts/_rels/chart8.xml.rels><?xml version="1.0" encoding="UTF-8" standalone="yes"?>
<Relationships xmlns="http://schemas.openxmlformats.org/package/2006/relationships"><Relationship Id="rId2" Type="http://schemas.openxmlformats.org/officeDocument/2006/relationships/package" Target="../embeddings/Hoja_de_c_lculo_de_Microsoft_Excel8.xlsx"/><Relationship Id="rId1" Type="http://schemas.openxmlformats.org/officeDocument/2006/relationships/themeOverride" Target="../theme/themeOverride7.xml"/></Relationships>
</file>

<file path=ppt/charts/_rels/chart9.xml.rels><?xml version="1.0" encoding="UTF-8" standalone="yes"?>
<Relationships xmlns="http://schemas.openxmlformats.org/package/2006/relationships"><Relationship Id="rId1" Type="http://schemas.openxmlformats.org/officeDocument/2006/relationships/package" Target="../embeddings/Hoja_de_c_lculo_de_Microsoft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49"/>
      <c:rAngAx val="0"/>
    </c:view3D>
    <c:floor>
      <c:thickness val="0"/>
    </c:floor>
    <c:sideWall>
      <c:thickness val="0"/>
    </c:sideWall>
    <c:backWall>
      <c:thickness val="0"/>
    </c:backWall>
    <c:plotArea>
      <c:layout>
        <c:manualLayout>
          <c:layoutTarget val="inner"/>
          <c:xMode val="edge"/>
          <c:yMode val="edge"/>
          <c:x val="0.22570617153649664"/>
          <c:y val="0.38009632239871288"/>
          <c:w val="0.54858765692700806"/>
          <c:h val="0.53160992006384244"/>
        </c:manualLayout>
      </c:layout>
      <c:pie3DChart>
        <c:varyColors val="1"/>
        <c:ser>
          <c:idx val="0"/>
          <c:order val="0"/>
          <c:tx>
            <c:strRef>
              <c:f>Hoja1!$B$1</c:f>
              <c:strCache>
                <c:ptCount val="1"/>
                <c:pt idx="0">
                  <c:v>26,694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5.0844697811354291E-2"/>
                  <c:y val="-3.5584311800334452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3.1119979724474896E-2"/>
                  <c:y val="-6.59669450758340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3.0487931896456082E-2"/>
                  <c:y val="2.073834469834524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22346</c:v>
                </c:pt>
                <c:pt idx="1">
                  <c:v>3016</c:v>
                </c:pt>
                <c:pt idx="2">
                  <c:v>1332</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25"/>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Clara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2,425
respuestas</c:v>
                </c:pt>
                <c:pt idx="1">
                  <c:v>2013:
2,242
respuestas</c:v>
                </c:pt>
                <c:pt idx="2">
                  <c:v>2014:
2,217
respuestas</c:v>
                </c:pt>
                <c:pt idx="3">
                  <c:v>2015:
2,789
respuestas</c:v>
                </c:pt>
                <c:pt idx="4">
                  <c:v>2016:
1,866
 respuestas</c:v>
                </c:pt>
                <c:pt idx="5">
                  <c:v>Ene-Jun’2017:
1,001
 respuestas</c:v>
                </c:pt>
              </c:strCache>
            </c:strRef>
          </c:cat>
          <c:val>
            <c:numRef>
              <c:f>Hoja1!$B$2:$G$2</c:f>
              <c:numCache>
                <c:formatCode>0.0</c:formatCode>
                <c:ptCount val="6"/>
                <c:pt idx="0">
                  <c:v>66.144329896907223</c:v>
                </c:pt>
                <c:pt idx="1">
                  <c:v>60.731816153502905</c:v>
                </c:pt>
                <c:pt idx="2">
                  <c:v>60.2</c:v>
                </c:pt>
                <c:pt idx="3">
                  <c:v>57.6</c:v>
                </c:pt>
                <c:pt idx="4">
                  <c:v>55.734190782422289</c:v>
                </c:pt>
                <c:pt idx="5">
                  <c:v>59.740259740259738</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5"/>
              <c:layout>
                <c:manualLayout>
                  <c:x val="1.3916606434425172E-3"/>
                  <c:y val="-2.0239099116491611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0"/>
                  <c:y val="-1.156519949513806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2,425
respuestas</c:v>
                </c:pt>
                <c:pt idx="1">
                  <c:v>2013:
2,242
respuestas</c:v>
                </c:pt>
                <c:pt idx="2">
                  <c:v>2014:
2,217
respuestas</c:v>
                </c:pt>
                <c:pt idx="3">
                  <c:v>2015:
2,789
respuestas</c:v>
                </c:pt>
                <c:pt idx="4">
                  <c:v>2016:
1,866
 respuestas</c:v>
                </c:pt>
                <c:pt idx="5">
                  <c:v>Ene-Jun’2017:
1,001
 respuestas</c:v>
                </c:pt>
              </c:strCache>
            </c:strRef>
          </c:cat>
          <c:val>
            <c:numRef>
              <c:f>Hoja1!$B$3:$G$3</c:f>
              <c:numCache>
                <c:formatCode>0.0</c:formatCode>
                <c:ptCount val="6"/>
                <c:pt idx="0">
                  <c:v>17.525773195876287</c:v>
                </c:pt>
                <c:pt idx="1">
                  <c:v>19.232485497545738</c:v>
                </c:pt>
                <c:pt idx="2">
                  <c:v>19.5</c:v>
                </c:pt>
                <c:pt idx="3">
                  <c:v>21.1</c:v>
                </c:pt>
                <c:pt idx="4">
                  <c:v>20.739549839228296</c:v>
                </c:pt>
                <c:pt idx="5">
                  <c:v>18.981018981018984</c:v>
                </c:pt>
              </c:numCache>
            </c:numRef>
          </c:val>
        </c:ser>
        <c:ser>
          <c:idx val="2"/>
          <c:order val="2"/>
          <c:tx>
            <c:strRef>
              <c:f>Hoja1!$A$4</c:f>
              <c:strCache>
                <c:ptCount val="1"/>
                <c:pt idx="0">
                  <c:v>Confusa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2"/>
              <c:layout>
                <c:manualLayout>
                  <c:x val="4.1749819303275506E-3"/>
                  <c:y val="0"/>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5.5666425737700169E-3"/>
                  <c:y val="0"/>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8.3499638606551012E-3"/>
                  <c:y val="8.673899621353549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5.5666425737700698E-3"/>
                  <c:y val="0"/>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5.5666425737699657E-3"/>
                  <c:y val="0"/>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6.9583032172125846E-3"/>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2,425
respuestas</c:v>
                </c:pt>
                <c:pt idx="1">
                  <c:v>2013:
2,242
respuestas</c:v>
                </c:pt>
                <c:pt idx="2">
                  <c:v>2014:
2,217
respuestas</c:v>
                </c:pt>
                <c:pt idx="3">
                  <c:v>2015:
2,789
respuestas</c:v>
                </c:pt>
                <c:pt idx="4">
                  <c:v>2016:
1,866
 respuestas</c:v>
                </c:pt>
                <c:pt idx="5">
                  <c:v>Ene-Jun’2017:
1,001
 respuestas</c:v>
                </c:pt>
              </c:strCache>
            </c:strRef>
          </c:cat>
          <c:val>
            <c:numRef>
              <c:f>Hoja1!$B$4:$G$4</c:f>
              <c:numCache>
                <c:formatCode>0.0</c:formatCode>
                <c:ptCount val="6"/>
                <c:pt idx="0">
                  <c:v>16.329896907216497</c:v>
                </c:pt>
                <c:pt idx="1">
                  <c:v>20.03569834895136</c:v>
                </c:pt>
                <c:pt idx="2">
                  <c:v>20.3</c:v>
                </c:pt>
                <c:pt idx="3">
                  <c:v>21.3</c:v>
                </c:pt>
                <c:pt idx="4">
                  <c:v>23.526259378349408</c:v>
                </c:pt>
                <c:pt idx="5">
                  <c:v>21.278721278721278</c:v>
                </c:pt>
              </c:numCache>
            </c:numRef>
          </c:val>
        </c:ser>
        <c:dLbls>
          <c:showLegendKey val="0"/>
          <c:showVal val="1"/>
          <c:showCatName val="0"/>
          <c:showSerName val="0"/>
          <c:showPercent val="0"/>
          <c:showBubbleSize val="0"/>
        </c:dLbls>
        <c:gapWidth val="150"/>
        <c:overlap val="-25"/>
        <c:axId val="256975736"/>
        <c:axId val="256972992"/>
      </c:barChart>
      <c:catAx>
        <c:axId val="256975736"/>
        <c:scaling>
          <c:orientation val="minMax"/>
        </c:scaling>
        <c:delete val="0"/>
        <c:axPos val="b"/>
        <c:numFmt formatCode="General" sourceLinked="1"/>
        <c:majorTickMark val="cross"/>
        <c:minorTickMark val="none"/>
        <c:tickLblPos val="nextTo"/>
        <c:crossAx val="256972992"/>
        <c:crosses val="autoZero"/>
        <c:auto val="1"/>
        <c:lblAlgn val="ctr"/>
        <c:lblOffset val="100"/>
        <c:noMultiLvlLbl val="0"/>
      </c:catAx>
      <c:valAx>
        <c:axId val="256972992"/>
        <c:scaling>
          <c:orientation val="minMax"/>
        </c:scaling>
        <c:delete val="1"/>
        <c:axPos val="l"/>
        <c:numFmt formatCode="#,##0" sourceLinked="0"/>
        <c:majorTickMark val="none"/>
        <c:minorTickMark val="none"/>
        <c:tickLblPos val="none"/>
        <c:crossAx val="256975736"/>
        <c:crosses val="autoZero"/>
        <c:crossBetween val="between"/>
        <c:majorUnit val="20"/>
      </c:valAx>
    </c:plotArea>
    <c:legend>
      <c:legendPos val="t"/>
      <c:layout>
        <c:manualLayout>
          <c:xMode val="edge"/>
          <c:yMode val="edge"/>
          <c:x val="0.16958948592662076"/>
          <c:y val="1.7544014851269572E-2"/>
          <c:w val="0.6551042094893883"/>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47"/>
      <c:rAngAx val="0"/>
    </c:view3D>
    <c:floor>
      <c:thickness val="0"/>
    </c:floor>
    <c:sideWall>
      <c:thickness val="0"/>
    </c:sideWall>
    <c:backWall>
      <c:thickness val="0"/>
    </c:backWall>
    <c:plotArea>
      <c:layout>
        <c:manualLayout>
          <c:layoutTarget val="inner"/>
          <c:xMode val="edge"/>
          <c:yMode val="edge"/>
          <c:x val="0.2257061715364968"/>
          <c:y val="0.38009632239871288"/>
          <c:w val="0.54858765692700806"/>
          <c:h val="0.53160992006384344"/>
        </c:manualLayout>
      </c:layout>
      <c:pie3DChart>
        <c:varyColors val="1"/>
        <c:ser>
          <c:idx val="0"/>
          <c:order val="0"/>
          <c:tx>
            <c:strRef>
              <c:f>Hoja1!$B$1</c:f>
              <c:strCache>
                <c:ptCount val="1"/>
                <c:pt idx="0">
                  <c:v>25,186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477558049117E-2"/>
                  <c:y val="1.06771148561103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6.3584948894567271E-3"/>
                  <c:y val="-9.7994086607218908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87408343517389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Totalmente</c:v>
                </c:pt>
                <c:pt idx="1">
                  <c:v>Parcialmente</c:v>
                </c:pt>
                <c:pt idx="2">
                  <c:v>Nada</c:v>
                </c:pt>
              </c:strCache>
            </c:strRef>
          </c:cat>
          <c:val>
            <c:numRef>
              <c:f>Hoja1!$B$2:$B$4</c:f>
              <c:numCache>
                <c:formatCode>#,##0</c:formatCode>
                <c:ptCount val="3"/>
                <c:pt idx="0">
                  <c:v>14561</c:v>
                </c:pt>
                <c:pt idx="1">
                  <c:v>6861</c:v>
                </c:pt>
                <c:pt idx="2">
                  <c:v>3764</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14"/>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Totalmente</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2,395
respuestas</c:v>
                </c:pt>
                <c:pt idx="1">
                  <c:v>2013:
2,180
respuestas</c:v>
                </c:pt>
                <c:pt idx="2">
                  <c:v>2014:
2,191
respuestas</c:v>
                </c:pt>
                <c:pt idx="3">
                  <c:v>2015:
2,729
respuestas</c:v>
                </c:pt>
                <c:pt idx="4">
                  <c:v>2016:
1,832
respuestas</c:v>
                </c:pt>
                <c:pt idx="5">
                  <c:v>Ene-Jun’2017:
989
respuestas</c:v>
                </c:pt>
              </c:strCache>
            </c:strRef>
          </c:cat>
          <c:val>
            <c:numRef>
              <c:f>Hoja1!$B$2:$G$2</c:f>
              <c:numCache>
                <c:formatCode>0.0</c:formatCode>
                <c:ptCount val="6"/>
                <c:pt idx="0">
                  <c:v>55.657620041753653</c:v>
                </c:pt>
                <c:pt idx="1">
                  <c:v>50.068838916934375</c:v>
                </c:pt>
                <c:pt idx="2">
                  <c:v>49.2</c:v>
                </c:pt>
                <c:pt idx="3">
                  <c:v>47.5</c:v>
                </c:pt>
                <c:pt idx="4">
                  <c:v>44.050218340611352</c:v>
                </c:pt>
                <c:pt idx="5">
                  <c:v>51.567239635995954</c:v>
                </c:pt>
              </c:numCache>
            </c:numRef>
          </c:val>
        </c:ser>
        <c:ser>
          <c:idx val="1"/>
          <c:order val="1"/>
          <c:tx>
            <c:strRef>
              <c:f>Hoja1!$A$3</c:f>
              <c:strCache>
                <c:ptCount val="1"/>
                <c:pt idx="0">
                  <c:v>Parcialmente</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2,395
respuestas</c:v>
                </c:pt>
                <c:pt idx="1">
                  <c:v>2013:
2,180
respuestas</c:v>
                </c:pt>
                <c:pt idx="2">
                  <c:v>2014:
2,191
respuestas</c:v>
                </c:pt>
                <c:pt idx="3">
                  <c:v>2015:
2,729
respuestas</c:v>
                </c:pt>
                <c:pt idx="4">
                  <c:v>2016:
1,832
respuestas</c:v>
                </c:pt>
                <c:pt idx="5">
                  <c:v>Ene-Jun’2017:
989
respuestas</c:v>
                </c:pt>
              </c:strCache>
            </c:strRef>
          </c:cat>
          <c:val>
            <c:numRef>
              <c:f>Hoja1!$B$3:$G$3</c:f>
              <c:numCache>
                <c:formatCode>0.0</c:formatCode>
                <c:ptCount val="6"/>
                <c:pt idx="0">
                  <c:v>29.519832985386223</c:v>
                </c:pt>
                <c:pt idx="1">
                  <c:v>30.197338228545206</c:v>
                </c:pt>
                <c:pt idx="2">
                  <c:v>32.9</c:v>
                </c:pt>
                <c:pt idx="3">
                  <c:v>31.2</c:v>
                </c:pt>
                <c:pt idx="4">
                  <c:v>33.296943231441048</c:v>
                </c:pt>
                <c:pt idx="5">
                  <c:v>27.906976744186046</c:v>
                </c:pt>
              </c:numCache>
            </c:numRef>
          </c:val>
        </c:ser>
        <c:ser>
          <c:idx val="2"/>
          <c:order val="2"/>
          <c:tx>
            <c:strRef>
              <c:f>Hoja1!$A$4</c:f>
              <c:strCache>
                <c:ptCount val="1"/>
                <c:pt idx="0">
                  <c:v>Nada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2,395
respuestas</c:v>
                </c:pt>
                <c:pt idx="1">
                  <c:v>2013:
2,180
respuestas</c:v>
                </c:pt>
                <c:pt idx="2">
                  <c:v>2014:
2,191
respuestas</c:v>
                </c:pt>
                <c:pt idx="3">
                  <c:v>2015:
2,729
respuestas</c:v>
                </c:pt>
                <c:pt idx="4">
                  <c:v>2016:
1,832
respuestas</c:v>
                </c:pt>
                <c:pt idx="5">
                  <c:v>Ene-Jun’2017:
989
respuestas</c:v>
                </c:pt>
              </c:strCache>
            </c:strRef>
          </c:cat>
          <c:val>
            <c:numRef>
              <c:f>Hoja1!$B$4:$G$4</c:f>
              <c:numCache>
                <c:formatCode>0.0</c:formatCode>
                <c:ptCount val="6"/>
                <c:pt idx="0">
                  <c:v>14.822546972860126</c:v>
                </c:pt>
                <c:pt idx="1">
                  <c:v>19.733822854520422</c:v>
                </c:pt>
                <c:pt idx="2">
                  <c:v>17.899999999999999</c:v>
                </c:pt>
                <c:pt idx="3">
                  <c:v>21.3</c:v>
                </c:pt>
                <c:pt idx="4">
                  <c:v>22.652838427947597</c:v>
                </c:pt>
                <c:pt idx="5">
                  <c:v>20.525783619817997</c:v>
                </c:pt>
              </c:numCache>
            </c:numRef>
          </c:val>
        </c:ser>
        <c:dLbls>
          <c:showLegendKey val="0"/>
          <c:showVal val="1"/>
          <c:showCatName val="0"/>
          <c:showSerName val="0"/>
          <c:showPercent val="0"/>
          <c:showBubbleSize val="0"/>
        </c:dLbls>
        <c:gapWidth val="150"/>
        <c:overlap val="-25"/>
        <c:axId val="256973384"/>
        <c:axId val="256973776"/>
      </c:barChart>
      <c:catAx>
        <c:axId val="256973384"/>
        <c:scaling>
          <c:orientation val="minMax"/>
        </c:scaling>
        <c:delete val="0"/>
        <c:axPos val="b"/>
        <c:numFmt formatCode="General" sourceLinked="1"/>
        <c:majorTickMark val="cross"/>
        <c:minorTickMark val="none"/>
        <c:tickLblPos val="nextTo"/>
        <c:crossAx val="256973776"/>
        <c:crosses val="autoZero"/>
        <c:auto val="1"/>
        <c:lblAlgn val="ctr"/>
        <c:lblOffset val="100"/>
        <c:noMultiLvlLbl val="0"/>
      </c:catAx>
      <c:valAx>
        <c:axId val="256973776"/>
        <c:scaling>
          <c:orientation val="minMax"/>
        </c:scaling>
        <c:delete val="1"/>
        <c:axPos val="l"/>
        <c:numFmt formatCode="#,##0" sourceLinked="0"/>
        <c:majorTickMark val="none"/>
        <c:minorTickMark val="none"/>
        <c:tickLblPos val="none"/>
        <c:crossAx val="256973384"/>
        <c:crosses val="autoZero"/>
        <c:crossBetween val="between"/>
        <c:majorUnit val="20"/>
      </c:valAx>
    </c:plotArea>
    <c:legend>
      <c:legendPos val="t"/>
      <c:layout>
        <c:manualLayout>
          <c:xMode val="edge"/>
          <c:yMode val="edge"/>
          <c:x val="0.16958948592662082"/>
          <c:y val="1.7544014851269572E-2"/>
          <c:w val="0.65510420948938874"/>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53"/>
      <c:rAngAx val="0"/>
    </c:view3D>
    <c:floor>
      <c:thickness val="0"/>
    </c:floor>
    <c:sideWall>
      <c:thickness val="0"/>
    </c:sideWall>
    <c:backWall>
      <c:thickness val="0"/>
    </c:backWall>
    <c:plotArea>
      <c:layout>
        <c:manualLayout>
          <c:layoutTarget val="inner"/>
          <c:xMode val="edge"/>
          <c:yMode val="edge"/>
          <c:x val="0.22570617153649636"/>
          <c:y val="0.29469061164835281"/>
          <c:w val="0.54858765692700806"/>
          <c:h val="0.53160992006384378"/>
        </c:manualLayout>
      </c:layout>
      <c:pie3DChart>
        <c:varyColors val="1"/>
        <c:ser>
          <c:idx val="0"/>
          <c:order val="0"/>
          <c:tx>
            <c:strRef>
              <c:f>Hoja1!$B$1</c:f>
              <c:strCache>
                <c:ptCount val="1"/>
                <c:pt idx="0">
                  <c:v>9,426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6593920119986649E-2"/>
                  <c:y val="-4.2701454362864495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6.8692020331074409E-3"/>
                  <c:y val="-1.2588375856859143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5153</c:v>
                </c:pt>
                <c:pt idx="1">
                  <c:v>4273</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27"/>
          <c:y val="0.11138098289088688"/>
        </c:manualLayout>
      </c:layout>
      <c:overlay val="0"/>
    </c:title>
    <c:autoTitleDeleted val="0"/>
    <c:plotArea>
      <c:layout>
        <c:manualLayout>
          <c:layoutTarget val="inner"/>
          <c:xMode val="edge"/>
          <c:yMode val="edge"/>
          <c:x val="1.6608270229039612E-2"/>
          <c:y val="0.23561268067130695"/>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3.0933890724722045E-2"/>
                  <c:y val="-7.7919439545850538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3.3849085638785775E-2"/>
                  <c:y val="-5.491734641574881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941
respuestas</c:v>
                </c:pt>
                <c:pt idx="1">
                  <c:v>2013:
949
respuestas</c:v>
                </c:pt>
                <c:pt idx="2">
                  <c:v>2014:
982
respuestas</c:v>
                </c:pt>
                <c:pt idx="3">
                  <c:v>2015:
1,290
respuestas</c:v>
                </c:pt>
                <c:pt idx="4">
                  <c:v>2016:
906
respuestas</c:v>
                </c:pt>
                <c:pt idx="5">
                  <c:v>Ene-Jun’2017:
436
respuestas</c:v>
                </c:pt>
              </c:strCache>
            </c:strRef>
          </c:cat>
          <c:val>
            <c:numRef>
              <c:f>Hoja1!$B$2:$G$2</c:f>
              <c:numCache>
                <c:formatCode>0.0</c:formatCode>
                <c:ptCount val="6"/>
                <c:pt idx="0">
                  <c:v>54.41020191285866</c:v>
                </c:pt>
                <c:pt idx="1">
                  <c:v>50.790305584826136</c:v>
                </c:pt>
                <c:pt idx="2">
                  <c:v>56.951596292481973</c:v>
                </c:pt>
                <c:pt idx="3">
                  <c:v>51.6</c:v>
                </c:pt>
                <c:pt idx="4">
                  <c:v>54.635761589403977</c:v>
                </c:pt>
                <c:pt idx="5" formatCode="#,##0.0">
                  <c:v>50</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2.9476293267690183E-2"/>
                  <c:y val="5.875133046883820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3.3849085638785775E-2"/>
                  <c:y val="6.6418694845538959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s-MX"/>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941
respuestas</c:v>
                </c:pt>
                <c:pt idx="1">
                  <c:v>2013:
949
respuestas</c:v>
                </c:pt>
                <c:pt idx="2">
                  <c:v>2014:
982
respuestas</c:v>
                </c:pt>
                <c:pt idx="3">
                  <c:v>2015:
1,290
respuestas</c:v>
                </c:pt>
                <c:pt idx="4">
                  <c:v>2016:
906
respuestas</c:v>
                </c:pt>
                <c:pt idx="5">
                  <c:v>Ene-Jun’2017:
436
respuestas</c:v>
                </c:pt>
              </c:strCache>
            </c:strRef>
          </c:cat>
          <c:val>
            <c:numRef>
              <c:f>Hoja1!$B$3:$G$3</c:f>
              <c:numCache>
                <c:formatCode>0.0</c:formatCode>
                <c:ptCount val="6"/>
                <c:pt idx="0">
                  <c:v>45.58979808714134</c:v>
                </c:pt>
                <c:pt idx="1">
                  <c:v>49.209694415173864</c:v>
                </c:pt>
                <c:pt idx="2">
                  <c:v>43.048403707518027</c:v>
                </c:pt>
                <c:pt idx="3">
                  <c:v>48.4</c:v>
                </c:pt>
                <c:pt idx="4">
                  <c:v>45.364238410596023</c:v>
                </c:pt>
                <c:pt idx="5" formatCode="#,##0.0">
                  <c:v>50</c:v>
                </c:pt>
              </c:numCache>
            </c:numRef>
          </c:val>
          <c:smooth val="0"/>
        </c:ser>
        <c:dLbls>
          <c:showLegendKey val="0"/>
          <c:showVal val="1"/>
          <c:showCatName val="0"/>
          <c:showSerName val="0"/>
          <c:showPercent val="0"/>
          <c:showBubbleSize val="0"/>
        </c:dLbls>
        <c:marker val="1"/>
        <c:smooth val="0"/>
        <c:axId val="252331600"/>
        <c:axId val="252333952"/>
      </c:lineChart>
      <c:catAx>
        <c:axId val="252331600"/>
        <c:scaling>
          <c:orientation val="minMax"/>
        </c:scaling>
        <c:delete val="0"/>
        <c:axPos val="b"/>
        <c:numFmt formatCode="General" sourceLinked="1"/>
        <c:majorTickMark val="cross"/>
        <c:minorTickMark val="none"/>
        <c:tickLblPos val="nextTo"/>
        <c:txPr>
          <a:bodyPr/>
          <a:lstStyle/>
          <a:p>
            <a:pPr>
              <a:defRPr sz="1100"/>
            </a:pPr>
            <a:endParaRPr lang="es-MX"/>
          </a:p>
        </c:txPr>
        <c:crossAx val="252333952"/>
        <c:crosses val="autoZero"/>
        <c:auto val="1"/>
        <c:lblAlgn val="ctr"/>
        <c:lblOffset val="100"/>
        <c:noMultiLvlLbl val="0"/>
      </c:catAx>
      <c:valAx>
        <c:axId val="252333952"/>
        <c:scaling>
          <c:orientation val="minMax"/>
        </c:scaling>
        <c:delete val="1"/>
        <c:axPos val="l"/>
        <c:numFmt formatCode="#,##0" sourceLinked="0"/>
        <c:majorTickMark val="none"/>
        <c:minorTickMark val="none"/>
        <c:tickLblPos val="none"/>
        <c:crossAx val="252331600"/>
        <c:crosses val="autoZero"/>
        <c:crossBetween val="between"/>
        <c:majorUnit val="20"/>
      </c:valAx>
    </c:plotArea>
    <c:legend>
      <c:legendPos val="t"/>
      <c:layout>
        <c:manualLayout>
          <c:xMode val="edge"/>
          <c:yMode val="edge"/>
          <c:x val="0.37033458590838902"/>
          <c:y val="1.5748033414294867E-2"/>
          <c:w val="0.25480118105368482"/>
          <c:h val="7.090939210637226E-2"/>
        </c:manualLayout>
      </c:layout>
      <c:overlay val="0"/>
      <c:txPr>
        <a:bodyPr/>
        <a:lstStyle/>
        <a:p>
          <a:pPr>
            <a:defRPr sz="1100"/>
          </a:pPr>
          <a:endParaRPr lang="es-MX"/>
        </a:p>
      </c:txPr>
    </c:legend>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51"/>
      <c:rAngAx val="0"/>
    </c:view3D>
    <c:floor>
      <c:thickness val="0"/>
    </c:floor>
    <c:sideWall>
      <c:thickness val="0"/>
    </c:sideWall>
    <c:backWall>
      <c:thickness val="0"/>
    </c:backWall>
    <c:plotArea>
      <c:layout>
        <c:manualLayout>
          <c:layoutTarget val="inner"/>
          <c:xMode val="edge"/>
          <c:yMode val="edge"/>
          <c:x val="0.22570617153649697"/>
          <c:y val="0.38009632239871288"/>
          <c:w val="0.54858765692700806"/>
          <c:h val="0.531609920063844"/>
        </c:manualLayout>
      </c:layout>
      <c:pie3DChart>
        <c:varyColors val="1"/>
        <c:ser>
          <c:idx val="0"/>
          <c:order val="0"/>
          <c:tx>
            <c:strRef>
              <c:f>Hoja1!$B$1</c:f>
              <c:strCache>
                <c:ptCount val="1"/>
                <c:pt idx="0">
                  <c:v>21,931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303966226013E-2"/>
                  <c:y val="-4.6260025644129385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3.1119979724475128E-2"/>
                  <c:y val="-4.4615517388244083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18275</c:v>
                </c:pt>
                <c:pt idx="1">
                  <c:v>3656</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43"/>
          <c:y val="0.11138098289088685"/>
        </c:manualLayout>
      </c:layout>
      <c:overlay val="0"/>
    </c:title>
    <c:autoTitleDeleted val="0"/>
    <c:plotArea>
      <c:layout>
        <c:manualLayout>
          <c:layoutTarget val="inner"/>
          <c:xMode val="edge"/>
          <c:yMode val="edge"/>
          <c:x val="1.6608270229039618E-2"/>
          <c:y val="0.235612680671307"/>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2,057
respuestas</c:v>
                </c:pt>
                <c:pt idx="1">
                  <c:v>2013:
1,890
respuestas</c:v>
                </c:pt>
                <c:pt idx="2">
                  <c:v>2014:
1,957
respuestas</c:v>
                </c:pt>
                <c:pt idx="3">
                  <c:v>2015:
2,392
respuestas</c:v>
                </c:pt>
                <c:pt idx="4">
                  <c:v>2016:
1,623
respuestas</c:v>
                </c:pt>
                <c:pt idx="5">
                  <c:v>Ene-Jun’2017:
900
respuestas</c:v>
                </c:pt>
              </c:strCache>
            </c:strRef>
          </c:cat>
          <c:val>
            <c:numRef>
              <c:f>Hoja1!$B$2:$G$2</c:f>
              <c:numCache>
                <c:formatCode>0.0</c:formatCode>
                <c:ptCount val="6"/>
                <c:pt idx="0">
                  <c:v>79.144385026737979</c:v>
                </c:pt>
                <c:pt idx="1">
                  <c:v>78.083642138697726</c:v>
                </c:pt>
                <c:pt idx="2">
                  <c:v>79.7</c:v>
                </c:pt>
                <c:pt idx="3">
                  <c:v>80.599999999999994</c:v>
                </c:pt>
                <c:pt idx="4">
                  <c:v>81.022797288971034</c:v>
                </c:pt>
                <c:pt idx="5">
                  <c:v>87.222222222222229</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2,057
respuestas</c:v>
                </c:pt>
                <c:pt idx="1">
                  <c:v>2013:
1,890
respuestas</c:v>
                </c:pt>
                <c:pt idx="2">
                  <c:v>2014:
1,957
respuestas</c:v>
                </c:pt>
                <c:pt idx="3">
                  <c:v>2015:
2,392
respuestas</c:v>
                </c:pt>
                <c:pt idx="4">
                  <c:v>2016:
1,623
respuestas</c:v>
                </c:pt>
                <c:pt idx="5">
                  <c:v>Ene-Jun’2017:
900
respuestas</c:v>
                </c:pt>
              </c:strCache>
            </c:strRef>
          </c:cat>
          <c:val>
            <c:numRef>
              <c:f>Hoja1!$B$3:$G$3</c:f>
              <c:numCache>
                <c:formatCode>0.0</c:formatCode>
                <c:ptCount val="6"/>
                <c:pt idx="0">
                  <c:v>20.855614973262032</c:v>
                </c:pt>
                <c:pt idx="1">
                  <c:v>21.916357861302277</c:v>
                </c:pt>
                <c:pt idx="2">
                  <c:v>20.3</c:v>
                </c:pt>
                <c:pt idx="3">
                  <c:v>19.399999999999999</c:v>
                </c:pt>
                <c:pt idx="4">
                  <c:v>18.977202711028959</c:v>
                </c:pt>
                <c:pt idx="5">
                  <c:v>12.777777777777777</c:v>
                </c:pt>
              </c:numCache>
            </c:numRef>
          </c:val>
          <c:smooth val="0"/>
        </c:ser>
        <c:dLbls>
          <c:showLegendKey val="0"/>
          <c:showVal val="1"/>
          <c:showCatName val="0"/>
          <c:showSerName val="0"/>
          <c:showPercent val="0"/>
          <c:showBubbleSize val="0"/>
        </c:dLbls>
        <c:marker val="1"/>
        <c:smooth val="0"/>
        <c:axId val="289496944"/>
        <c:axId val="289499296"/>
      </c:lineChart>
      <c:catAx>
        <c:axId val="289496944"/>
        <c:scaling>
          <c:orientation val="minMax"/>
        </c:scaling>
        <c:delete val="0"/>
        <c:axPos val="b"/>
        <c:numFmt formatCode="General" sourceLinked="1"/>
        <c:majorTickMark val="cross"/>
        <c:minorTickMark val="none"/>
        <c:tickLblPos val="nextTo"/>
        <c:txPr>
          <a:bodyPr/>
          <a:lstStyle/>
          <a:p>
            <a:pPr>
              <a:defRPr sz="1100"/>
            </a:pPr>
            <a:endParaRPr lang="es-MX"/>
          </a:p>
        </c:txPr>
        <c:crossAx val="289499296"/>
        <c:crosses val="autoZero"/>
        <c:auto val="1"/>
        <c:lblAlgn val="ctr"/>
        <c:lblOffset val="100"/>
        <c:noMultiLvlLbl val="0"/>
      </c:catAx>
      <c:valAx>
        <c:axId val="289499296"/>
        <c:scaling>
          <c:orientation val="minMax"/>
        </c:scaling>
        <c:delete val="1"/>
        <c:axPos val="l"/>
        <c:numFmt formatCode="#,##0" sourceLinked="0"/>
        <c:majorTickMark val="none"/>
        <c:minorTickMark val="none"/>
        <c:tickLblPos val="none"/>
        <c:crossAx val="289496944"/>
        <c:crosses val="autoZero"/>
        <c:crossBetween val="between"/>
        <c:majorUnit val="20"/>
      </c:valAx>
    </c:plotArea>
    <c:legend>
      <c:legendPos val="t"/>
      <c:layout>
        <c:manualLayout>
          <c:xMode val="edge"/>
          <c:yMode val="edge"/>
          <c:x val="0.37033458590838914"/>
          <c:y val="1.5748033414294867E-2"/>
          <c:w val="0.25480118105368482"/>
          <c:h val="7.090939210637226E-2"/>
        </c:manualLayout>
      </c:layout>
      <c:overlay val="0"/>
      <c:txPr>
        <a:bodyPr/>
        <a:lstStyle/>
        <a:p>
          <a:pPr>
            <a:defRPr sz="1100"/>
          </a:pPr>
          <a:endParaRPr lang="es-MX"/>
        </a:p>
      </c:txPr>
    </c:legend>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200" u="sng"/>
            </a:pPr>
            <a:r>
              <a:rPr lang="es-ES" sz="1200" u="sng" dirty="0" smtClean="0"/>
              <a:t>Porcentaje</a:t>
            </a:r>
            <a:endParaRPr lang="es-ES" sz="1200" u="sng" dirty="0"/>
          </a:p>
        </c:rich>
      </c:tx>
      <c:layout>
        <c:manualLayout>
          <c:xMode val="edge"/>
          <c:yMode val="edge"/>
          <c:x val="0.4554453865992793"/>
          <c:y val="0.13903664716257474"/>
        </c:manualLayout>
      </c:layout>
      <c:overlay val="0"/>
    </c:title>
    <c:autoTitleDeleted val="0"/>
    <c:plotArea>
      <c:layout>
        <c:manualLayout>
          <c:layoutTarget val="inner"/>
          <c:xMode val="edge"/>
          <c:yMode val="edge"/>
          <c:x val="1.714384731004814E-2"/>
          <c:y val="0.22926025284033164"/>
          <c:w val="0.96571230537990349"/>
          <c:h val="0.61944580891080114"/>
        </c:manualLayout>
      </c:layout>
      <c:barChart>
        <c:barDir val="col"/>
        <c:grouping val="clustered"/>
        <c:varyColors val="0"/>
        <c:ser>
          <c:idx val="0"/>
          <c:order val="0"/>
          <c:tx>
            <c:strRef>
              <c:f>Hoja1!$A$2</c:f>
              <c:strCache>
                <c:ptCount val="1"/>
                <c:pt idx="0">
                  <c:v>Masculino</c:v>
                </c:pt>
              </c:strCache>
            </c:strRef>
          </c:tx>
          <c:spPr>
            <a:solidFill>
              <a:srgbClr val="00B0F0"/>
            </a:solidFill>
            <a:effectLst>
              <a:outerShdw blurRad="76200" dir="18900000" sy="23000" kx="-1200000" algn="bl" rotWithShape="0">
                <a:prstClr val="black">
                  <a:alpha val="20000"/>
                </a:prstClr>
              </a:outerShdw>
            </a:effectLst>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Hoja1!$B$1:$D$1</c:f>
              <c:strCache>
                <c:ptCount val="3"/>
                <c:pt idx="0">
                  <c:v>INFOMEX:
17,024
respuestas</c:v>
                </c:pt>
                <c:pt idx="1">
                  <c:v>Buzones:
4,001
respuestas</c:v>
                </c:pt>
                <c:pt idx="2">
                  <c:v>Total:
21,025
respuestas</c:v>
                </c:pt>
              </c:strCache>
            </c:strRef>
          </c:cat>
          <c:val>
            <c:numRef>
              <c:f>Hoja1!$B$2:$D$2</c:f>
              <c:numCache>
                <c:formatCode>0.0</c:formatCode>
                <c:ptCount val="3"/>
                <c:pt idx="0">
                  <c:v>68.227208646616546</c:v>
                </c:pt>
                <c:pt idx="1">
                  <c:v>56.935766058485385</c:v>
                </c:pt>
                <c:pt idx="2">
                  <c:v>66.07847800237812</c:v>
                </c:pt>
              </c:numCache>
            </c:numRef>
          </c:val>
        </c:ser>
        <c:ser>
          <c:idx val="1"/>
          <c:order val="1"/>
          <c:tx>
            <c:strRef>
              <c:f>Hoja1!$A$3</c:f>
              <c:strCache>
                <c:ptCount val="1"/>
                <c:pt idx="0">
                  <c:v>Femenino</c:v>
                </c:pt>
              </c:strCache>
            </c:strRef>
          </c:tx>
          <c:spPr>
            <a:solidFill>
              <a:srgbClr val="FF99CC"/>
            </a:solidFill>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Hoja1!$B$1:$D$1</c:f>
              <c:strCache>
                <c:ptCount val="3"/>
                <c:pt idx="0">
                  <c:v>INFOMEX:
17,024
respuestas</c:v>
                </c:pt>
                <c:pt idx="1">
                  <c:v>Buzones:
4,001
respuestas</c:v>
                </c:pt>
                <c:pt idx="2">
                  <c:v>Total:
21,025
respuestas</c:v>
                </c:pt>
              </c:strCache>
            </c:strRef>
          </c:cat>
          <c:val>
            <c:numRef>
              <c:f>Hoja1!$B$3:$D$3</c:f>
              <c:numCache>
                <c:formatCode>0.0</c:formatCode>
                <c:ptCount val="3"/>
                <c:pt idx="0">
                  <c:v>31.772791353383457</c:v>
                </c:pt>
                <c:pt idx="1">
                  <c:v>43.064233941514622</c:v>
                </c:pt>
                <c:pt idx="2">
                  <c:v>33.92152199762188</c:v>
                </c:pt>
              </c:numCache>
            </c:numRef>
          </c:val>
        </c:ser>
        <c:dLbls>
          <c:showLegendKey val="0"/>
          <c:showVal val="1"/>
          <c:showCatName val="0"/>
          <c:showSerName val="0"/>
          <c:showPercent val="0"/>
          <c:showBubbleSize val="0"/>
        </c:dLbls>
        <c:gapWidth val="150"/>
        <c:overlap val="-25"/>
        <c:axId val="289496552"/>
        <c:axId val="289498512"/>
      </c:barChart>
      <c:catAx>
        <c:axId val="289496552"/>
        <c:scaling>
          <c:orientation val="minMax"/>
        </c:scaling>
        <c:delete val="0"/>
        <c:axPos val="b"/>
        <c:numFmt formatCode="General" sourceLinked="1"/>
        <c:majorTickMark val="cross"/>
        <c:minorTickMark val="none"/>
        <c:tickLblPos val="nextTo"/>
        <c:crossAx val="289498512"/>
        <c:crosses val="autoZero"/>
        <c:auto val="1"/>
        <c:lblAlgn val="ctr"/>
        <c:lblOffset val="100"/>
        <c:noMultiLvlLbl val="0"/>
      </c:catAx>
      <c:valAx>
        <c:axId val="289498512"/>
        <c:scaling>
          <c:orientation val="minMax"/>
        </c:scaling>
        <c:delete val="1"/>
        <c:axPos val="l"/>
        <c:numFmt formatCode="#,##0" sourceLinked="0"/>
        <c:majorTickMark val="none"/>
        <c:minorTickMark val="none"/>
        <c:tickLblPos val="none"/>
        <c:crossAx val="289496552"/>
        <c:crosses val="autoZero"/>
        <c:crossBetween val="between"/>
        <c:majorUnit val="20"/>
      </c:valAx>
    </c:plotArea>
    <c:legend>
      <c:legendPos val="t"/>
      <c:layout>
        <c:manualLayout>
          <c:xMode val="edge"/>
          <c:yMode val="edge"/>
          <c:x val="0.14494343634858894"/>
          <c:y val="3.2360360535175492E-2"/>
          <c:w val="0.70723168467691022"/>
          <c:h val="6.5730724078045255E-2"/>
        </c:manualLayout>
      </c:layout>
      <c:overlay val="0"/>
    </c:legend>
    <c:plotVisOnly val="1"/>
    <c:dispBlanksAs val="gap"/>
    <c:showDLblsOverMax val="0"/>
  </c:chart>
  <c:txPr>
    <a:bodyPr/>
    <a:lstStyle/>
    <a:p>
      <a:pPr>
        <a:defRPr sz="1200" b="1">
          <a:latin typeface="Calibri" pitchFamily="34" charset="0"/>
        </a:defRPr>
      </a:pPr>
      <a:endParaRPr lang="es-MX"/>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49"/>
      <c:rAngAx val="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22,349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4.3385939036381528E-2"/>
                  <c:y val="-1.6569444444444446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2.2864798426745329E-2"/>
                  <c:y val="-3.9902210884353743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262045231071778E-2"/>
                  <c:y val="3.072108843537415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dLblPos val="bestFit"/>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18203</c:v>
                </c:pt>
                <c:pt idx="1">
                  <c:v>2855</c:v>
                </c:pt>
                <c:pt idx="2">
                  <c:v>1291</c:v>
                </c:pt>
              </c:numCache>
            </c:numRef>
          </c:val>
        </c:ser>
        <c:dLbls>
          <c:dLblPos val="bestFit"/>
          <c:showLegendKey val="0"/>
          <c:showVal val="1"/>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20"/>
      <c:rAngAx val="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4,345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3.6684365781710929E-2"/>
                  <c:y val="-2.768424036281185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3.111996066863312E-2"/>
                  <c:y val="-5.922052154195017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1.4878318584070797E-2"/>
                  <c:y val="9.273384353741497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4143</c:v>
                </c:pt>
                <c:pt idx="1">
                  <c:v>161</c:v>
                </c:pt>
                <c:pt idx="2">
                  <c:v>41</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7"/>
          <c:y val="0.13116767320449318"/>
        </c:manualLayout>
      </c:layout>
      <c:overlay val="0"/>
    </c:title>
    <c:autoTitleDeleted val="0"/>
    <c:plotArea>
      <c:layout>
        <c:manualLayout>
          <c:layoutTarget val="inner"/>
          <c:xMode val="edge"/>
          <c:yMode val="edge"/>
          <c:x val="1.71438345926949E-2"/>
          <c:y val="0.23395633923938391"/>
          <c:w val="0.93251931832353374"/>
          <c:h val="0.56717732272060684"/>
        </c:manualLayout>
      </c:layout>
      <c:barChart>
        <c:barDir val="col"/>
        <c:grouping val="clustered"/>
        <c:varyColors val="0"/>
        <c:ser>
          <c:idx val="0"/>
          <c:order val="0"/>
          <c:tx>
            <c:strRef>
              <c:f>Hoja1!$A$2</c:f>
              <c:strCache>
                <c:ptCount val="1"/>
                <c:pt idx="0">
                  <c:v>Bueno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2,424
respuestas</c:v>
                </c:pt>
                <c:pt idx="1">
                  <c:v>2013:
2,282
respuestas</c:v>
                </c:pt>
                <c:pt idx="2">
                  <c:v>2014:
2,300
respuestas</c:v>
                </c:pt>
                <c:pt idx="3">
                  <c:v>2015:
2,894
respuestas</c:v>
                </c:pt>
                <c:pt idx="4">
                  <c:v>2016:
1,890
respuestas</c:v>
                </c:pt>
                <c:pt idx="5">
                  <c:v>Ene-Jun’2017:
1,009
respuestas</c:v>
                </c:pt>
              </c:strCache>
            </c:strRef>
          </c:cat>
          <c:val>
            <c:numRef>
              <c:f>Hoja1!$B$2:$G$2</c:f>
              <c:numCache>
                <c:formatCode>0.0</c:formatCode>
                <c:ptCount val="6"/>
                <c:pt idx="0">
                  <c:v>83.415841584158414</c:v>
                </c:pt>
                <c:pt idx="1">
                  <c:v>79.921087242437522</c:v>
                </c:pt>
                <c:pt idx="2">
                  <c:v>83</c:v>
                </c:pt>
                <c:pt idx="3">
                  <c:v>75.599999999999994</c:v>
                </c:pt>
                <c:pt idx="4">
                  <c:v>79.153439153439194</c:v>
                </c:pt>
                <c:pt idx="5">
                  <c:v>80.574826560951436</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2,424
respuestas</c:v>
                </c:pt>
                <c:pt idx="1">
                  <c:v>2013:
2,282
respuestas</c:v>
                </c:pt>
                <c:pt idx="2">
                  <c:v>2014:
2,300
respuestas</c:v>
                </c:pt>
                <c:pt idx="3">
                  <c:v>2015:
2,894
respuestas</c:v>
                </c:pt>
                <c:pt idx="4">
                  <c:v>2016:
1,890
respuestas</c:v>
                </c:pt>
                <c:pt idx="5">
                  <c:v>Ene-Jun’2017:
1,009
respuestas</c:v>
                </c:pt>
              </c:strCache>
            </c:strRef>
          </c:cat>
          <c:val>
            <c:numRef>
              <c:f>Hoja1!$B$3:$G$3</c:f>
              <c:numCache>
                <c:formatCode>0.0</c:formatCode>
                <c:ptCount val="6"/>
                <c:pt idx="0">
                  <c:v>13.366336633663368</c:v>
                </c:pt>
                <c:pt idx="1">
                  <c:v>13.809732573432704</c:v>
                </c:pt>
                <c:pt idx="2">
                  <c:v>13</c:v>
                </c:pt>
                <c:pt idx="3">
                  <c:v>16.2</c:v>
                </c:pt>
                <c:pt idx="4">
                  <c:v>13.915343915343914</c:v>
                </c:pt>
                <c:pt idx="5">
                  <c:v>13.77601585728444</c:v>
                </c:pt>
              </c:numCache>
            </c:numRef>
          </c:val>
        </c:ser>
        <c:ser>
          <c:idx val="2"/>
          <c:order val="2"/>
          <c:tx>
            <c:strRef>
              <c:f>Hoja1!$A$4</c:f>
              <c:strCache>
                <c:ptCount val="1"/>
                <c:pt idx="0">
                  <c:v>Malo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2,424
respuestas</c:v>
                </c:pt>
                <c:pt idx="1">
                  <c:v>2013:
2,282
respuestas</c:v>
                </c:pt>
                <c:pt idx="2">
                  <c:v>2014:
2,300
respuestas</c:v>
                </c:pt>
                <c:pt idx="3">
                  <c:v>2015:
2,894
respuestas</c:v>
                </c:pt>
                <c:pt idx="4">
                  <c:v>2016:
1,890
respuestas</c:v>
                </c:pt>
                <c:pt idx="5">
                  <c:v>Ene-Jun’2017:
1,009
respuestas</c:v>
                </c:pt>
              </c:strCache>
            </c:strRef>
          </c:cat>
          <c:val>
            <c:numRef>
              <c:f>Hoja1!$B$4:$G$4</c:f>
              <c:numCache>
                <c:formatCode>0.0</c:formatCode>
                <c:ptCount val="6"/>
                <c:pt idx="0">
                  <c:v>3.217821782178218</c:v>
                </c:pt>
                <c:pt idx="1">
                  <c:v>6.2691801841297679</c:v>
                </c:pt>
                <c:pt idx="2">
                  <c:v>4</c:v>
                </c:pt>
                <c:pt idx="3">
                  <c:v>8.1999999999999993</c:v>
                </c:pt>
                <c:pt idx="4">
                  <c:v>6.9312169312169312</c:v>
                </c:pt>
                <c:pt idx="5">
                  <c:v>5.6491575817641229</c:v>
                </c:pt>
              </c:numCache>
            </c:numRef>
          </c:val>
        </c:ser>
        <c:dLbls>
          <c:showLegendKey val="0"/>
          <c:showVal val="1"/>
          <c:showCatName val="0"/>
          <c:showSerName val="0"/>
          <c:showPercent val="0"/>
          <c:showBubbleSize val="0"/>
        </c:dLbls>
        <c:gapWidth val="150"/>
        <c:overlap val="-25"/>
        <c:axId val="251014504"/>
        <c:axId val="251013328"/>
      </c:barChart>
      <c:catAx>
        <c:axId val="251014504"/>
        <c:scaling>
          <c:orientation val="minMax"/>
        </c:scaling>
        <c:delete val="0"/>
        <c:axPos val="b"/>
        <c:numFmt formatCode="General" sourceLinked="1"/>
        <c:majorTickMark val="cross"/>
        <c:minorTickMark val="none"/>
        <c:tickLblPos val="nextTo"/>
        <c:crossAx val="251013328"/>
        <c:crosses val="autoZero"/>
        <c:auto val="1"/>
        <c:lblAlgn val="ctr"/>
        <c:lblOffset val="100"/>
        <c:noMultiLvlLbl val="0"/>
      </c:catAx>
      <c:valAx>
        <c:axId val="251013328"/>
        <c:scaling>
          <c:orientation val="minMax"/>
        </c:scaling>
        <c:delete val="1"/>
        <c:axPos val="l"/>
        <c:numFmt formatCode="#,##0" sourceLinked="0"/>
        <c:majorTickMark val="none"/>
        <c:minorTickMark val="none"/>
        <c:tickLblPos val="none"/>
        <c:crossAx val="251014504"/>
        <c:crosses val="autoZero"/>
        <c:crossBetween val="between"/>
        <c:majorUnit val="20"/>
      </c:valAx>
    </c:plotArea>
    <c:legend>
      <c:legendPos val="t"/>
      <c:layout>
        <c:manualLayout>
          <c:xMode val="edge"/>
          <c:yMode val="edge"/>
          <c:x val="0.16958948592662051"/>
          <c:y val="1.7544014851269572E-2"/>
          <c:w val="0.65510420948938708"/>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47"/>
      <c:rAngAx val="0"/>
    </c:view3D>
    <c:floor>
      <c:thickness val="0"/>
    </c:floor>
    <c:sideWall>
      <c:thickness val="0"/>
    </c:sideWall>
    <c:backWall>
      <c:thickness val="0"/>
    </c:backWall>
    <c:plotArea>
      <c:layout>
        <c:manualLayout>
          <c:layoutTarget val="inner"/>
          <c:xMode val="edge"/>
          <c:yMode val="edge"/>
          <c:x val="0.22570617153649647"/>
          <c:y val="0.38009632239871288"/>
          <c:w val="0.54858765692700806"/>
          <c:h val="0.53160992006384278"/>
        </c:manualLayout>
      </c:layout>
      <c:pie3DChart>
        <c:varyColors val="1"/>
        <c:ser>
          <c:idx val="0"/>
          <c:order val="0"/>
          <c:tx>
            <c:strRef>
              <c:f>Hoja1!$B$1</c:f>
              <c:strCache>
                <c:ptCount val="1"/>
                <c:pt idx="0">
                  <c:v>25,967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8.956990889901149E-3"/>
                  <c:y val="-7.117002461298435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60786995889346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16915</c:v>
                </c:pt>
                <c:pt idx="1">
                  <c:v>4776</c:v>
                </c:pt>
                <c:pt idx="2">
                  <c:v>4276</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lang="es-MX" sz="1200" b="1">
          <a:latin typeface="Calibri" pitchFamily="34" charset="0"/>
        </a:defRPr>
      </a:pPr>
      <a:endParaRPr lang="es-MX"/>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59"/>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Buena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2,431
respuestas</c:v>
                </c:pt>
                <c:pt idx="1">
                  <c:v>2013:
2,259
respuestas</c:v>
                </c:pt>
                <c:pt idx="2">
                  <c:v>2014:
2,279
respuestas</c:v>
                </c:pt>
                <c:pt idx="3">
                  <c:v>2015:
2,887
respuestas</c:v>
                </c:pt>
                <c:pt idx="4">
                  <c:v>2016:
1,899
respuestas</c:v>
                </c:pt>
                <c:pt idx="5">
                  <c:v>Ene-Jun’2017:
1,004
respuestas</c:v>
                </c:pt>
              </c:strCache>
            </c:strRef>
          </c:cat>
          <c:val>
            <c:numRef>
              <c:f>Hoja1!$B$2:$G$2</c:f>
              <c:numCache>
                <c:formatCode>0.0</c:formatCode>
                <c:ptCount val="6"/>
                <c:pt idx="0">
                  <c:v>64.952694364459077</c:v>
                </c:pt>
                <c:pt idx="1">
                  <c:v>57.617360496014172</c:v>
                </c:pt>
                <c:pt idx="2">
                  <c:v>58.6</c:v>
                </c:pt>
                <c:pt idx="3">
                  <c:v>55.7</c:v>
                </c:pt>
                <c:pt idx="4">
                  <c:v>53.765139547130069</c:v>
                </c:pt>
                <c:pt idx="5">
                  <c:v>57.669322709163353</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2,431
respuestas</c:v>
                </c:pt>
                <c:pt idx="1">
                  <c:v>2013:
2,259
respuestas</c:v>
                </c:pt>
                <c:pt idx="2">
                  <c:v>2014:
2,279
respuestas</c:v>
                </c:pt>
                <c:pt idx="3">
                  <c:v>2015:
2,887
respuestas</c:v>
                </c:pt>
                <c:pt idx="4">
                  <c:v>2016:
1,899
respuestas</c:v>
                </c:pt>
                <c:pt idx="5">
                  <c:v>Ene-Jun’2017:
1,004
respuestas</c:v>
                </c:pt>
              </c:strCache>
            </c:strRef>
          </c:cat>
          <c:val>
            <c:numRef>
              <c:f>Hoja1!$B$3:$G$3</c:f>
              <c:numCache>
                <c:formatCode>0.0</c:formatCode>
                <c:ptCount val="6"/>
                <c:pt idx="0">
                  <c:v>17.893870835047306</c:v>
                </c:pt>
                <c:pt idx="1">
                  <c:v>21.87776793622675</c:v>
                </c:pt>
                <c:pt idx="2">
                  <c:v>22.073732718894011</c:v>
                </c:pt>
                <c:pt idx="3">
                  <c:v>20.9</c:v>
                </c:pt>
                <c:pt idx="4">
                  <c:v>22.222222222222221</c:v>
                </c:pt>
                <c:pt idx="5">
                  <c:v>20.717131474103585</c:v>
                </c:pt>
              </c:numCache>
            </c:numRef>
          </c:val>
        </c:ser>
        <c:ser>
          <c:idx val="2"/>
          <c:order val="2"/>
          <c:tx>
            <c:strRef>
              <c:f>Hoja1!$A$4</c:f>
              <c:strCache>
                <c:ptCount val="1"/>
                <c:pt idx="0">
                  <c:v>Mala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2"/>
              <c:layout>
                <c:manualLayout>
                  <c:x val="5.566642573770068E-3"/>
                  <c:y val="5.7825997475690312E-3"/>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6.9583032172125334E-3"/>
                  <c:y val="5.7825997475690312E-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8.3499638606551012E-3"/>
                  <c:y val="-5.7825997475690312E-3"/>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5.566642573770068E-3"/>
                  <c:y val="-2.8912998737845156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5.566642573770068E-3"/>
                  <c:y val="5.7825997475690312E-3"/>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6.9583032172124831E-3"/>
                  <c:y val="-1.0601310403300801E-16"/>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6.9583032172125846E-3"/>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2,431
respuestas</c:v>
                </c:pt>
                <c:pt idx="1">
                  <c:v>2013:
2,259
respuestas</c:v>
                </c:pt>
                <c:pt idx="2">
                  <c:v>2014:
2,279
respuestas</c:v>
                </c:pt>
                <c:pt idx="3">
                  <c:v>2015:
2,887
respuestas</c:v>
                </c:pt>
                <c:pt idx="4">
                  <c:v>2016:
1,899
respuestas</c:v>
                </c:pt>
                <c:pt idx="5">
                  <c:v>Ene-Jun’2017:
1,004
respuestas</c:v>
                </c:pt>
              </c:strCache>
            </c:strRef>
          </c:cat>
          <c:val>
            <c:numRef>
              <c:f>Hoja1!$B$4:$G$4</c:f>
              <c:numCache>
                <c:formatCode>0.0</c:formatCode>
                <c:ptCount val="6"/>
                <c:pt idx="0">
                  <c:v>17.153434800493624</c:v>
                </c:pt>
                <c:pt idx="1">
                  <c:v>20.504871567759078</c:v>
                </c:pt>
                <c:pt idx="2">
                  <c:v>19.3</c:v>
                </c:pt>
                <c:pt idx="3">
                  <c:v>23.5</c:v>
                </c:pt>
                <c:pt idx="4">
                  <c:v>24.01263823064771</c:v>
                </c:pt>
                <c:pt idx="5">
                  <c:v>21.613545816733069</c:v>
                </c:pt>
              </c:numCache>
            </c:numRef>
          </c:val>
        </c:ser>
        <c:dLbls>
          <c:showLegendKey val="0"/>
          <c:showVal val="1"/>
          <c:showCatName val="0"/>
          <c:showSerName val="0"/>
          <c:showPercent val="0"/>
          <c:showBubbleSize val="0"/>
        </c:dLbls>
        <c:gapWidth val="150"/>
        <c:overlap val="-25"/>
        <c:axId val="251012544"/>
        <c:axId val="251011760"/>
      </c:barChart>
      <c:catAx>
        <c:axId val="251012544"/>
        <c:scaling>
          <c:orientation val="minMax"/>
        </c:scaling>
        <c:delete val="0"/>
        <c:axPos val="b"/>
        <c:numFmt formatCode="General" sourceLinked="1"/>
        <c:majorTickMark val="cross"/>
        <c:minorTickMark val="none"/>
        <c:tickLblPos val="nextTo"/>
        <c:crossAx val="251011760"/>
        <c:crosses val="autoZero"/>
        <c:auto val="1"/>
        <c:lblAlgn val="ctr"/>
        <c:lblOffset val="100"/>
        <c:noMultiLvlLbl val="0"/>
      </c:catAx>
      <c:valAx>
        <c:axId val="251011760"/>
        <c:scaling>
          <c:orientation val="minMax"/>
        </c:scaling>
        <c:delete val="1"/>
        <c:axPos val="l"/>
        <c:numFmt formatCode="#,##0" sourceLinked="0"/>
        <c:majorTickMark val="none"/>
        <c:minorTickMark val="none"/>
        <c:tickLblPos val="none"/>
        <c:crossAx val="251012544"/>
        <c:crosses val="autoZero"/>
        <c:crossBetween val="between"/>
        <c:majorUnit val="20"/>
      </c:valAx>
    </c:plotArea>
    <c:legend>
      <c:legendPos val="t"/>
      <c:layout>
        <c:manualLayout>
          <c:xMode val="edge"/>
          <c:yMode val="edge"/>
          <c:x val="0.16958948592662057"/>
          <c:y val="1.7544014851269572E-2"/>
          <c:w val="0.65510420948938752"/>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60"/>
      <c:rAngAx val="0"/>
    </c:view3D>
    <c:floor>
      <c:thickness val="0"/>
    </c:floor>
    <c:sideWall>
      <c:thickness val="0"/>
    </c:sideWall>
    <c:backWall>
      <c:thickness val="0"/>
    </c:backWall>
    <c:plotArea>
      <c:layout>
        <c:manualLayout>
          <c:layoutTarget val="inner"/>
          <c:xMode val="edge"/>
          <c:yMode val="edge"/>
          <c:x val="0.22570617153649658"/>
          <c:y val="0.38009632239871288"/>
          <c:w val="0.54858765692700806"/>
          <c:h val="0.531609920063843"/>
        </c:manualLayout>
      </c:layout>
      <c:pie3DChart>
        <c:varyColors val="1"/>
        <c:ser>
          <c:idx val="0"/>
          <c:order val="0"/>
          <c:tx>
            <c:strRef>
              <c:f>Hoja1!$B$1</c:f>
              <c:strCache>
                <c:ptCount val="1"/>
                <c:pt idx="0">
                  <c:v>25,884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1.7775455504943895E-2"/>
                  <c:y val="-4.626002564412940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9.073818186868126E-3"/>
                  <c:y val="-5.173294015323722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8283315742695412E-2"/>
                  <c:y val="6.504059573285273E-3"/>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Adecuado</c:v>
                </c:pt>
                <c:pt idx="1">
                  <c:v>Regular</c:v>
                </c:pt>
                <c:pt idx="2">
                  <c:v>Excesivo</c:v>
                </c:pt>
              </c:strCache>
            </c:strRef>
          </c:cat>
          <c:val>
            <c:numRef>
              <c:f>Hoja1!$B$2:$B$4</c:f>
              <c:numCache>
                <c:formatCode>#,##0</c:formatCode>
                <c:ptCount val="3"/>
                <c:pt idx="0">
                  <c:v>18538</c:v>
                </c:pt>
                <c:pt idx="1">
                  <c:v>4756</c:v>
                </c:pt>
                <c:pt idx="2">
                  <c:v>2590</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48"/>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Adecuado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2,437
respuestas</c:v>
                </c:pt>
                <c:pt idx="1">
                  <c:v>2013:
2,254
respuestas</c:v>
                </c:pt>
                <c:pt idx="2">
                  <c:v>2014:
2,269
respuestas</c:v>
                </c:pt>
                <c:pt idx="3">
                  <c:v>2015:
2,804
respuestas</c:v>
                </c:pt>
                <c:pt idx="4">
                  <c:v>2016:
1,887
respuestas</c:v>
                </c:pt>
                <c:pt idx="5">
                  <c:v>Ene-Jun’2017:
998
respuestas</c:v>
                </c:pt>
              </c:strCache>
            </c:strRef>
          </c:cat>
          <c:val>
            <c:numRef>
              <c:f>Hoja1!$B$2:$G$2</c:f>
              <c:numCache>
                <c:formatCode>0.0</c:formatCode>
                <c:ptCount val="6"/>
                <c:pt idx="0">
                  <c:v>69.347558473533027</c:v>
                </c:pt>
                <c:pt idx="1">
                  <c:v>65.7</c:v>
                </c:pt>
                <c:pt idx="2">
                  <c:v>68.133395090319596</c:v>
                </c:pt>
                <c:pt idx="3">
                  <c:v>62.6</c:v>
                </c:pt>
                <c:pt idx="4">
                  <c:v>63.593004769475357</c:v>
                </c:pt>
                <c:pt idx="5">
                  <c:v>69.138276553106209</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2,437
respuestas</c:v>
                </c:pt>
                <c:pt idx="1">
                  <c:v>2013:
2,254
respuestas</c:v>
                </c:pt>
                <c:pt idx="2">
                  <c:v>2014:
2,269
respuestas</c:v>
                </c:pt>
                <c:pt idx="3">
                  <c:v>2015:
2,804
respuestas</c:v>
                </c:pt>
                <c:pt idx="4">
                  <c:v>2016:
1,887
respuestas</c:v>
                </c:pt>
                <c:pt idx="5">
                  <c:v>Ene-Jun’2017:
998
respuestas</c:v>
                </c:pt>
              </c:strCache>
            </c:strRef>
          </c:cat>
          <c:val>
            <c:numRef>
              <c:f>Hoja1!$B$3:$G$3</c:f>
              <c:numCache>
                <c:formatCode>0.0</c:formatCode>
                <c:ptCount val="6"/>
                <c:pt idx="0">
                  <c:v>21.132540008206814</c:v>
                </c:pt>
                <c:pt idx="1">
                  <c:v>20.195295162006214</c:v>
                </c:pt>
                <c:pt idx="2">
                  <c:v>19.2</c:v>
                </c:pt>
                <c:pt idx="3">
                  <c:v>22.8</c:v>
                </c:pt>
                <c:pt idx="4">
                  <c:v>23.847376788553259</c:v>
                </c:pt>
                <c:pt idx="5">
                  <c:v>20.941883767535067</c:v>
                </c:pt>
              </c:numCache>
            </c:numRef>
          </c:val>
        </c:ser>
        <c:ser>
          <c:idx val="2"/>
          <c:order val="2"/>
          <c:tx>
            <c:strRef>
              <c:f>Hoja1!$A$4</c:f>
              <c:strCache>
                <c:ptCount val="1"/>
                <c:pt idx="0">
                  <c:v>Excesivo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Hoja1!$B$1:$G$1</c:f>
              <c:strCache>
                <c:ptCount val="6"/>
                <c:pt idx="0">
                  <c:v>2012:
2,437
respuestas</c:v>
                </c:pt>
                <c:pt idx="1">
                  <c:v>2013:
2,254
respuestas</c:v>
                </c:pt>
                <c:pt idx="2">
                  <c:v>2014:
2,269
respuestas</c:v>
                </c:pt>
                <c:pt idx="3">
                  <c:v>2015:
2,804
respuestas</c:v>
                </c:pt>
                <c:pt idx="4">
                  <c:v>2016:
1,887
respuestas</c:v>
                </c:pt>
                <c:pt idx="5">
                  <c:v>Ene-Jun’2017:
998
respuestas</c:v>
                </c:pt>
              </c:strCache>
            </c:strRef>
          </c:cat>
          <c:val>
            <c:numRef>
              <c:f>Hoja1!$B$4:$G$4</c:f>
              <c:numCache>
                <c:formatCode>0.0</c:formatCode>
                <c:ptCount val="6"/>
                <c:pt idx="0">
                  <c:v>9.5199015182601556</c:v>
                </c:pt>
                <c:pt idx="1">
                  <c:v>14.152617568766599</c:v>
                </c:pt>
                <c:pt idx="2">
                  <c:v>12.7</c:v>
                </c:pt>
                <c:pt idx="3">
                  <c:v>14.6</c:v>
                </c:pt>
                <c:pt idx="4">
                  <c:v>12.559618441971383</c:v>
                </c:pt>
                <c:pt idx="5">
                  <c:v>9.9198396793587182</c:v>
                </c:pt>
              </c:numCache>
            </c:numRef>
          </c:val>
        </c:ser>
        <c:dLbls>
          <c:showLegendKey val="0"/>
          <c:showVal val="1"/>
          <c:showCatName val="0"/>
          <c:showSerName val="0"/>
          <c:showPercent val="0"/>
          <c:showBubbleSize val="0"/>
        </c:dLbls>
        <c:gapWidth val="150"/>
        <c:overlap val="-25"/>
        <c:axId val="252331992"/>
        <c:axId val="252332384"/>
      </c:barChart>
      <c:catAx>
        <c:axId val="252331992"/>
        <c:scaling>
          <c:orientation val="minMax"/>
        </c:scaling>
        <c:delete val="0"/>
        <c:axPos val="b"/>
        <c:numFmt formatCode="General" sourceLinked="1"/>
        <c:majorTickMark val="cross"/>
        <c:minorTickMark val="none"/>
        <c:tickLblPos val="nextTo"/>
        <c:crossAx val="252332384"/>
        <c:crosses val="autoZero"/>
        <c:auto val="1"/>
        <c:lblAlgn val="ctr"/>
        <c:lblOffset val="100"/>
        <c:noMultiLvlLbl val="0"/>
      </c:catAx>
      <c:valAx>
        <c:axId val="252332384"/>
        <c:scaling>
          <c:orientation val="minMax"/>
        </c:scaling>
        <c:delete val="1"/>
        <c:axPos val="l"/>
        <c:numFmt formatCode="#,##0" sourceLinked="0"/>
        <c:majorTickMark val="none"/>
        <c:minorTickMark val="none"/>
        <c:tickLblPos val="none"/>
        <c:crossAx val="252331992"/>
        <c:crosses val="autoZero"/>
        <c:crossBetween val="between"/>
        <c:majorUnit val="20"/>
      </c:valAx>
    </c:plotArea>
    <c:legend>
      <c:legendPos val="t"/>
      <c:layout>
        <c:manualLayout>
          <c:xMode val="edge"/>
          <c:yMode val="edge"/>
          <c:x val="0.16958948592662068"/>
          <c:y val="1.7544014851269572E-2"/>
          <c:w val="0.65510420948938786"/>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34"/>
      <c:rAngAx val="0"/>
    </c:view3D>
    <c:floor>
      <c:thickness val="0"/>
    </c:floor>
    <c:sideWall>
      <c:thickness val="0"/>
    </c:sideWall>
    <c:backWall>
      <c:thickness val="0"/>
    </c:backWall>
    <c:plotArea>
      <c:layout>
        <c:manualLayout>
          <c:layoutTarget val="inner"/>
          <c:xMode val="edge"/>
          <c:yMode val="edge"/>
          <c:x val="0.22570617153649669"/>
          <c:y val="0.38009632239871288"/>
          <c:w val="0.54858765692700806"/>
          <c:h val="0.53160992006384322"/>
        </c:manualLayout>
      </c:layout>
      <c:pie3DChart>
        <c:varyColors val="1"/>
        <c:ser>
          <c:idx val="0"/>
          <c:order val="0"/>
          <c:tx>
            <c:strRef>
              <c:f>Hoja1!$B$1</c:f>
              <c:strCache>
                <c:ptCount val="1"/>
                <c:pt idx="0">
                  <c:v>25,635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2184687812465291E-2"/>
                  <c:y val="-6.4052882050454382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1.7260234973891776E-2"/>
                  <c:y val="4.2089772385935177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Clara</c:v>
                </c:pt>
                <c:pt idx="1">
                  <c:v>Regular</c:v>
                </c:pt>
                <c:pt idx="2">
                  <c:v>Confusa</c:v>
                </c:pt>
              </c:strCache>
            </c:strRef>
          </c:cat>
          <c:val>
            <c:numRef>
              <c:f>Hoja1!$B$2:$B$4</c:f>
              <c:numCache>
                <c:formatCode>#,##0</c:formatCode>
                <c:ptCount val="3"/>
                <c:pt idx="0">
                  <c:v>17239</c:v>
                </c:pt>
                <c:pt idx="1">
                  <c:v>4366</c:v>
                </c:pt>
                <c:pt idx="2">
                  <c:v>4030</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2"/>
            <a:ext cx="3037840" cy="46482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MX" dirty="0"/>
          </a:p>
        </p:txBody>
      </p:sp>
      <p:sp>
        <p:nvSpPr>
          <p:cNvPr id="3" name="2 Marcador de fecha"/>
          <p:cNvSpPr>
            <a:spLocks noGrp="1"/>
          </p:cNvSpPr>
          <p:nvPr>
            <p:ph type="dt" idx="1"/>
          </p:nvPr>
        </p:nvSpPr>
        <p:spPr>
          <a:xfrm>
            <a:off x="3970939" y="2"/>
            <a:ext cx="3037840" cy="46482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A9CBCD6-C483-4257-B11E-9F2FC1093CA5}" type="datetimeFigureOut">
              <a:rPr lang="es-MX"/>
              <a:pPr>
                <a:defRPr/>
              </a:pPr>
              <a:t>17/08/2017</a:t>
            </a:fld>
            <a:endParaRPr lang="es-MX" dirty="0"/>
          </a:p>
        </p:txBody>
      </p:sp>
      <p:sp>
        <p:nvSpPr>
          <p:cNvPr id="4" name="3 Marcador de imagen de diapositiva"/>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1440" tIns="45720" rIns="91440" bIns="45720" rtlCol="0" anchor="ctr"/>
          <a:lstStyle/>
          <a:p>
            <a:pPr lvl="0"/>
            <a:endParaRPr lang="es-MX" noProof="0" dirty="0"/>
          </a:p>
        </p:txBody>
      </p:sp>
      <p:sp>
        <p:nvSpPr>
          <p:cNvPr id="5" name="4 Marcador de notas"/>
          <p:cNvSpPr>
            <a:spLocks noGrp="1"/>
          </p:cNvSpPr>
          <p:nvPr>
            <p:ph type="body" sz="quarter" idx="3"/>
          </p:nvPr>
        </p:nvSpPr>
        <p:spPr>
          <a:xfrm>
            <a:off x="701041" y="4415792"/>
            <a:ext cx="5608320" cy="418338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MX" noProof="0"/>
          </a:p>
        </p:txBody>
      </p:sp>
      <p:sp>
        <p:nvSpPr>
          <p:cNvPr id="6" name="5 Marcador de pie de página"/>
          <p:cNvSpPr>
            <a:spLocks noGrp="1"/>
          </p:cNvSpPr>
          <p:nvPr>
            <p:ph type="ftr" sz="quarter" idx="4"/>
          </p:nvPr>
        </p:nvSpPr>
        <p:spPr>
          <a:xfrm>
            <a:off x="1" y="8829967"/>
            <a:ext cx="3037840" cy="46482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MX" dirty="0"/>
          </a:p>
        </p:txBody>
      </p:sp>
      <p:sp>
        <p:nvSpPr>
          <p:cNvPr id="7" name="6 Marcador de número de diapositiva"/>
          <p:cNvSpPr>
            <a:spLocks noGrp="1"/>
          </p:cNvSpPr>
          <p:nvPr>
            <p:ph type="sldNum" sz="quarter" idx="5"/>
          </p:nvPr>
        </p:nvSpPr>
        <p:spPr>
          <a:xfrm>
            <a:off x="3970939" y="8829967"/>
            <a:ext cx="3037840" cy="46482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EF43496-A5D6-47D1-B54A-3B1A06F5E0DA}" type="slidenum">
              <a:rPr lang="es-MX"/>
              <a:pPr>
                <a:defRPr/>
              </a:pPr>
              <a:t>‹Nº›</a:t>
            </a:fld>
            <a:endParaRPr lang="es-MX" dirty="0"/>
          </a:p>
        </p:txBody>
      </p:sp>
    </p:spTree>
    <p:extLst>
      <p:ext uri="{BB962C8B-B14F-4D97-AF65-F5344CB8AC3E}">
        <p14:creationId xmlns:p14="http://schemas.microsoft.com/office/powerpoint/2010/main" val="29299063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174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dirty="0" smtClean="0"/>
          </a:p>
        </p:txBody>
      </p:sp>
      <p:sp>
        <p:nvSpPr>
          <p:cNvPr id="3174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5D5E3E-F416-40DA-AC1F-9E2E76102BB6}" type="slidenum">
              <a:rPr lang="es-MX"/>
              <a:pPr fontAlgn="base">
                <a:spcBef>
                  <a:spcPct val="0"/>
                </a:spcBef>
                <a:spcAft>
                  <a:spcPct val="0"/>
                </a:spcAft>
              </a:pPr>
              <a:t>1</a:t>
            </a:fld>
            <a:endParaRPr lang="es-MX" dirty="0"/>
          </a:p>
        </p:txBody>
      </p:sp>
    </p:spTree>
    <p:extLst>
      <p:ext uri="{BB962C8B-B14F-4D97-AF65-F5344CB8AC3E}">
        <p14:creationId xmlns:p14="http://schemas.microsoft.com/office/powerpoint/2010/main" val="495395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13</a:t>
            </a:fld>
            <a:endParaRPr lang="es-MX" dirty="0"/>
          </a:p>
        </p:txBody>
      </p:sp>
    </p:spTree>
    <p:extLst>
      <p:ext uri="{BB962C8B-B14F-4D97-AF65-F5344CB8AC3E}">
        <p14:creationId xmlns:p14="http://schemas.microsoft.com/office/powerpoint/2010/main" val="3471079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14</a:t>
            </a:fld>
            <a:endParaRPr lang="es-MX" dirty="0"/>
          </a:p>
        </p:txBody>
      </p:sp>
    </p:spTree>
    <p:extLst>
      <p:ext uri="{BB962C8B-B14F-4D97-AF65-F5344CB8AC3E}">
        <p14:creationId xmlns:p14="http://schemas.microsoft.com/office/powerpoint/2010/main" val="1306356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15</a:t>
            </a:fld>
            <a:endParaRPr lang="es-MX" dirty="0"/>
          </a:p>
        </p:txBody>
      </p:sp>
    </p:spTree>
    <p:extLst>
      <p:ext uri="{BB962C8B-B14F-4D97-AF65-F5344CB8AC3E}">
        <p14:creationId xmlns:p14="http://schemas.microsoft.com/office/powerpoint/2010/main" val="1026179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16</a:t>
            </a:fld>
            <a:endParaRPr lang="es-MX" dirty="0"/>
          </a:p>
        </p:txBody>
      </p:sp>
    </p:spTree>
    <p:extLst>
      <p:ext uri="{BB962C8B-B14F-4D97-AF65-F5344CB8AC3E}">
        <p14:creationId xmlns:p14="http://schemas.microsoft.com/office/powerpoint/2010/main" val="1974778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17</a:t>
            </a:fld>
            <a:endParaRPr lang="es-MX" dirty="0"/>
          </a:p>
        </p:txBody>
      </p:sp>
    </p:spTree>
    <p:extLst>
      <p:ext uri="{BB962C8B-B14F-4D97-AF65-F5344CB8AC3E}">
        <p14:creationId xmlns:p14="http://schemas.microsoft.com/office/powerpoint/2010/main" val="4083325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18</a:t>
            </a:fld>
            <a:endParaRPr lang="es-MX" dirty="0"/>
          </a:p>
        </p:txBody>
      </p:sp>
    </p:spTree>
    <p:extLst>
      <p:ext uri="{BB962C8B-B14F-4D97-AF65-F5344CB8AC3E}">
        <p14:creationId xmlns:p14="http://schemas.microsoft.com/office/powerpoint/2010/main" val="2741083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19</a:t>
            </a:fld>
            <a:endParaRPr lang="es-MX" dirty="0"/>
          </a:p>
        </p:txBody>
      </p:sp>
    </p:spTree>
    <p:extLst>
      <p:ext uri="{BB962C8B-B14F-4D97-AF65-F5344CB8AC3E}">
        <p14:creationId xmlns:p14="http://schemas.microsoft.com/office/powerpoint/2010/main" val="166043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20</a:t>
            </a:fld>
            <a:endParaRPr lang="es-MX" dirty="0"/>
          </a:p>
        </p:txBody>
      </p:sp>
    </p:spTree>
    <p:extLst>
      <p:ext uri="{BB962C8B-B14F-4D97-AF65-F5344CB8AC3E}">
        <p14:creationId xmlns:p14="http://schemas.microsoft.com/office/powerpoint/2010/main" val="887057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21</a:t>
            </a:fld>
            <a:endParaRPr lang="es-MX" dirty="0"/>
          </a:p>
        </p:txBody>
      </p:sp>
    </p:spTree>
    <p:extLst>
      <p:ext uri="{BB962C8B-B14F-4D97-AF65-F5344CB8AC3E}">
        <p14:creationId xmlns:p14="http://schemas.microsoft.com/office/powerpoint/2010/main" val="19837905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22</a:t>
            </a:fld>
            <a:endParaRPr lang="es-MX" dirty="0"/>
          </a:p>
        </p:txBody>
      </p:sp>
    </p:spTree>
    <p:extLst>
      <p:ext uri="{BB962C8B-B14F-4D97-AF65-F5344CB8AC3E}">
        <p14:creationId xmlns:p14="http://schemas.microsoft.com/office/powerpoint/2010/main" val="2530045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a:t>
            </a:fld>
            <a:endParaRPr lang="es-MX" dirty="0"/>
          </a:p>
        </p:txBody>
      </p:sp>
    </p:spTree>
    <p:extLst>
      <p:ext uri="{BB962C8B-B14F-4D97-AF65-F5344CB8AC3E}">
        <p14:creationId xmlns:p14="http://schemas.microsoft.com/office/powerpoint/2010/main" val="13943441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23</a:t>
            </a:fld>
            <a:endParaRPr lang="es-MX" dirty="0"/>
          </a:p>
        </p:txBody>
      </p:sp>
    </p:spTree>
    <p:extLst>
      <p:ext uri="{BB962C8B-B14F-4D97-AF65-F5344CB8AC3E}">
        <p14:creationId xmlns:p14="http://schemas.microsoft.com/office/powerpoint/2010/main" val="25420489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24</a:t>
            </a:fld>
            <a:endParaRPr lang="es-MX" dirty="0"/>
          </a:p>
        </p:txBody>
      </p:sp>
    </p:spTree>
    <p:extLst>
      <p:ext uri="{BB962C8B-B14F-4D97-AF65-F5344CB8AC3E}">
        <p14:creationId xmlns:p14="http://schemas.microsoft.com/office/powerpoint/2010/main" val="600992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25</a:t>
            </a:fld>
            <a:endParaRPr lang="es-MX" dirty="0"/>
          </a:p>
        </p:txBody>
      </p:sp>
    </p:spTree>
    <p:extLst>
      <p:ext uri="{BB962C8B-B14F-4D97-AF65-F5344CB8AC3E}">
        <p14:creationId xmlns:p14="http://schemas.microsoft.com/office/powerpoint/2010/main" val="2874368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26</a:t>
            </a:fld>
            <a:endParaRPr lang="es-MX" dirty="0"/>
          </a:p>
        </p:txBody>
      </p:sp>
    </p:spTree>
    <p:extLst>
      <p:ext uri="{BB962C8B-B14F-4D97-AF65-F5344CB8AC3E}">
        <p14:creationId xmlns:p14="http://schemas.microsoft.com/office/powerpoint/2010/main" val="2609738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27</a:t>
            </a:fld>
            <a:endParaRPr lang="es-MX" dirty="0"/>
          </a:p>
        </p:txBody>
      </p:sp>
    </p:spTree>
    <p:extLst>
      <p:ext uri="{BB962C8B-B14F-4D97-AF65-F5344CB8AC3E}">
        <p14:creationId xmlns:p14="http://schemas.microsoft.com/office/powerpoint/2010/main" val="42145916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28</a:t>
            </a:fld>
            <a:endParaRPr lang="es-MX" dirty="0"/>
          </a:p>
        </p:txBody>
      </p:sp>
    </p:spTree>
    <p:extLst>
      <p:ext uri="{BB962C8B-B14F-4D97-AF65-F5344CB8AC3E}">
        <p14:creationId xmlns:p14="http://schemas.microsoft.com/office/powerpoint/2010/main" val="10658661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29</a:t>
            </a:fld>
            <a:endParaRPr lang="es-MX" dirty="0"/>
          </a:p>
        </p:txBody>
      </p:sp>
    </p:spTree>
    <p:extLst>
      <p:ext uri="{BB962C8B-B14F-4D97-AF65-F5344CB8AC3E}">
        <p14:creationId xmlns:p14="http://schemas.microsoft.com/office/powerpoint/2010/main" val="39263733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30</a:t>
            </a:fld>
            <a:endParaRPr lang="es-MX" dirty="0"/>
          </a:p>
        </p:txBody>
      </p:sp>
    </p:spTree>
    <p:extLst>
      <p:ext uri="{BB962C8B-B14F-4D97-AF65-F5344CB8AC3E}">
        <p14:creationId xmlns:p14="http://schemas.microsoft.com/office/powerpoint/2010/main" val="7592802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31</a:t>
            </a:fld>
            <a:endParaRPr lang="es-MX" dirty="0"/>
          </a:p>
        </p:txBody>
      </p:sp>
    </p:spTree>
    <p:extLst>
      <p:ext uri="{BB962C8B-B14F-4D97-AF65-F5344CB8AC3E}">
        <p14:creationId xmlns:p14="http://schemas.microsoft.com/office/powerpoint/2010/main" val="12177508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32</a:t>
            </a:fld>
            <a:endParaRPr lang="es-MX" dirty="0"/>
          </a:p>
        </p:txBody>
      </p:sp>
    </p:spTree>
    <p:extLst>
      <p:ext uri="{BB962C8B-B14F-4D97-AF65-F5344CB8AC3E}">
        <p14:creationId xmlns:p14="http://schemas.microsoft.com/office/powerpoint/2010/main" val="1548698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6</a:t>
            </a:fld>
            <a:endParaRPr lang="es-MX" dirty="0"/>
          </a:p>
        </p:txBody>
      </p:sp>
    </p:spTree>
    <p:extLst>
      <p:ext uri="{BB962C8B-B14F-4D97-AF65-F5344CB8AC3E}">
        <p14:creationId xmlns:p14="http://schemas.microsoft.com/office/powerpoint/2010/main" val="38070337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33</a:t>
            </a:fld>
            <a:endParaRPr lang="es-MX" dirty="0"/>
          </a:p>
        </p:txBody>
      </p:sp>
    </p:spTree>
    <p:extLst>
      <p:ext uri="{BB962C8B-B14F-4D97-AF65-F5344CB8AC3E}">
        <p14:creationId xmlns:p14="http://schemas.microsoft.com/office/powerpoint/2010/main" val="40592436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34</a:t>
            </a:fld>
            <a:endParaRPr lang="es-MX" dirty="0"/>
          </a:p>
        </p:txBody>
      </p:sp>
    </p:spTree>
    <p:extLst>
      <p:ext uri="{BB962C8B-B14F-4D97-AF65-F5344CB8AC3E}">
        <p14:creationId xmlns:p14="http://schemas.microsoft.com/office/powerpoint/2010/main" val="26783706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35</a:t>
            </a:fld>
            <a:endParaRPr lang="es-MX" dirty="0"/>
          </a:p>
        </p:txBody>
      </p:sp>
    </p:spTree>
    <p:extLst>
      <p:ext uri="{BB962C8B-B14F-4D97-AF65-F5344CB8AC3E}">
        <p14:creationId xmlns:p14="http://schemas.microsoft.com/office/powerpoint/2010/main" val="40966897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36</a:t>
            </a:fld>
            <a:endParaRPr lang="es-MX" dirty="0"/>
          </a:p>
        </p:txBody>
      </p:sp>
    </p:spTree>
    <p:extLst>
      <p:ext uri="{BB962C8B-B14F-4D97-AF65-F5344CB8AC3E}">
        <p14:creationId xmlns:p14="http://schemas.microsoft.com/office/powerpoint/2010/main" val="28129946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37</a:t>
            </a:fld>
            <a:endParaRPr lang="es-MX" dirty="0"/>
          </a:p>
        </p:txBody>
      </p:sp>
    </p:spTree>
    <p:extLst>
      <p:ext uri="{BB962C8B-B14F-4D97-AF65-F5344CB8AC3E}">
        <p14:creationId xmlns:p14="http://schemas.microsoft.com/office/powerpoint/2010/main" val="42553541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38</a:t>
            </a:fld>
            <a:endParaRPr lang="es-MX" dirty="0"/>
          </a:p>
        </p:txBody>
      </p:sp>
    </p:spTree>
    <p:extLst>
      <p:ext uri="{BB962C8B-B14F-4D97-AF65-F5344CB8AC3E}">
        <p14:creationId xmlns:p14="http://schemas.microsoft.com/office/powerpoint/2010/main" val="38633282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39</a:t>
            </a:fld>
            <a:endParaRPr lang="es-MX" dirty="0"/>
          </a:p>
        </p:txBody>
      </p:sp>
    </p:spTree>
    <p:extLst>
      <p:ext uri="{BB962C8B-B14F-4D97-AF65-F5344CB8AC3E}">
        <p14:creationId xmlns:p14="http://schemas.microsoft.com/office/powerpoint/2010/main" val="33518646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40</a:t>
            </a:fld>
            <a:endParaRPr lang="es-MX" dirty="0"/>
          </a:p>
        </p:txBody>
      </p:sp>
    </p:spTree>
    <p:extLst>
      <p:ext uri="{BB962C8B-B14F-4D97-AF65-F5344CB8AC3E}">
        <p14:creationId xmlns:p14="http://schemas.microsoft.com/office/powerpoint/2010/main" val="17537459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41</a:t>
            </a:fld>
            <a:endParaRPr lang="es-MX" dirty="0"/>
          </a:p>
        </p:txBody>
      </p:sp>
    </p:spTree>
    <p:extLst>
      <p:ext uri="{BB962C8B-B14F-4D97-AF65-F5344CB8AC3E}">
        <p14:creationId xmlns:p14="http://schemas.microsoft.com/office/powerpoint/2010/main" val="638143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7</a:t>
            </a:fld>
            <a:endParaRPr lang="es-MX" dirty="0"/>
          </a:p>
        </p:txBody>
      </p:sp>
    </p:spTree>
    <p:extLst>
      <p:ext uri="{BB962C8B-B14F-4D97-AF65-F5344CB8AC3E}">
        <p14:creationId xmlns:p14="http://schemas.microsoft.com/office/powerpoint/2010/main" val="715395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8</a:t>
            </a:fld>
            <a:endParaRPr lang="es-MX" dirty="0"/>
          </a:p>
        </p:txBody>
      </p:sp>
    </p:spTree>
    <p:extLst>
      <p:ext uri="{BB962C8B-B14F-4D97-AF65-F5344CB8AC3E}">
        <p14:creationId xmlns:p14="http://schemas.microsoft.com/office/powerpoint/2010/main" val="2819044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9</a:t>
            </a:fld>
            <a:endParaRPr lang="es-MX" dirty="0"/>
          </a:p>
        </p:txBody>
      </p:sp>
    </p:spTree>
    <p:extLst>
      <p:ext uri="{BB962C8B-B14F-4D97-AF65-F5344CB8AC3E}">
        <p14:creationId xmlns:p14="http://schemas.microsoft.com/office/powerpoint/2010/main" val="2298266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10</a:t>
            </a:fld>
            <a:endParaRPr lang="es-MX" dirty="0"/>
          </a:p>
        </p:txBody>
      </p:sp>
    </p:spTree>
    <p:extLst>
      <p:ext uri="{BB962C8B-B14F-4D97-AF65-F5344CB8AC3E}">
        <p14:creationId xmlns:p14="http://schemas.microsoft.com/office/powerpoint/2010/main" val="558952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11</a:t>
            </a:fld>
            <a:endParaRPr lang="es-MX" dirty="0"/>
          </a:p>
        </p:txBody>
      </p:sp>
    </p:spTree>
    <p:extLst>
      <p:ext uri="{BB962C8B-B14F-4D97-AF65-F5344CB8AC3E}">
        <p14:creationId xmlns:p14="http://schemas.microsoft.com/office/powerpoint/2010/main" val="25200887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12</a:t>
            </a:fld>
            <a:endParaRPr lang="es-MX" dirty="0"/>
          </a:p>
        </p:txBody>
      </p:sp>
    </p:spTree>
    <p:extLst>
      <p:ext uri="{BB962C8B-B14F-4D97-AF65-F5344CB8AC3E}">
        <p14:creationId xmlns:p14="http://schemas.microsoft.com/office/powerpoint/2010/main" val="94690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3 Triángulo rectángulo"/>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5 Forma libre"/>
          <p:cNvSpPr>
            <a:spLocks/>
          </p:cNvSpPr>
          <p:nvPr/>
        </p:nvSpPr>
        <p:spPr bwMode="auto">
          <a:xfrm>
            <a:off x="1687513" y="4953000"/>
            <a:ext cx="7456487" cy="487363"/>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rgbClr val="33CCCC">
              <a:alpha val="4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Forma libre"/>
          <p:cNvSpPr>
            <a:spLocks/>
          </p:cNvSpPr>
          <p:nvPr/>
        </p:nvSpPr>
        <p:spPr bwMode="auto">
          <a:xfrm>
            <a:off x="36513" y="5237163"/>
            <a:ext cx="9107487" cy="78898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8" name="7 Forma libre"/>
          <p:cNvSpPr>
            <a:spLocks/>
          </p:cNvSpPr>
          <p:nvPr/>
        </p:nvSpPr>
        <p:spPr bwMode="auto">
          <a:xfrm>
            <a:off x="590" y="5000960"/>
            <a:ext cx="9143410" cy="186339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solidFill>
            <a:srgbClr val="008080">
              <a:alpha val="60000"/>
            </a:srgbClr>
          </a:soli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9 Conector recto"/>
          <p:cNvCxnSpPr/>
          <p:nvPr/>
        </p:nvCxnSpPr>
        <p:spPr bwMode="auto">
          <a:xfrm>
            <a:off x="-3175" y="4997654"/>
            <a:ext cx="9147175" cy="78999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Título"/>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1" name="29 Marcador de fecha"/>
          <p:cNvSpPr>
            <a:spLocks noGrp="1"/>
          </p:cNvSpPr>
          <p:nvPr>
            <p:ph type="dt" sz="half" idx="10"/>
          </p:nvPr>
        </p:nvSpPr>
        <p:spPr/>
        <p:txBody>
          <a:bodyPr/>
          <a:lstStyle>
            <a:lvl1pPr>
              <a:defRPr smtClean="0">
                <a:solidFill>
                  <a:srgbClr val="FFFFFF"/>
                </a:solidFill>
              </a:defRPr>
            </a:lvl1pPr>
            <a:extLst/>
          </a:lstStyle>
          <a:p>
            <a:pPr>
              <a:defRPr/>
            </a:pPr>
            <a:endParaRPr lang="es-MX" dirty="0"/>
          </a:p>
        </p:txBody>
      </p:sp>
      <p:sp>
        <p:nvSpPr>
          <p:cNvPr id="12" name="18 Marcador de pie de página"/>
          <p:cNvSpPr>
            <a:spLocks noGrp="1"/>
          </p:cNvSpPr>
          <p:nvPr>
            <p:ph type="ftr" sz="quarter" idx="11"/>
          </p:nvPr>
        </p:nvSpPr>
        <p:spPr/>
        <p:txBody>
          <a:bodyPr/>
          <a:lstStyle>
            <a:lvl1pPr>
              <a:defRPr>
                <a:solidFill>
                  <a:schemeClr val="accent1">
                    <a:tint val="20000"/>
                  </a:schemeClr>
                </a:solidFill>
              </a:defRPr>
            </a:lvl1pPr>
            <a:extLst/>
          </a:lstStyle>
          <a:p>
            <a:pPr>
              <a:defRPr/>
            </a:pPr>
            <a:endParaRPr lang="es-MX" dirty="0"/>
          </a:p>
        </p:txBody>
      </p:sp>
      <p:sp>
        <p:nvSpPr>
          <p:cNvPr id="13" name="26 Marcador de número de diapositiva"/>
          <p:cNvSpPr>
            <a:spLocks noGrp="1"/>
          </p:cNvSpPr>
          <p:nvPr>
            <p:ph type="sldNum" sz="quarter" idx="12"/>
          </p:nvPr>
        </p:nvSpPr>
        <p:spPr/>
        <p:txBody>
          <a:bodyPr/>
          <a:lstStyle>
            <a:lvl1pPr>
              <a:defRPr smtClean="0">
                <a:solidFill>
                  <a:srgbClr val="FFFFFF"/>
                </a:solidFill>
              </a:defRPr>
            </a:lvl1pPr>
            <a:extLst/>
          </a:lstStyle>
          <a:p>
            <a:pPr>
              <a:defRPr/>
            </a:pPr>
            <a:fld id="{62E9E462-A307-46A6-B24D-B23F63F85546}" type="slidenum">
              <a:rPr lang="es-MX"/>
              <a:pPr>
                <a:defRPr/>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D27718D8-60A7-4D3B-A1BE-07D8FF63E948}" type="slidenum">
              <a:rPr lang="es-MX"/>
              <a:pPr>
                <a:defRPr/>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10725176-2986-4C5A-83F6-3DB18051CEA1}" type="slidenum">
              <a:rPr lang="es-MX"/>
              <a:pPr>
                <a:defRPr/>
              </a:pPr>
              <a:t>‹Nº›</a:t>
            </a:fld>
            <a:endParaRPr lang="es-MX"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6" name="17 Marcador de número de diapositiva"/>
          <p:cNvSpPr>
            <a:spLocks noGrp="1"/>
          </p:cNvSpPr>
          <p:nvPr>
            <p:ph type="sldNum" sz="quarter" idx="12"/>
          </p:nvPr>
        </p:nvSpPr>
        <p:spPr/>
        <p:txBody>
          <a:bodyPr/>
          <a:lstStyle>
            <a:lvl1pPr>
              <a:defRPr sz="800" b="1">
                <a:latin typeface="Calibri" pitchFamily="34" charset="0"/>
              </a:defRPr>
            </a:lvl1pPr>
          </a:lstStyle>
          <a:p>
            <a:pPr>
              <a:defRPr/>
            </a:pPr>
            <a:fld id="{BD43386B-512A-4F48-AC60-1F2A615D5642}" type="slidenum">
              <a:rPr lang="es-MX" smtClean="0"/>
              <a:pPr>
                <a:defRPr/>
              </a:pPr>
              <a:t>‹Nº›</a:t>
            </a:fld>
            <a:endParaRPr lang="es-MX" dirty="0"/>
          </a:p>
        </p:txBody>
      </p:sp>
      <p:sp>
        <p:nvSpPr>
          <p:cNvPr id="7" name="6 Rectángulo redondeado"/>
          <p:cNvSpPr/>
          <p:nvPr userDrawn="1"/>
        </p:nvSpPr>
        <p:spPr>
          <a:xfrm>
            <a:off x="62473" y="62122"/>
            <a:ext cx="9001156" cy="900000"/>
          </a:xfrm>
          <a:prstGeom prst="roundRect">
            <a:avLst/>
          </a:prstGeom>
          <a:solidFill>
            <a:srgbClr val="33CCCC">
              <a:alpha val="30000"/>
            </a:srgbClr>
          </a:solidFill>
          <a:ln>
            <a:noFill/>
          </a:ln>
          <a:effectLst>
            <a:outerShdw blurRad="50800" dist="38100" dir="2700000" algn="tl" rotWithShape="0">
              <a:prstClr val="black">
                <a:alpha val="40000"/>
              </a:prstClr>
            </a:outerShdw>
          </a:effectLst>
          <a:scene3d>
            <a:camera prst="orthographicFront"/>
            <a:lightRig rig="soft" dir="t"/>
          </a:scene3d>
          <a:sp3d>
            <a:bevelT w="165100" prst="coolSlan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pic>
        <p:nvPicPr>
          <p:cNvPr id="5" name="Picture 2" descr="InfoD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04780" y="156271"/>
            <a:ext cx="1296000" cy="6911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14" name="2 Marcador de contenido"/>
          <p:cNvSpPr>
            <a:spLocks noGrp="1"/>
          </p:cNvSpPr>
          <p:nvPr>
            <p:ph idx="1"/>
          </p:nvPr>
        </p:nvSpPr>
        <p:spPr bwMode="auto">
          <a:xfrm>
            <a:off x="457200" y="1481138"/>
            <a:ext cx="8229600" cy="4525962"/>
          </a:xfrm>
          <a:prstGeom prst="rect">
            <a:avLst/>
          </a:prstGeom>
          <a:noFill/>
          <a:ln w="9525">
            <a:noFill/>
            <a:miter lim="800000"/>
            <a:headEnd/>
            <a:tailEnd/>
          </a:ln>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texto del patrón</a:t>
            </a:r>
          </a:p>
          <a:p>
            <a:pPr marL="0" marR="0" lvl="1"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Segundo nivel</a:t>
            </a:r>
          </a:p>
          <a:p>
            <a:pPr marL="0" marR="0" lvl="2"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Tercer nivel</a:t>
            </a:r>
          </a:p>
          <a:p>
            <a:pPr marL="0" marR="0" lvl="3"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Cuarto nivel</a:t>
            </a:r>
          </a:p>
          <a:p>
            <a:pPr marL="0" marR="0" lvl="4"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Quinto nivel</a:t>
            </a:r>
            <a:endParaRPr kumimoji="0" lang="en-US" sz="1800" b="0" i="0" u="none" strike="noStrike" kern="0" cap="none" spc="0" normalizeH="0" baseline="0" noProof="0">
              <a:ln>
                <a:noFill/>
              </a:ln>
              <a:solidFill>
                <a:sysClr val="windowText" lastClr="000000"/>
              </a:solidFill>
              <a:effectLst/>
              <a:uLnTx/>
              <a:uFillTx/>
            </a:endParaRPr>
          </a:p>
        </p:txBody>
      </p:sp>
      <p:sp>
        <p:nvSpPr>
          <p:cNvPr id="15" name="6 Título"/>
          <p:cNvSpPr>
            <a:spLocks noGrp="1"/>
          </p:cNvSpPr>
          <p:nvPr>
            <p:ph type="title"/>
          </p:nvPr>
        </p:nvSpPr>
        <p:spPr>
          <a:xfrm>
            <a:off x="457200" y="274638"/>
            <a:ext cx="8229600" cy="1143000"/>
          </a:xfrm>
          <a:prstGeom prst="rect">
            <a:avLst/>
          </a:prstGeom>
        </p:spPr>
        <p:txBody>
          <a:bodyPr rtlCol="0"/>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título del patrón</a:t>
            </a:r>
            <a:endParaRPr kumimoji="0" lang="en-US" sz="1800" b="0" i="0" u="none" strike="noStrike" kern="0" cap="none" spc="0" normalizeH="0" baseline="0" noProof="0">
              <a:ln>
                <a:noFill/>
              </a:ln>
              <a:solidFill>
                <a:sysClr val="windowText" lastClr="000000"/>
              </a:solidFill>
              <a:effectLst/>
              <a:uLnTx/>
              <a:uFillTx/>
            </a:endParaRPr>
          </a:p>
        </p:txBody>
      </p:sp>
      <p:sp>
        <p:nvSpPr>
          <p:cNvPr id="16" name="9 Marcador de fecha"/>
          <p:cNvSpPr>
            <a:spLocks noGrp="1"/>
          </p:cNvSpPr>
          <p:nvPr>
            <p:ph type="dt" sz="half" idx="10"/>
          </p:nvPr>
        </p:nvSpPr>
        <p:spPr>
          <a:xfrm>
            <a:off x="6727825" y="6408738"/>
            <a:ext cx="1919288"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7" name="21 Marcador de pie de página"/>
          <p:cNvSpPr>
            <a:spLocks noGrp="1"/>
          </p:cNvSpPr>
          <p:nvPr>
            <p:ph type="ftr" sz="quarter" idx="11"/>
          </p:nvPr>
        </p:nvSpPr>
        <p:spPr>
          <a:xfrm>
            <a:off x="4379913" y="6408738"/>
            <a:ext cx="2351087"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8" name="17 Marcador de número de diapositiva"/>
          <p:cNvSpPr>
            <a:spLocks noGrp="1"/>
          </p:cNvSpPr>
          <p:nvPr>
            <p:ph type="sldNum" sz="quarter" idx="12"/>
          </p:nvPr>
        </p:nvSpPr>
        <p:spPr>
          <a:xfrm>
            <a:off x="8647113" y="6408738"/>
            <a:ext cx="366712"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5178CCD4-0633-4214-8E80-4B51D2DB8650}" type="slidenum">
              <a:rPr kumimoji="0" lang="es-MX" sz="1800" b="0" i="0" u="none" strike="noStrike" kern="0" cap="none" spc="0" normalizeH="0" baseline="0" noProof="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Text" lastClr="000000"/>
              </a:solidFill>
              <a:effectLst/>
              <a:uLnTx/>
              <a:uFillTx/>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7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4602C97B-B95C-43E1-9C6D-9D412079AE19}"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10" name="2 Marcador de contenido"/>
          <p:cNvSpPr>
            <a:spLocks noGrp="1"/>
          </p:cNvSpPr>
          <p:nvPr>
            <p:ph idx="1"/>
          </p:nvPr>
        </p:nvSpPr>
        <p:spPr>
          <a:xfrm>
            <a:off x="457200" y="1481138"/>
            <a:ext cx="8229600" cy="4525962"/>
          </a:xfrm>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6 Título"/>
          <p:cNvSpPr>
            <a:spLocks noGrp="1"/>
          </p:cNvSpPr>
          <p:nvPr>
            <p:ph type="title"/>
          </p:nvPr>
        </p:nvSpPr>
        <p:spPr>
          <a:xfrm>
            <a:off x="457200" y="274638"/>
            <a:ext cx="8229600" cy="1143000"/>
          </a:xfrm>
        </p:spPr>
        <p:txBody>
          <a:bodyPr rtlCol="0"/>
          <a:lstStyle>
            <a:extLst/>
          </a:lstStyle>
          <a:p>
            <a:r>
              <a:rPr lang="es-ES" smtClean="0"/>
              <a:t>Haga clic para modificar el estilo de título del patrón</a:t>
            </a:r>
            <a:endParaRPr lang="en-US"/>
          </a:p>
        </p:txBody>
      </p:sp>
      <p:sp>
        <p:nvSpPr>
          <p:cNvPr id="12" name="9 Marcador de fecha"/>
          <p:cNvSpPr>
            <a:spLocks noGrp="1"/>
          </p:cNvSpPr>
          <p:nvPr>
            <p:ph type="dt" sz="half" idx="10"/>
          </p:nvPr>
        </p:nvSpPr>
        <p:spPr>
          <a:xfrm>
            <a:off x="6727825" y="6408738"/>
            <a:ext cx="1919288" cy="365125"/>
          </a:xfrm>
        </p:spPr>
        <p:txBody>
          <a:bodyPr/>
          <a:lstStyle>
            <a:lvl1pPr>
              <a:defRPr/>
            </a:lvl1pPr>
          </a:lstStyle>
          <a:p>
            <a:pPr>
              <a:defRPr/>
            </a:pPr>
            <a:endParaRPr lang="es-MX" dirty="0"/>
          </a:p>
        </p:txBody>
      </p:sp>
      <p:sp>
        <p:nvSpPr>
          <p:cNvPr id="13" name="21 Marcador de pie de página"/>
          <p:cNvSpPr>
            <a:spLocks noGrp="1"/>
          </p:cNvSpPr>
          <p:nvPr>
            <p:ph type="ftr" sz="quarter" idx="11"/>
          </p:nvPr>
        </p:nvSpPr>
        <p:spPr>
          <a:xfrm>
            <a:off x="4379913" y="6408738"/>
            <a:ext cx="2351087" cy="365125"/>
          </a:xfrm>
        </p:spPr>
        <p:txBody>
          <a:bodyPr/>
          <a:lstStyle>
            <a:lvl1pPr>
              <a:defRPr/>
            </a:lvl1pPr>
          </a:lstStyle>
          <a:p>
            <a:pPr>
              <a:defRPr/>
            </a:pPr>
            <a:endParaRPr lang="es-MX" dirty="0"/>
          </a:p>
        </p:txBody>
      </p:sp>
      <p:sp>
        <p:nvSpPr>
          <p:cNvPr id="14" name="17 Marcador de número de diapositiva"/>
          <p:cNvSpPr>
            <a:spLocks noGrp="1"/>
          </p:cNvSpPr>
          <p:nvPr>
            <p:ph type="sldNum" sz="quarter" idx="12"/>
          </p:nvPr>
        </p:nvSpPr>
        <p:spPr>
          <a:xfrm>
            <a:off x="8647113" y="6408738"/>
            <a:ext cx="366712" cy="365125"/>
          </a:xfrm>
        </p:spPr>
        <p:txBody>
          <a:bodyPr/>
          <a:lstStyle>
            <a:lvl1pPr>
              <a:defRPr/>
            </a:lvl1pPr>
          </a:lstStyle>
          <a:p>
            <a:pPr>
              <a:defRPr/>
            </a:pPr>
            <a:fld id="{5178CCD4-0633-4214-8E80-4B51D2DB8650}"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lvl1pPr>
              <a:defRPr/>
            </a:lvl1pPr>
            <a:extLst/>
          </a:lstStyle>
          <a:p>
            <a:pPr>
              <a:defRPr/>
            </a:pPr>
            <a:endParaRPr lang="es-MX" dirty="0"/>
          </a:p>
        </p:txBody>
      </p:sp>
      <p:sp>
        <p:nvSpPr>
          <p:cNvPr id="4" name="3 Marcador de pie de página"/>
          <p:cNvSpPr>
            <a:spLocks noGrp="1"/>
          </p:cNvSpPr>
          <p:nvPr>
            <p:ph type="ftr" sz="quarter" idx="11"/>
          </p:nvPr>
        </p:nvSpPr>
        <p:spPr/>
        <p:txBody>
          <a:bodyPr/>
          <a:lstStyle>
            <a:lvl1pPr>
              <a:defRPr/>
            </a:lvl1pPr>
            <a:extLst/>
          </a:lstStyle>
          <a:p>
            <a:pPr>
              <a:defRPr/>
            </a:pPr>
            <a:endParaRPr lang="es-MX" dirty="0"/>
          </a:p>
        </p:txBody>
      </p:sp>
      <p:sp>
        <p:nvSpPr>
          <p:cNvPr id="5" name="4 Marcador de número de diapositiva"/>
          <p:cNvSpPr>
            <a:spLocks noGrp="1"/>
          </p:cNvSpPr>
          <p:nvPr>
            <p:ph type="sldNum" sz="quarter" idx="12"/>
          </p:nvPr>
        </p:nvSpPr>
        <p:spPr/>
        <p:txBody>
          <a:bodyPr/>
          <a:lstStyle>
            <a:lvl1pPr>
              <a:defRPr/>
            </a:lvl1pPr>
            <a:extLst/>
          </a:lstStyle>
          <a:p>
            <a:pPr>
              <a:defRPr/>
            </a:pPr>
            <a:fld id="{CF86A0AD-F5F3-4993-AC63-983DFB5D00C4}"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endParaRPr lang="es-MX" dirty="0"/>
          </a:p>
        </p:txBody>
      </p:sp>
      <p:sp>
        <p:nvSpPr>
          <p:cNvPr id="3" name="21 Marcador de pie de página"/>
          <p:cNvSpPr>
            <a:spLocks noGrp="1"/>
          </p:cNvSpPr>
          <p:nvPr>
            <p:ph type="ftr" sz="quarter" idx="11"/>
          </p:nvPr>
        </p:nvSpPr>
        <p:spPr/>
        <p:txBody>
          <a:bodyPr/>
          <a:lstStyle>
            <a:lvl1pPr>
              <a:defRPr/>
            </a:lvl1pPr>
          </a:lstStyle>
          <a:p>
            <a:pPr>
              <a:defRPr/>
            </a:pPr>
            <a:endParaRPr lang="es-MX" dirty="0"/>
          </a:p>
        </p:txBody>
      </p:sp>
      <p:sp>
        <p:nvSpPr>
          <p:cNvPr id="4" name="17 Marcador de número de diapositiva"/>
          <p:cNvSpPr>
            <a:spLocks noGrp="1"/>
          </p:cNvSpPr>
          <p:nvPr>
            <p:ph type="sldNum" sz="quarter" idx="12"/>
          </p:nvPr>
        </p:nvSpPr>
        <p:spPr/>
        <p:txBody>
          <a:bodyPr/>
          <a:lstStyle>
            <a:lvl1pPr>
              <a:defRPr/>
            </a:lvl1pPr>
          </a:lstStyle>
          <a:p>
            <a:pPr>
              <a:defRPr/>
            </a:pPr>
            <a:fld id="{13BBBA7F-7700-44FC-A071-6A787AE82F1F}" type="slidenum">
              <a:rPr lang="es-MX"/>
              <a:pPr>
                <a:defRPr/>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516F3146-650D-474C-86B1-C64F49665689}"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5" name="4 Forma libre"/>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6" name="5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Triángulo rectángulo"/>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7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Cheurón"/>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9 Cheurón"/>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3 Marcador de texto"/>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dirty="0" smtClean="0"/>
              <a:t>Haga clic en el icono para agregar una imagen</a:t>
            </a:r>
            <a:endParaRPr lang="en-US" noProof="0"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smtClean="0"/>
              <a:t>Haga clic para modificar el estilo de título del patrón</a:t>
            </a:r>
            <a:endParaRPr lang="en-US"/>
          </a:p>
        </p:txBody>
      </p:sp>
      <p:sp>
        <p:nvSpPr>
          <p:cNvPr id="11" name="4 Marcador de fecha"/>
          <p:cNvSpPr>
            <a:spLocks noGrp="1"/>
          </p:cNvSpPr>
          <p:nvPr>
            <p:ph type="dt" sz="half" idx="10"/>
          </p:nvPr>
        </p:nvSpPr>
        <p:spPr/>
        <p:txBody>
          <a:bodyPr/>
          <a:lstStyle>
            <a:lvl1pPr>
              <a:defRPr smtClean="0">
                <a:solidFill>
                  <a:schemeClr val="tx1"/>
                </a:solidFill>
              </a:defRPr>
            </a:lvl1pPr>
            <a:extLst/>
          </a:lstStyle>
          <a:p>
            <a:pPr>
              <a:defRPr/>
            </a:pPr>
            <a:endParaRPr lang="es-MX" dirty="0"/>
          </a:p>
        </p:txBody>
      </p:sp>
      <p:sp>
        <p:nvSpPr>
          <p:cNvPr id="12" name="5 Marcador de pie de página"/>
          <p:cNvSpPr>
            <a:spLocks noGrp="1"/>
          </p:cNvSpPr>
          <p:nvPr>
            <p:ph type="ftr" sz="quarter" idx="11"/>
          </p:nvPr>
        </p:nvSpPr>
        <p:spPr/>
        <p:txBody>
          <a:bodyPr/>
          <a:lstStyle>
            <a:lvl1pPr>
              <a:defRPr>
                <a:solidFill>
                  <a:schemeClr val="tx1"/>
                </a:solidFill>
              </a:defRPr>
            </a:lvl1pPr>
            <a:extLst/>
          </a:lstStyle>
          <a:p>
            <a:pPr>
              <a:defRPr/>
            </a:pPr>
            <a:endParaRPr lang="es-MX" dirty="0"/>
          </a:p>
        </p:txBody>
      </p:sp>
      <p:sp>
        <p:nvSpPr>
          <p:cNvPr id="13" name="6 Marcador de número de diapositiva"/>
          <p:cNvSpPr>
            <a:spLocks noGrp="1"/>
          </p:cNvSpPr>
          <p:nvPr>
            <p:ph type="sldNum" sz="quarter" idx="12"/>
          </p:nvPr>
        </p:nvSpPr>
        <p:spPr/>
        <p:txBody>
          <a:bodyPr/>
          <a:lstStyle>
            <a:lvl1pPr>
              <a:defRPr smtClean="0">
                <a:solidFill>
                  <a:schemeClr val="tx1"/>
                </a:solidFill>
              </a:defRPr>
            </a:lvl1pPr>
            <a:extLst/>
          </a:lstStyle>
          <a:p>
            <a:pPr>
              <a:defRPr/>
            </a:pPr>
            <a:fld id="{106309B3-9598-4C5D-A074-CCA34373B81B}"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endParaRPr lang="es-MX" dirty="0"/>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s-MX" dirty="0"/>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54FD045D-41D9-4DB0-AA6F-326B226C05DB}" type="slidenum">
              <a:rPr lang="es-MX"/>
              <a:pPr>
                <a:defRPr/>
              </a:pPr>
              <a:t>‹Nº›</a:t>
            </a:fld>
            <a:endParaRPr lang="es-MX" dirty="0"/>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23" r:id="rId6"/>
    <p:sldLayoutId id="2147483716" r:id="rId7"/>
    <p:sldLayoutId id="2147483724" r:id="rId8"/>
    <p:sldLayoutId id="2147483725" r:id="rId9"/>
    <p:sldLayoutId id="2147483717" r:id="rId10"/>
    <p:sldLayoutId id="2147483718" r:id="rId11"/>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13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Lucida Sans Unicode"/>
            </a:endParaRPr>
          </a:p>
        </p:txBody>
      </p:sp>
      <p:sp>
        <p:nvSpPr>
          <p:cNvPr id="15" name="14 Triángulo rectángulo"/>
          <p:cNvSpPr>
            <a:spLocks/>
          </p:cNvSpPr>
          <p:nvPr/>
        </p:nvSpPr>
        <p:spPr bwMode="auto">
          <a:xfrm>
            <a:off x="-6042" y="5791253"/>
            <a:ext cx="3402314" cy="1080868"/>
          </a:xfrm>
          <a:prstGeom prst="rtTriangle">
            <a:avLst/>
          </a:prstGeom>
          <a:solidFill>
            <a:srgbClr val="008080">
              <a:alpha val="60000"/>
            </a:srgbClr>
          </a:solidFill>
          <a:ln w="12700" cap="rnd" cmpd="thickThin" algn="ctr">
            <a:noFill/>
            <a:prstDash val="solid"/>
          </a:ln>
          <a:effectLst>
            <a:fillOverlay blend="mult">
              <a:gradFill flip="none" rotWithShape="1">
                <a:gsLst>
                  <a:gs pos="0">
                    <a:srgbClr val="2DA2BF">
                      <a:shade val="20000"/>
                      <a:satMod val="176000"/>
                      <a:alpha val="100000"/>
                    </a:srgbClr>
                  </a:gs>
                  <a:gs pos="18000">
                    <a:srgbClr val="2DA2BF">
                      <a:shade val="48000"/>
                      <a:satMod val="153000"/>
                      <a:alpha val="100000"/>
                    </a:srgbClr>
                  </a:gs>
                  <a:gs pos="43000">
                    <a:srgbClr val="2DA2BF">
                      <a:tint val="86000"/>
                      <a:satMod val="149000"/>
                      <a:alpha val="100000"/>
                    </a:srgbClr>
                  </a:gs>
                  <a:gs pos="45000">
                    <a:srgbClr val="2DA2BF">
                      <a:tint val="85000"/>
                      <a:satMod val="150000"/>
                      <a:alpha val="100000"/>
                    </a:srgbClr>
                  </a:gs>
                  <a:gs pos="50000">
                    <a:srgbClr val="2DA2BF">
                      <a:tint val="86000"/>
                      <a:satMod val="149000"/>
                      <a:alpha val="100000"/>
                    </a:srgbClr>
                  </a:gs>
                  <a:gs pos="79000">
                    <a:srgbClr val="2DA2BF">
                      <a:shade val="53000"/>
                      <a:satMod val="150000"/>
                      <a:alpha val="100000"/>
                    </a:srgbClr>
                  </a:gs>
                  <a:gs pos="100000">
                    <a:srgbClr val="2DA2BF">
                      <a:shade val="25000"/>
                      <a:satMod val="170000"/>
                      <a:alpha val="100000"/>
                    </a:srgbClr>
                  </a:gs>
                </a:gsLst>
                <a:lin ang="450000" scaled="1"/>
                <a:tileRect/>
              </a:gradFill>
            </a:fillOverlay>
          </a:effectLst>
        </p:spPr>
        <p:txBody>
          <a:bodyPr anchor="ctr"/>
          <a:lstStyle>
            <a:extLs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Lucida Sans Unicode"/>
              <a:ea typeface="+mn-ea"/>
              <a:cs typeface="+mn-cs"/>
            </a:endParaRPr>
          </a:p>
        </p:txBody>
      </p:sp>
      <p:cxnSp>
        <p:nvCxnSpPr>
          <p:cNvPr id="16" name="15 Conector recto"/>
          <p:cNvCxnSpPr/>
          <p:nvPr/>
        </p:nvCxnSpPr>
        <p:spPr>
          <a:xfrm>
            <a:off x="-9237" y="5787738"/>
            <a:ext cx="3405509" cy="1084383"/>
          </a:xfrm>
          <a:prstGeom prst="line">
            <a:avLst/>
          </a:prstGeom>
          <a:noFill/>
          <a:ln w="12065" cap="flat" cmpd="sng" algn="ctr">
            <a:gradFill>
              <a:gsLst>
                <a:gs pos="45000">
                  <a:srgbClr val="2DA2BF">
                    <a:tint val="70000"/>
                    <a:satMod val="110000"/>
                  </a:srgbClr>
                </a:gs>
                <a:gs pos="15000">
                  <a:srgbClr val="2DA2BF">
                    <a:shade val="40000"/>
                    <a:satMod val="110000"/>
                  </a:srgbClr>
                </a:gs>
              </a:gsLst>
              <a:lin ang="5400000" scaled="1"/>
            </a:gradFill>
            <a:prstDash val="solid"/>
            <a:miter lim="800000"/>
          </a:ln>
          <a:effectLst/>
        </p:spPr>
      </p:cxnSp>
      <p:sp>
        <p:nvSpPr>
          <p:cNvPr id="17" name="3 Marcador de texto"/>
          <p:cNvSpPr txBox="1">
            <a:spLocks/>
          </p:cNvSpPr>
          <p:nvPr/>
        </p:nvSpPr>
        <p:spPr bwMode="auto">
          <a:xfrm>
            <a:off x="1141232" y="5443402"/>
            <a:ext cx="7162800" cy="648232"/>
          </a:xfrm>
          <a:prstGeom prst="rect">
            <a:avLst/>
          </a:prstGeom>
          <a:noFill/>
          <a:ln w="9525">
            <a:noFill/>
            <a:miter lim="800000"/>
            <a:headEnd/>
            <a:tailEnd/>
          </a:ln>
        </p:spPr>
        <p:txBody>
          <a:bodyPr vert="horz" wrap="square" lIns="91440" tIns="0" rIns="91440" bIns="45720" numCol="1" anchor="t" anchorCtr="0" compatLnSpc="1">
            <a:prstTxWarp prst="textNoShape">
              <a:avLst/>
            </a:prstTxWarp>
          </a:bodyPr>
          <a:lstStyle>
            <a:lvl1pPr marL="0" marR="18288" indent="0" algn="r">
              <a:buNone/>
              <a:defRPr sz="1400"/>
            </a:lvl1pPr>
            <a:lvl2pPr>
              <a:defRPr sz="1200"/>
            </a:lvl2pPr>
            <a:lvl3pPr>
              <a:defRPr sz="1000"/>
            </a:lvl3pPr>
            <a:lvl4pPr>
              <a:defRPr sz="900"/>
            </a:lvl4pPr>
            <a:lvl5pPr>
              <a:defRPr sz="900"/>
            </a:lvl5pPr>
            <a:extLst/>
          </a:lstStyle>
          <a:p>
            <a:pPr marL="0" marR="18288" lvl="0" indent="0" algn="r" defTabSz="914400" rtl="0" eaLnBrk="1" fontAlgn="base" latinLnBrk="0" hangingPunct="1">
              <a:lnSpc>
                <a:spcPct val="100000"/>
              </a:lnSpc>
              <a:spcBef>
                <a:spcPts val="400"/>
              </a:spcBef>
              <a:spcAft>
                <a:spcPct val="0"/>
              </a:spcAft>
              <a:buClr>
                <a:srgbClr val="2DA2BF"/>
              </a:buClr>
              <a:buSzPct val="68000"/>
              <a:buFont typeface="Wingdings 3" pitchFamily="18" charset="2"/>
              <a:buNone/>
              <a:tabLst/>
              <a:defRPr/>
            </a:pPr>
            <a:r>
              <a:rPr kumimoji="0" lang="es-ES" sz="1400" b="0" i="0" u="none" strike="noStrike" kern="1200" cap="none" spc="0" normalizeH="0" baseline="0" noProof="0" dirty="0" smtClean="0">
                <a:ln>
                  <a:noFill/>
                </a:ln>
                <a:solidFill>
                  <a:sysClr val="window" lastClr="FFFFFF"/>
                </a:solidFill>
                <a:effectLst/>
                <a:uLnTx/>
                <a:uFillTx/>
                <a:latin typeface="Lucida Sans Unicode"/>
                <a:ea typeface="+mn-ea"/>
                <a:cs typeface="+mn-cs"/>
              </a:rPr>
              <a:t>Haga clic para modificar el estilo de texto del patrón</a:t>
            </a:r>
          </a:p>
        </p:txBody>
      </p:sp>
      <p:sp>
        <p:nvSpPr>
          <p:cNvPr id="18" name="4 Marcador de fecha"/>
          <p:cNvSpPr>
            <a:spLocks noGrp="1"/>
          </p:cNvSpPr>
          <p:nvPr>
            <p:ph type="dt" sz="half" idx="2"/>
          </p:nvPr>
        </p:nvSpPr>
        <p:spPr>
          <a:xfrm>
            <a:off x="6727825" y="6408738"/>
            <a:ext cx="1919288"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19" name="5 Marcador de pie de página"/>
          <p:cNvSpPr>
            <a:spLocks noGrp="1"/>
          </p:cNvSpPr>
          <p:nvPr>
            <p:ph type="ftr" sz="quarter" idx="3"/>
          </p:nvPr>
        </p:nvSpPr>
        <p:spPr>
          <a:xfrm>
            <a:off x="4379913" y="6408738"/>
            <a:ext cx="2351087" cy="365125"/>
          </a:xfrm>
          <a:prstGeom prst="rect">
            <a:avLst/>
          </a:prstGeom>
        </p:spPr>
        <p:txBody>
          <a:bodyPr/>
          <a:lstStyle>
            <a:lvl1pPr>
              <a:defRPr>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20" name="6 Marcador de número de diapositiva"/>
          <p:cNvSpPr>
            <a:spLocks noGrp="1"/>
          </p:cNvSpPr>
          <p:nvPr>
            <p:ph type="sldNum" sz="quarter" idx="4"/>
          </p:nvPr>
        </p:nvSpPr>
        <p:spPr>
          <a:xfrm>
            <a:off x="8647113" y="6408738"/>
            <a:ext cx="366712"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fld id="{48BDAF40-ECB2-4D85-A552-915E378046FF}" type="slidenum">
              <a:rPr kumimoji="0" lang="es-MX" sz="1800" b="0" i="0" u="none" strike="noStrike" kern="0" cap="none" spc="0" normalizeH="0" baseline="0" noProof="0">
                <a:ln>
                  <a:noFill/>
                </a:ln>
                <a:solidFill>
                  <a:sysClr val="window" lastClr="FFFFFF"/>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 lastClr="FFFFFF"/>
              </a:solidFill>
              <a:effectLst/>
              <a:uLnTx/>
              <a:uFillTx/>
            </a:endParaRP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Rectángulo"/>
          <p:cNvSpPr/>
          <p:nvPr/>
        </p:nvSpPr>
        <p:spPr>
          <a:xfrm>
            <a:off x="2713025" y="1162781"/>
            <a:ext cx="5724565" cy="3108543"/>
          </a:xfrm>
          <a:prstGeom prst="rect">
            <a:avLst/>
          </a:prstGeom>
        </p:spPr>
        <p:txBody>
          <a:bodyPr wrap="square">
            <a:spAutoFit/>
          </a:bodyPr>
          <a:lstStyle/>
          <a:p>
            <a:pPr algn="ctr"/>
            <a:r>
              <a:rPr lang="es-MX" sz="3600" b="1" dirty="0" smtClean="0">
                <a:latin typeface="Calibri" pitchFamily="34" charset="0"/>
              </a:rPr>
              <a:t>Encuesta de Satisfacción del Solicitante de Información Pública</a:t>
            </a:r>
          </a:p>
          <a:p>
            <a:pPr algn="ctr"/>
            <a:endParaRPr lang="es-MX" sz="1200" b="1" dirty="0" smtClean="0">
              <a:latin typeface="Calibri" pitchFamily="34" charset="0"/>
            </a:endParaRPr>
          </a:p>
          <a:p>
            <a:pPr algn="ctr"/>
            <a:endParaRPr lang="es-MX" sz="1200" b="1" dirty="0" smtClean="0">
              <a:latin typeface="Calibri" pitchFamily="34" charset="0"/>
            </a:endParaRPr>
          </a:p>
          <a:p>
            <a:pPr algn="ctr"/>
            <a:r>
              <a:rPr lang="es-MX" sz="1600" b="1" dirty="0" smtClean="0">
                <a:latin typeface="Calibri" pitchFamily="34" charset="0"/>
              </a:rPr>
              <a:t>28,376 cuestionarios respondidos</a:t>
            </a:r>
          </a:p>
          <a:p>
            <a:pPr algn="ctr"/>
            <a:r>
              <a:rPr lang="es-MX" sz="1600" b="1" dirty="0" smtClean="0">
                <a:latin typeface="Calibri" pitchFamily="34" charset="0"/>
              </a:rPr>
              <a:t>23,969 por INFOMEX y 4,407 depositados en buzones</a:t>
            </a:r>
          </a:p>
          <a:p>
            <a:pPr algn="ctr"/>
            <a:endParaRPr lang="es-MX" sz="1600" b="1" dirty="0">
              <a:latin typeface="Calibri" pitchFamily="34" charset="0"/>
            </a:endParaRPr>
          </a:p>
          <a:p>
            <a:pPr algn="ctr"/>
            <a:r>
              <a:rPr lang="nb-NO" sz="1600" b="1" dirty="0">
                <a:latin typeface="Calibri" pitchFamily="34" charset="0"/>
              </a:rPr>
              <a:t>2007 - 1er semetre </a:t>
            </a:r>
            <a:r>
              <a:rPr lang="nb-NO" sz="1600" b="1" dirty="0" smtClean="0">
                <a:latin typeface="Calibri" pitchFamily="34" charset="0"/>
              </a:rPr>
              <a:t>2017</a:t>
            </a:r>
            <a:endParaRPr lang="es-ES" sz="1600" b="1" dirty="0">
              <a:latin typeface="Calibri" pitchFamily="34" charset="0"/>
            </a:endParaRPr>
          </a:p>
        </p:txBody>
      </p:sp>
      <p:sp>
        <p:nvSpPr>
          <p:cNvPr id="7" name="6 CuadroTexto"/>
          <p:cNvSpPr txBox="1"/>
          <p:nvPr/>
        </p:nvSpPr>
        <p:spPr>
          <a:xfrm>
            <a:off x="7585450" y="6383373"/>
            <a:ext cx="1515736" cy="400110"/>
          </a:xfrm>
          <a:prstGeom prst="rect">
            <a:avLst/>
          </a:prstGeom>
          <a:noFill/>
        </p:spPr>
        <p:txBody>
          <a:bodyPr wrap="none" rtlCol="0">
            <a:spAutoFit/>
          </a:bodyPr>
          <a:lstStyle/>
          <a:p>
            <a:r>
              <a:rPr lang="es-MX" sz="2000" b="1" cap="small" dirty="0" smtClean="0">
                <a:solidFill>
                  <a:schemeClr val="bg1"/>
                </a:solidFill>
                <a:latin typeface="Calibri" pitchFamily="34" charset="0"/>
                <a:cs typeface="Arial" pitchFamily="34" charset="0"/>
              </a:rPr>
              <a:t>Agosto 2017</a:t>
            </a:r>
            <a:endParaRPr lang="es-MX" sz="2000" b="1" cap="small" dirty="0">
              <a:solidFill>
                <a:schemeClr val="bg1"/>
              </a:solidFill>
              <a:latin typeface="Calibri" pitchFamily="34" charset="0"/>
              <a:cs typeface="Arial" pitchFamily="34" charset="0"/>
            </a:endParaRPr>
          </a:p>
        </p:txBody>
      </p:sp>
      <p:cxnSp>
        <p:nvCxnSpPr>
          <p:cNvPr id="8" name="7 Conector recto"/>
          <p:cNvCxnSpPr/>
          <p:nvPr/>
        </p:nvCxnSpPr>
        <p:spPr bwMode="auto">
          <a:xfrm rot="5400000">
            <a:off x="1110966" y="2711455"/>
            <a:ext cx="2786063" cy="1588"/>
          </a:xfrm>
          <a:prstGeom prst="line">
            <a:avLst/>
          </a:prstGeom>
          <a:ln w="25400">
            <a:solidFill>
              <a:srgbClr val="008080"/>
            </a:solidFill>
          </a:ln>
        </p:spPr>
        <p:style>
          <a:lnRef idx="1">
            <a:schemeClr val="accent1"/>
          </a:lnRef>
          <a:fillRef idx="0">
            <a:schemeClr val="accent1"/>
          </a:fillRef>
          <a:effectRef idx="0">
            <a:schemeClr val="accent1"/>
          </a:effectRef>
          <a:fontRef idx="minor">
            <a:schemeClr val="tx1"/>
          </a:fontRef>
        </p:style>
      </p:cxnSp>
      <p:pic>
        <p:nvPicPr>
          <p:cNvPr id="9" name="Picture 2" descr="InfoD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46" y="2093506"/>
            <a:ext cx="2376000" cy="12671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UT</a:t>
            </a:r>
          </a:p>
          <a:p>
            <a:r>
              <a:rPr lang="es-MX" sz="1400" b="1" i="1" dirty="0">
                <a:solidFill>
                  <a:prstClr val="black"/>
                </a:solidFill>
                <a:latin typeface="Calibri" pitchFamily="34" charset="0"/>
              </a:rPr>
              <a:t>2012 a Enero-Junio 2017</a:t>
            </a:r>
          </a:p>
          <a:p>
            <a:pPr lvl="0"/>
            <a:r>
              <a:rPr lang="es-MX" sz="1400" b="1" i="1" dirty="0" smtClean="0">
                <a:solidFill>
                  <a:prstClr val="black"/>
                </a:solidFill>
                <a:latin typeface="Calibri" pitchFamily="34" charset="0"/>
              </a:rPr>
              <a:t>Resultados por año </a:t>
            </a:r>
          </a:p>
        </p:txBody>
      </p:sp>
      <p:graphicFrame>
        <p:nvGraphicFramePr>
          <p:cNvPr id="5" name="4 Gráfico"/>
          <p:cNvGraphicFramePr/>
          <p:nvPr>
            <p:extLst>
              <p:ext uri="{D42A27DB-BD31-4B8C-83A1-F6EECF244321}">
                <p14:modId xmlns:p14="http://schemas.microsoft.com/office/powerpoint/2010/main" val="1508079276"/>
              </p:ext>
            </p:extLst>
          </p:nvPr>
        </p:nvGraphicFramePr>
        <p:xfrm>
          <a:off x="217872" y="2204864"/>
          <a:ext cx="8802261" cy="3623574"/>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10</a:t>
            </a:fld>
            <a:endParaRPr lang="es-MX" dirty="0"/>
          </a:p>
        </p:txBody>
      </p:sp>
      <p:sp>
        <p:nvSpPr>
          <p:cNvPr id="11" name="10 CuadroTexto"/>
          <p:cNvSpPr txBox="1"/>
          <p:nvPr/>
        </p:nvSpPr>
        <p:spPr>
          <a:xfrm>
            <a:off x="620993" y="5937205"/>
            <a:ext cx="774510" cy="784830"/>
          </a:xfrm>
          <a:prstGeom prst="rect">
            <a:avLst/>
          </a:prstGeom>
          <a:noFill/>
        </p:spPr>
        <p:txBody>
          <a:bodyPr wrap="square" rtlCol="0">
            <a:spAutoFit/>
          </a:bodyPr>
          <a:lstStyle/>
          <a:p>
            <a:pPr algn="ctr"/>
            <a:r>
              <a:rPr lang="es-MX" sz="900" b="1" i="1" dirty="0" smtClean="0">
                <a:latin typeface="Calibri" pitchFamily="34" charset="0"/>
              </a:rPr>
              <a:t>INFOMEX:</a:t>
            </a:r>
          </a:p>
          <a:p>
            <a:pPr algn="ctr"/>
            <a:r>
              <a:rPr lang="es-MX" sz="900" b="1" i="1" dirty="0">
                <a:latin typeface="Calibri" pitchFamily="34" charset="0"/>
              </a:rPr>
              <a:t>87.0%</a:t>
            </a:r>
          </a:p>
          <a:p>
            <a:pPr algn="ctr"/>
            <a:endParaRPr lang="es-MX" sz="900" b="1" i="1" dirty="0" smtClean="0">
              <a:latin typeface="Calibri" pitchFamily="34" charset="0"/>
            </a:endParaRPr>
          </a:p>
          <a:p>
            <a:pPr algn="ctr"/>
            <a:r>
              <a:rPr lang="es-MX" sz="900" b="1" i="1" dirty="0" smtClean="0">
                <a:latin typeface="Calibri" pitchFamily="34" charset="0"/>
              </a:rPr>
              <a:t>Buzones:</a:t>
            </a:r>
          </a:p>
          <a:p>
            <a:pPr algn="ctr"/>
            <a:r>
              <a:rPr lang="es-MX" sz="900" b="1" i="1" dirty="0">
                <a:latin typeface="Calibri" pitchFamily="34" charset="0"/>
              </a:rPr>
              <a:t>13.0%</a:t>
            </a:r>
          </a:p>
        </p:txBody>
      </p:sp>
      <p:sp>
        <p:nvSpPr>
          <p:cNvPr id="12" name="11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de Transparencia que recibió y dio respuesta a su solicitud de información?</a:t>
            </a:r>
          </a:p>
        </p:txBody>
      </p:sp>
      <p:sp>
        <p:nvSpPr>
          <p:cNvPr id="17" name="14 CuadroTexto"/>
          <p:cNvSpPr txBox="1"/>
          <p:nvPr/>
        </p:nvSpPr>
        <p:spPr>
          <a:xfrm>
            <a:off x="2003024" y="593720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8.5%</a:t>
            </a:r>
            <a:endParaRPr lang="es-MX" sz="900" b="1" i="1" dirty="0">
              <a:latin typeface="Calibri" pitchFamily="34" charset="0"/>
            </a:endParaRPr>
          </a:p>
        </p:txBody>
      </p:sp>
      <p:sp>
        <p:nvSpPr>
          <p:cNvPr id="18" name="14 CuadroTexto"/>
          <p:cNvSpPr txBox="1"/>
          <p:nvPr/>
        </p:nvSpPr>
        <p:spPr>
          <a:xfrm>
            <a:off x="3504666" y="594191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19" name="14 CuadroTexto"/>
          <p:cNvSpPr txBox="1"/>
          <p:nvPr/>
        </p:nvSpPr>
        <p:spPr>
          <a:xfrm>
            <a:off x="4867380" y="594191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20" name="14 CuadroTexto"/>
          <p:cNvSpPr txBox="1"/>
          <p:nvPr/>
        </p:nvSpPr>
        <p:spPr>
          <a:xfrm>
            <a:off x="6266980" y="593720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3" name="14 CuadroTexto"/>
          <p:cNvSpPr txBox="1"/>
          <p:nvPr/>
        </p:nvSpPr>
        <p:spPr>
          <a:xfrm>
            <a:off x="7643286" y="5927508"/>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UT</a:t>
            </a:r>
          </a:p>
          <a:p>
            <a:r>
              <a:rPr lang="es-MX" sz="1400" b="1" i="1" dirty="0">
                <a:latin typeface="Calibri" pitchFamily="34" charset="0"/>
              </a:rPr>
              <a:t>2012 a Enero-Junio de 2017</a:t>
            </a:r>
          </a:p>
          <a:p>
            <a:r>
              <a:rPr lang="es-MX" sz="1400" b="1" i="1" dirty="0" smtClean="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11</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2576727044"/>
              </p:ext>
            </p:extLst>
          </p:nvPr>
        </p:nvGraphicFramePr>
        <p:xfrm>
          <a:off x="572210" y="1269320"/>
          <a:ext cx="7992000" cy="50400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252000">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Bueno</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Regular</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Malo</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52000">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2,424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1,824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2,894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smtClean="0">
                          <a:solidFill>
                            <a:srgbClr val="000000"/>
                          </a:solidFill>
                          <a:effectLst/>
                          <a:latin typeface="Calibri" panose="020F0502020204030204" pitchFamily="34" charset="0"/>
                          <a:ea typeface="+mn-ea"/>
                          <a:cs typeface="+mn-cs"/>
                        </a:rPr>
                        <a:t>1,496</a:t>
                      </a:r>
                      <a:endParaRPr kumimoji="0" lang="es-ES"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79.2%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263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13.9%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smtClean="0">
                          <a:solidFill>
                            <a:srgbClr val="000000"/>
                          </a:solidFill>
                          <a:effectLst/>
                          <a:latin typeface="Calibri" panose="020F0502020204030204" pitchFamily="34" charset="0"/>
                          <a:ea typeface="+mn-ea"/>
                          <a:cs typeface="+mn-cs"/>
                        </a:rPr>
                        <a:t>1,890</a:t>
                      </a:r>
                      <a:endParaRPr kumimoji="0" lang="es-ES"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smtClean="0">
                          <a:solidFill>
                            <a:schemeClr val="bg1"/>
                          </a:solidFill>
                          <a:effectLst/>
                          <a:latin typeface="Calibri" panose="020F0502020204030204" pitchFamily="34" charset="0"/>
                          <a:ea typeface="+mn-ea"/>
                          <a:cs typeface="+mn-cs"/>
                        </a:rPr>
                        <a:t>1,496</a:t>
                      </a:r>
                      <a:endParaRPr kumimoji="0" lang="es-ES"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79.2%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263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13.9%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marL="0" algn="ctr" rtl="0" eaLnBrk="1" fontAlgn="t" latinLnBrk="0" hangingPunct="1"/>
                      <a:r>
                        <a:rPr kumimoji="0" lang="es-ES" sz="1100" b="1" i="0" u="none" strike="noStrike" kern="1200" dirty="0" smtClean="0">
                          <a:solidFill>
                            <a:schemeClr val="bg1"/>
                          </a:solidFill>
                          <a:effectLst/>
                          <a:latin typeface="Calibri" panose="020F0502020204030204" pitchFamily="34" charset="0"/>
                          <a:ea typeface="+mn-ea"/>
                          <a:cs typeface="+mn-cs"/>
                        </a:rPr>
                        <a:t>1,890</a:t>
                      </a:r>
                      <a:endParaRPr kumimoji="0" lang="es-ES"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chemeClr val="accent1"/>
                    </a:solidFill>
                  </a:tcPr>
                </a:tc>
              </a:tr>
              <a:tr h="2520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Ene-Jun’2017</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813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80.6%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139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13.8%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10205"/>
                          </a:solidFill>
                          <a:effectLst/>
                          <a:latin typeface="Calibri" panose="020F0502020204030204" pitchFamily="34" charset="0"/>
                        </a:rPr>
                        <a:t>1,009</a:t>
                      </a:r>
                      <a:endParaRPr lang="es-MX" sz="11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10205"/>
                          </a:solidFill>
                          <a:effectLst/>
                          <a:latin typeface="Calibri" panose="020F0502020204030204" pitchFamily="34" charset="0"/>
                        </a:rPr>
                        <a:t>100%</a:t>
                      </a:r>
                      <a:endParaRPr lang="es-MX" sz="11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20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smtClean="0">
                          <a:solidFill>
                            <a:schemeClr val="bg1"/>
                          </a:solidFill>
                          <a:effectLst/>
                          <a:latin typeface="Calibri" panose="020F0502020204030204" pitchFamily="34" charset="0"/>
                        </a:rPr>
                        <a:t>1,009</a:t>
                      </a:r>
                      <a:endParaRPr lang="es-MX" sz="11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smtClean="0">
                          <a:solidFill>
                            <a:schemeClr val="bg1"/>
                          </a:solidFill>
                          <a:effectLst/>
                          <a:latin typeface="Calibri" panose="020F0502020204030204" pitchFamily="34" charset="0"/>
                        </a:rPr>
                        <a:t>100%</a:t>
                      </a:r>
                      <a:endParaRPr lang="es-MX" sz="11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12</a:t>
            </a:fld>
            <a:endParaRPr lang="es-MX" dirty="0"/>
          </a:p>
        </p:txBody>
      </p:sp>
      <p:graphicFrame>
        <p:nvGraphicFramePr>
          <p:cNvPr id="6" name="5 Gráfico"/>
          <p:cNvGraphicFramePr/>
          <p:nvPr>
            <p:extLst>
              <p:ext uri="{D42A27DB-BD31-4B8C-83A1-F6EECF244321}">
                <p14:modId xmlns:p14="http://schemas.microsoft.com/office/powerpoint/2010/main" val="4182323329"/>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latin typeface="Calibri" pitchFamily="34" charset="0"/>
              </a:rPr>
              <a:t>2007 a Enero-Junio de 2017</a:t>
            </a:r>
            <a:endParaRPr lang="es-MX" sz="1400" b="1" dirty="0">
              <a:latin typeface="Calibri" pitchFamily="34" charset="0"/>
            </a:endParaRP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latin typeface="Calibri" pitchFamily="34" charset="0"/>
              </a:rPr>
              <a:t>2007 a Enero-Junio de 2017</a:t>
            </a:r>
            <a:endParaRPr lang="es-MX" sz="1400" b="1" dirty="0">
              <a:latin typeface="Calibri" pitchFamily="34" charset="0"/>
            </a:endParaRPr>
          </a:p>
          <a:p>
            <a:pPr lvl="0"/>
            <a:r>
              <a:rPr lang="es-MX" sz="1400" b="1" i="1" dirty="0" smtClean="0">
                <a:solidFill>
                  <a:prstClr val="black"/>
                </a:solidFill>
                <a:latin typeface="Calibri" pitchFamily="34" charset="0"/>
              </a:rPr>
              <a:t>General por Órgano de gobierno</a:t>
            </a:r>
            <a:endParaRPr lang="es-MX" sz="14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13</a:t>
            </a:fld>
            <a:endParaRPr lang="es-MX" dirty="0"/>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graphicFrame>
        <p:nvGraphicFramePr>
          <p:cNvPr id="6" name="5 Tabla"/>
          <p:cNvGraphicFramePr>
            <a:graphicFrameLocks noGrp="1"/>
          </p:cNvGraphicFramePr>
          <p:nvPr>
            <p:extLst>
              <p:ext uri="{D42A27DB-BD31-4B8C-83A1-F6EECF244321}">
                <p14:modId xmlns:p14="http://schemas.microsoft.com/office/powerpoint/2010/main" val="1374062136"/>
              </p:ext>
            </p:extLst>
          </p:nvPr>
        </p:nvGraphicFramePr>
        <p:xfrm>
          <a:off x="143652" y="1556792"/>
          <a:ext cx="8856000" cy="4932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Buena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Regular</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4,937</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1,803</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1,612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8,352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4,110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1,018</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5,872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5,417</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1,413</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1,494</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8,324</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18.2%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737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1,170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16,915</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65.1%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4,776</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18.4%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4,276</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25,967</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solidFill>
                  <a:prstClr val="black"/>
                </a:solidFill>
                <a:latin typeface="Calibri" pitchFamily="34" charset="0"/>
              </a:rPr>
              <a:t>2012 a Enero-Junio 2017</a:t>
            </a:r>
          </a:p>
          <a:p>
            <a:pPr lvl="0"/>
            <a:r>
              <a:rPr lang="es-MX" sz="1400" b="1" i="1" dirty="0" smtClean="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14</a:t>
            </a:fld>
            <a:endParaRPr lang="es-MX" dirty="0"/>
          </a:p>
        </p:txBody>
      </p:sp>
      <p:sp>
        <p:nvSpPr>
          <p:cNvPr id="18" name="17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0" name="9 CuadroTexto"/>
          <p:cNvSpPr txBox="1"/>
          <p:nvPr/>
        </p:nvSpPr>
        <p:spPr>
          <a:xfrm>
            <a:off x="539552" y="6010402"/>
            <a:ext cx="760022" cy="784830"/>
          </a:xfrm>
          <a:prstGeom prst="rect">
            <a:avLst/>
          </a:prstGeom>
          <a:noFill/>
        </p:spPr>
        <p:txBody>
          <a:bodyPr wrap="square" rtlCol="0">
            <a:spAutoFit/>
          </a:bodyPr>
          <a:lstStyle/>
          <a:p>
            <a:pPr algn="ctr"/>
            <a:r>
              <a:rPr lang="es-MX" sz="900" b="1" i="1" dirty="0" smtClean="0">
                <a:latin typeface="Calibri" pitchFamily="34" charset="0"/>
              </a:rPr>
              <a:t>INFOMEX: 87.2%</a:t>
            </a:r>
          </a:p>
          <a:p>
            <a:pPr algn="ctr"/>
            <a:endParaRPr lang="es-MX" sz="900" b="1" i="1" dirty="0" smtClean="0">
              <a:latin typeface="Calibri" pitchFamily="34" charset="0"/>
            </a:endParaRPr>
          </a:p>
          <a:p>
            <a:pPr algn="ctr"/>
            <a:r>
              <a:rPr lang="es-MX" sz="900" b="1" i="1" dirty="0" smtClean="0">
                <a:latin typeface="Calibri" pitchFamily="34" charset="0"/>
              </a:rPr>
              <a:t>Buzones: 12.8%</a:t>
            </a:r>
            <a:endParaRPr lang="es-MX" sz="900" b="1" i="1" dirty="0">
              <a:latin typeface="Calibri" pitchFamily="34" charset="0"/>
            </a:endParaRPr>
          </a:p>
        </p:txBody>
      </p:sp>
      <p:sp>
        <p:nvSpPr>
          <p:cNvPr id="17" name="11 CuadroTexto"/>
          <p:cNvSpPr txBox="1"/>
          <p:nvPr/>
        </p:nvSpPr>
        <p:spPr>
          <a:xfrm>
            <a:off x="2123728"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8.4%</a:t>
            </a:r>
            <a:endParaRPr lang="es-MX" sz="900" b="1" i="1" dirty="0">
              <a:latin typeface="Calibri" pitchFamily="34" charset="0"/>
            </a:endParaRPr>
          </a:p>
        </p:txBody>
      </p:sp>
      <p:graphicFrame>
        <p:nvGraphicFramePr>
          <p:cNvPr id="19" name="18 Gráfico"/>
          <p:cNvGraphicFramePr/>
          <p:nvPr>
            <p:extLst>
              <p:ext uri="{D42A27DB-BD31-4B8C-83A1-F6EECF244321}">
                <p14:modId xmlns:p14="http://schemas.microsoft.com/office/powerpoint/2010/main" val="1426893189"/>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1 CuadroTexto"/>
          <p:cNvSpPr txBox="1"/>
          <p:nvPr/>
        </p:nvSpPr>
        <p:spPr>
          <a:xfrm>
            <a:off x="3563888"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21" name="11 CuadroTexto"/>
          <p:cNvSpPr txBox="1"/>
          <p:nvPr/>
        </p:nvSpPr>
        <p:spPr>
          <a:xfrm>
            <a:off x="5021769"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a:t>
            </a:r>
            <a:endParaRPr lang="es-MX" sz="900" b="1" i="1" dirty="0">
              <a:latin typeface="Calibri" pitchFamily="34" charset="0"/>
            </a:endParaRPr>
          </a:p>
        </p:txBody>
      </p:sp>
      <p:sp>
        <p:nvSpPr>
          <p:cNvPr id="22" name="11 CuadroTexto"/>
          <p:cNvSpPr txBox="1"/>
          <p:nvPr/>
        </p:nvSpPr>
        <p:spPr>
          <a:xfrm>
            <a:off x="6498628"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23" name="11 CuadroTexto"/>
          <p:cNvSpPr txBox="1"/>
          <p:nvPr/>
        </p:nvSpPr>
        <p:spPr>
          <a:xfrm>
            <a:off x="7975487"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15</a:t>
            </a:fld>
            <a:endParaRPr lang="es-MX" dirty="0"/>
          </a:p>
        </p:txBody>
      </p:sp>
      <p:sp>
        <p:nvSpPr>
          <p:cNvPr id="8" name="7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latin typeface="Calibri" pitchFamily="34" charset="0"/>
              </a:rPr>
              <a:t>2012 a Enero-Junio 2017</a:t>
            </a: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graphicFrame>
        <p:nvGraphicFramePr>
          <p:cNvPr id="5" name="5 Tabla"/>
          <p:cNvGraphicFramePr>
            <a:graphicFrameLocks noGrp="1"/>
          </p:cNvGraphicFramePr>
          <p:nvPr>
            <p:extLst>
              <p:ext uri="{D42A27DB-BD31-4B8C-83A1-F6EECF244321}">
                <p14:modId xmlns:p14="http://schemas.microsoft.com/office/powerpoint/2010/main" val="3609197403"/>
              </p:ext>
            </p:extLst>
          </p:nvPr>
        </p:nvGraphicFramePr>
        <p:xfrm>
          <a:off x="395536" y="1185322"/>
          <a:ext cx="8320270" cy="5340022"/>
        </p:xfrm>
        <a:graphic>
          <a:graphicData uri="http://schemas.openxmlformats.org/drawingml/2006/table">
            <a:tbl>
              <a:tblPr/>
              <a:tblGrid>
                <a:gridCol w="936967"/>
                <a:gridCol w="936967"/>
                <a:gridCol w="862010"/>
                <a:gridCol w="749574"/>
                <a:gridCol w="862010"/>
                <a:gridCol w="749574"/>
                <a:gridCol w="862010"/>
                <a:gridCol w="749574"/>
                <a:gridCol w="862010"/>
                <a:gridCol w="749574"/>
              </a:tblGrid>
              <a:tr h="268186">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Buena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Regular</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Mala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8186">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1,579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2,887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818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smtClean="0">
                          <a:solidFill>
                            <a:srgbClr val="000000"/>
                          </a:solidFill>
                          <a:effectLst/>
                          <a:latin typeface="Calibri" panose="020F0502020204030204" pitchFamily="34" charset="0"/>
                          <a:ea typeface="+mn-ea"/>
                          <a:cs typeface="+mn-cs"/>
                        </a:rPr>
                        <a:t>1,021</a:t>
                      </a:r>
                      <a:endParaRPr kumimoji="0" lang="es-ES"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53.8%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422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456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a:solidFill>
                            <a:srgbClr val="000000"/>
                          </a:solidFill>
                          <a:effectLst/>
                          <a:latin typeface="Calibri" panose="020F0502020204030204" pitchFamily="34" charset="0"/>
                          <a:ea typeface="+mn-ea"/>
                          <a:cs typeface="+mn-cs"/>
                        </a:rPr>
                        <a:t>24.0%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1100" b="1" i="0" u="none" strike="noStrike" kern="1200" dirty="0" smtClean="0">
                          <a:solidFill>
                            <a:srgbClr val="000000"/>
                          </a:solidFill>
                          <a:effectLst/>
                          <a:latin typeface="Calibri" panose="020F0502020204030204" pitchFamily="34" charset="0"/>
                          <a:ea typeface="+mn-ea"/>
                          <a:cs typeface="+mn-cs"/>
                        </a:rPr>
                        <a:t>1,899</a:t>
                      </a:r>
                      <a:endParaRPr kumimoji="0" lang="es-ES"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smtClean="0">
                          <a:solidFill>
                            <a:schemeClr val="bg1"/>
                          </a:solidFill>
                          <a:effectLst/>
                          <a:latin typeface="Calibri" panose="020F0502020204030204" pitchFamily="34" charset="0"/>
                          <a:ea typeface="+mn-ea"/>
                          <a:cs typeface="+mn-cs"/>
                        </a:rPr>
                        <a:t>1,021</a:t>
                      </a:r>
                      <a:endParaRPr kumimoji="0" lang="es-ES"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53.8%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422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22.2%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456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a:solidFill>
                            <a:schemeClr val="bg1"/>
                          </a:solidFill>
                          <a:effectLst/>
                          <a:latin typeface="Calibri" panose="020F0502020204030204" pitchFamily="34" charset="0"/>
                          <a:ea typeface="+mn-ea"/>
                          <a:cs typeface="+mn-cs"/>
                        </a:rPr>
                        <a:t>24.0%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1100" b="1" i="0" u="none" strike="noStrike" kern="1200" dirty="0" smtClean="0">
                          <a:solidFill>
                            <a:schemeClr val="bg1"/>
                          </a:solidFill>
                          <a:effectLst/>
                          <a:latin typeface="Calibri" panose="020F0502020204030204" pitchFamily="34" charset="0"/>
                          <a:ea typeface="+mn-ea"/>
                          <a:cs typeface="+mn-cs"/>
                        </a:rPr>
                        <a:t>1,899</a:t>
                      </a:r>
                      <a:endParaRPr kumimoji="0" lang="es-ES"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8966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Ene-Jun’2017</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INFOMEX</a:t>
                      </a:r>
                      <a:endParaRPr kumimoji="0" lang="es-MX" sz="1100" b="1" i="0" u="none" strike="noStrike" kern="1200" dirty="0">
                        <a:solidFill>
                          <a:srgbClr val="000000"/>
                        </a:solidFill>
                        <a:effectLst/>
                        <a:latin typeface="Calibri" panose="020F0502020204030204" pitchFamily="34" charset="0"/>
                        <a:ea typeface="+mn-ea"/>
                        <a:cs typeface="+mn-cs"/>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579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57.7%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208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20.7%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10205"/>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10205"/>
                          </a:solidFill>
                          <a:effectLst/>
                          <a:latin typeface="Calibri" panose="020F0502020204030204" pitchFamily="34" charset="0"/>
                        </a:rPr>
                        <a:t>1,004</a:t>
                      </a:r>
                      <a:endParaRPr lang="es-MX" sz="11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10205"/>
                          </a:solidFill>
                          <a:effectLst/>
                          <a:latin typeface="Calibri" panose="020F0502020204030204" pitchFamily="34" charset="0"/>
                        </a:rPr>
                        <a:t>100%</a:t>
                      </a:r>
                      <a:endParaRPr lang="es-MX" sz="11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818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Buzones</a:t>
                      </a:r>
                      <a:endParaRPr kumimoji="0" lang="es-MX" sz="1100" b="1" i="0" u="none" strike="noStrike" kern="1200" dirty="0">
                        <a:solidFill>
                          <a:srgbClr val="000000"/>
                        </a:solidFill>
                        <a:effectLst/>
                        <a:latin typeface="Calibri" panose="020F0502020204030204" pitchFamily="34" charset="0"/>
                        <a:ea typeface="+mn-ea"/>
                        <a:cs typeface="+mn-cs"/>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2300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57.7%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smtClean="0">
                          <a:solidFill>
                            <a:schemeClr val="bg1"/>
                          </a:solidFill>
                          <a:effectLst/>
                          <a:latin typeface="Calibri" panose="020F0502020204030204" pitchFamily="34" charset="0"/>
                        </a:rPr>
                        <a:t>1,004</a:t>
                      </a:r>
                      <a:endParaRPr lang="es-MX" sz="11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smtClean="0">
                          <a:solidFill>
                            <a:schemeClr val="bg1"/>
                          </a:solidFill>
                          <a:effectLst/>
                          <a:latin typeface="Calibri" panose="020F0502020204030204" pitchFamily="34" charset="0"/>
                        </a:rPr>
                        <a:t>100%</a:t>
                      </a:r>
                      <a:endParaRPr lang="es-MX" sz="11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1763269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16</a:t>
            </a:fld>
            <a:endParaRPr lang="es-MX" dirty="0"/>
          </a:p>
        </p:txBody>
      </p:sp>
      <p:graphicFrame>
        <p:nvGraphicFramePr>
          <p:cNvPr id="6" name="5 Gráfico"/>
          <p:cNvGraphicFramePr/>
          <p:nvPr>
            <p:extLst>
              <p:ext uri="{D42A27DB-BD31-4B8C-83A1-F6EECF244321}">
                <p14:modId xmlns:p14="http://schemas.microsoft.com/office/powerpoint/2010/main" val="609506729"/>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latin typeface="Calibri" pitchFamily="34" charset="0"/>
              </a:rPr>
              <a:t>2007 a Enero-Junio de 2017</a:t>
            </a:r>
            <a:endParaRPr lang="es-MX" sz="1400" b="1" dirty="0">
              <a:latin typeface="Calibri" pitchFamily="34" charset="0"/>
            </a:endParaRP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17</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latin typeface="Calibri" pitchFamily="34" charset="0"/>
              </a:rPr>
              <a:t>2007 a Enero-Junio de 2017</a:t>
            </a:r>
            <a:endParaRPr lang="es-MX" sz="1400" b="1" dirty="0">
              <a:latin typeface="Calibri" pitchFamily="34" charset="0"/>
            </a:endParaRP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1089279341"/>
              </p:ext>
            </p:extLst>
          </p:nvPr>
        </p:nvGraphicFramePr>
        <p:xfrm>
          <a:off x="143652" y="1556792"/>
          <a:ext cx="8856000" cy="4932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Adecuado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Excesivo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5,676</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1,781</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8,333</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4,441</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75.9%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5,853</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5,746</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69.3%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1,505</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1,045</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8,296</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286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403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871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1,167</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200" b="1" i="0" u="none" strike="noStrike">
                          <a:solidFill>
                            <a:srgbClr val="010205"/>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200" b="1" i="0" u="none" strike="noStrike">
                          <a:solidFill>
                            <a:srgbClr val="010205"/>
                          </a:solidFill>
                          <a:effectLst/>
                          <a:latin typeface="Calibri" panose="020F0502020204030204" pitchFamily="34" charset="0"/>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200" b="1" i="0" u="none" strike="noStrike">
                          <a:solidFill>
                            <a:srgbClr val="010205"/>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18,538</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71.6%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4,756</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18.4%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2,590</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25,884</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7" name="6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18</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solidFill>
                  <a:prstClr val="black"/>
                </a:solidFill>
                <a:latin typeface="Calibri" pitchFamily="34" charset="0"/>
              </a:rPr>
              <a:t>2012 a Enero-Junio 2017</a:t>
            </a:r>
          </a:p>
          <a:p>
            <a:pPr lvl="0"/>
            <a:r>
              <a:rPr lang="es-MX" sz="1400" b="1" i="1" dirty="0" smtClean="0">
                <a:solidFill>
                  <a:prstClr val="black"/>
                </a:solidFill>
                <a:latin typeface="Calibri" pitchFamily="34" charset="0"/>
              </a:rPr>
              <a:t>Resultados por año</a:t>
            </a:r>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graphicFrame>
        <p:nvGraphicFramePr>
          <p:cNvPr id="20" name="19 Gráfico"/>
          <p:cNvGraphicFramePr/>
          <p:nvPr>
            <p:extLst>
              <p:ext uri="{D42A27DB-BD31-4B8C-83A1-F6EECF244321}">
                <p14:modId xmlns:p14="http://schemas.microsoft.com/office/powerpoint/2010/main" val="3475116490"/>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1" name="20 CuadroTexto"/>
          <p:cNvSpPr txBox="1"/>
          <p:nvPr/>
        </p:nvSpPr>
        <p:spPr>
          <a:xfrm>
            <a:off x="543932" y="6002878"/>
            <a:ext cx="760022" cy="784830"/>
          </a:xfrm>
          <a:prstGeom prst="rect">
            <a:avLst/>
          </a:prstGeom>
          <a:noFill/>
        </p:spPr>
        <p:txBody>
          <a:bodyPr wrap="square" rtlCol="0">
            <a:spAutoFit/>
          </a:bodyPr>
          <a:lstStyle/>
          <a:p>
            <a:pPr algn="ctr"/>
            <a:r>
              <a:rPr lang="es-MX" sz="900" b="1" i="1" dirty="0" smtClean="0">
                <a:latin typeface="Calibri" pitchFamily="34" charset="0"/>
              </a:rPr>
              <a:t>INFOMEX: 87.0%</a:t>
            </a:r>
          </a:p>
          <a:p>
            <a:pPr algn="ctr"/>
            <a:endParaRPr lang="es-MX" sz="900" b="1" i="1" dirty="0" smtClean="0">
              <a:latin typeface="Calibri" pitchFamily="34" charset="0"/>
            </a:endParaRPr>
          </a:p>
          <a:p>
            <a:pPr algn="ctr"/>
            <a:r>
              <a:rPr lang="es-MX" sz="900" b="1" i="1" dirty="0" smtClean="0">
                <a:latin typeface="Calibri" pitchFamily="34" charset="0"/>
              </a:rPr>
              <a:t>Buzones: 13.0%</a:t>
            </a:r>
            <a:endParaRPr lang="es-MX" sz="900" b="1" i="1" dirty="0">
              <a:latin typeface="Calibri" pitchFamily="34" charset="0"/>
            </a:endParaRPr>
          </a:p>
        </p:txBody>
      </p:sp>
      <p:sp>
        <p:nvSpPr>
          <p:cNvPr id="27" name="11 CuadroTexto"/>
          <p:cNvSpPr txBox="1"/>
          <p:nvPr/>
        </p:nvSpPr>
        <p:spPr>
          <a:xfrm>
            <a:off x="2073611"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8" name="11 CuadroTexto"/>
          <p:cNvSpPr txBox="1"/>
          <p:nvPr/>
        </p:nvSpPr>
        <p:spPr>
          <a:xfrm>
            <a:off x="3512922"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12.6%</a:t>
            </a:r>
            <a:endParaRPr lang="es-MX" sz="900" b="1" i="1" dirty="0">
              <a:latin typeface="Calibri" pitchFamily="34" charset="0"/>
            </a:endParaRPr>
          </a:p>
        </p:txBody>
      </p:sp>
      <p:sp>
        <p:nvSpPr>
          <p:cNvPr id="14" name="11 CuadroTexto"/>
          <p:cNvSpPr txBox="1"/>
          <p:nvPr/>
        </p:nvSpPr>
        <p:spPr>
          <a:xfrm>
            <a:off x="4961571"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6567799"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6" name="11 CuadroTexto"/>
          <p:cNvSpPr txBox="1"/>
          <p:nvPr/>
        </p:nvSpPr>
        <p:spPr>
          <a:xfrm>
            <a:off x="8139365" y="597185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latin typeface="Calibri" pitchFamily="34" charset="0"/>
              </a:rPr>
              <a:t>2012 a Enero-Junio 2017</a:t>
            </a: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19</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3586909721"/>
              </p:ext>
            </p:extLst>
          </p:nvPr>
        </p:nvGraphicFramePr>
        <p:xfrm>
          <a:off x="323528" y="1220364"/>
          <a:ext cx="8352928" cy="5304980"/>
        </p:xfrm>
        <a:graphic>
          <a:graphicData uri="http://schemas.openxmlformats.org/drawingml/2006/table">
            <a:tbl>
              <a:tblPr/>
              <a:tblGrid>
                <a:gridCol w="940644"/>
                <a:gridCol w="940644"/>
                <a:gridCol w="865394"/>
                <a:gridCol w="752516"/>
                <a:gridCol w="865394"/>
                <a:gridCol w="752516"/>
                <a:gridCol w="865394"/>
                <a:gridCol w="752516"/>
                <a:gridCol w="865394"/>
                <a:gridCol w="752516"/>
              </a:tblGrid>
              <a:tr h="265249">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Adecuado</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Regular</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Excesivo</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5249">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2,437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1,545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2,804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1,200</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63.6%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12.6%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1,887</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1,200</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63.6%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23.8%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237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12.6%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1,887</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65249">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Ene-Jun’2017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690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69.1%</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209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20.9%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99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9.9%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998</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5249">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690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69.1%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998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a:t>
            </a:fld>
            <a:endParaRPr lang="es-MX" dirty="0"/>
          </a:p>
        </p:txBody>
      </p:sp>
      <p:sp>
        <p:nvSpPr>
          <p:cNvPr id="8" name="Rectangle 3"/>
          <p:cNvSpPr txBox="1">
            <a:spLocks noChangeArrowheads="1"/>
          </p:cNvSpPr>
          <p:nvPr/>
        </p:nvSpPr>
        <p:spPr>
          <a:xfrm>
            <a:off x="353757" y="1735964"/>
            <a:ext cx="8443972" cy="4213316"/>
          </a:xfrm>
          <a:prstGeom prst="rect">
            <a:avLst/>
          </a:prstGeom>
        </p:spPr>
        <p:txBody>
          <a:bodyPr/>
          <a:lstStyle/>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Conocer el grado de satisfacción de los solicitantes sobre la respuesta obtenida una vez ejercido el Derecho de Acceso a la Información Pública en la Ciudad de México.</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Mostrar un comparativo de acuerdo al tipo de cuestionario respondido: por INFOMEX o buzón, comparándolos por año.</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Las respuestas de los solicitantes se obtuvo de la Encuesta de Satisfacción del Solicitante de Información Pública</a:t>
            </a:r>
            <a:r>
              <a:rPr lang="es-MX" sz="2000" b="1" kern="0" dirty="0">
                <a:solidFill>
                  <a:sysClr val="windowText" lastClr="000000"/>
                </a:solidFill>
                <a:latin typeface="Calibri" pitchFamily="34" charset="0"/>
                <a:cs typeface="Arial" pitchFamily="34" charset="0"/>
              </a:rPr>
              <a:t>, </a:t>
            </a:r>
            <a:r>
              <a:rPr lang="es-MX" sz="2000" b="1" kern="0" dirty="0" smtClean="0">
                <a:solidFill>
                  <a:sysClr val="windowText" lastClr="000000"/>
                </a:solidFill>
                <a:latin typeface="Calibri" pitchFamily="34" charset="0"/>
                <a:cs typeface="Arial" pitchFamily="34" charset="0"/>
              </a:rPr>
              <a:t>23,969 cuestionarios autoaplicados en INFOMEX y 4,407 cuestionarios depositados de manera personal en los buzones instalados en las Unidades de Transparencia de los Sujetos Obligados, correspondiente al periodo comprendido entre el año 2007 y Enero-Junio de 2017.</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O B J E T I V 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20</a:t>
            </a:fld>
            <a:endParaRPr lang="es-MX" dirty="0"/>
          </a:p>
        </p:txBody>
      </p:sp>
      <p:graphicFrame>
        <p:nvGraphicFramePr>
          <p:cNvPr id="6" name="5 Gráfico"/>
          <p:cNvGraphicFramePr/>
          <p:nvPr>
            <p:extLst>
              <p:ext uri="{D42A27DB-BD31-4B8C-83A1-F6EECF244321}">
                <p14:modId xmlns:p14="http://schemas.microsoft.com/office/powerpoint/2010/main" val="965468215"/>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latin typeface="Calibri" pitchFamily="34" charset="0"/>
              </a:rPr>
              <a:t>2007 a Enero-Junio de 2017</a:t>
            </a:r>
            <a:endParaRPr lang="es-MX" sz="1400" b="1" dirty="0">
              <a:latin typeface="Calibri" pitchFamily="34" charset="0"/>
            </a:endParaRP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latin typeface="Calibri" pitchFamily="34" charset="0"/>
              </a:rPr>
              <a:t>2007 a Enero-Junio de 2017</a:t>
            </a:r>
            <a:endParaRPr lang="es-MX" sz="1400" b="1" dirty="0">
              <a:latin typeface="Calibri" pitchFamily="34" charset="0"/>
            </a:endParaRP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21</a:t>
            </a:fld>
            <a:endParaRPr lang="es-MX" dirty="0"/>
          </a:p>
        </p:txBody>
      </p:sp>
      <p:sp>
        <p:nvSpPr>
          <p:cNvPr id="6" name="5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7" name="6 Tabla"/>
          <p:cNvGraphicFramePr>
            <a:graphicFrameLocks noGrp="1"/>
          </p:cNvGraphicFramePr>
          <p:nvPr>
            <p:extLst>
              <p:ext uri="{D42A27DB-BD31-4B8C-83A1-F6EECF244321}">
                <p14:modId xmlns:p14="http://schemas.microsoft.com/office/powerpoint/2010/main" val="1880242379"/>
              </p:ext>
            </p:extLst>
          </p:nvPr>
        </p:nvGraphicFramePr>
        <p:xfrm>
          <a:off x="143652" y="1593344"/>
          <a:ext cx="8856000" cy="4932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Clara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Confusa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5,008</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1,748</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1,496</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8,252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4,194</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72.1%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889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5,818</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5,455</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1,338</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1,409</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8,202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403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742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1,158</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827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17,239</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67.2%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4,366</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17.0%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4,030</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15.7%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25,635</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solidFill>
                  <a:prstClr val="black"/>
                </a:solidFill>
                <a:latin typeface="Calibri" pitchFamily="34" charset="0"/>
              </a:rPr>
              <a:t>2012 a Enero-Junio 2017</a:t>
            </a:r>
          </a:p>
          <a:p>
            <a:pPr lvl="0"/>
            <a:r>
              <a:rPr lang="es-MX" sz="1400" b="1" i="1" dirty="0" smtClean="0">
                <a:solidFill>
                  <a:prstClr val="black"/>
                </a:solidFill>
                <a:latin typeface="Calibri" pitchFamily="34" charset="0"/>
              </a:rPr>
              <a:t>Resultados </a:t>
            </a:r>
            <a:r>
              <a:rPr lang="es-MX" sz="1400" b="1" i="1" dirty="0">
                <a:solidFill>
                  <a:prstClr val="black"/>
                </a:solidFill>
                <a:latin typeface="Calibri" pitchFamily="34" charset="0"/>
              </a:rPr>
              <a:t>por </a:t>
            </a:r>
            <a:r>
              <a:rPr lang="es-MX" sz="1400" b="1" i="1" dirty="0" smtClean="0">
                <a:solidFill>
                  <a:prstClr val="black"/>
                </a:solidFill>
                <a:latin typeface="Calibri" pitchFamily="34" charset="0"/>
              </a:rPr>
              <a:t>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22</a:t>
            </a:fld>
            <a:endParaRPr lang="es-MX" dirty="0"/>
          </a:p>
        </p:txBody>
      </p:sp>
      <p:sp>
        <p:nvSpPr>
          <p:cNvPr id="12" name="11 Rectángulo"/>
          <p:cNvSpPr/>
          <p:nvPr/>
        </p:nvSpPr>
        <p:spPr>
          <a:xfrm>
            <a:off x="810159" y="133641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19" name="18 Gráfico"/>
          <p:cNvGraphicFramePr/>
          <p:nvPr>
            <p:extLst>
              <p:ext uri="{D42A27DB-BD31-4B8C-83A1-F6EECF244321}">
                <p14:modId xmlns:p14="http://schemas.microsoft.com/office/powerpoint/2010/main" val="3922902214"/>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543276" y="6028546"/>
            <a:ext cx="716356" cy="784830"/>
          </a:xfrm>
          <a:prstGeom prst="rect">
            <a:avLst/>
          </a:prstGeom>
          <a:noFill/>
        </p:spPr>
        <p:txBody>
          <a:bodyPr wrap="square" rtlCol="0">
            <a:spAutoFit/>
          </a:bodyPr>
          <a:lstStyle/>
          <a:p>
            <a:pPr algn="ctr"/>
            <a:r>
              <a:rPr lang="es-MX" sz="900" b="1" i="1" dirty="0" smtClean="0">
                <a:latin typeface="Calibri" pitchFamily="34" charset="0"/>
              </a:rPr>
              <a:t>INFOMEX: 87.1%</a:t>
            </a:r>
          </a:p>
          <a:p>
            <a:pPr algn="ctr"/>
            <a:endParaRPr lang="es-MX" sz="900" b="1" i="1" dirty="0" smtClean="0">
              <a:latin typeface="Calibri" pitchFamily="34" charset="0"/>
            </a:endParaRPr>
          </a:p>
          <a:p>
            <a:pPr algn="ctr"/>
            <a:r>
              <a:rPr lang="es-MX" sz="900" b="1" i="1" dirty="0" smtClean="0">
                <a:latin typeface="Calibri" pitchFamily="34" charset="0"/>
              </a:rPr>
              <a:t>Buzones: 12.9%</a:t>
            </a:r>
            <a:endParaRPr lang="es-MX" sz="900" b="1" i="1" dirty="0">
              <a:latin typeface="Calibri" pitchFamily="34" charset="0"/>
            </a:endParaRPr>
          </a:p>
        </p:txBody>
      </p:sp>
      <p:sp>
        <p:nvSpPr>
          <p:cNvPr id="26" name="11 CuadroTexto"/>
          <p:cNvSpPr txBox="1"/>
          <p:nvPr/>
        </p:nvSpPr>
        <p:spPr>
          <a:xfrm>
            <a:off x="2076605"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7" name="11 CuadroTexto"/>
          <p:cNvSpPr txBox="1"/>
          <p:nvPr/>
        </p:nvSpPr>
        <p:spPr>
          <a:xfrm>
            <a:off x="3553007"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5065369"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6541771"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6" name="11 CuadroTexto"/>
          <p:cNvSpPr txBox="1"/>
          <p:nvPr/>
        </p:nvSpPr>
        <p:spPr>
          <a:xfrm>
            <a:off x="8018173"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latin typeface="Calibri" pitchFamily="34" charset="0"/>
              </a:rPr>
              <a:t>2012 a Enero-Junio 2017</a:t>
            </a: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23</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1690611631"/>
              </p:ext>
            </p:extLst>
          </p:nvPr>
        </p:nvGraphicFramePr>
        <p:xfrm>
          <a:off x="467544" y="1196748"/>
          <a:ext cx="8176250" cy="5328600"/>
        </p:xfrm>
        <a:graphic>
          <a:graphicData uri="http://schemas.openxmlformats.org/drawingml/2006/table">
            <a:tbl>
              <a:tblPr/>
              <a:tblGrid>
                <a:gridCol w="920749"/>
                <a:gridCol w="920749"/>
                <a:gridCol w="847089"/>
                <a:gridCol w="736599"/>
                <a:gridCol w="847089"/>
                <a:gridCol w="736599"/>
                <a:gridCol w="847089"/>
                <a:gridCol w="736599"/>
                <a:gridCol w="847089"/>
                <a:gridCol w="736599"/>
              </a:tblGrid>
              <a:tr h="266430">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Clara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Regular</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Confusa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6430">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396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1,091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2,217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a:r>
                        <a:rPr lang="es-MX" sz="1100" b="1" i="0" u="none" strike="noStrike" dirty="0" smtClean="0">
                          <a:solidFill>
                            <a:srgbClr val="FFFFFF"/>
                          </a:solidFill>
                          <a:latin typeface="Calibri" pitchFamily="34" charset="0"/>
                        </a:rPr>
                        <a:t>Total</a:t>
                      </a:r>
                      <a:endParaRPr lang="es-MX" sz="1100" dirty="0"/>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2,789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1,040</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55.7%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387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1,866</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r>
                        <a:rPr lang="es-MX" sz="1100" b="1"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1,040</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387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20.7%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a:solidFill>
                            <a:schemeClr val="bg1"/>
                          </a:solidFill>
                          <a:effectLst/>
                          <a:latin typeface="Calibri" panose="020F0502020204030204" pitchFamily="34" charset="0"/>
                          <a:cs typeface="Calibri" panose="020F0502020204030204" pitchFamily="34" charset="0"/>
                        </a:rPr>
                        <a:t>439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a:solidFill>
                            <a:schemeClr val="bg1"/>
                          </a:solidFill>
                          <a:effectLst/>
                          <a:latin typeface="Calibri" panose="020F0502020204030204" pitchFamily="34" charset="0"/>
                          <a:cs typeface="Calibri" panose="020F0502020204030204" pitchFamily="34" charset="0"/>
                        </a:rPr>
                        <a:t>23.5%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1,866</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6643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Ene-Jun’2017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598</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59.7%</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190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19.0%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213</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21.3%</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1,001</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r>
                        <a:rPr lang="es-MX" sz="11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643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190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19.0%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1,001</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24</a:t>
            </a:fld>
            <a:endParaRPr lang="es-MX" dirty="0"/>
          </a:p>
        </p:txBody>
      </p:sp>
      <p:graphicFrame>
        <p:nvGraphicFramePr>
          <p:cNvPr id="6" name="5 Gráfico"/>
          <p:cNvGraphicFramePr/>
          <p:nvPr>
            <p:extLst>
              <p:ext uri="{D42A27DB-BD31-4B8C-83A1-F6EECF244321}">
                <p14:modId xmlns:p14="http://schemas.microsoft.com/office/powerpoint/2010/main" val="1831536078"/>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r>
              <a:rPr lang="es-MX" sz="1400" b="1" i="1" dirty="0">
                <a:latin typeface="Calibri" pitchFamily="34" charset="0"/>
              </a:rPr>
              <a:t>2007 a Enero-Junio de 2017</a:t>
            </a:r>
            <a:endParaRPr lang="es-MX" sz="1400" b="1" dirty="0">
              <a:latin typeface="Calibri" pitchFamily="34" charset="0"/>
            </a:endParaRP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r>
              <a:rPr lang="es-MX" sz="1400" b="1" i="1" dirty="0">
                <a:latin typeface="Calibri" pitchFamily="34" charset="0"/>
              </a:rPr>
              <a:t>2007 a Enero-Junio de 2017</a:t>
            </a:r>
            <a:endParaRPr lang="es-MX" sz="1400" b="1" dirty="0">
              <a:latin typeface="Calibri" pitchFamily="34" charset="0"/>
            </a:endParaRP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25</a:t>
            </a:fld>
            <a:endParaRPr lang="es-MX" dirty="0"/>
          </a:p>
        </p:txBody>
      </p:sp>
      <p:sp>
        <p:nvSpPr>
          <p:cNvPr id="6" name="5 Rectángulo"/>
          <p:cNvSpPr/>
          <p:nvPr/>
        </p:nvSpPr>
        <p:spPr>
          <a:xfrm>
            <a:off x="827584" y="1124744"/>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7" name="6 Tabla"/>
          <p:cNvGraphicFramePr>
            <a:graphicFrameLocks noGrp="1"/>
          </p:cNvGraphicFramePr>
          <p:nvPr>
            <p:extLst>
              <p:ext uri="{D42A27DB-BD31-4B8C-83A1-F6EECF244321}">
                <p14:modId xmlns:p14="http://schemas.microsoft.com/office/powerpoint/2010/main" val="3315395488"/>
              </p:ext>
            </p:extLst>
          </p:nvPr>
        </p:nvGraphicFramePr>
        <p:xfrm>
          <a:off x="143652" y="1556792"/>
          <a:ext cx="8856000" cy="4932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Totalmente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Parcialmente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Nada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3,962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49.0%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2,645</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1,484</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8,091</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3,587</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62.9%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1,420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5,699</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4,787</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59.1%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2,132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1,181</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66.5%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1,124</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14,561</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57.8%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6,861</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27.2%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3,764</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14.9%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25,186</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r>
              <a:rPr lang="es-MX" sz="1400" b="1" i="1" dirty="0">
                <a:solidFill>
                  <a:prstClr val="black"/>
                </a:solidFill>
                <a:latin typeface="Calibri" pitchFamily="34" charset="0"/>
              </a:rPr>
              <a:t>2012 a Enero-Junio 2017</a:t>
            </a:r>
          </a:p>
          <a:p>
            <a:pPr lvl="0"/>
            <a:r>
              <a:rPr lang="es-MX" sz="1400" b="1" i="1" dirty="0" smtClean="0">
                <a:solidFill>
                  <a:prstClr val="black"/>
                </a:solidFill>
                <a:latin typeface="Calibri" pitchFamily="34" charset="0"/>
              </a:rPr>
              <a:t>Resultados </a:t>
            </a:r>
            <a:r>
              <a:rPr lang="es-MX" sz="1400" b="1" i="1" dirty="0">
                <a:solidFill>
                  <a:prstClr val="black"/>
                </a:solidFill>
                <a:latin typeface="Calibri" pitchFamily="34" charset="0"/>
              </a:rPr>
              <a:t>por </a:t>
            </a:r>
            <a:r>
              <a:rPr lang="es-MX" sz="1400" b="1" i="1" dirty="0" smtClean="0">
                <a:solidFill>
                  <a:prstClr val="black"/>
                </a:solidFill>
                <a:latin typeface="Calibri" pitchFamily="34" charset="0"/>
              </a:rPr>
              <a:t>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26</a:t>
            </a:fld>
            <a:endParaRPr lang="es-MX" dirty="0"/>
          </a:p>
        </p:txBody>
      </p:sp>
      <p:sp>
        <p:nvSpPr>
          <p:cNvPr id="12" name="11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19" name="18 Gráfico"/>
          <p:cNvGraphicFramePr/>
          <p:nvPr>
            <p:extLst>
              <p:ext uri="{D42A27DB-BD31-4B8C-83A1-F6EECF244321}">
                <p14:modId xmlns:p14="http://schemas.microsoft.com/office/powerpoint/2010/main" val="4189914481"/>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580814" y="6010402"/>
            <a:ext cx="684000" cy="784830"/>
          </a:xfrm>
          <a:prstGeom prst="rect">
            <a:avLst/>
          </a:prstGeom>
          <a:noFill/>
        </p:spPr>
        <p:txBody>
          <a:bodyPr wrap="square" rtlCol="0">
            <a:spAutoFit/>
          </a:bodyPr>
          <a:lstStyle/>
          <a:p>
            <a:pPr algn="ctr"/>
            <a:r>
              <a:rPr lang="es-MX" sz="900" b="1" i="1" dirty="0" smtClean="0">
                <a:latin typeface="Calibri" pitchFamily="34" charset="0"/>
              </a:rPr>
              <a:t>INFOMEX: 87.1%</a:t>
            </a:r>
          </a:p>
          <a:p>
            <a:pPr algn="ctr"/>
            <a:endParaRPr lang="es-MX" sz="900" b="1" i="1" dirty="0" smtClean="0">
              <a:latin typeface="Calibri" pitchFamily="34" charset="0"/>
            </a:endParaRPr>
          </a:p>
          <a:p>
            <a:pPr algn="ctr"/>
            <a:r>
              <a:rPr lang="es-MX" sz="900" b="1" i="1" dirty="0" smtClean="0">
                <a:latin typeface="Calibri" pitchFamily="34" charset="0"/>
              </a:rPr>
              <a:t>Buzones: 12.9%</a:t>
            </a:r>
            <a:endParaRPr lang="es-MX" sz="900" b="1" i="1" dirty="0">
              <a:latin typeface="Calibri" pitchFamily="34" charset="0"/>
            </a:endParaRPr>
          </a:p>
        </p:txBody>
      </p:sp>
      <p:sp>
        <p:nvSpPr>
          <p:cNvPr id="26" name="11 CuadroTexto"/>
          <p:cNvSpPr txBox="1"/>
          <p:nvPr/>
        </p:nvSpPr>
        <p:spPr>
          <a:xfrm>
            <a:off x="2093162"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8.8%</a:t>
            </a:r>
            <a:endParaRPr lang="es-MX" sz="900" b="1" i="1" dirty="0">
              <a:latin typeface="Calibri" pitchFamily="34" charset="0"/>
            </a:endParaRPr>
          </a:p>
        </p:txBody>
      </p:sp>
      <p:sp>
        <p:nvSpPr>
          <p:cNvPr id="27" name="11 CuadroTexto"/>
          <p:cNvSpPr txBox="1"/>
          <p:nvPr/>
        </p:nvSpPr>
        <p:spPr>
          <a:xfrm>
            <a:off x="3623265"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5004048" y="603467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2.9%</a:t>
            </a:r>
            <a:endParaRPr lang="es-MX" sz="900" b="1" i="1" dirty="0">
              <a:latin typeface="Calibri" pitchFamily="34" charset="0"/>
            </a:endParaRPr>
          </a:p>
        </p:txBody>
      </p:sp>
      <p:sp>
        <p:nvSpPr>
          <p:cNvPr id="15" name="11 CuadroTexto"/>
          <p:cNvSpPr txBox="1"/>
          <p:nvPr/>
        </p:nvSpPr>
        <p:spPr>
          <a:xfrm>
            <a:off x="6534151"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6" name="11 CuadroTexto"/>
          <p:cNvSpPr txBox="1"/>
          <p:nvPr/>
        </p:nvSpPr>
        <p:spPr>
          <a:xfrm>
            <a:off x="8064254" y="603467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La información fue total o parcial</a:t>
            </a:r>
          </a:p>
          <a:p>
            <a:r>
              <a:rPr lang="es-MX" sz="1400" b="1" i="1" dirty="0">
                <a:latin typeface="Calibri" pitchFamily="34" charset="0"/>
              </a:rPr>
              <a:t>2012 a Enero-Junio 2017</a:t>
            </a: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27</a:t>
            </a:fld>
            <a:endParaRPr lang="es-MX" dirty="0"/>
          </a:p>
        </p:txBody>
      </p:sp>
      <p:graphicFrame>
        <p:nvGraphicFramePr>
          <p:cNvPr id="7" name="5 Tabla"/>
          <p:cNvGraphicFramePr>
            <a:graphicFrameLocks noGrp="1"/>
          </p:cNvGraphicFramePr>
          <p:nvPr>
            <p:extLst>
              <p:ext uri="{D42A27DB-BD31-4B8C-83A1-F6EECF244321}">
                <p14:modId xmlns:p14="http://schemas.microsoft.com/office/powerpoint/2010/main" val="2615095723"/>
              </p:ext>
            </p:extLst>
          </p:nvPr>
        </p:nvGraphicFramePr>
        <p:xfrm>
          <a:off x="428198" y="1148368"/>
          <a:ext cx="8176250" cy="5304968"/>
        </p:xfrm>
        <a:graphic>
          <a:graphicData uri="http://schemas.openxmlformats.org/drawingml/2006/table">
            <a:tbl>
              <a:tblPr/>
              <a:tblGrid>
                <a:gridCol w="920749"/>
                <a:gridCol w="920749"/>
                <a:gridCol w="847089"/>
                <a:gridCol w="736599"/>
                <a:gridCol w="847089"/>
                <a:gridCol w="736599"/>
                <a:gridCol w="847089"/>
                <a:gridCol w="736599"/>
                <a:gridCol w="847089"/>
                <a:gridCol w="736599"/>
              </a:tblGrid>
              <a:tr h="264217">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Totalmente</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Parcialmente</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1100" b="1" i="0" u="none" strike="noStrike" dirty="0" smtClean="0">
                          <a:solidFill>
                            <a:srgbClr val="FFFFFF"/>
                          </a:solidFill>
                          <a:latin typeface="Calibri" pitchFamily="34" charset="0"/>
                        </a:rPr>
                        <a:t>Nada</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4217">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1,233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1,295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2,729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807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610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33.3%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1,832</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807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610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22.7%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1,832</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65363">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Ene-Jun’2017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510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51.6%</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276</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27.9%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203</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20.5%</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989</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5363">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989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28</a:t>
            </a:fld>
            <a:endParaRPr lang="es-MX" dirty="0"/>
          </a:p>
        </p:txBody>
      </p:sp>
      <p:graphicFrame>
        <p:nvGraphicFramePr>
          <p:cNvPr id="6" name="5 Gráfico"/>
          <p:cNvGraphicFramePr/>
          <p:nvPr>
            <p:extLst>
              <p:ext uri="{D42A27DB-BD31-4B8C-83A1-F6EECF244321}">
                <p14:modId xmlns:p14="http://schemas.microsoft.com/office/powerpoint/2010/main" val="116912931"/>
              </p:ext>
            </p:extLst>
          </p:nvPr>
        </p:nvGraphicFramePr>
        <p:xfrm>
          <a:off x="1691680" y="2740472"/>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smtClean="0">
                <a:latin typeface="Calibri" pitchFamily="34" charset="0"/>
              </a:rPr>
              <a:t>(SÓLO AQUELLOS CASOS EN LOS QUE LA INFORMACIÓN RECIBIDA RESPECTO DE LA SOLICITADA NO COINCIDIÓ O FUE PARCIAL)</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a:latin typeface="Calibri" pitchFamily="34" charset="0"/>
              </a:rPr>
              <a:t>2007 a Enero-Junio de </a:t>
            </a:r>
            <a:r>
              <a:rPr lang="es-MX" sz="1400" b="1" i="1" dirty="0" smtClean="0">
                <a:latin typeface="Calibri" pitchFamily="34" charset="0"/>
              </a:rPr>
              <a:t>2017</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a:latin typeface="Calibri" pitchFamily="34" charset="0"/>
              </a:rPr>
              <a:t>2007 a Enero-Junio de </a:t>
            </a:r>
            <a:r>
              <a:rPr lang="es-MX" sz="1400" b="1" i="1" dirty="0" smtClean="0">
                <a:latin typeface="Calibri" pitchFamily="34" charset="0"/>
              </a:rPr>
              <a:t>2017</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29</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1665170078"/>
              </p:ext>
            </p:extLst>
          </p:nvPr>
        </p:nvGraphicFramePr>
        <p:xfrm>
          <a:off x="744690" y="2187782"/>
          <a:ext cx="7668000" cy="4284000"/>
        </p:xfrm>
        <a:graphic>
          <a:graphicData uri="http://schemas.openxmlformats.org/drawingml/2006/table">
            <a:tbl>
              <a:tblPr/>
              <a:tblGrid>
                <a:gridCol w="2592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396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2,231</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1,481</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3,712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1,098</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785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41.7%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1,883</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1,283</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44.5%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1,600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55.5%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2,883</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37.7%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45.6%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39.0%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405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a:t>
                      </a:r>
                      <a:r>
                        <a:rPr lang="es-MX" sz="1200" b="1" i="0" u="none" strike="noStrike" baseline="0" dirty="0" smtClean="0">
                          <a:solidFill>
                            <a:srgbClr val="000000"/>
                          </a:solidFill>
                          <a:latin typeface="Calibri"/>
                        </a:rPr>
                        <a:t>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marR="0" lvl="0" indent="0" algn="l" defTabSz="914400" rtl="0" eaLnBrk="1" fontAlgn="ctr" latinLnBrk="0" hangingPunct="1">
                        <a:lnSpc>
                          <a:spcPct val="100000"/>
                        </a:lnSpc>
                        <a:spcBef>
                          <a:spcPts val="0"/>
                        </a:spcBef>
                        <a:spcAft>
                          <a:spcPts val="0"/>
                        </a:spcAft>
                        <a:buClrTx/>
                        <a:buSzTx/>
                        <a:buFontTx/>
                        <a:buNone/>
                        <a:tabLst/>
                        <a:defRPr/>
                      </a:pPr>
                      <a:r>
                        <a:rPr lang="es-MX" sz="1200" b="1" i="0" u="none" strike="noStrike" dirty="0" smtClean="0">
                          <a:solidFill>
                            <a:srgbClr val="000000"/>
                          </a:solidFill>
                          <a:latin typeface="Calibri"/>
                        </a:rPr>
                        <a:t>Otro tipo de Sujeto Obligado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396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5,153</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54.7%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4,273</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45.3%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9,426</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1174441" y="1013386"/>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Í N D I C E</a:t>
            </a:r>
            <a:endParaRPr lang="es-ES" sz="1400" b="1" i="1" dirty="0">
              <a:latin typeface="Calibri" pitchFamily="34" charset="0"/>
            </a:endParaRPr>
          </a:p>
        </p:txBody>
      </p:sp>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3</a:t>
            </a:fld>
            <a:endParaRPr lang="es-MX" b="1" dirty="0">
              <a:latin typeface="Calibri" pitchFamily="34" charset="0"/>
            </a:endParaRPr>
          </a:p>
        </p:txBody>
      </p:sp>
      <p:sp>
        <p:nvSpPr>
          <p:cNvPr id="5" name="Rectangle 3"/>
          <p:cNvSpPr txBox="1">
            <a:spLocks noChangeArrowheads="1"/>
          </p:cNvSpPr>
          <p:nvPr/>
        </p:nvSpPr>
        <p:spPr>
          <a:xfrm>
            <a:off x="957313" y="1124745"/>
            <a:ext cx="7215088" cy="5544615"/>
          </a:xfrm>
          <a:prstGeom prst="rect">
            <a:avLst/>
          </a:prstGeom>
        </p:spPr>
        <p:txBody>
          <a:bodyPr anchor="ctr"/>
          <a:lstStyle/>
          <a:p>
            <a:pPr marL="358775" indent="-358775" fontAlgn="auto">
              <a:spcBef>
                <a:spcPts val="0"/>
              </a:spcBef>
              <a:spcAft>
                <a:spcPts val="0"/>
              </a:spcAft>
              <a:buFont typeface="+mj-lt"/>
              <a:buAutoNum type="arabicPeriod"/>
              <a:defRPr/>
            </a:pPr>
            <a:r>
              <a:rPr lang="es-MX" b="1" kern="0" dirty="0" smtClean="0">
                <a:solidFill>
                  <a:sysClr val="windowText" lastClr="000000"/>
                </a:solidFill>
                <a:latin typeface="Calibri" pitchFamily="34" charset="0"/>
                <a:cs typeface="Arial" pitchFamily="34" charset="0"/>
              </a:rPr>
              <a:t>Introducción ……………………………………………………..……………..……………. 4</a:t>
            </a: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lvl="0" indent="-358775">
              <a:buFont typeface="+mj-lt"/>
              <a:buAutoNum type="arabicPeriod"/>
            </a:pPr>
            <a:r>
              <a:rPr lang="es-MX" b="1" dirty="0" smtClean="0">
                <a:latin typeface="Calibri" pitchFamily="34" charset="0"/>
              </a:rPr>
              <a:t>Opinión </a:t>
            </a:r>
            <a:r>
              <a:rPr lang="es-MX" b="1" dirty="0">
                <a:latin typeface="Calibri" pitchFamily="34" charset="0"/>
              </a:rPr>
              <a:t>del portal INFOMEX / la atención recibida en la </a:t>
            </a:r>
            <a:r>
              <a:rPr lang="es-MX" b="1" dirty="0" smtClean="0">
                <a:latin typeface="Calibri" pitchFamily="34" charset="0"/>
              </a:rPr>
              <a:t>UT ………..</a:t>
            </a:r>
            <a:r>
              <a:rPr lang="es-MX" b="1" kern="0" dirty="0" smtClean="0">
                <a:solidFill>
                  <a:sysClr val="windowText" lastClr="000000"/>
                </a:solidFill>
                <a:latin typeface="Calibri" pitchFamily="34" charset="0"/>
                <a:cs typeface="Arial" pitchFamily="34" charset="0"/>
              </a:rPr>
              <a:t>… 6</a:t>
            </a:r>
          </a:p>
          <a:p>
            <a:pPr marL="358775" indent="-358775" fontAlgn="auto">
              <a:spcBef>
                <a:spcPts val="0"/>
              </a:spcBef>
              <a:spcAft>
                <a:spcPts val="0"/>
              </a:spcAft>
              <a:buFont typeface="+mj-lt"/>
              <a:buAutoNum type="arabicPeriod"/>
              <a:defRPr/>
            </a:pPr>
            <a:endParaRPr lang="es-MX" b="1" kern="0" dirty="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Calidad de la respuesta </a:t>
            </a:r>
            <a:r>
              <a:rPr lang="es-MX" b="1" dirty="0" smtClean="0">
                <a:latin typeface="Calibri" pitchFamily="34" charset="0"/>
              </a:rPr>
              <a:t>recibida …………………………………………....……… 12</a:t>
            </a: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Tiempo de </a:t>
            </a:r>
            <a:r>
              <a:rPr lang="es-MX" b="1" dirty="0" smtClean="0">
                <a:latin typeface="Calibri" pitchFamily="34" charset="0"/>
              </a:rPr>
              <a:t>respuesta …………………………………………....…………………….… 16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smtClean="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Claridad </a:t>
            </a:r>
            <a:r>
              <a:rPr lang="es-MX" b="1" dirty="0">
                <a:latin typeface="Calibri" pitchFamily="34" charset="0"/>
              </a:rPr>
              <a:t>de la </a:t>
            </a:r>
            <a:r>
              <a:rPr lang="es-MX" b="1" dirty="0" smtClean="0">
                <a:latin typeface="Calibri" pitchFamily="34" charset="0"/>
              </a:rPr>
              <a:t>información</a:t>
            </a:r>
            <a:r>
              <a:rPr lang="es-MX" b="1" dirty="0">
                <a:latin typeface="Calibri" pitchFamily="34" charset="0"/>
              </a:rPr>
              <a:t> </a:t>
            </a:r>
            <a:r>
              <a:rPr lang="es-MX" b="1" dirty="0" smtClean="0">
                <a:latin typeface="Calibri" pitchFamily="34" charset="0"/>
              </a:rPr>
              <a:t>………………………………………….……………….… 20</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La información fue total o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24</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Explicación de información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28</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Derecho de interponer un Recurso de </a:t>
            </a:r>
            <a:r>
              <a:rPr lang="es-MX" b="1" dirty="0" smtClean="0">
                <a:latin typeface="Calibri" pitchFamily="34" charset="0"/>
              </a:rPr>
              <a:t>Revisión</a:t>
            </a:r>
            <a:r>
              <a:rPr lang="es-MX" b="1" dirty="0">
                <a:latin typeface="Calibri" pitchFamily="34" charset="0"/>
              </a:rPr>
              <a:t> </a:t>
            </a:r>
            <a:r>
              <a:rPr lang="es-MX" b="1" dirty="0" smtClean="0">
                <a:latin typeface="Calibri" pitchFamily="34" charset="0"/>
              </a:rPr>
              <a:t>………………………..….… 32</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Medio por el que se enteró del derecho a la información </a:t>
            </a:r>
            <a:r>
              <a:rPr lang="es-MX" b="1" dirty="0" smtClean="0">
                <a:latin typeface="Calibri" pitchFamily="34" charset="0"/>
              </a:rPr>
              <a:t>pública</a:t>
            </a:r>
            <a:r>
              <a:rPr lang="es-MX" b="1" dirty="0">
                <a:latin typeface="Calibri" pitchFamily="34" charset="0"/>
              </a:rPr>
              <a:t> </a:t>
            </a:r>
            <a:r>
              <a:rPr lang="es-MX" b="1" dirty="0" smtClean="0">
                <a:latin typeface="Calibri" pitchFamily="34" charset="0"/>
              </a:rPr>
              <a:t>….. 36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Sociodemográficos</a:t>
            </a:r>
            <a:r>
              <a:rPr lang="es-MX" b="1" dirty="0">
                <a:latin typeface="Calibri" pitchFamily="34" charset="0"/>
              </a:rPr>
              <a:t> </a:t>
            </a:r>
            <a:r>
              <a:rPr lang="es-MX" b="1" dirty="0" smtClean="0">
                <a:latin typeface="Calibri" pitchFamily="34" charset="0"/>
              </a:rPr>
              <a:t>………………………………………….………………….……….… 37</a:t>
            </a:r>
            <a:endParaRPr lang="es-MX" b="1" kern="0" dirty="0" smtClean="0">
              <a:solidFill>
                <a:sysClr val="windowText" lastClr="000000"/>
              </a:solidFill>
              <a:latin typeface="Calibri" pitchFamily="34" charset="0"/>
              <a:cs typeface="Arial" pitchFamily="34" charset="0"/>
            </a:endParaRPr>
          </a:p>
        </p:txBody>
      </p:sp>
    </p:spTree>
    <p:extLst>
      <p:ext uri="{BB962C8B-B14F-4D97-AF65-F5344CB8AC3E}">
        <p14:creationId xmlns:p14="http://schemas.microsoft.com/office/powerpoint/2010/main" val="13259663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r>
              <a:rPr lang="es-MX" sz="1400" b="1" i="1" dirty="0">
                <a:solidFill>
                  <a:prstClr val="black"/>
                </a:solidFill>
                <a:latin typeface="Calibri" pitchFamily="34" charset="0"/>
              </a:rPr>
              <a:t>2012 a Enero-Junio 2017</a:t>
            </a:r>
          </a:p>
          <a:p>
            <a:pPr lvl="0"/>
            <a:r>
              <a:rPr lang="es-MX" sz="1400" b="1" i="1" dirty="0" smtClean="0">
                <a:solidFill>
                  <a:prstClr val="black"/>
                </a:solidFill>
                <a:latin typeface="Calibri" pitchFamily="34" charset="0"/>
              </a:rPr>
              <a:t>Resultados </a:t>
            </a:r>
            <a:r>
              <a:rPr lang="es-MX" sz="1400" b="1" i="1" dirty="0">
                <a:solidFill>
                  <a:prstClr val="black"/>
                </a:solidFill>
                <a:latin typeface="Calibri" pitchFamily="34" charset="0"/>
              </a:rPr>
              <a:t>por </a:t>
            </a:r>
            <a:r>
              <a:rPr lang="es-MX" sz="1400" b="1" i="1" dirty="0" smtClean="0">
                <a:solidFill>
                  <a:prstClr val="black"/>
                </a:solidFill>
                <a:latin typeface="Calibri" pitchFamily="34" charset="0"/>
              </a:rPr>
              <a:t>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30</a:t>
            </a:fld>
            <a:endParaRPr lang="es-MX" dirty="0"/>
          </a:p>
        </p:txBody>
      </p:sp>
      <p:graphicFrame>
        <p:nvGraphicFramePr>
          <p:cNvPr id="18" name="17 Gráfico"/>
          <p:cNvGraphicFramePr/>
          <p:nvPr>
            <p:extLst>
              <p:ext uri="{D42A27DB-BD31-4B8C-83A1-F6EECF244321}">
                <p14:modId xmlns:p14="http://schemas.microsoft.com/office/powerpoint/2010/main" val="4161984490"/>
              </p:ext>
            </p:extLst>
          </p:nvPr>
        </p:nvGraphicFramePr>
        <p:xfrm>
          <a:off x="206407" y="2708920"/>
          <a:ext cx="8712968" cy="3312742"/>
        </p:xfrm>
        <a:graphic>
          <a:graphicData uri="http://schemas.openxmlformats.org/drawingml/2006/chart">
            <c:chart xmlns:c="http://schemas.openxmlformats.org/drawingml/2006/chart" xmlns:r="http://schemas.openxmlformats.org/officeDocument/2006/relationships" r:id="rId3"/>
          </a:graphicData>
        </a:graphic>
      </p:graphicFrame>
      <p:sp>
        <p:nvSpPr>
          <p:cNvPr id="15" name="14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r>
              <a:rPr lang="es-MX" sz="1300" b="1" dirty="0" smtClean="0">
                <a:latin typeface="Calibri" pitchFamily="34" charset="0"/>
              </a:rPr>
              <a:t>)</a:t>
            </a:r>
            <a:endParaRPr lang="es-MX" sz="1300" b="1" dirty="0">
              <a:latin typeface="Calibri" pitchFamily="34" charset="0"/>
            </a:endParaRPr>
          </a:p>
        </p:txBody>
      </p:sp>
      <p:sp>
        <p:nvSpPr>
          <p:cNvPr id="17" name="16 CuadroTexto"/>
          <p:cNvSpPr txBox="1"/>
          <p:nvPr/>
        </p:nvSpPr>
        <p:spPr>
          <a:xfrm>
            <a:off x="683568" y="6017704"/>
            <a:ext cx="684000" cy="784830"/>
          </a:xfrm>
          <a:prstGeom prst="rect">
            <a:avLst/>
          </a:prstGeom>
          <a:noFill/>
        </p:spPr>
        <p:txBody>
          <a:bodyPr wrap="square" rtlCol="0">
            <a:spAutoFit/>
          </a:bodyPr>
          <a:lstStyle/>
          <a:p>
            <a:pPr algn="ctr"/>
            <a:r>
              <a:rPr lang="es-MX" sz="900" b="1" i="1" dirty="0" smtClean="0">
                <a:latin typeface="Calibri" pitchFamily="34" charset="0"/>
              </a:rPr>
              <a:t>INFOMEX: 92.5%</a:t>
            </a:r>
          </a:p>
          <a:p>
            <a:pPr algn="ctr"/>
            <a:endParaRPr lang="es-MX" sz="900" b="1" i="1" dirty="0" smtClean="0">
              <a:latin typeface="Calibri" pitchFamily="34" charset="0"/>
            </a:endParaRPr>
          </a:p>
          <a:p>
            <a:pPr algn="ctr"/>
            <a:r>
              <a:rPr lang="es-MX" sz="900" b="1" i="1" dirty="0" smtClean="0">
                <a:latin typeface="Calibri" pitchFamily="34" charset="0"/>
              </a:rPr>
              <a:t>Buzones: 7.5%</a:t>
            </a:r>
            <a:endParaRPr lang="es-MX" sz="900" b="1" i="1" dirty="0">
              <a:latin typeface="Calibri" pitchFamily="34" charset="0"/>
            </a:endParaRPr>
          </a:p>
        </p:txBody>
      </p:sp>
      <p:sp>
        <p:nvSpPr>
          <p:cNvPr id="25" name="11 CuadroTexto"/>
          <p:cNvSpPr txBox="1"/>
          <p:nvPr/>
        </p:nvSpPr>
        <p:spPr>
          <a:xfrm>
            <a:off x="2164945"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3.6%</a:t>
            </a:r>
            <a:endParaRPr lang="es-MX" sz="900" b="1" i="1" dirty="0">
              <a:latin typeface="Calibri" pitchFamily="34" charset="0"/>
            </a:endParaRPr>
          </a:p>
        </p:txBody>
      </p:sp>
      <p:sp>
        <p:nvSpPr>
          <p:cNvPr id="26" name="11 CuadroTexto"/>
          <p:cNvSpPr txBox="1"/>
          <p:nvPr/>
        </p:nvSpPr>
        <p:spPr>
          <a:xfrm>
            <a:off x="3628247"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4" name="11 CuadroTexto"/>
          <p:cNvSpPr txBox="1"/>
          <p:nvPr/>
        </p:nvSpPr>
        <p:spPr>
          <a:xfrm>
            <a:off x="5014551"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99.5%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0.5%</a:t>
            </a:r>
            <a:endParaRPr lang="es-MX" sz="900" b="1" i="1" dirty="0">
              <a:latin typeface="Calibri" pitchFamily="34" charset="0"/>
            </a:endParaRPr>
          </a:p>
        </p:txBody>
      </p:sp>
      <p:sp>
        <p:nvSpPr>
          <p:cNvPr id="16" name="11 CuadroTexto"/>
          <p:cNvSpPr txBox="1"/>
          <p:nvPr/>
        </p:nvSpPr>
        <p:spPr>
          <a:xfrm>
            <a:off x="6435596" y="602854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9" name="11 CuadroTexto"/>
          <p:cNvSpPr txBox="1"/>
          <p:nvPr/>
        </p:nvSpPr>
        <p:spPr>
          <a:xfrm>
            <a:off x="7825107" y="60163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r>
              <a:rPr lang="es-MX" sz="1400" b="1" i="1" dirty="0">
                <a:latin typeface="Calibri" pitchFamily="34" charset="0"/>
              </a:rPr>
              <a:t>2012 a Enero-Junio 2017</a:t>
            </a: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31</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4014198978"/>
              </p:ext>
            </p:extLst>
          </p:nvPr>
        </p:nvGraphicFramePr>
        <p:xfrm>
          <a:off x="683568" y="1303162"/>
          <a:ext cx="7780601" cy="5006158"/>
        </p:xfrm>
        <a:graphic>
          <a:graphicData uri="http://schemas.openxmlformats.org/drawingml/2006/table">
            <a:tbl>
              <a:tblPr/>
              <a:tblGrid>
                <a:gridCol w="1086676"/>
                <a:gridCol w="1086676"/>
                <a:gridCol w="999742"/>
                <a:gridCol w="869341"/>
                <a:gridCol w="999742"/>
                <a:gridCol w="869341"/>
                <a:gridCol w="999742"/>
                <a:gridCol w="869341"/>
              </a:tblGrid>
              <a:tr h="249335">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49335">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512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1,283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51.6%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1,290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54.6%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45.4%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906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54.6%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906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50416">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Ene-Jun’2017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218</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50.0%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218</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50.0%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a:solidFill>
                            <a:srgbClr val="000000"/>
                          </a:solidFill>
                          <a:effectLst/>
                          <a:latin typeface="Calibri" panose="020F0502020204030204" pitchFamily="34" charset="0"/>
                          <a:ea typeface="+mn-ea"/>
                          <a:cs typeface="+mn-cs"/>
                        </a:rPr>
                        <a:t>436</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marL="0" algn="ctr" rtl="0" eaLnBrk="1" fontAlgn="t" latinLnBrk="0" hangingPunct="1"/>
                      <a:r>
                        <a:rPr kumimoji="0" lang="es-MX" sz="1100" b="1" i="0" u="none" strike="noStrike" kern="1200" dirty="0" smtClean="0">
                          <a:solidFill>
                            <a:srgbClr val="000000"/>
                          </a:solidFill>
                          <a:effectLst/>
                          <a:latin typeface="Calibri" panose="020F0502020204030204" pitchFamily="34" charset="0"/>
                          <a:ea typeface="+mn-ea"/>
                          <a:cs typeface="+mn-cs"/>
                        </a:rPr>
                        <a:t>100%</a:t>
                      </a:r>
                      <a:endParaRPr kumimoji="0" lang="es-MX"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50416">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218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50.0%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a:solidFill>
                            <a:schemeClr val="bg1"/>
                          </a:solidFill>
                          <a:effectLst/>
                          <a:latin typeface="Calibri" panose="020F0502020204030204" pitchFamily="34" charset="0"/>
                          <a:ea typeface="+mn-ea"/>
                          <a:cs typeface="+mn-cs"/>
                        </a:rPr>
                        <a:t>436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MX" sz="1100" b="1" i="0" u="none" strike="noStrike" kern="1200" dirty="0" smtClean="0">
                          <a:solidFill>
                            <a:schemeClr val="bg1"/>
                          </a:solidFill>
                          <a:effectLst/>
                          <a:latin typeface="Calibri" panose="020F0502020204030204" pitchFamily="34" charset="0"/>
                          <a:ea typeface="+mn-ea"/>
                          <a:cs typeface="+mn-cs"/>
                        </a:rPr>
                        <a:t>100%</a:t>
                      </a:r>
                      <a:endParaRPr kumimoji="0" lang="es-MX" sz="11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8440845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32</a:t>
            </a:fld>
            <a:endParaRPr lang="es-MX" dirty="0"/>
          </a:p>
        </p:txBody>
      </p:sp>
      <p:graphicFrame>
        <p:nvGraphicFramePr>
          <p:cNvPr id="6" name="5 Gráfico"/>
          <p:cNvGraphicFramePr/>
          <p:nvPr>
            <p:extLst>
              <p:ext uri="{D42A27DB-BD31-4B8C-83A1-F6EECF244321}">
                <p14:modId xmlns:p14="http://schemas.microsoft.com/office/powerpoint/2010/main" val="1665591770"/>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492443"/>
          </a:xfrm>
          <a:prstGeom prst="rect">
            <a:avLst/>
          </a:prstGeom>
        </p:spPr>
        <p:txBody>
          <a:bodyPr wrap="square">
            <a:spAutoFit/>
          </a:bodyPr>
          <a:lstStyle/>
          <a:p>
            <a:pPr algn="ctr"/>
            <a:r>
              <a:rPr lang="es-MX" sz="1300" b="1" dirty="0" smtClean="0">
                <a:latin typeface="Calibri" pitchFamily="34" charset="0"/>
              </a:rPr>
              <a:t>De no quedar conforme con la respuesta que recibió, ¿sabe que tiene derecho a interponer un recurso de revisión ante el INFODF?</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latin typeface="Calibri" pitchFamily="34" charset="0"/>
              </a:rPr>
              <a:t>2007 a Enero-Junio de 2017</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latin typeface="Calibri" pitchFamily="34" charset="0"/>
              </a:rPr>
              <a:t>2007 a Enero-Junio de 2017</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33</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1638773736"/>
              </p:ext>
            </p:extLst>
          </p:nvPr>
        </p:nvGraphicFramePr>
        <p:xfrm>
          <a:off x="980565" y="1700808"/>
          <a:ext cx="7164000" cy="4932000"/>
        </p:xfrm>
        <a:graphic>
          <a:graphicData uri="http://schemas.openxmlformats.org/drawingml/2006/table">
            <a:tbl>
              <a:tblPr/>
              <a:tblGrid>
                <a:gridCol w="2088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5,861</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1,474</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7,335</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3,979</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4,852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6,420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7,265</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287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84.2%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890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1,007</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237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18,275</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83.3%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3,656</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21,931</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810159" y="1124744"/>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solidFill>
                  <a:prstClr val="black"/>
                </a:solidFill>
                <a:latin typeface="Calibri" pitchFamily="34" charset="0"/>
              </a:rPr>
              <a:t>2012 a Enero-Junio 2017</a:t>
            </a:r>
          </a:p>
          <a:p>
            <a:pPr lvl="0"/>
            <a:r>
              <a:rPr lang="es-MX" sz="1400" b="1" i="1" dirty="0" smtClean="0">
                <a:solidFill>
                  <a:prstClr val="black"/>
                </a:solidFill>
                <a:latin typeface="Calibri" pitchFamily="34" charset="0"/>
              </a:rPr>
              <a:t>Resultados </a:t>
            </a:r>
            <a:r>
              <a:rPr lang="es-MX" sz="1400" b="1" i="1" dirty="0">
                <a:solidFill>
                  <a:prstClr val="black"/>
                </a:solidFill>
                <a:latin typeface="Calibri" pitchFamily="34" charset="0"/>
              </a:rPr>
              <a:t>por </a:t>
            </a:r>
            <a:r>
              <a:rPr lang="es-MX" sz="1400" b="1" i="1" dirty="0" smtClean="0">
                <a:solidFill>
                  <a:prstClr val="black"/>
                </a:solidFill>
                <a:latin typeface="Calibri" pitchFamily="34" charset="0"/>
              </a:rPr>
              <a:t>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34</a:t>
            </a:fld>
            <a:endParaRPr lang="es-MX" dirty="0"/>
          </a:p>
        </p:txBody>
      </p:sp>
      <p:sp>
        <p:nvSpPr>
          <p:cNvPr id="18" name="17 Rectángulo"/>
          <p:cNvSpPr/>
          <p:nvPr/>
        </p:nvSpPr>
        <p:spPr>
          <a:xfrm>
            <a:off x="810159" y="1197052"/>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graphicFrame>
        <p:nvGraphicFramePr>
          <p:cNvPr id="19" name="18 Gráfico"/>
          <p:cNvGraphicFramePr/>
          <p:nvPr>
            <p:extLst>
              <p:ext uri="{D42A27DB-BD31-4B8C-83A1-F6EECF244321}">
                <p14:modId xmlns:p14="http://schemas.microsoft.com/office/powerpoint/2010/main" val="4165344655"/>
              </p:ext>
            </p:extLst>
          </p:nvPr>
        </p:nvGraphicFramePr>
        <p:xfrm>
          <a:off x="206407" y="1844824"/>
          <a:ext cx="8712968" cy="417683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755656" y="6016323"/>
            <a:ext cx="720000" cy="784830"/>
          </a:xfrm>
          <a:prstGeom prst="rect">
            <a:avLst/>
          </a:prstGeom>
          <a:noFill/>
        </p:spPr>
        <p:txBody>
          <a:bodyPr wrap="square" rtlCol="0">
            <a:spAutoFit/>
          </a:bodyPr>
          <a:lstStyle/>
          <a:p>
            <a:pPr algn="ctr"/>
            <a:r>
              <a:rPr lang="es-MX" sz="900" b="1" i="1" dirty="0" smtClean="0">
                <a:latin typeface="Calibri" pitchFamily="34" charset="0"/>
              </a:rPr>
              <a:t>INFOMEX: 85.7%</a:t>
            </a:r>
          </a:p>
          <a:p>
            <a:pPr algn="ctr"/>
            <a:endParaRPr lang="es-MX" sz="900" b="1" i="1" dirty="0" smtClean="0">
              <a:latin typeface="Calibri" pitchFamily="34" charset="0"/>
            </a:endParaRPr>
          </a:p>
          <a:p>
            <a:pPr algn="ctr"/>
            <a:r>
              <a:rPr lang="es-MX" sz="900" b="1" i="1" dirty="0" smtClean="0">
                <a:latin typeface="Calibri" pitchFamily="34" charset="0"/>
              </a:rPr>
              <a:t>Buzones: 14.3%</a:t>
            </a:r>
            <a:endParaRPr lang="es-MX" sz="900" b="1" i="1" dirty="0">
              <a:latin typeface="Calibri" pitchFamily="34" charset="0"/>
            </a:endParaRPr>
          </a:p>
        </p:txBody>
      </p:sp>
      <p:sp>
        <p:nvSpPr>
          <p:cNvPr id="26" name="11 CuadroTexto"/>
          <p:cNvSpPr txBox="1"/>
          <p:nvPr/>
        </p:nvSpPr>
        <p:spPr>
          <a:xfrm>
            <a:off x="2231800"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90.9%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9.1%</a:t>
            </a:r>
            <a:endParaRPr lang="es-MX" sz="900" b="1" i="1" dirty="0">
              <a:latin typeface="Calibri" pitchFamily="34" charset="0"/>
            </a:endParaRPr>
          </a:p>
        </p:txBody>
      </p:sp>
      <p:sp>
        <p:nvSpPr>
          <p:cNvPr id="27" name="11 CuadroTexto"/>
          <p:cNvSpPr txBox="1"/>
          <p:nvPr/>
        </p:nvSpPr>
        <p:spPr>
          <a:xfrm>
            <a:off x="3589561"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14" name="11 CuadroTexto"/>
          <p:cNvSpPr txBox="1"/>
          <p:nvPr/>
        </p:nvSpPr>
        <p:spPr>
          <a:xfrm>
            <a:off x="5004048" y="598903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5" name="11 CuadroTexto"/>
          <p:cNvSpPr txBox="1"/>
          <p:nvPr/>
        </p:nvSpPr>
        <p:spPr>
          <a:xfrm>
            <a:off x="6480272" y="60077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
        <p:nvSpPr>
          <p:cNvPr id="16" name="11 CuadroTexto"/>
          <p:cNvSpPr txBox="1"/>
          <p:nvPr/>
        </p:nvSpPr>
        <p:spPr>
          <a:xfrm>
            <a:off x="7886184" y="598031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latin typeface="Calibri" pitchFamily="34" charset="0"/>
              </a:rPr>
              <a:t>2012 a Enero-Junio 2017</a:t>
            </a:r>
          </a:p>
          <a:p>
            <a:r>
              <a:rPr lang="es-MX" sz="1400" b="1" i="1" dirty="0" smtClean="0">
                <a:latin typeface="Calibri" pitchFamily="34" charset="0"/>
              </a:rPr>
              <a:t>Resultados </a:t>
            </a:r>
            <a:r>
              <a:rPr lang="es-MX" sz="1400" b="1" i="1" dirty="0">
                <a:latin typeface="Calibri" pitchFamily="34" charset="0"/>
              </a:rPr>
              <a:t>por año y tipo de </a:t>
            </a:r>
            <a:r>
              <a:rPr lang="es-MX" sz="1400" b="1" i="1" dirty="0" smtClean="0">
                <a:latin typeface="Calibri" pitchFamily="34" charset="0"/>
              </a:rPr>
              <a:t>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35</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260719391"/>
              </p:ext>
            </p:extLst>
          </p:nvPr>
        </p:nvGraphicFramePr>
        <p:xfrm>
          <a:off x="899593" y="1268758"/>
          <a:ext cx="7272807" cy="5328596"/>
        </p:xfrm>
        <a:graphic>
          <a:graphicData uri="http://schemas.openxmlformats.org/drawingml/2006/table">
            <a:tbl>
              <a:tblPr/>
              <a:tblGrid>
                <a:gridCol w="1015755"/>
                <a:gridCol w="1015755"/>
                <a:gridCol w="934494"/>
                <a:gridCol w="812605"/>
                <a:gridCol w="934494"/>
                <a:gridCol w="812605"/>
                <a:gridCol w="934494"/>
                <a:gridCol w="812605"/>
              </a:tblGrid>
              <a:tr h="265393">
                <a:tc rowSpan="2" gridSpan="2">
                  <a:txBody>
                    <a:bodyPr/>
                    <a:lstStyle/>
                    <a:p>
                      <a:pPr algn="ctr" rtl="0" fontAlgn="ctr"/>
                      <a:r>
                        <a:rPr lang="es-MX" sz="11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265393">
                <a:tc gridSpan="2" vMerge="1">
                  <a:txBody>
                    <a:bodyPr/>
                    <a:lstStyle/>
                    <a:p>
                      <a:endParaRPr lang="es-MX"/>
                    </a:p>
                  </a:txBody>
                  <a:tcPr/>
                </a:tc>
                <a:tc hMerge="1" vMerge="1">
                  <a:txBody>
                    <a:bodyPr/>
                    <a:lstStyle/>
                    <a:p>
                      <a:endParaRPr lang="es-MX"/>
                    </a:p>
                  </a:txBody>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smtClean="0">
                          <a:solidFill>
                            <a:srgbClr val="FFFFFF"/>
                          </a:solidFill>
                          <a:latin typeface="Calibri" pitchFamily="34" charset="0"/>
                        </a:rPr>
                        <a:t>Respuestas </a:t>
                      </a: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11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1,476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414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1,890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1,350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338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397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80.3%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456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2,318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1,315</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81.0%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308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a:solidFill>
                            <a:srgbClr val="010205"/>
                          </a:solidFill>
                          <a:effectLst/>
                          <a:latin typeface="Calibri" panose="020F0502020204030204" pitchFamily="34" charset="0"/>
                          <a:cs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1100" b="1" i="0" u="none" strike="noStrike" dirty="0" smtClean="0">
                          <a:solidFill>
                            <a:srgbClr val="010205"/>
                          </a:solidFill>
                          <a:effectLst/>
                          <a:latin typeface="Calibri" panose="020F0502020204030204" pitchFamily="34" charset="0"/>
                          <a:cs typeface="Calibri" panose="020F0502020204030204" pitchFamily="34" charset="0"/>
                        </a:rPr>
                        <a:t>1,623</a:t>
                      </a:r>
                      <a:endParaRPr lang="es-ES" sz="11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1,315</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81.0%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308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19.0%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1,623</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rgbClr val="2DA2BF"/>
                    </a:solidFill>
                  </a:tcPr>
                </a:tc>
              </a:tr>
              <a:tr h="266545">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1100" b="1" i="0" u="none" strike="noStrike" kern="1200" dirty="0" smtClean="0">
                          <a:solidFill>
                            <a:schemeClr val="tx1"/>
                          </a:solidFill>
                          <a:effectLst/>
                          <a:latin typeface="Calibri" pitchFamily="34" charset="0"/>
                          <a:ea typeface="+mn-ea"/>
                          <a:cs typeface="Calibri" pitchFamily="34" charset="0"/>
                        </a:rPr>
                        <a:t>Ene-Jun’2017</a:t>
                      </a:r>
                    </a:p>
                  </a:txBody>
                  <a:tcPr marL="8460" marR="8460" marT="8460" marB="0" anchor="ctr">
                    <a:lnL w="6350" cap="flat" cmpd="sng" algn="ctr">
                      <a:solidFill>
                        <a:srgbClr val="2DA2BF"/>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INFOMEX</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10205"/>
                          </a:solidFill>
                          <a:effectLst/>
                          <a:latin typeface="Calibri" panose="020F0502020204030204" pitchFamily="34" charset="0"/>
                        </a:rPr>
                        <a:t>785</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10205"/>
                          </a:solidFill>
                          <a:effectLst/>
                          <a:latin typeface="Calibri" panose="020F0502020204030204" pitchFamily="34" charset="0"/>
                        </a:rPr>
                        <a:t>87.2%</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10205"/>
                          </a:solidFill>
                          <a:effectLst/>
                          <a:latin typeface="Calibri" panose="020F0502020204030204" pitchFamily="34" charset="0"/>
                        </a:rPr>
                        <a:t>115</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10205"/>
                          </a:solidFill>
                          <a:effectLst/>
                          <a:latin typeface="Calibri" panose="020F0502020204030204" pitchFamily="34" charset="0"/>
                        </a:rPr>
                        <a:t>12.8%</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10205"/>
                          </a:solidFill>
                          <a:effectLst/>
                          <a:latin typeface="Calibri" panose="020F0502020204030204" pitchFamily="34" charset="0"/>
                        </a:rPr>
                        <a:t>900</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smtClean="0">
                          <a:solidFill>
                            <a:srgbClr val="010205"/>
                          </a:solidFill>
                          <a:effectLst/>
                          <a:latin typeface="Calibri" panose="020F0502020204030204" pitchFamily="34" charset="0"/>
                        </a:rPr>
                        <a:t>100%</a:t>
                      </a:r>
                      <a:endParaRPr lang="es-MX" sz="1100" b="1" i="0" u="none" strike="noStrike" dirty="0">
                        <a:solidFill>
                          <a:srgbClr val="010205"/>
                        </a:solidFill>
                        <a:effectLst/>
                        <a:latin typeface="Calibri" panose="020F0502020204030204" pitchFamily="34" charset="0"/>
                      </a:endParaRP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smtClean="0">
                          <a:solidFill>
                            <a:srgbClr val="000000"/>
                          </a:solidFill>
                          <a:latin typeface="Calibri" pitchFamily="34" charset="0"/>
                        </a:rPr>
                        <a:t>Buzones</a:t>
                      </a:r>
                      <a:endParaRPr lang="es-MX" sz="1100" b="1" i="0" u="none" strike="noStrike" dirty="0">
                        <a:solidFill>
                          <a:srgbClr val="000000"/>
                        </a:solidFill>
                        <a:latin typeface="Calibri" pitchFamily="34" charset="0"/>
                      </a:endParaRPr>
                    </a:p>
                  </a:txBody>
                  <a:tcPr marL="8460" marR="8460" marT="846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pPr algn="ctr" fontAlgn="t"/>
                      <a:r>
                        <a:rPr lang="es-MX" sz="1100" b="1" i="0" u="none" strike="noStrike" dirty="0">
                          <a:solidFill>
                            <a:srgbClr val="000000"/>
                          </a:solidFill>
                          <a:effectLst/>
                          <a:latin typeface="Calibri" panose="020F0502020204030204" pitchFamily="34" charset="0"/>
                        </a:rPr>
                        <a:t>-</a:t>
                      </a:r>
                    </a:p>
                  </a:txBody>
                  <a:tcPr marL="9525" marR="9525" marT="9525"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r>
              <a:tr h="266545">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11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785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87.2%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a:solidFill>
                            <a:schemeClr val="bg1"/>
                          </a:solidFill>
                          <a:effectLst/>
                          <a:latin typeface="Calibri" panose="020F0502020204030204" pitchFamily="34" charset="0"/>
                        </a:rPr>
                        <a:t>115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a:solidFill>
                            <a:schemeClr val="bg1"/>
                          </a:solidFill>
                          <a:effectLst/>
                          <a:latin typeface="Calibri" panose="020F0502020204030204" pitchFamily="34" charset="0"/>
                        </a:rPr>
                        <a:t>12.8%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900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smtClean="0">
                          <a:solidFill>
                            <a:schemeClr val="bg1"/>
                          </a:solidFill>
                          <a:effectLst/>
                          <a:latin typeface="Calibri" panose="020F0502020204030204" pitchFamily="34" charset="0"/>
                        </a:rPr>
                        <a:t>100%</a:t>
                      </a:r>
                      <a:endParaRPr lang="es-MX" sz="11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Medio por el que se enteró del derecho a la información pública</a:t>
            </a:r>
          </a:p>
          <a:p>
            <a:r>
              <a:rPr lang="es-ES" sz="1400" b="1" i="1" dirty="0">
                <a:latin typeface="Calibri" pitchFamily="34" charset="0"/>
              </a:rPr>
              <a:t>2007 a Enero-Junio de </a:t>
            </a:r>
            <a:r>
              <a:rPr lang="es-ES" sz="1400" b="1" i="1" dirty="0" smtClean="0">
                <a:latin typeface="Calibri" pitchFamily="34" charset="0"/>
              </a:rPr>
              <a:t>2017</a:t>
            </a:r>
            <a:endParaRPr lang="es-MX"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36</a:t>
            </a:fld>
            <a:endParaRPr lang="es-MX" dirty="0"/>
          </a:p>
        </p:txBody>
      </p:sp>
      <p:graphicFrame>
        <p:nvGraphicFramePr>
          <p:cNvPr id="8" name="7 Tabla"/>
          <p:cNvGraphicFramePr>
            <a:graphicFrameLocks noGrp="1"/>
          </p:cNvGraphicFramePr>
          <p:nvPr>
            <p:extLst>
              <p:ext uri="{D42A27DB-BD31-4B8C-83A1-F6EECF244321}">
                <p14:modId xmlns:p14="http://schemas.microsoft.com/office/powerpoint/2010/main" val="1531625244"/>
              </p:ext>
            </p:extLst>
          </p:nvPr>
        </p:nvGraphicFramePr>
        <p:xfrm>
          <a:off x="405281" y="1412776"/>
          <a:ext cx="8316000" cy="5292000"/>
        </p:xfrm>
        <a:graphic>
          <a:graphicData uri="http://schemas.openxmlformats.org/drawingml/2006/table">
            <a:tbl>
              <a:tblPr/>
              <a:tblGrid>
                <a:gridCol w="3240000"/>
                <a:gridCol w="900000"/>
                <a:gridCol w="792000"/>
                <a:gridCol w="900000"/>
                <a:gridCol w="792000"/>
                <a:gridCol w="900000"/>
                <a:gridCol w="792000"/>
              </a:tblGrid>
              <a:tr h="252000">
                <a:tc rowSpan="2">
                  <a:txBody>
                    <a:bodyPr/>
                    <a:lstStyle/>
                    <a:p>
                      <a:pPr algn="ctr" fontAlgn="ctr"/>
                      <a:r>
                        <a:rPr lang="es-ES" sz="1100" b="1" i="0" u="none" strike="noStrike" dirty="0">
                          <a:solidFill>
                            <a:srgbClr val="FFFFFF"/>
                          </a:solidFill>
                          <a:latin typeface="Calibri" pitchFamily="34" charset="0"/>
                        </a:rPr>
                        <a:t> </a:t>
                      </a:r>
                      <a:r>
                        <a:rPr lang="es-ES" sz="1100" b="1" i="0" u="none" strike="noStrike" dirty="0" smtClean="0">
                          <a:solidFill>
                            <a:srgbClr val="FFFFFF"/>
                          </a:solidFill>
                          <a:latin typeface="Calibri" pitchFamily="34" charset="0"/>
                        </a:rPr>
                        <a:t>Medio</a:t>
                      </a:r>
                      <a:endParaRPr lang="es-ES" sz="11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100" b="1" i="0" u="none" strike="noStrike" dirty="0" smtClean="0">
                          <a:solidFill>
                            <a:srgbClr val="FFFFFF"/>
                          </a:solidFill>
                          <a:latin typeface="Calibri" pitchFamily="34" charset="0"/>
                        </a:rPr>
                        <a:t>INFOMEX</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Buzones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Total</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52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Internet</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9,390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50.69%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10,173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45.08%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Amigos o conocidos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987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3,234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Televisión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2,810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12.45%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Publicidad en vía pública o en transportes públicos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5.78%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Radio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Periódicos o revistas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1,185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Por los Sujetos Obligados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En la escuela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Por conocimiento de la LTAIPRC</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0.87%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En el trabajo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pt-BR" sz="1100" b="1" i="0" u="none" strike="noStrike" dirty="0">
                          <a:solidFill>
                            <a:schemeClr val="tx1"/>
                          </a:solidFill>
                          <a:effectLst/>
                          <a:latin typeface="Calibri" panose="020F0502020204030204" pitchFamily="34" charset="0"/>
                          <a:cs typeface="Calibri" panose="020F0502020204030204" pitchFamily="34" charset="0"/>
                        </a:rPr>
                        <a:t>Diplomado, curso, </a:t>
                      </a:r>
                      <a:r>
                        <a:rPr lang="pt-BR" sz="1100" b="1" i="0" u="none" strike="noStrike" dirty="0" err="1">
                          <a:solidFill>
                            <a:schemeClr val="tx1"/>
                          </a:solidFill>
                          <a:effectLst/>
                          <a:latin typeface="Calibri" panose="020F0502020204030204" pitchFamily="34" charset="0"/>
                          <a:cs typeface="Calibri" panose="020F0502020204030204" pitchFamily="34" charset="0"/>
                        </a:rPr>
                        <a:t>taller</a:t>
                      </a:r>
                      <a:r>
                        <a:rPr lang="pt-BR" sz="1100" b="1" i="0" u="none" strike="noStrike" dirty="0">
                          <a:solidFill>
                            <a:schemeClr val="tx1"/>
                          </a:solidFill>
                          <a:effectLst/>
                          <a:latin typeface="Calibri" panose="020F0502020204030204" pitchFamily="34" charset="0"/>
                          <a:cs typeface="Calibri" panose="020F0502020204030204" pitchFamily="34" charset="0"/>
                        </a:rPr>
                        <a:t> o conferencia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Organismos de la Sociedad Civil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0.42%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Interés propio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Por medio del </a:t>
                      </a:r>
                      <a:r>
                        <a:rPr lang="es-ES" sz="1100" b="1" i="0" u="none" strike="noStrike" dirty="0" err="1">
                          <a:solidFill>
                            <a:schemeClr val="tx1"/>
                          </a:solidFill>
                          <a:effectLst/>
                          <a:latin typeface="Calibri" panose="020F0502020204030204" pitchFamily="34" charset="0"/>
                          <a:cs typeface="Calibri" panose="020F0502020204030204" pitchFamily="34" charset="0"/>
                        </a:rPr>
                        <a:t>InfoDF</a:t>
                      </a:r>
                      <a:endParaRPr lang="es-ES" sz="1100" b="1" i="0" u="none" strike="noStrike" dirty="0">
                        <a:solidFill>
                          <a:schemeClr val="tx1"/>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0.24%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Por medio del INAI</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Por dependencias del Gobierno Federal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En la GOCDMX - Diario de la Federación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a:solidFill>
                            <a:schemeClr val="tx1"/>
                          </a:solidFill>
                          <a:effectLst/>
                          <a:latin typeface="Calibri" panose="020F0502020204030204" pitchFamily="34" charset="0"/>
                          <a:cs typeface="Calibri" panose="020F0502020204030204" pitchFamily="34" charset="0"/>
                        </a:rPr>
                        <a:t>Feria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dirty="0" smtClean="0">
                          <a:solidFill>
                            <a:schemeClr val="tx1"/>
                          </a:solidFill>
                          <a:effectLst/>
                          <a:latin typeface="Calibri" panose="020F0502020204030204" pitchFamily="34" charset="0"/>
                          <a:cs typeface="Calibri" panose="020F0502020204030204" pitchFamily="34" charset="0"/>
                        </a:rPr>
                        <a:t>-</a:t>
                      </a:r>
                      <a:endParaRPr lang="es-ES" sz="11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dirty="0" smtClean="0">
                          <a:solidFill>
                            <a:schemeClr val="tx1"/>
                          </a:solidFill>
                          <a:effectLst/>
                          <a:latin typeface="Calibri" panose="020F0502020204030204" pitchFamily="34" charset="0"/>
                          <a:cs typeface="Calibri" panose="020F0502020204030204" pitchFamily="34" charset="0"/>
                        </a:rPr>
                        <a:t>-</a:t>
                      </a:r>
                      <a:endParaRPr lang="es-ES" sz="11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Debate de Diputados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dirty="0" smtClean="0">
                          <a:solidFill>
                            <a:schemeClr val="tx1"/>
                          </a:solidFill>
                          <a:effectLst/>
                          <a:latin typeface="Calibri" panose="020F0502020204030204" pitchFamily="34" charset="0"/>
                          <a:cs typeface="Calibri" panose="020F0502020204030204" pitchFamily="34" charset="0"/>
                        </a:rPr>
                        <a:t>-</a:t>
                      </a:r>
                      <a:endParaRPr lang="es-ES" sz="11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dirty="0" smtClean="0">
                          <a:solidFill>
                            <a:schemeClr val="tx1"/>
                          </a:solidFill>
                          <a:effectLst/>
                          <a:latin typeface="Calibri" panose="020F0502020204030204" pitchFamily="34" charset="0"/>
                          <a:cs typeface="Calibri" panose="020F0502020204030204" pitchFamily="34" charset="0"/>
                        </a:rPr>
                        <a:t>-</a:t>
                      </a:r>
                      <a:endParaRPr lang="es-ES" sz="1100" b="1" i="0" u="none" strike="noStrike" dirty="0">
                        <a:solidFill>
                          <a:schemeClr val="tx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Estación del metro Etiopía-Plaza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381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100" b="1" i="0" u="none" strike="noStrike" dirty="0">
                          <a:solidFill>
                            <a:schemeClr val="bg1"/>
                          </a:solidFill>
                          <a:effectLst/>
                          <a:latin typeface="Calibri" panose="020F0502020204030204" pitchFamily="34" charset="0"/>
                          <a:cs typeface="Calibri" panose="020F0502020204030204" pitchFamily="34" charset="0"/>
                        </a:rPr>
                        <a:t>Total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18,523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4,045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22,568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a:solidFill>
                            <a:schemeClr val="bg1"/>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7" name="6 Rectángulo"/>
          <p:cNvSpPr/>
          <p:nvPr/>
        </p:nvSpPr>
        <p:spPr>
          <a:xfrm>
            <a:off x="810159" y="1063769"/>
            <a:ext cx="7510499" cy="276999"/>
          </a:xfrm>
          <a:prstGeom prst="rect">
            <a:avLst/>
          </a:prstGeom>
        </p:spPr>
        <p:txBody>
          <a:bodyPr wrap="square">
            <a:spAutoFit/>
          </a:bodyPr>
          <a:lstStyle/>
          <a:p>
            <a:pPr algn="ctr"/>
            <a:r>
              <a:rPr lang="es-MX" sz="1200" b="1" dirty="0" smtClean="0">
                <a:latin typeface="Calibri" pitchFamily="34" charset="0"/>
              </a:rPr>
              <a:t>¿Por cuál medio se enteró del derecho de acceso a la información pública?</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Gráfico"/>
          <p:cNvGraphicFramePr/>
          <p:nvPr>
            <p:extLst>
              <p:ext uri="{D42A27DB-BD31-4B8C-83A1-F6EECF244321}">
                <p14:modId xmlns:p14="http://schemas.microsoft.com/office/powerpoint/2010/main" val="2939243610"/>
              </p:ext>
            </p:extLst>
          </p:nvPr>
        </p:nvGraphicFramePr>
        <p:xfrm>
          <a:off x="495271" y="1785926"/>
          <a:ext cx="8148696" cy="4714908"/>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37</a:t>
            </a:fld>
            <a:endParaRPr lang="es-MX" dirty="0"/>
          </a:p>
        </p:txBody>
      </p:sp>
      <p:sp>
        <p:nvSpPr>
          <p:cNvPr id="7" name="6 Rectángulo"/>
          <p:cNvSpPr/>
          <p:nvPr/>
        </p:nvSpPr>
        <p:spPr>
          <a:xfrm>
            <a:off x="838158" y="1495817"/>
            <a:ext cx="7448618" cy="276999"/>
          </a:xfrm>
          <a:prstGeom prst="rect">
            <a:avLst/>
          </a:prstGeom>
        </p:spPr>
        <p:txBody>
          <a:bodyPr wrap="square">
            <a:spAutoFit/>
          </a:bodyPr>
          <a:lstStyle/>
          <a:p>
            <a:pPr algn="ctr"/>
            <a:r>
              <a:rPr lang="es-MX" sz="1200" b="1" dirty="0" smtClean="0">
                <a:latin typeface="Calibri" pitchFamily="34" charset="0"/>
              </a:rPr>
              <a:t>Sexo</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Enero-Junio de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38</a:t>
            </a:fld>
            <a:endParaRPr lang="es-MX" dirty="0"/>
          </a:p>
        </p:txBody>
      </p:sp>
      <p:sp>
        <p:nvSpPr>
          <p:cNvPr id="14" name="13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Grupos de edad</a:t>
            </a:r>
          </a:p>
        </p:txBody>
      </p:sp>
      <p:graphicFrame>
        <p:nvGraphicFramePr>
          <p:cNvPr id="7" name="6 Tabla"/>
          <p:cNvGraphicFramePr>
            <a:graphicFrameLocks noGrp="1"/>
          </p:cNvGraphicFramePr>
          <p:nvPr>
            <p:extLst>
              <p:ext uri="{D42A27DB-BD31-4B8C-83A1-F6EECF244321}">
                <p14:modId xmlns:p14="http://schemas.microsoft.com/office/powerpoint/2010/main" val="3707233295"/>
              </p:ext>
            </p:extLst>
          </p:nvPr>
        </p:nvGraphicFramePr>
        <p:xfrm>
          <a:off x="1161024" y="2357430"/>
          <a:ext cx="6840000" cy="3240000"/>
        </p:xfrm>
        <a:graphic>
          <a:graphicData uri="http://schemas.openxmlformats.org/drawingml/2006/table">
            <a:tbl>
              <a:tblPr/>
              <a:tblGrid>
                <a:gridCol w="144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Grupo de edad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Hasta 19 </a:t>
                      </a:r>
                      <a:r>
                        <a:rPr lang="es-MX" sz="1200" b="1" i="0" u="none" strike="noStrike" dirty="0">
                          <a:solidFill>
                            <a:srgbClr val="000000"/>
                          </a:solidFill>
                          <a:latin typeface="Calibri"/>
                        </a:rPr>
                        <a:t>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20 a 29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5,270</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40.7%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5,761</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35.2%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30 a 39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3,539</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4,308</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40 a 49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2,264</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871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3,135</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50 a 59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1,305</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765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2,070</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60 a 69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70 o más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12,954</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3,425</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16,379</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Enero-Junio de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39</a:t>
            </a:fld>
            <a:endParaRPr lang="es-MX" dirty="0"/>
          </a:p>
        </p:txBody>
      </p:sp>
      <p:sp>
        <p:nvSpPr>
          <p:cNvPr id="14" name="13 Rectángulo"/>
          <p:cNvSpPr/>
          <p:nvPr/>
        </p:nvSpPr>
        <p:spPr>
          <a:xfrm>
            <a:off x="738721" y="1074508"/>
            <a:ext cx="7653375" cy="276999"/>
          </a:xfrm>
          <a:prstGeom prst="rect">
            <a:avLst/>
          </a:prstGeom>
        </p:spPr>
        <p:txBody>
          <a:bodyPr wrap="square">
            <a:spAutoFit/>
          </a:bodyPr>
          <a:lstStyle/>
          <a:p>
            <a:pPr algn="ctr"/>
            <a:r>
              <a:rPr lang="es-MX" sz="1200" b="1" dirty="0" smtClean="0">
                <a:latin typeface="Calibri" pitchFamily="34" charset="0"/>
              </a:rPr>
              <a:t>Ocupación</a:t>
            </a:r>
          </a:p>
        </p:txBody>
      </p:sp>
      <p:graphicFrame>
        <p:nvGraphicFramePr>
          <p:cNvPr id="7" name="6 Tabla"/>
          <p:cNvGraphicFramePr>
            <a:graphicFrameLocks noGrp="1"/>
          </p:cNvGraphicFramePr>
          <p:nvPr>
            <p:extLst>
              <p:ext uri="{D42A27DB-BD31-4B8C-83A1-F6EECF244321}">
                <p14:modId xmlns:p14="http://schemas.microsoft.com/office/powerpoint/2010/main" val="1356113728"/>
              </p:ext>
            </p:extLst>
          </p:nvPr>
        </p:nvGraphicFramePr>
        <p:xfrm>
          <a:off x="522026" y="1491476"/>
          <a:ext cx="8100000" cy="5148000"/>
        </p:xfrm>
        <a:graphic>
          <a:graphicData uri="http://schemas.openxmlformats.org/drawingml/2006/table">
            <a:tbl>
              <a:tblPr/>
              <a:tblGrid>
                <a:gridCol w="2700000"/>
                <a:gridCol w="972000"/>
                <a:gridCol w="828000"/>
                <a:gridCol w="972000"/>
                <a:gridCol w="828000"/>
                <a:gridCol w="972000"/>
                <a:gridCol w="828000"/>
              </a:tblGrid>
              <a:tr h="288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Ocupación</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88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Académico o Estudiante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6,709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43.96%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7,212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37.88%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Empleado u obrero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2,100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13.76%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2,799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14.70%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Servidor Público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9.93%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24.67%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2,448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12.86%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Empresario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6.45%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1,173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a:solidFill>
                            <a:schemeClr val="tx1"/>
                          </a:solidFill>
                          <a:effectLst/>
                          <a:latin typeface="Calibri" panose="020F0502020204030204" pitchFamily="34" charset="0"/>
                          <a:cs typeface="Calibri" panose="020F0502020204030204" pitchFamily="34" charset="0"/>
                        </a:rPr>
                        <a:t>ONG</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Medios de comunicación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891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a:solidFill>
                            <a:schemeClr val="tx1"/>
                          </a:solidFill>
                          <a:effectLst/>
                          <a:latin typeface="Calibri" panose="020F0502020204030204" pitchFamily="34" charset="0"/>
                          <a:cs typeface="Calibri" panose="020F0502020204030204" pitchFamily="34" charset="0"/>
                        </a:rPr>
                        <a:t>Comerciante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457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952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Hogar</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476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731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a:solidFill>
                            <a:schemeClr val="tx1"/>
                          </a:solidFill>
                          <a:effectLst/>
                          <a:latin typeface="Calibri" panose="020F0502020204030204" pitchFamily="34" charset="0"/>
                          <a:cs typeface="Calibri" panose="020F0502020204030204" pitchFamily="34" charset="0"/>
                        </a:rPr>
                        <a:t>Consultor / Profesionista independiente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393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3.97%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2.85%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Jubilado / Pensionado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0.86%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Desempleado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Abogado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Asociación política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Comité Vecinal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Contralor Ciudadano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Asociación de padres de familia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88000">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Total</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15,262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3,778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19,040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Enero-Junio de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0964" y="2710661"/>
            <a:ext cx="7762576" cy="646331"/>
          </a:xfrm>
          <a:prstGeom prst="rect">
            <a:avLst/>
          </a:prstGeom>
        </p:spPr>
        <p:txBody>
          <a:bodyPr wrap="square">
            <a:spAutoFit/>
          </a:bodyPr>
          <a:lstStyle/>
          <a:p>
            <a:pPr algn="ctr"/>
            <a:r>
              <a:rPr lang="es-MX" sz="3600" b="1" dirty="0" smtClean="0">
                <a:latin typeface="Calibri" pitchFamily="34" charset="0"/>
              </a:rPr>
              <a:t>Introducción</a:t>
            </a:r>
            <a:endParaRPr lang="es-ES" sz="1200" i="1" dirty="0" smtClean="0">
              <a:latin typeface="Calibri" pitchFamily="34" charset="0"/>
            </a:endParaRPr>
          </a:p>
        </p:txBody>
      </p:sp>
    </p:spTree>
    <p:extLst>
      <p:ext uri="{BB962C8B-B14F-4D97-AF65-F5344CB8AC3E}">
        <p14:creationId xmlns:p14="http://schemas.microsoft.com/office/powerpoint/2010/main" val="25864047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40</a:t>
            </a:fld>
            <a:endParaRPr lang="es-MX" dirty="0"/>
          </a:p>
        </p:txBody>
      </p:sp>
      <p:graphicFrame>
        <p:nvGraphicFramePr>
          <p:cNvPr id="10" name="9 Tabla"/>
          <p:cNvGraphicFramePr>
            <a:graphicFrameLocks noGrp="1"/>
          </p:cNvGraphicFramePr>
          <p:nvPr>
            <p:extLst>
              <p:ext uri="{D42A27DB-BD31-4B8C-83A1-F6EECF244321}">
                <p14:modId xmlns:p14="http://schemas.microsoft.com/office/powerpoint/2010/main" val="2420859123"/>
              </p:ext>
            </p:extLst>
          </p:nvPr>
        </p:nvGraphicFramePr>
        <p:xfrm>
          <a:off x="862233" y="2571744"/>
          <a:ext cx="7380000" cy="2916000"/>
        </p:xfrm>
        <a:graphic>
          <a:graphicData uri="http://schemas.openxmlformats.org/drawingml/2006/table">
            <a:tbl>
              <a:tblPr/>
              <a:tblGrid>
                <a:gridCol w="198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Escolaridad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algn="l" fontAlgn="ctr"/>
                      <a:r>
                        <a:rPr lang="es-MX" sz="1200" b="1" i="0" u="none" strike="noStrike" dirty="0" smtClean="0">
                          <a:solidFill>
                            <a:srgbClr val="000000"/>
                          </a:solidFill>
                          <a:latin typeface="Calibri"/>
                        </a:rPr>
                        <a:t>Sin </a:t>
                      </a:r>
                      <a:r>
                        <a:rPr lang="es-MX" sz="1200" b="1" i="0" u="none" strike="noStrike" dirty="0">
                          <a:solidFill>
                            <a:srgbClr val="000000"/>
                          </a:solidFill>
                          <a:latin typeface="Calibri"/>
                        </a:rPr>
                        <a:t>estudios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57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Primaria</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Secundaria</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1,209</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Bachillerato </a:t>
                      </a:r>
                      <a:r>
                        <a:rPr lang="es-MX" sz="1200" b="1" i="0" u="none" strike="noStrike" dirty="0">
                          <a:solidFill>
                            <a:srgbClr val="000000"/>
                          </a:solidFill>
                          <a:latin typeface="Calibri"/>
                        </a:rPr>
                        <a:t>o Carrera Técnica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1,538</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2,527</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Licenciatura</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11,191</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1,426</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12,617</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64.8%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Maestría </a:t>
                      </a:r>
                      <a:r>
                        <a:rPr lang="es-MX" sz="1200" b="1" i="0" u="none" strike="noStrike" dirty="0">
                          <a:solidFill>
                            <a:srgbClr val="000000"/>
                          </a:solidFill>
                          <a:latin typeface="Calibri"/>
                        </a:rPr>
                        <a:t>o Doctorado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2,402</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2,664</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b"/>
                      <a:r>
                        <a:rPr lang="es-MX" sz="1200" b="1" i="0" u="none" strike="noStrike" dirty="0" smtClean="0">
                          <a:solidFill>
                            <a:schemeClr val="bg1"/>
                          </a:solidFill>
                          <a:latin typeface="Calibri" pitchFamily="34" charset="0"/>
                        </a:rPr>
                        <a:t>Total</a:t>
                      </a:r>
                      <a:endParaRPr lang="es-MX" sz="1200" b="1" i="0" u="none" strike="noStrike" dirty="0">
                        <a:solidFill>
                          <a:schemeClr val="bg1"/>
                        </a:solidFill>
                        <a:latin typeface="Calibri"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15,565</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3,892</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19,457</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Último grado de estudios</a:t>
            </a:r>
          </a:p>
        </p:txBody>
      </p:sp>
      <p:sp>
        <p:nvSpPr>
          <p:cNvPr id="7"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Enero-Junio de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41</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1257993230"/>
              </p:ext>
            </p:extLst>
          </p:nvPr>
        </p:nvGraphicFramePr>
        <p:xfrm>
          <a:off x="961830" y="2462426"/>
          <a:ext cx="7200000" cy="3564000"/>
        </p:xfrm>
        <a:graphic>
          <a:graphicData uri="http://schemas.openxmlformats.org/drawingml/2006/table">
            <a:tbl>
              <a:tblPr/>
              <a:tblGrid>
                <a:gridCol w="180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Ingreso mensual</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Hasta $1,577</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686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1,091</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$1,578 a $4,731</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1,359</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2,217</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14.8%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$4,732 a $7,885</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3,670</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4,562</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$7,886 a $11,039</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1,349</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1,737</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$11,040 a $15,770</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1,597</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1,837</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$15,771 a $20,000</a:t>
                      </a:r>
                      <a:endParaRPr lang="es-MX" sz="1200" b="1" i="0" u="none" strike="noStrike" dirty="0">
                        <a:solidFill>
                          <a:srgbClr val="000000"/>
                        </a:solidFill>
                        <a:latin typeface="Calibri"/>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1,135</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1,345</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De </a:t>
                      </a:r>
                      <a:r>
                        <a:rPr lang="es-MX" sz="1200" b="1" i="0" u="none" strike="noStrike" dirty="0">
                          <a:solidFill>
                            <a:srgbClr val="000000"/>
                          </a:solidFill>
                          <a:latin typeface="Calibri"/>
                        </a:rPr>
                        <a:t>$20,001 a $50,000</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1,506</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1,725</a:t>
                      </a:r>
                      <a:endParaRPr lang="es-MX" sz="1200" b="1" i="0" u="none" strike="noStrike" dirty="0">
                        <a:solidFill>
                          <a:srgbClr val="010205"/>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Más </a:t>
                      </a:r>
                      <a:r>
                        <a:rPr lang="es-MX" sz="1200" b="1" i="0" u="none" strike="noStrike" dirty="0">
                          <a:solidFill>
                            <a:srgbClr val="000000"/>
                          </a:solidFill>
                          <a:latin typeface="Calibri"/>
                        </a:rPr>
                        <a:t>de $50,000</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Total</a:t>
                      </a:r>
                      <a:endParaRPr lang="es-MX" sz="1200" b="1" i="0" u="none" strike="noStrike" dirty="0">
                        <a:solidFill>
                          <a:schemeClr val="bg1"/>
                        </a:solidFill>
                        <a:latin typeface="Calibri"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11,719</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3,253</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14,972</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Ingreso familiar mensual aproximado</a:t>
            </a:r>
          </a:p>
        </p:txBody>
      </p:sp>
      <p:sp>
        <p:nvSpPr>
          <p:cNvPr id="10"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a:p>
            <a:pPr lvl="0"/>
            <a:r>
              <a:rPr lang="es-ES" sz="1400" b="1" i="1" dirty="0">
                <a:solidFill>
                  <a:prstClr val="black"/>
                </a:solidFill>
                <a:latin typeface="Calibri" pitchFamily="34" charset="0"/>
              </a:rPr>
              <a:t>2007 a Enero-Junio de </a:t>
            </a:r>
            <a:r>
              <a:rPr lang="es-ES" sz="1400" b="1" i="1" dirty="0" smtClean="0">
                <a:solidFill>
                  <a:prstClr val="black"/>
                </a:solidFill>
                <a:latin typeface="Calibri" pitchFamily="34" charset="0"/>
              </a:rPr>
              <a:t>2017</a:t>
            </a:r>
            <a:endParaRPr lang="es-MX" b="1" dirty="0" smtClean="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I N T R O D U C C I Ó N</a:t>
            </a:r>
            <a:endParaRPr lang="es-ES" sz="1600" b="1" i="1" dirty="0">
              <a:latin typeface="Calibri" pitchFamily="34" charset="0"/>
            </a:endParaRPr>
          </a:p>
        </p:txBody>
      </p:sp>
      <p:sp>
        <p:nvSpPr>
          <p:cNvPr id="14" name="13 Marcador de número de diapositiva"/>
          <p:cNvSpPr>
            <a:spLocks noGrp="1"/>
          </p:cNvSpPr>
          <p:nvPr>
            <p:ph type="sldNum" sz="quarter" idx="12"/>
          </p:nvPr>
        </p:nvSpPr>
        <p:spPr/>
        <p:txBody>
          <a:bodyPr vert="horz" anchor="b"/>
          <a:lstStyle/>
          <a:p>
            <a:pPr>
              <a:defRPr/>
            </a:pPr>
            <a:fld id="{BD43386B-512A-4F48-AC60-1F2A615D5642}" type="slidenum">
              <a:rPr lang="es-MX" b="1" smtClean="0">
                <a:latin typeface="Calibri" pitchFamily="34" charset="0"/>
              </a:rPr>
              <a:pPr>
                <a:defRPr/>
              </a:pPr>
              <a:t>5</a:t>
            </a:fld>
            <a:endParaRPr lang="es-MX" b="1" dirty="0">
              <a:latin typeface="Calibri" pitchFamily="34" charset="0"/>
            </a:endParaRPr>
          </a:p>
        </p:txBody>
      </p:sp>
      <p:sp>
        <p:nvSpPr>
          <p:cNvPr id="4" name="3 Rectángulo"/>
          <p:cNvSpPr/>
          <p:nvPr/>
        </p:nvSpPr>
        <p:spPr>
          <a:xfrm>
            <a:off x="251520" y="1268760"/>
            <a:ext cx="8640960" cy="5355312"/>
          </a:xfrm>
          <a:prstGeom prst="rect">
            <a:avLst/>
          </a:prstGeom>
        </p:spPr>
        <p:txBody>
          <a:bodyPr wrap="square">
            <a:spAutoFit/>
          </a:bodyPr>
          <a:lstStyle/>
          <a:p>
            <a:pPr algn="just"/>
            <a:r>
              <a:rPr lang="es-MX" b="1" dirty="0">
                <a:latin typeface="Calibri" pitchFamily="34" charset="0"/>
                <a:cs typeface="Calibri" pitchFamily="34" charset="0"/>
              </a:rPr>
              <a:t>A fin de contar con </a:t>
            </a:r>
            <a:r>
              <a:rPr lang="es-MX" b="1" dirty="0" smtClean="0">
                <a:latin typeface="Calibri" pitchFamily="34" charset="0"/>
                <a:cs typeface="Calibri" pitchFamily="34" charset="0"/>
              </a:rPr>
              <a:t>indicadores </a:t>
            </a:r>
            <a:r>
              <a:rPr lang="es-MX" b="1" dirty="0">
                <a:latin typeface="Calibri" pitchFamily="34" charset="0"/>
                <a:cs typeface="Calibri" pitchFamily="34" charset="0"/>
              </a:rPr>
              <a:t>que permitan conocer </a:t>
            </a:r>
            <a:r>
              <a:rPr lang="es-MX" b="1" dirty="0" smtClean="0">
                <a:latin typeface="Calibri" pitchFamily="34" charset="0"/>
                <a:cs typeface="Calibri" pitchFamily="34" charset="0"/>
              </a:rPr>
              <a:t>el </a:t>
            </a:r>
            <a:r>
              <a:rPr lang="es-MX" b="1" dirty="0">
                <a:latin typeface="Calibri" pitchFamily="34" charset="0"/>
                <a:cs typeface="Calibri" pitchFamily="34" charset="0"/>
              </a:rPr>
              <a:t>grado de satisfacción que manifiestan los solicitantes sobre diversos aspectos relacionados con las respuestas que les dan los </a:t>
            </a:r>
            <a:r>
              <a:rPr lang="es-MX" b="1" dirty="0" smtClean="0">
                <a:latin typeface="Calibri" pitchFamily="34" charset="0"/>
                <a:cs typeface="Calibri" pitchFamily="34" charset="0"/>
              </a:rPr>
              <a:t>Sujetos Obligados </a:t>
            </a:r>
            <a:r>
              <a:rPr lang="es-MX" b="1" dirty="0">
                <a:latin typeface="Calibri" pitchFamily="34" charset="0"/>
                <a:cs typeface="Calibri" pitchFamily="34" charset="0"/>
              </a:rPr>
              <a:t>a sus solicitudes de información pública, el </a:t>
            </a:r>
            <a:r>
              <a:rPr lang="es-MX" b="1" dirty="0" smtClean="0">
                <a:latin typeface="Calibri" pitchFamily="34" charset="0"/>
                <a:cs typeface="Calibri" pitchFamily="34" charset="0"/>
              </a:rPr>
              <a:t>Instituto de Acceso a la Información Pública y Protección de Datos Personales del Distrito Federal (INFODF) instrumentó </a:t>
            </a:r>
            <a:r>
              <a:rPr lang="es-MX" b="1" dirty="0">
                <a:latin typeface="Calibri" pitchFamily="34" charset="0"/>
                <a:cs typeface="Calibri" pitchFamily="34" charset="0"/>
              </a:rPr>
              <a:t>la Encuesta de Satisfacción </a:t>
            </a:r>
            <a:r>
              <a:rPr lang="es-MX" b="1" dirty="0" smtClean="0">
                <a:latin typeface="Calibri" pitchFamily="34" charset="0"/>
                <a:cs typeface="Calibri" pitchFamily="34" charset="0"/>
              </a:rPr>
              <a:t>del Solicitante </a:t>
            </a:r>
            <a:r>
              <a:rPr lang="es-MX" b="1" dirty="0">
                <a:latin typeface="Calibri" pitchFamily="34" charset="0"/>
                <a:cs typeface="Calibri" pitchFamily="34" charset="0"/>
              </a:rPr>
              <a:t>de Información </a:t>
            </a:r>
            <a:r>
              <a:rPr lang="es-MX" b="1" dirty="0" smtClean="0">
                <a:latin typeface="Calibri" pitchFamily="34" charset="0"/>
                <a:cs typeface="Calibri" pitchFamily="34" charset="0"/>
              </a:rPr>
              <a:t>Pública (ESSIP), </a:t>
            </a:r>
            <a:r>
              <a:rPr lang="es-MX" b="1" dirty="0">
                <a:latin typeface="Calibri" pitchFamily="34" charset="0"/>
                <a:cs typeface="Calibri" pitchFamily="34" charset="0"/>
              </a:rPr>
              <a:t>tanto en el sistema </a:t>
            </a:r>
            <a:r>
              <a:rPr lang="es-MX" b="1" dirty="0" smtClean="0">
                <a:latin typeface="Calibri" pitchFamily="34" charset="0"/>
                <a:cs typeface="Calibri" pitchFamily="34" charset="0"/>
              </a:rPr>
              <a:t>INFOMEX como </a:t>
            </a:r>
            <a:r>
              <a:rPr lang="es-MX" b="1" dirty="0">
                <a:latin typeface="Calibri" pitchFamily="34" charset="0"/>
                <a:cs typeface="Calibri" pitchFamily="34" charset="0"/>
              </a:rPr>
              <a:t>a través de la instalación </a:t>
            </a:r>
            <a:r>
              <a:rPr lang="es-MX" b="1" dirty="0" smtClean="0">
                <a:latin typeface="Calibri" pitchFamily="34" charset="0"/>
                <a:cs typeface="Calibri" pitchFamily="34" charset="0"/>
              </a:rPr>
              <a:t>de </a:t>
            </a:r>
            <a:r>
              <a:rPr lang="es-MX" b="1" dirty="0">
                <a:latin typeface="Calibri" pitchFamily="34" charset="0"/>
                <a:cs typeface="Calibri" pitchFamily="34" charset="0"/>
              </a:rPr>
              <a:t>buzones en cada una de las </a:t>
            </a:r>
            <a:r>
              <a:rPr lang="es-MX" b="1" dirty="0" smtClean="0">
                <a:latin typeface="Calibri" pitchFamily="34" charset="0"/>
                <a:cs typeface="Calibri" pitchFamily="34" charset="0"/>
              </a:rPr>
              <a:t>Unidades de Transparencia (UT) de </a:t>
            </a:r>
            <a:r>
              <a:rPr lang="es-MX" b="1" dirty="0">
                <a:latin typeface="Calibri" pitchFamily="34" charset="0"/>
                <a:cs typeface="Calibri" pitchFamily="34" charset="0"/>
              </a:rPr>
              <a:t>los </a:t>
            </a:r>
            <a:r>
              <a:rPr lang="es-MX" b="1" dirty="0" smtClean="0">
                <a:latin typeface="Calibri" pitchFamily="34" charset="0"/>
                <a:cs typeface="Calibri" pitchFamily="34" charset="0"/>
              </a:rPr>
              <a:t>Sujetos Obligados</a:t>
            </a:r>
            <a:r>
              <a:rPr lang="es-MX" b="1" dirty="0">
                <a:latin typeface="Calibri" pitchFamily="34" charset="0"/>
                <a:cs typeface="Calibri" pitchFamily="34" charset="0"/>
              </a:rPr>
              <a:t>, para aquellos casos en los que los solicitantes reciben su respuesta en dichas oficinas.</a:t>
            </a:r>
          </a:p>
          <a:p>
            <a:pPr algn="just"/>
            <a:endParaRPr lang="es-MX" b="1" dirty="0">
              <a:latin typeface="Calibri" pitchFamily="34" charset="0"/>
              <a:cs typeface="Calibri" pitchFamily="34" charset="0"/>
            </a:endParaRPr>
          </a:p>
          <a:p>
            <a:pPr algn="just"/>
            <a:r>
              <a:rPr lang="es-MX" b="1" dirty="0">
                <a:latin typeface="Calibri" pitchFamily="34" charset="0"/>
                <a:cs typeface="Calibri" pitchFamily="34" charset="0"/>
              </a:rPr>
              <a:t>Para lograr una mayor objetividad para dicho estudio, en el caso de las encuestas que se aplican directamente en las Unidades de Transparencia , una vez que el solicitante recibe su respuesta, todos los requirentes reciben </a:t>
            </a:r>
            <a:r>
              <a:rPr lang="es-MX" b="1" dirty="0" smtClean="0">
                <a:latin typeface="Calibri" pitchFamily="34" charset="0"/>
                <a:cs typeface="Calibri" pitchFamily="34" charset="0"/>
              </a:rPr>
              <a:t>el </a:t>
            </a:r>
            <a:r>
              <a:rPr lang="es-MX" b="1" dirty="0">
                <a:latin typeface="Calibri" pitchFamily="34" charset="0"/>
                <a:cs typeface="Calibri" pitchFamily="34" charset="0"/>
              </a:rPr>
              <a:t>cuestionario, en el que no se solicita ni un solo dato de identificación, y lo responden con toda privacidad para después depositarlo a manera de voto con la hoja de papel doblada, en los buzones que para tal efecto ha instalado el </a:t>
            </a:r>
            <a:r>
              <a:rPr lang="es-MX" b="1" dirty="0" smtClean="0">
                <a:latin typeface="Calibri" pitchFamily="34" charset="0"/>
                <a:cs typeface="Calibri" pitchFamily="34" charset="0"/>
              </a:rPr>
              <a:t>INFODF en </a:t>
            </a:r>
            <a:r>
              <a:rPr lang="es-MX" b="1" dirty="0">
                <a:latin typeface="Calibri" pitchFamily="34" charset="0"/>
                <a:cs typeface="Calibri" pitchFamily="34" charset="0"/>
              </a:rPr>
              <a:t>cada una de las Unidades de </a:t>
            </a:r>
            <a:r>
              <a:rPr lang="es-MX" b="1" dirty="0" smtClean="0">
                <a:latin typeface="Calibri" pitchFamily="34" charset="0"/>
                <a:cs typeface="Calibri" pitchFamily="34" charset="0"/>
              </a:rPr>
              <a:t>Transparencia, </a:t>
            </a:r>
            <a:r>
              <a:rPr lang="es-MX" b="1" dirty="0">
                <a:latin typeface="Calibri" pitchFamily="34" charset="0"/>
                <a:cs typeface="Calibri" pitchFamily="34" charset="0"/>
              </a:rPr>
              <a:t>y de los cuales las </a:t>
            </a:r>
            <a:r>
              <a:rPr lang="es-MX" b="1" dirty="0" smtClean="0">
                <a:latin typeface="Calibri" pitchFamily="34" charset="0"/>
                <a:cs typeface="Calibri" pitchFamily="34" charset="0"/>
              </a:rPr>
              <a:t>UT </a:t>
            </a:r>
            <a:r>
              <a:rPr lang="es-MX" b="1" dirty="0">
                <a:latin typeface="Calibri" pitchFamily="34" charset="0"/>
                <a:cs typeface="Calibri" pitchFamily="34" charset="0"/>
              </a:rPr>
              <a:t>no cuentan con llave. En el caso de las encuestas que los solicitantes responden a través de </a:t>
            </a:r>
            <a:r>
              <a:rPr lang="es-MX" b="1" dirty="0" smtClean="0">
                <a:latin typeface="Calibri" pitchFamily="34" charset="0"/>
                <a:cs typeface="Calibri" pitchFamily="34" charset="0"/>
              </a:rPr>
              <a:t>INFOMEX, </a:t>
            </a:r>
            <a:r>
              <a:rPr lang="es-MX" b="1" dirty="0">
                <a:latin typeface="Calibri" pitchFamily="34" charset="0"/>
                <a:cs typeface="Calibri" pitchFamily="34" charset="0"/>
              </a:rPr>
              <a:t>después de que reciben su respuesta, esta privacidad es aún mayor, pues los requirentes la responden directamente en el Sistema por medio de sus computadoras dentro de sus espacios personales, ya sea del hogar o el trabajo.</a:t>
            </a:r>
          </a:p>
        </p:txBody>
      </p:sp>
    </p:spTree>
    <p:extLst>
      <p:ext uri="{BB962C8B-B14F-4D97-AF65-F5344CB8AC3E}">
        <p14:creationId xmlns:p14="http://schemas.microsoft.com/office/powerpoint/2010/main" val="2556914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6</a:t>
            </a:fld>
            <a:endParaRPr lang="es-MX" dirty="0"/>
          </a:p>
        </p:txBody>
      </p:sp>
      <p:sp>
        <p:nvSpPr>
          <p:cNvPr id="8" name="7 Rectángulo"/>
          <p:cNvSpPr/>
          <p:nvPr/>
        </p:nvSpPr>
        <p:spPr>
          <a:xfrm>
            <a:off x="342029" y="1197440"/>
            <a:ext cx="8453778" cy="707886"/>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a:t>
            </a:r>
            <a:r>
              <a:rPr lang="es-MX" sz="1300" b="1" dirty="0">
                <a:latin typeface="Calibri" pitchFamily="34" charset="0"/>
              </a:rPr>
              <a:t>de Transparencia </a:t>
            </a:r>
            <a:r>
              <a:rPr lang="es-MX" sz="1300" b="1" dirty="0" smtClean="0">
                <a:latin typeface="Calibri" pitchFamily="34" charset="0"/>
              </a:rPr>
              <a:t>que recibió y dio respuesta a su solicitud de información?</a:t>
            </a:r>
          </a:p>
        </p:txBody>
      </p:sp>
      <p:graphicFrame>
        <p:nvGraphicFramePr>
          <p:cNvPr id="6" name="5 Gráfico"/>
          <p:cNvGraphicFramePr/>
          <p:nvPr>
            <p:extLst>
              <p:ext uri="{D42A27DB-BD31-4B8C-83A1-F6EECF244321}">
                <p14:modId xmlns:p14="http://schemas.microsoft.com/office/powerpoint/2010/main" val="1852669150"/>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a:t>
            </a:r>
          </a:p>
          <a:p>
            <a:r>
              <a:rPr lang="es-MX" sz="1400" b="1" i="1" dirty="0">
                <a:latin typeface="Calibri" pitchFamily="34" charset="0"/>
              </a:rPr>
              <a:t>2007 a Enero-Junio de 2017</a:t>
            </a:r>
            <a:endParaRPr lang="es-MX" sz="1400" b="1" dirty="0">
              <a:latin typeface="Calibri" pitchFamily="34" charset="0"/>
            </a:endParaRPr>
          </a:p>
          <a:p>
            <a:pPr lvl="0"/>
            <a:r>
              <a:rPr lang="es-MX" sz="1400" b="1" i="1" dirty="0" smtClean="0">
                <a:solidFill>
                  <a:prstClr val="black"/>
                </a:solidFill>
                <a:latin typeface="Calibri" pitchFamily="34" charset="0"/>
              </a:rPr>
              <a:t>General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a:t>
            </a:r>
          </a:p>
          <a:p>
            <a:r>
              <a:rPr lang="es-ES" sz="1400" b="1" i="1" dirty="0">
                <a:solidFill>
                  <a:prstClr val="black"/>
                </a:solidFill>
                <a:latin typeface="Calibri" pitchFamily="34" charset="0"/>
              </a:rPr>
              <a:t>2007 a Enero-Junio de 2017</a:t>
            </a:r>
            <a:endParaRPr lang="es-MX" sz="2000" b="1" dirty="0">
              <a:latin typeface="Calibri" pitchFamily="34" charset="0"/>
            </a:endParaRPr>
          </a:p>
          <a:p>
            <a:pPr lvl="0"/>
            <a:r>
              <a:rPr lang="es-MX" sz="1400" b="1" i="1" dirty="0" smtClean="0">
                <a:solidFill>
                  <a:prstClr val="black"/>
                </a:solidFill>
                <a:latin typeface="Calibri" pitchFamily="34" charset="0"/>
              </a:rPr>
              <a:t>General por Órgano de gobierno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7</a:t>
            </a:fld>
            <a:endParaRPr lang="es-MX" dirty="0"/>
          </a:p>
        </p:txBody>
      </p:sp>
      <p:sp>
        <p:nvSpPr>
          <p:cNvPr id="8" name="7 Rectángulo"/>
          <p:cNvSpPr/>
          <p:nvPr/>
        </p:nvSpPr>
        <p:spPr>
          <a:xfrm>
            <a:off x="371739" y="1052736"/>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de Transparencia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1174298749"/>
              </p:ext>
            </p:extLst>
          </p:nvPr>
        </p:nvGraphicFramePr>
        <p:xfrm>
          <a:off x="148395" y="1801656"/>
          <a:ext cx="8854544" cy="4779424"/>
        </p:xfrm>
        <a:graphic>
          <a:graphicData uri="http://schemas.openxmlformats.org/drawingml/2006/table">
            <a:tbl>
              <a:tblPr/>
              <a:tblGrid>
                <a:gridCol w="2087656"/>
                <a:gridCol w="971840"/>
                <a:gridCol w="719882"/>
                <a:gridCol w="971840"/>
                <a:gridCol w="719882"/>
                <a:gridCol w="971840"/>
                <a:gridCol w="719882"/>
                <a:gridCol w="971840"/>
                <a:gridCol w="719882"/>
              </a:tblGrid>
              <a:tr h="348863">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Malo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48863">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53522">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6,775</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1,176</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8,402</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5,078</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609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10.3%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219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5,906</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7,584</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86.4%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874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8,781</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404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950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81.0%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1,173</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778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75.2%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1,034</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50.0%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a:solidFill>
                            <a:srgbClr val="010205"/>
                          </a:solidFill>
                          <a:effectLst/>
                          <a:latin typeface="Calibri" panose="020F0502020204030204" pitchFamily="34" charset="0"/>
                        </a:rPr>
                        <a:t>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50.0%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10205"/>
                          </a:solidFill>
                          <a:effectLst/>
                          <a:latin typeface="Calibri" panose="020F0502020204030204" pitchFamily="34" charset="0"/>
                        </a:rPr>
                        <a:t>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rPr>
                        <a:t>100%</a:t>
                      </a:r>
                      <a:endParaRPr lang="es-MX" sz="1200" b="1" i="0" u="none" strike="noStrike" dirty="0">
                        <a:solidFill>
                          <a:srgbClr val="010205"/>
                        </a:solidFill>
                        <a:effectLst/>
                        <a:latin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53522">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22,346</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83.7%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3,016</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a:solidFill>
                            <a:schemeClr val="bg1"/>
                          </a:solidFill>
                          <a:effectLst/>
                          <a:latin typeface="Calibri" panose="020F0502020204030204" pitchFamily="34" charset="0"/>
                        </a:rPr>
                        <a:t>11.3%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1,332</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a:solidFill>
                            <a:schemeClr val="bg1"/>
                          </a:solidFill>
                          <a:effectLst/>
                          <a:latin typeface="Calibri" panose="020F0502020204030204" pitchFamily="34" charset="0"/>
                        </a:rPr>
                        <a:t>5.0%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26,694</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smtClean="0">
                          <a:solidFill>
                            <a:schemeClr val="bg1"/>
                          </a:solidFill>
                          <a:effectLst/>
                          <a:latin typeface="Calibri" panose="020F0502020204030204" pitchFamily="34" charset="0"/>
                        </a:rPr>
                        <a:t>100%</a:t>
                      </a:r>
                      <a:endParaRPr lang="es-MX" sz="1200" b="1"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8</a:t>
            </a:fld>
            <a:endParaRPr lang="es-MX" dirty="0"/>
          </a:p>
        </p:txBody>
      </p:sp>
      <p:sp>
        <p:nvSpPr>
          <p:cNvPr id="8" name="7 Rectángulo"/>
          <p:cNvSpPr/>
          <p:nvPr/>
        </p:nvSpPr>
        <p:spPr>
          <a:xfrm>
            <a:off x="190398" y="1275452"/>
            <a:ext cx="4443062" cy="109260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a:t>
            </a:r>
          </a:p>
          <a:p>
            <a:pPr algn="ctr"/>
            <a:endParaRPr lang="es-MX" sz="1300" b="1" dirty="0">
              <a:latin typeface="Calibri" pitchFamily="34" charset="0"/>
            </a:endParaRPr>
          </a:p>
          <a:p>
            <a:pPr algn="ctr"/>
            <a:r>
              <a:rPr lang="es-MX" sz="1300" b="1" dirty="0" smtClean="0">
                <a:latin typeface="Calibri" pitchFamily="34" charset="0"/>
              </a:rPr>
              <a:t>(INFOMEX)</a:t>
            </a:r>
          </a:p>
        </p:txBody>
      </p:sp>
      <p:graphicFrame>
        <p:nvGraphicFramePr>
          <p:cNvPr id="6" name="5 Gráfico"/>
          <p:cNvGraphicFramePr/>
          <p:nvPr>
            <p:extLst>
              <p:ext uri="{D42A27DB-BD31-4B8C-83A1-F6EECF244321}">
                <p14:modId xmlns:p14="http://schemas.microsoft.com/office/powerpoint/2010/main" val="3480520465"/>
              </p:ext>
            </p:extLst>
          </p:nvPr>
        </p:nvGraphicFramePr>
        <p:xfrm>
          <a:off x="384650" y="2752856"/>
          <a:ext cx="4068000" cy="3528000"/>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 (DESGLOSADO)</a:t>
            </a:r>
          </a:p>
          <a:p>
            <a:r>
              <a:rPr lang="es-ES" sz="1400" b="1" i="1" dirty="0">
                <a:solidFill>
                  <a:prstClr val="black"/>
                </a:solidFill>
                <a:latin typeface="Calibri" pitchFamily="34" charset="0"/>
              </a:rPr>
              <a:t>2007 a Enero-Junio de 2017</a:t>
            </a:r>
            <a:endParaRPr lang="es-MX" sz="2000" b="1" dirty="0">
              <a:latin typeface="Calibri" pitchFamily="34" charset="0"/>
            </a:endParaRPr>
          </a:p>
          <a:p>
            <a:pPr lvl="0"/>
            <a:r>
              <a:rPr lang="es-MX" sz="1400" b="1" i="1" dirty="0" smtClean="0">
                <a:solidFill>
                  <a:prstClr val="black"/>
                </a:solidFill>
                <a:latin typeface="Calibri" pitchFamily="34" charset="0"/>
              </a:rPr>
              <a:t>General</a:t>
            </a:r>
          </a:p>
        </p:txBody>
      </p:sp>
      <p:sp>
        <p:nvSpPr>
          <p:cNvPr id="10" name="9 Rectángulo"/>
          <p:cNvSpPr/>
          <p:nvPr/>
        </p:nvSpPr>
        <p:spPr>
          <a:xfrm>
            <a:off x="4578164" y="1272962"/>
            <a:ext cx="4314316" cy="1092607"/>
          </a:xfrm>
          <a:prstGeom prst="rect">
            <a:avLst/>
          </a:prstGeom>
        </p:spPr>
        <p:txBody>
          <a:bodyPr wrap="square">
            <a:spAutoFit/>
          </a:bodyPr>
          <a:lstStyle/>
          <a:p>
            <a:pPr algn="ctr"/>
            <a:r>
              <a:rPr lang="es-MX" sz="1300" b="1" dirty="0" smtClean="0">
                <a:latin typeface="Calibri" pitchFamily="34" charset="0"/>
              </a:rPr>
              <a:t>En general, ¿cómo califica usted la atención que le dio el personal de la Unidad de Transparencia que recibió y dio respuesta a su solicitud de información?</a:t>
            </a:r>
          </a:p>
          <a:p>
            <a:pPr algn="ctr"/>
            <a:endParaRPr lang="es-MX" sz="1300" b="1" dirty="0" smtClean="0">
              <a:latin typeface="Calibri" pitchFamily="34" charset="0"/>
            </a:endParaRPr>
          </a:p>
          <a:p>
            <a:pPr algn="ctr"/>
            <a:r>
              <a:rPr lang="es-MX" sz="1300" b="1" dirty="0" smtClean="0">
                <a:latin typeface="Calibri" pitchFamily="34" charset="0"/>
              </a:rPr>
              <a:t>(Buzones)</a:t>
            </a:r>
          </a:p>
        </p:txBody>
      </p:sp>
      <p:graphicFrame>
        <p:nvGraphicFramePr>
          <p:cNvPr id="11" name="10 Gráfico"/>
          <p:cNvGraphicFramePr/>
          <p:nvPr>
            <p:extLst>
              <p:ext uri="{D42A27DB-BD31-4B8C-83A1-F6EECF244321}">
                <p14:modId xmlns:p14="http://schemas.microsoft.com/office/powerpoint/2010/main" val="3157033137"/>
              </p:ext>
            </p:extLst>
          </p:nvPr>
        </p:nvGraphicFramePr>
        <p:xfrm>
          <a:off x="4705130" y="2730692"/>
          <a:ext cx="4068000" cy="3528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90339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 (DESGLOSADO)</a:t>
            </a:r>
          </a:p>
          <a:p>
            <a:pPr lvl="0"/>
            <a:r>
              <a:rPr lang="es-ES" sz="1400" b="1" i="1" dirty="0">
                <a:solidFill>
                  <a:prstClr val="black"/>
                </a:solidFill>
                <a:latin typeface="Calibri" pitchFamily="34" charset="0"/>
              </a:rPr>
              <a:t>2007 a Enero-Junio de 2017 </a:t>
            </a:r>
            <a:endParaRPr lang="es-ES" sz="1400" b="1" i="1" dirty="0" smtClean="0">
              <a:solidFill>
                <a:prstClr val="black"/>
              </a:solidFill>
              <a:latin typeface="Calibri" pitchFamily="34" charset="0"/>
            </a:endParaRPr>
          </a:p>
          <a:p>
            <a:pPr lvl="0"/>
            <a:r>
              <a:rPr lang="es-MX" sz="1400" b="1" i="1" dirty="0" smtClean="0">
                <a:solidFill>
                  <a:prstClr val="black"/>
                </a:solidFill>
                <a:latin typeface="Calibri" pitchFamily="34" charset="0"/>
              </a:rPr>
              <a:t>General por Órgano de gobierno</a:t>
            </a:r>
            <a:endParaRPr lang="es-MX" sz="20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9</a:t>
            </a:fld>
            <a:endParaRPr lang="es-MX" dirty="0"/>
          </a:p>
        </p:txBody>
      </p:sp>
      <p:sp>
        <p:nvSpPr>
          <p:cNvPr id="8" name="7 Rectángulo"/>
          <p:cNvSpPr/>
          <p:nvPr/>
        </p:nvSpPr>
        <p:spPr>
          <a:xfrm>
            <a:off x="376691" y="1052736"/>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de Transparencia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2122388473"/>
              </p:ext>
            </p:extLst>
          </p:nvPr>
        </p:nvGraphicFramePr>
        <p:xfrm>
          <a:off x="356062" y="1841863"/>
          <a:ext cx="8439745" cy="4683482"/>
        </p:xfrm>
        <a:graphic>
          <a:graphicData uri="http://schemas.openxmlformats.org/drawingml/2006/table">
            <a:tbl>
              <a:tblPr/>
              <a:tblGrid>
                <a:gridCol w="2670805"/>
                <a:gridCol w="961490"/>
                <a:gridCol w="961490"/>
                <a:gridCol w="961490"/>
                <a:gridCol w="961490"/>
                <a:gridCol w="961490"/>
                <a:gridCol w="961490"/>
              </a:tblGrid>
              <a:tr h="34186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4186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44418">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77.8%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81.6%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85.7%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80.0%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85.2%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89.5%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76.7%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99.1%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75.2%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21.6%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smtClean="0">
                          <a:solidFill>
                            <a:srgbClr val="000000"/>
                          </a:solidFill>
                          <a:latin typeface="Calibri"/>
                        </a:rPr>
                        <a:t>Otro tipo de Sujeto Obligado</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a:solidFill>
                            <a:srgbClr val="000000"/>
                          </a:solidFill>
                          <a:effectLst/>
                          <a:latin typeface="Calibri" panose="020F0502020204030204" pitchFamily="34" charset="0"/>
                          <a:cs typeface="Calibri" panose="020F0502020204030204" pitchFamily="34" charset="0"/>
                        </a:rPr>
                        <a:t>50.0%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MX" sz="1200" b="1" i="0" u="none" strike="noStrike" dirty="0" smtClean="0">
                          <a:solidFill>
                            <a:srgbClr val="000000"/>
                          </a:solidFill>
                          <a:effectLst/>
                          <a:latin typeface="Calibri" panose="020F0502020204030204" pitchFamily="34" charset="0"/>
                          <a:cs typeface="Calibri" panose="020F0502020204030204" pitchFamily="34" charset="0"/>
                        </a:rPr>
                        <a:t>-</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dirty="0">
                          <a:solidFill>
                            <a:srgbClr val="000000"/>
                          </a:solidFill>
                          <a:effectLst/>
                          <a:latin typeface="Calibri" panose="020F0502020204030204" pitchFamily="34" charset="0"/>
                          <a:cs typeface="Calibri" panose="020F0502020204030204" pitchFamily="34" charset="0"/>
                        </a:rPr>
                        <a:t>50.0%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MX" sz="1200" b="1" i="0" u="none" strike="noStrike" dirty="0" smtClean="0">
                          <a:solidFill>
                            <a:srgbClr val="000000"/>
                          </a:solidFill>
                          <a:effectLst/>
                          <a:latin typeface="Calibri" panose="020F0502020204030204" pitchFamily="34" charset="0"/>
                          <a:cs typeface="Calibri" panose="020F0502020204030204" pitchFamily="34" charset="0"/>
                        </a:rPr>
                        <a:t>-</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ES" sz="1200" b="1" i="0" u="none" strike="noStrike" dirty="0" smtClean="0">
                          <a:solidFill>
                            <a:srgbClr val="000000"/>
                          </a:solidFill>
                          <a:effectLst/>
                          <a:latin typeface="Calibri" panose="020F0502020204030204" pitchFamily="34" charset="0"/>
                          <a:cs typeface="Calibri" panose="020F0502020204030204" pitchFamily="34" charset="0"/>
                        </a:rPr>
                        <a:t>-</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b"/>
                      <a:r>
                        <a:rPr lang="es-MX" sz="1200" b="1" i="0" u="none" strike="noStrike" dirty="0" smtClean="0">
                          <a:solidFill>
                            <a:srgbClr val="000000"/>
                          </a:solidFill>
                          <a:effectLst/>
                          <a:latin typeface="Calibri" panose="020F0502020204030204" pitchFamily="34" charset="0"/>
                          <a:cs typeface="Calibri" panose="020F0502020204030204" pitchFamily="34" charset="0"/>
                        </a:rPr>
                        <a:t>-</a:t>
                      </a:r>
                      <a:endParaRPr lang="es-ES" sz="12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44418">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b"/>
                      <a:r>
                        <a:rPr lang="es-ES" sz="1200" b="1" i="0" u="none" strike="noStrike" dirty="0">
                          <a:solidFill>
                            <a:schemeClr val="bg1"/>
                          </a:solidFill>
                          <a:effectLst/>
                          <a:latin typeface="Calibri" panose="020F0502020204030204" pitchFamily="34" charset="0"/>
                          <a:cs typeface="Calibri" panose="020F0502020204030204" pitchFamily="34" charset="0"/>
                        </a:rPr>
                        <a:t>81.4%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b"/>
                      <a:r>
                        <a:rPr lang="es-ES" sz="1200" b="1" i="0" u="none" strike="noStrike" dirty="0">
                          <a:solidFill>
                            <a:schemeClr val="bg1"/>
                          </a:solidFill>
                          <a:effectLst/>
                          <a:latin typeface="Calibri" panose="020F0502020204030204" pitchFamily="34" charset="0"/>
                          <a:cs typeface="Calibri" panose="020F0502020204030204" pitchFamily="34" charset="0"/>
                        </a:rPr>
                        <a:t>95.4%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b"/>
                      <a:r>
                        <a:rPr lang="es-ES" sz="1200" b="1" i="0" u="none" strike="noStrike" dirty="0">
                          <a:solidFill>
                            <a:schemeClr val="bg1"/>
                          </a:solidFill>
                          <a:effectLst/>
                          <a:latin typeface="Calibri" panose="020F0502020204030204" pitchFamily="34" charset="0"/>
                          <a:cs typeface="Calibri" panose="020F0502020204030204" pitchFamily="34" charset="0"/>
                        </a:rPr>
                        <a:t>12.8%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b"/>
                      <a:r>
                        <a:rPr lang="es-ES" sz="1200" b="1" i="0" u="none" strike="noStrike" dirty="0">
                          <a:solidFill>
                            <a:schemeClr val="bg1"/>
                          </a:solidFill>
                          <a:effectLst/>
                          <a:latin typeface="Calibri" panose="020F0502020204030204" pitchFamily="34" charset="0"/>
                          <a:cs typeface="Calibri" panose="020F0502020204030204" pitchFamily="34" charset="0"/>
                        </a:rPr>
                        <a:t>3.7%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b"/>
                      <a:r>
                        <a:rPr lang="es-ES" sz="1200" b="1" i="0" u="none" strike="noStrike" dirty="0">
                          <a:solidFill>
                            <a:schemeClr val="bg1"/>
                          </a:solidFill>
                          <a:effectLst/>
                          <a:latin typeface="Calibri" panose="020F0502020204030204" pitchFamily="34" charset="0"/>
                          <a:cs typeface="Calibri" panose="020F0502020204030204" pitchFamily="34" charset="0"/>
                        </a:rPr>
                        <a:t>5.8%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b"/>
                      <a:r>
                        <a:rPr lang="es-ES" sz="1200" b="1" i="0" u="none" strike="noStrike" dirty="0">
                          <a:solidFill>
                            <a:schemeClr val="bg1"/>
                          </a:solidFill>
                          <a:effectLst/>
                          <a:latin typeface="Calibri" panose="020F0502020204030204" pitchFamily="34" charset="0"/>
                          <a:cs typeface="Calibri" panose="020F0502020204030204" pitchFamily="34" charset="0"/>
                        </a:rPr>
                        <a:t>0.9%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extLst>
      <p:ext uri="{BB962C8B-B14F-4D97-AF65-F5344CB8AC3E}">
        <p14:creationId xmlns:p14="http://schemas.microsoft.com/office/powerpoint/2010/main" val="34442574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0.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7.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8.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0.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1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6.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7.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8.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9.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15898</TotalTime>
  <Words>5450</Words>
  <Application>Microsoft Office PowerPoint</Application>
  <PresentationFormat>Presentación en pantalla (4:3)</PresentationFormat>
  <Paragraphs>2860</Paragraphs>
  <Slides>41</Slides>
  <Notes>38</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41</vt:i4>
      </vt:variant>
    </vt:vector>
  </HeadingPairs>
  <TitlesOfParts>
    <vt:vector size="49" baseType="lpstr">
      <vt:lpstr>Arial</vt:lpstr>
      <vt:lpstr>Calibri</vt:lpstr>
      <vt:lpstr>Lucida Sans Unicode</vt:lpstr>
      <vt:lpstr>Verdana</vt:lpstr>
      <vt:lpstr>Wingdings 2</vt:lpstr>
      <vt:lpstr>Wingdings 3</vt:lpstr>
      <vt:lpstr>Concurrencia</vt: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David Mondragón Centeno</dc:creator>
  <cp:lastModifiedBy>Monica Gabriela Huesca Perez</cp:lastModifiedBy>
  <cp:revision>2662</cp:revision>
  <cp:lastPrinted>2016-08-09T22:47:15Z</cp:lastPrinted>
  <dcterms:created xsi:type="dcterms:W3CDTF">2007-08-06T19:42:12Z</dcterms:created>
  <dcterms:modified xsi:type="dcterms:W3CDTF">2017-08-17T19:31:44Z</dcterms:modified>
</cp:coreProperties>
</file>